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3" r:id="rId1"/>
    <p:sldMasterId id="2147483695" r:id="rId2"/>
    <p:sldMasterId id="2147483707" r:id="rId3"/>
  </p:sldMasterIdLst>
  <p:notesMasterIdLst>
    <p:notesMasterId r:id="rId32"/>
  </p:notesMasterIdLst>
  <p:sldIdLst>
    <p:sldId id="340" r:id="rId4"/>
    <p:sldId id="338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7" r:id="rId14"/>
    <p:sldId id="339" r:id="rId15"/>
    <p:sldId id="277" r:id="rId16"/>
    <p:sldId id="312" r:id="rId17"/>
    <p:sldId id="289" r:id="rId18"/>
    <p:sldId id="314" r:id="rId19"/>
    <p:sldId id="290" r:id="rId20"/>
    <p:sldId id="315" r:id="rId21"/>
    <p:sldId id="318" r:id="rId22"/>
    <p:sldId id="319" r:id="rId23"/>
    <p:sldId id="294" r:id="rId24"/>
    <p:sldId id="333" r:id="rId25"/>
    <p:sldId id="327" r:id="rId26"/>
    <p:sldId id="326" r:id="rId27"/>
    <p:sldId id="328" r:id="rId28"/>
    <p:sldId id="298" r:id="rId29"/>
    <p:sldId id="301" r:id="rId30"/>
    <p:sldId id="302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0050"/>
    <a:srgbClr val="005400"/>
    <a:srgbClr val="FFCC99"/>
    <a:srgbClr val="000099"/>
    <a:srgbClr val="920000"/>
    <a:srgbClr val="66006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70" d="100"/>
          <a:sy n="70" d="100"/>
        </p:scale>
        <p:origin x="1380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D670CB-0468-4FDC-80AC-4086711CF168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781E8A-C96F-4359-B042-DCC7614AB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588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781E8A-C96F-4359-B042-DCC7614ABC6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097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0404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0090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547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3193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01583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7503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246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359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91072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9546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88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ACE4-0E76-453A-9D57-D69B3D2FF60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EC5ACE4-0E76-453A-9D57-D69B3D2FF60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EC5ACE4-0E76-453A-9D57-D69B3D2FF60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5ACE4-0E76-453A-9D57-D69B3D2FF601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78983-859F-44D6-A4CF-A4A33A60A1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69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8.xml"/><Relationship Id="rId1" Type="http://schemas.openxmlformats.org/officeDocument/2006/relationships/tags" Target="../tags/tag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8.xml"/><Relationship Id="rId1" Type="http://schemas.openxmlformats.org/officeDocument/2006/relationships/tags" Target="../tags/tag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WordArt 3"/>
          <p:cNvSpPr>
            <a:spLocks noChangeArrowheads="1" noChangeShapeType="1" noTextEdit="1"/>
          </p:cNvSpPr>
          <p:nvPr/>
        </p:nvSpPr>
        <p:spPr bwMode="auto">
          <a:xfrm>
            <a:off x="5181600" y="4876800"/>
            <a:ext cx="2895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kern="10">
              <a:ln w="19050">
                <a:solidFill>
                  <a:srgbClr val="0033CC"/>
                </a:solidFill>
                <a:round/>
                <a:headEnd/>
                <a:tailEnd/>
              </a:ln>
              <a:solidFill>
                <a:srgbClr val="FF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HP001 5 hàng"/>
            </a:endParaRPr>
          </a:p>
        </p:txBody>
      </p:sp>
      <p:sp>
        <p:nvSpPr>
          <p:cNvPr id="4" name="WordArt 21"/>
          <p:cNvSpPr>
            <a:spLocks noChangeArrowheads="1" noChangeShapeType="1" noTextEdit="1"/>
          </p:cNvSpPr>
          <p:nvPr/>
        </p:nvSpPr>
        <p:spPr bwMode="auto">
          <a:xfrm>
            <a:off x="317701" y="533400"/>
            <a:ext cx="8521499" cy="294223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54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Toán</a:t>
            </a:r>
            <a:r>
              <a:rPr lang="en-US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54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92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THỂ </a:t>
            </a:r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92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TÍCH </a:t>
            </a:r>
            <a:r>
              <a:rPr lang="en-US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92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CỦA  MỘT </a:t>
            </a:r>
            <a:r>
              <a:rPr lang="en-US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92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HÌNH </a:t>
            </a:r>
          </a:p>
        </p:txBody>
      </p:sp>
    </p:spTree>
    <p:extLst>
      <p:ext uri="{BB962C8B-B14F-4D97-AF65-F5344CB8AC3E}">
        <p14:creationId xmlns:p14="http://schemas.microsoft.com/office/powerpoint/2010/main" val="80935062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reeform 2"/>
          <p:cNvSpPr/>
          <p:nvPr/>
        </p:nvSpPr>
        <p:spPr bwMode="auto">
          <a:xfrm>
            <a:off x="2105030" y="2778130"/>
            <a:ext cx="1260475" cy="3346451"/>
          </a:xfrm>
          <a:custGeom>
            <a:avLst/>
            <a:gdLst>
              <a:gd name="T0" fmla="*/ 0 w 794"/>
              <a:gd name="T1" fmla="*/ 2147483647 h 2108"/>
              <a:gd name="T2" fmla="*/ 2147483647 w 794"/>
              <a:gd name="T3" fmla="*/ 0 h 2108"/>
              <a:gd name="T4" fmla="*/ 2147483647 w 794"/>
              <a:gd name="T5" fmla="*/ 2147483647 h 2108"/>
              <a:gd name="T6" fmla="*/ 2147483647 w 794"/>
              <a:gd name="T7" fmla="*/ 2147483647 h 2108"/>
              <a:gd name="T8" fmla="*/ 0 w 794"/>
              <a:gd name="T9" fmla="*/ 2147483647 h 21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94"/>
              <a:gd name="T16" fmla="*/ 0 h 2108"/>
              <a:gd name="T17" fmla="*/ 794 w 794"/>
              <a:gd name="T18" fmla="*/ 2108 h 210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94" h="2108">
                <a:moveTo>
                  <a:pt x="0" y="596"/>
                </a:moveTo>
                <a:lnTo>
                  <a:pt x="794" y="0"/>
                </a:lnTo>
                <a:lnTo>
                  <a:pt x="774" y="1448"/>
                </a:lnTo>
                <a:lnTo>
                  <a:pt x="24" y="2108"/>
                </a:lnTo>
                <a:lnTo>
                  <a:pt x="0" y="59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5" name="Freeform 3"/>
          <p:cNvSpPr/>
          <p:nvPr/>
        </p:nvSpPr>
        <p:spPr bwMode="auto">
          <a:xfrm>
            <a:off x="3324225" y="2743200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6" name="Freeform 4"/>
          <p:cNvSpPr/>
          <p:nvPr/>
        </p:nvSpPr>
        <p:spPr bwMode="auto">
          <a:xfrm>
            <a:off x="2133601" y="4152900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Freeform 5"/>
          <p:cNvSpPr/>
          <p:nvPr/>
        </p:nvSpPr>
        <p:spPr bwMode="auto">
          <a:xfrm>
            <a:off x="2133602" y="3333755"/>
            <a:ext cx="4752975" cy="962025"/>
          </a:xfrm>
          <a:custGeom>
            <a:avLst/>
            <a:gdLst>
              <a:gd name="T0" fmla="*/ 0 w 2994"/>
              <a:gd name="T1" fmla="*/ 2147483647 h 606"/>
              <a:gd name="T2" fmla="*/ 2147483647 w 2994"/>
              <a:gd name="T3" fmla="*/ 2147483647 h 606"/>
              <a:gd name="T4" fmla="*/ 2147483647 w 2994"/>
              <a:gd name="T5" fmla="*/ 0 h 606"/>
              <a:gd name="T6" fmla="*/ 2147483647 w 2994"/>
              <a:gd name="T7" fmla="*/ 2147483647 h 606"/>
              <a:gd name="T8" fmla="*/ 0 w 2994"/>
              <a:gd name="T9" fmla="*/ 2147483647 h 6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4"/>
              <a:gd name="T16" fmla="*/ 0 h 606"/>
              <a:gd name="T17" fmla="*/ 2994 w 2994"/>
              <a:gd name="T18" fmla="*/ 606 h 60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4" h="606">
                <a:moveTo>
                  <a:pt x="0" y="606"/>
                </a:moveTo>
                <a:lnTo>
                  <a:pt x="759" y="28"/>
                </a:lnTo>
                <a:lnTo>
                  <a:pt x="2994" y="0"/>
                </a:lnTo>
                <a:lnTo>
                  <a:pt x="2368" y="586"/>
                </a:lnTo>
                <a:lnTo>
                  <a:pt x="0" y="606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Freeform 8"/>
          <p:cNvSpPr/>
          <p:nvPr/>
        </p:nvSpPr>
        <p:spPr bwMode="auto">
          <a:xfrm>
            <a:off x="2124077" y="3733801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Freeform 9"/>
          <p:cNvSpPr/>
          <p:nvPr/>
        </p:nvSpPr>
        <p:spPr bwMode="auto">
          <a:xfrm>
            <a:off x="5886452" y="2762257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Freeform 12"/>
          <p:cNvSpPr/>
          <p:nvPr/>
        </p:nvSpPr>
        <p:spPr bwMode="auto">
          <a:xfrm>
            <a:off x="2133601" y="4264026"/>
            <a:ext cx="3759200" cy="1841500"/>
          </a:xfrm>
          <a:custGeom>
            <a:avLst/>
            <a:gdLst>
              <a:gd name="T0" fmla="*/ 0 w 2368"/>
              <a:gd name="T1" fmla="*/ 2147483647 h 1160"/>
              <a:gd name="T2" fmla="*/ 2147483647 w 2368"/>
              <a:gd name="T3" fmla="*/ 0 h 1160"/>
              <a:gd name="T4" fmla="*/ 2147483647 w 2368"/>
              <a:gd name="T5" fmla="*/ 2147483647 h 1160"/>
              <a:gd name="T6" fmla="*/ 2147483647 w 2368"/>
              <a:gd name="T7" fmla="*/ 2147483647 h 1160"/>
              <a:gd name="T8" fmla="*/ 0 w 2368"/>
              <a:gd name="T9" fmla="*/ 2147483647 h 11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8"/>
              <a:gd name="T16" fmla="*/ 0 h 1160"/>
              <a:gd name="T17" fmla="*/ 2368 w 2368"/>
              <a:gd name="T18" fmla="*/ 1160 h 11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8" h="1160">
                <a:moveTo>
                  <a:pt x="0" y="20"/>
                </a:moveTo>
                <a:lnTo>
                  <a:pt x="2356" y="0"/>
                </a:lnTo>
                <a:lnTo>
                  <a:pt x="2368" y="1151"/>
                </a:lnTo>
                <a:lnTo>
                  <a:pt x="8" y="1160"/>
                </a:lnTo>
                <a:lnTo>
                  <a:pt x="0" y="2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Freeform 13"/>
          <p:cNvSpPr/>
          <p:nvPr/>
        </p:nvSpPr>
        <p:spPr bwMode="auto">
          <a:xfrm>
            <a:off x="5918202" y="3349631"/>
            <a:ext cx="965200" cy="2711451"/>
          </a:xfrm>
          <a:custGeom>
            <a:avLst/>
            <a:gdLst>
              <a:gd name="T0" fmla="*/ 2147483647 w 608"/>
              <a:gd name="T1" fmla="*/ 0 h 1708"/>
              <a:gd name="T2" fmla="*/ 0 w 608"/>
              <a:gd name="T3" fmla="*/ 2147483647 h 1708"/>
              <a:gd name="T4" fmla="*/ 2147483647 w 608"/>
              <a:gd name="T5" fmla="*/ 2147483647 h 1708"/>
              <a:gd name="T6" fmla="*/ 2147483647 w 608"/>
              <a:gd name="T7" fmla="*/ 2147483647 h 1708"/>
              <a:gd name="T8" fmla="*/ 2147483647 w 608"/>
              <a:gd name="T9" fmla="*/ 0 h 17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8"/>
              <a:gd name="T16" fmla="*/ 0 h 1708"/>
              <a:gd name="T17" fmla="*/ 608 w 608"/>
              <a:gd name="T18" fmla="*/ 1708 h 170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8" h="1708">
                <a:moveTo>
                  <a:pt x="608" y="0"/>
                </a:moveTo>
                <a:lnTo>
                  <a:pt x="0" y="560"/>
                </a:lnTo>
                <a:lnTo>
                  <a:pt x="12" y="1708"/>
                </a:lnTo>
                <a:lnTo>
                  <a:pt x="597" y="1051"/>
                </a:lnTo>
                <a:lnTo>
                  <a:pt x="608" y="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276602" y="4191001"/>
            <a:ext cx="123825" cy="1905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5363" name="Freeform 3"/>
          <p:cNvSpPr/>
          <p:nvPr/>
        </p:nvSpPr>
        <p:spPr bwMode="auto">
          <a:xfrm>
            <a:off x="2105027" y="2860675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solidFill>
            <a:srgbClr val="00FFFF"/>
          </a:solidFill>
          <a:ln w="38100">
            <a:solidFill>
              <a:schemeClr val="tx1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15364" name="Freeform 4"/>
          <p:cNvSpPr/>
          <p:nvPr/>
        </p:nvSpPr>
        <p:spPr bwMode="auto">
          <a:xfrm>
            <a:off x="3324225" y="2819400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solidFill>
            <a:srgbClr val="00FFFF"/>
          </a:solidFill>
          <a:ln w="38100">
            <a:solidFill>
              <a:schemeClr val="tx1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15365" name="Freeform 5"/>
          <p:cNvSpPr/>
          <p:nvPr/>
        </p:nvSpPr>
        <p:spPr bwMode="auto">
          <a:xfrm>
            <a:off x="2133601" y="4152900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" name="Freeform 6"/>
          <p:cNvSpPr/>
          <p:nvPr/>
        </p:nvSpPr>
        <p:spPr bwMode="auto">
          <a:xfrm>
            <a:off x="2120901" y="4184656"/>
            <a:ext cx="4775200" cy="1073151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92" y="656"/>
                </a:lnTo>
                <a:lnTo>
                  <a:pt x="0" y="676"/>
                </a:lnTo>
                <a:close/>
              </a:path>
            </a:pathLst>
          </a:custGeom>
          <a:solidFill>
            <a:srgbClr val="CCFF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Freeform 13"/>
          <p:cNvSpPr/>
          <p:nvPr/>
        </p:nvSpPr>
        <p:spPr bwMode="auto">
          <a:xfrm>
            <a:off x="5867402" y="2876557"/>
            <a:ext cx="1019175" cy="330517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solidFill>
            <a:srgbClr val="00CCFF"/>
          </a:solidFill>
          <a:ln w="38100">
            <a:solidFill>
              <a:schemeClr val="tx1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15374" name="Freeform 14"/>
          <p:cNvSpPr/>
          <p:nvPr/>
        </p:nvSpPr>
        <p:spPr bwMode="auto">
          <a:xfrm>
            <a:off x="2085977" y="3838575"/>
            <a:ext cx="3781425" cy="23241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solidFill>
            <a:srgbClr val="00CCFF"/>
          </a:solidFill>
          <a:ln w="38100">
            <a:solidFill>
              <a:schemeClr val="tx1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15375" name="Freeform 15"/>
          <p:cNvSpPr/>
          <p:nvPr/>
        </p:nvSpPr>
        <p:spPr bwMode="auto">
          <a:xfrm>
            <a:off x="2133600" y="2847975"/>
            <a:ext cx="4724400" cy="990600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92" y="656"/>
                </a:lnTo>
                <a:lnTo>
                  <a:pt x="0" y="676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Box 19"/>
          <p:cNvSpPr txBox="1"/>
          <p:nvPr/>
        </p:nvSpPr>
        <p:spPr>
          <a:xfrm>
            <a:off x="381000" y="1219200"/>
            <a:ext cx="8458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smtClean="0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Thể tích </a:t>
            </a:r>
            <a:r>
              <a:rPr lang="en-US" sz="3200" b="1" dirty="0" err="1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3200" b="1" dirty="0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3200" b="1" dirty="0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3200" b="1" dirty="0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sz="3200" b="1" dirty="0">
              <a:solidFill>
                <a:srgbClr val="50005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Đường Kết nối Gấp khúc 2"/>
          <p:cNvCxnSpPr/>
          <p:nvPr/>
        </p:nvCxnSpPr>
        <p:spPr>
          <a:xfrm rot="16200000" flipV="1">
            <a:off x="3669508" y="2059783"/>
            <a:ext cx="1590674" cy="976311"/>
          </a:xfrm>
          <a:prstGeom prst="bentConnector3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/>
      <p:bldP spid="15363" grpId="0" animBg="1"/>
      <p:bldP spid="15364" grpId="0" animBg="1"/>
      <p:bldP spid="15365" grpId="0" animBg="1"/>
      <p:bldP spid="15366" grpId="0" animBg="1"/>
      <p:bldP spid="15373" grpId="0" animBg="1"/>
      <p:bldP spid="15374" grpId="0" animBg="1"/>
      <p:bldP spid="15375" grpId="0" animBg="1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276602" y="4191001"/>
            <a:ext cx="123825" cy="1905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5363" name="Freeform 3"/>
          <p:cNvSpPr/>
          <p:nvPr/>
        </p:nvSpPr>
        <p:spPr bwMode="auto">
          <a:xfrm>
            <a:off x="2105027" y="2860675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solidFill>
            <a:srgbClr val="00FFFF"/>
          </a:solidFill>
          <a:ln w="38100">
            <a:solidFill>
              <a:schemeClr val="tx1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15364" name="Freeform 4"/>
          <p:cNvSpPr/>
          <p:nvPr/>
        </p:nvSpPr>
        <p:spPr bwMode="auto">
          <a:xfrm>
            <a:off x="3324225" y="2819400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solidFill>
            <a:srgbClr val="00FFFF"/>
          </a:solidFill>
          <a:ln w="38100">
            <a:solidFill>
              <a:schemeClr val="tx1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15365" name="Freeform 5"/>
          <p:cNvSpPr/>
          <p:nvPr/>
        </p:nvSpPr>
        <p:spPr bwMode="auto">
          <a:xfrm>
            <a:off x="2133601" y="4152900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" name="Freeform 6"/>
          <p:cNvSpPr/>
          <p:nvPr/>
        </p:nvSpPr>
        <p:spPr bwMode="auto">
          <a:xfrm>
            <a:off x="2120901" y="4184656"/>
            <a:ext cx="4775200" cy="1073151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92" y="656"/>
                </a:lnTo>
                <a:lnTo>
                  <a:pt x="0" y="676"/>
                </a:lnTo>
                <a:close/>
              </a:path>
            </a:pathLst>
          </a:custGeom>
          <a:solidFill>
            <a:srgbClr val="CCFF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Freeform 13"/>
          <p:cNvSpPr/>
          <p:nvPr/>
        </p:nvSpPr>
        <p:spPr bwMode="auto">
          <a:xfrm>
            <a:off x="5867402" y="2876557"/>
            <a:ext cx="1019175" cy="330517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solidFill>
            <a:srgbClr val="00CCFF"/>
          </a:solidFill>
          <a:ln w="38100">
            <a:solidFill>
              <a:schemeClr val="tx1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15374" name="Freeform 14"/>
          <p:cNvSpPr/>
          <p:nvPr/>
        </p:nvSpPr>
        <p:spPr bwMode="auto">
          <a:xfrm>
            <a:off x="2085977" y="3838575"/>
            <a:ext cx="3781425" cy="23241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solidFill>
            <a:srgbClr val="00CCFF"/>
          </a:solidFill>
          <a:ln w="38100">
            <a:solidFill>
              <a:schemeClr val="tx1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15375" name="Freeform 15"/>
          <p:cNvSpPr/>
          <p:nvPr/>
        </p:nvSpPr>
        <p:spPr bwMode="auto">
          <a:xfrm>
            <a:off x="2133600" y="2847975"/>
            <a:ext cx="4724400" cy="990600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92" y="656"/>
                </a:lnTo>
                <a:lnTo>
                  <a:pt x="0" y="676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0" y="144780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itchFamily="2" charset="2"/>
              <a:buChar char="v"/>
            </a:pPr>
            <a:r>
              <a:rPr lang="en-US" sz="3200" b="1" u="sng" dirty="0" err="1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Hoạt</a:t>
            </a:r>
            <a:r>
              <a:rPr lang="en-US" sz="3200" b="1" u="sng" dirty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u="sng" dirty="0" err="1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động</a:t>
            </a:r>
            <a:r>
              <a:rPr lang="en-US" sz="3200" b="1" u="sng" dirty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 1</a:t>
            </a:r>
            <a:r>
              <a:rPr lang="en-US" sz="3200" b="1" dirty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3200" b="1" dirty="0" err="1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Biểu</a:t>
            </a:r>
            <a:r>
              <a:rPr lang="en-US" sz="3200" b="1" dirty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tượng</a:t>
            </a:r>
            <a:r>
              <a:rPr lang="en-US" sz="3200" b="1" dirty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về</a:t>
            </a:r>
            <a:r>
              <a:rPr lang="en-US" sz="3200" b="1" dirty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sz="3200" b="1" dirty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3200" b="1" dirty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3200" b="1" dirty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3200" b="1" dirty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err="1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3200" b="1" smtClean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3200" b="1" dirty="0">
              <a:solidFill>
                <a:srgbClr val="0054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0" y="0"/>
            <a:ext cx="9144000" cy="1734207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45720" indent="0" algn="ctr" eaLnBrk="0" fontAlgn="base" hangingPunct="0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/>
            </a:pPr>
            <a:r>
              <a:rPr lang="en-US" sz="3200" b="1" dirty="0" err="1" smtClean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Toán</a:t>
            </a:r>
            <a:endParaRPr lang="en-US" sz="3200" b="1" dirty="0" smtClean="0">
              <a:solidFill>
                <a:srgbClr val="660066"/>
              </a:solidFill>
              <a:latin typeface="Arial" pitchFamily="34" charset="0"/>
              <a:cs typeface="Arial" pitchFamily="34" charset="0"/>
            </a:endParaRPr>
          </a:p>
          <a:p>
            <a:pPr algn="ctr" fontAlgn="base">
              <a:spcBef>
                <a:spcPts val="0"/>
              </a:spcBef>
              <a:spcAft>
                <a:spcPct val="0"/>
              </a:spcAft>
              <a:buFontTx/>
              <a:buNone/>
              <a:defRPr/>
            </a:pPr>
            <a:r>
              <a:rPr lang="en-US" sz="3200" b="1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hình</a:t>
            </a:r>
            <a:endParaRPr lang="en-US" sz="32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433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nimBg="1"/>
      <p:bldP spid="15363" grpId="0" animBg="1"/>
      <p:bldP spid="15364" grpId="0" animBg="1"/>
      <p:bldP spid="15365" grpId="0" animBg="1"/>
      <p:bldP spid="15366" grpId="0" animBg="1"/>
      <p:bldP spid="15373" grpId="0" animBg="1"/>
      <p:bldP spid="15374" grpId="0" animBg="1"/>
      <p:bldP spid="1537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reeform 3"/>
          <p:cNvSpPr/>
          <p:nvPr/>
        </p:nvSpPr>
        <p:spPr bwMode="auto">
          <a:xfrm>
            <a:off x="2105027" y="2755901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0" name="Freeform 4"/>
          <p:cNvSpPr/>
          <p:nvPr/>
        </p:nvSpPr>
        <p:spPr bwMode="auto">
          <a:xfrm>
            <a:off x="3324225" y="2743200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Freeform 5"/>
          <p:cNvSpPr/>
          <p:nvPr/>
        </p:nvSpPr>
        <p:spPr bwMode="auto">
          <a:xfrm>
            <a:off x="2133601" y="4991100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Freeform 6"/>
          <p:cNvSpPr/>
          <p:nvPr/>
        </p:nvSpPr>
        <p:spPr bwMode="auto">
          <a:xfrm>
            <a:off x="2120901" y="5022856"/>
            <a:ext cx="4775200" cy="1073151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92" y="656"/>
                </a:lnTo>
                <a:lnTo>
                  <a:pt x="0" y="676"/>
                </a:lnTo>
                <a:close/>
              </a:path>
            </a:pathLst>
          </a:custGeom>
          <a:solidFill>
            <a:srgbClr val="C0C0C0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" name="Freeform 8"/>
          <p:cNvSpPr/>
          <p:nvPr/>
        </p:nvSpPr>
        <p:spPr bwMode="auto">
          <a:xfrm>
            <a:off x="2124077" y="3695701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Freeform 9"/>
          <p:cNvSpPr/>
          <p:nvPr/>
        </p:nvSpPr>
        <p:spPr bwMode="auto">
          <a:xfrm>
            <a:off x="5886452" y="2733682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0" y="144780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itchFamily="2" charset="2"/>
              <a:buChar char="v"/>
            </a:pPr>
            <a:r>
              <a:rPr lang="en-US" sz="3200" b="1" u="sng" dirty="0" err="1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Hoạt</a:t>
            </a:r>
            <a:r>
              <a:rPr lang="en-US" sz="3200" b="1" u="sng" dirty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u="sng" dirty="0" err="1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động</a:t>
            </a:r>
            <a:r>
              <a:rPr lang="en-US" sz="3200" b="1" u="sng" dirty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 1</a:t>
            </a:r>
            <a:r>
              <a:rPr lang="en-US" sz="3200" b="1" dirty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3200" b="1" dirty="0" err="1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Biểu</a:t>
            </a:r>
            <a:r>
              <a:rPr lang="en-US" sz="3200" b="1" dirty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tượng</a:t>
            </a:r>
            <a:r>
              <a:rPr lang="en-US" sz="3200" b="1" dirty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về</a:t>
            </a:r>
            <a:r>
              <a:rPr lang="en-US" sz="3200" b="1" dirty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sz="3200" b="1" dirty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3200" b="1" dirty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3200" b="1" dirty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3200" b="1" dirty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err="1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3200" b="1" smtClean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3200" b="1" dirty="0">
              <a:solidFill>
                <a:srgbClr val="0054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0" y="0"/>
            <a:ext cx="9144000" cy="1734207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45720" indent="0" algn="ctr" eaLnBrk="0" fontAlgn="base" hangingPunct="0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/>
            </a:pPr>
            <a:r>
              <a:rPr lang="en-US" sz="3200" b="1" dirty="0" err="1" smtClean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Toán</a:t>
            </a:r>
            <a:endParaRPr lang="en-US" sz="3200" b="1" dirty="0" smtClean="0">
              <a:solidFill>
                <a:srgbClr val="660066"/>
              </a:solidFill>
              <a:latin typeface="Arial" pitchFamily="34" charset="0"/>
              <a:cs typeface="Arial" pitchFamily="34" charset="0"/>
            </a:endParaRPr>
          </a:p>
          <a:p>
            <a:pPr algn="ctr" fontAlgn="base">
              <a:spcBef>
                <a:spcPts val="0"/>
              </a:spcBef>
              <a:spcAft>
                <a:spcPct val="0"/>
              </a:spcAft>
              <a:buFontTx/>
              <a:buNone/>
              <a:defRPr/>
            </a:pPr>
            <a:r>
              <a:rPr lang="en-US" sz="3200" b="1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hình</a:t>
            </a:r>
            <a:endParaRPr lang="en-US" sz="32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/>
      <p:bldP spid="4100" grpId="0" animBg="1"/>
      <p:bldP spid="4101" grpId="0" animBg="1"/>
      <p:bldP spid="4102" grpId="0" animBg="1"/>
      <p:bldP spid="4104" grpId="0" animBg="1"/>
      <p:bldP spid="410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40" name="Group 88"/>
          <p:cNvGrpSpPr/>
          <p:nvPr/>
        </p:nvGrpSpPr>
        <p:grpSpPr bwMode="auto">
          <a:xfrm>
            <a:off x="2362200" y="3048000"/>
            <a:ext cx="2971800" cy="2057400"/>
            <a:chOff x="3408" y="1200"/>
            <a:chExt cx="1392" cy="960"/>
          </a:xfrm>
        </p:grpSpPr>
        <p:sp>
          <p:nvSpPr>
            <p:cNvPr id="5131" name="AutoShape 89"/>
            <p:cNvSpPr>
              <a:spLocks noChangeArrowheads="1"/>
            </p:cNvSpPr>
            <p:nvPr/>
          </p:nvSpPr>
          <p:spPr bwMode="auto">
            <a:xfrm>
              <a:off x="3408" y="1200"/>
              <a:ext cx="1392" cy="960"/>
            </a:xfrm>
            <a:prstGeom prst="cube">
              <a:avLst>
                <a:gd name="adj" fmla="val 25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2" name="Line 90"/>
            <p:cNvSpPr>
              <a:spLocks noChangeShapeType="1"/>
            </p:cNvSpPr>
            <p:nvPr/>
          </p:nvSpPr>
          <p:spPr bwMode="auto">
            <a:xfrm>
              <a:off x="3648" y="1200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3" name="Line 91"/>
            <p:cNvSpPr>
              <a:spLocks noChangeShapeType="1"/>
            </p:cNvSpPr>
            <p:nvPr/>
          </p:nvSpPr>
          <p:spPr bwMode="auto">
            <a:xfrm>
              <a:off x="3648" y="192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Line 92"/>
            <p:cNvSpPr>
              <a:spLocks noChangeShapeType="1"/>
            </p:cNvSpPr>
            <p:nvPr/>
          </p:nvSpPr>
          <p:spPr bwMode="auto">
            <a:xfrm flipH="1">
              <a:off x="3408" y="1920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3646" name="AutoShape 94"/>
          <p:cNvSpPr>
            <a:spLocks noChangeArrowheads="1"/>
          </p:cNvSpPr>
          <p:nvPr/>
        </p:nvSpPr>
        <p:spPr bwMode="auto">
          <a:xfrm>
            <a:off x="5957343" y="4267200"/>
            <a:ext cx="725201" cy="685800"/>
          </a:xfrm>
          <a:prstGeom prst="cube">
            <a:avLst>
              <a:gd name="adj" fmla="val 25000"/>
            </a:avLst>
          </a:prstGeom>
          <a:solidFill>
            <a:srgbClr val="4299A0"/>
          </a:solidFill>
          <a:ln w="9525">
            <a:solidFill>
              <a:schemeClr val="tx1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650" name="Text Box 98"/>
          <p:cNvSpPr txBox="1">
            <a:spLocks noChangeArrowheads="1"/>
          </p:cNvSpPr>
          <p:nvPr/>
        </p:nvSpPr>
        <p:spPr bwMode="auto">
          <a:xfrm>
            <a:off x="-1" y="2386752"/>
            <a:ext cx="261838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361950"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500050"/>
                </a:solidFill>
                <a:cs typeface="Arial" pitchFamily="34" charset="0"/>
              </a:rPr>
              <a:t>a) </a:t>
            </a:r>
            <a:r>
              <a:rPr lang="en-US" sz="3200" b="1" dirty="0" err="1">
                <a:solidFill>
                  <a:srgbClr val="500050"/>
                </a:solidFill>
                <a:cs typeface="Arial" pitchFamily="34" charset="0"/>
              </a:rPr>
              <a:t>Ví</a:t>
            </a:r>
            <a:r>
              <a:rPr lang="en-US" sz="32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500050"/>
                </a:solidFill>
                <a:cs typeface="Arial" pitchFamily="34" charset="0"/>
              </a:rPr>
              <a:t>dụ</a:t>
            </a:r>
            <a:r>
              <a:rPr lang="en-US" sz="3200" b="1" dirty="0">
                <a:solidFill>
                  <a:srgbClr val="500050"/>
                </a:solidFill>
                <a:cs typeface="Arial" pitchFamily="34" charset="0"/>
              </a:rPr>
              <a:t> 1:</a:t>
            </a:r>
          </a:p>
        </p:txBody>
      </p:sp>
      <p:sp>
        <p:nvSpPr>
          <p:cNvPr id="4" name="Rectangle 3"/>
          <p:cNvSpPr/>
          <p:nvPr/>
        </p:nvSpPr>
        <p:spPr>
          <a:xfrm>
            <a:off x="1676400" y="5444036"/>
            <a:ext cx="3352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hộp</a:t>
            </a:r>
            <a:r>
              <a:rPr lang="en-US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nhật</a:t>
            </a:r>
            <a:endParaRPr lang="en-US" sz="28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11683" y="5444036"/>
            <a:ext cx="30941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err="1">
                <a:solidFill>
                  <a:srgbClr val="9200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b="1" dirty="0">
                <a:solidFill>
                  <a:srgbClr val="92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920000"/>
                </a:solidFill>
                <a:latin typeface="Arial" pitchFamily="34" charset="0"/>
                <a:cs typeface="Arial" pitchFamily="34" charset="0"/>
              </a:rPr>
              <a:t>lập</a:t>
            </a:r>
            <a:r>
              <a:rPr lang="en-US" sz="2800" b="1" dirty="0">
                <a:solidFill>
                  <a:srgbClr val="92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920000"/>
                </a:solidFill>
                <a:latin typeface="Arial" pitchFamily="34" charset="0"/>
                <a:cs typeface="Arial" pitchFamily="34" charset="0"/>
              </a:rPr>
              <a:t>phương</a:t>
            </a:r>
            <a:endParaRPr lang="en-US" sz="2800" b="1" dirty="0">
              <a:solidFill>
                <a:srgbClr val="92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1437382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itchFamily="2" charset="2"/>
              <a:buChar char="v"/>
            </a:pPr>
            <a:r>
              <a:rPr lang="en-US" sz="3200" b="1" u="sng" dirty="0" err="1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Hoạt</a:t>
            </a:r>
            <a:r>
              <a:rPr lang="en-US" sz="3200" b="1" u="sng" dirty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u="sng" dirty="0" err="1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động</a:t>
            </a:r>
            <a:r>
              <a:rPr lang="en-US" sz="3200" b="1" u="sng" dirty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 1</a:t>
            </a:r>
            <a:r>
              <a:rPr lang="en-US" sz="3200" b="1" dirty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3200" b="1" dirty="0" err="1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Biểu</a:t>
            </a:r>
            <a:r>
              <a:rPr lang="en-US" sz="3200" b="1" dirty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tượng</a:t>
            </a:r>
            <a:r>
              <a:rPr lang="en-US" sz="3200" b="1" dirty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về</a:t>
            </a:r>
            <a:r>
              <a:rPr lang="en-US" sz="3200" b="1" dirty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sz="3200" b="1" dirty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3200" b="1" dirty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3200" b="1" dirty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3200" b="1" dirty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err="1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3200" b="1" smtClean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3200" b="1" dirty="0">
              <a:solidFill>
                <a:srgbClr val="0054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0" y="0"/>
            <a:ext cx="9144000" cy="1734207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45720" indent="0" algn="ctr" eaLnBrk="0" fontAlgn="base" hangingPunct="0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/>
            </a:pPr>
            <a:r>
              <a:rPr lang="en-US" sz="3200" b="1" dirty="0" err="1" smtClean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Toán</a:t>
            </a:r>
            <a:endParaRPr lang="en-US" sz="3200" b="1" dirty="0" smtClean="0">
              <a:solidFill>
                <a:srgbClr val="660066"/>
              </a:solidFill>
              <a:latin typeface="Arial" pitchFamily="34" charset="0"/>
              <a:cs typeface="Arial" pitchFamily="34" charset="0"/>
            </a:endParaRPr>
          </a:p>
          <a:p>
            <a:pPr algn="ctr" fontAlgn="base">
              <a:spcBef>
                <a:spcPts val="0"/>
              </a:spcBef>
              <a:spcAft>
                <a:spcPct val="0"/>
              </a:spcAft>
              <a:buFontTx/>
              <a:buNone/>
              <a:defRPr/>
            </a:pPr>
            <a:r>
              <a:rPr lang="en-US" sz="3200" b="1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hình</a:t>
            </a:r>
            <a:endParaRPr lang="en-US" sz="32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1.56069E-6 L 1.11022E-16 -0.28855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36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44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35" presetClass="path" presetSubtype="0" accel="50000" decel="50000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3.33333E-6 -0.28866 L -0.225 -0.28866 " pathEditMode="relative" rAng="0" ptsTypes="AA">
                                      <p:cBhvr>
                                        <p:cTn id="33" dur="3000" fill="hold"/>
                                        <p:tgtEl>
                                          <p:spTgt spid="236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42" presetClass="path" presetSubtype="0" accel="50000" decel="50000" fill="hold" grpId="3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225 -0.28866 L -0.225 0.00023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236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46" grpId="0" animBg="1"/>
      <p:bldP spid="23646" grpId="1" animBg="1"/>
      <p:bldP spid="23646" grpId="2" animBg="1"/>
      <p:bldP spid="23646" grpId="3" animBg="1"/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04800" y="2209800"/>
            <a:ext cx="4876800" cy="42672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203330" y="341313"/>
            <a:ext cx="57308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450632" y="2309015"/>
            <a:ext cx="4648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3200" dirty="0" err="1">
                <a:cs typeface="Arial" pitchFamily="34" charset="0"/>
              </a:rPr>
              <a:t>Trong</a:t>
            </a:r>
            <a:r>
              <a:rPr lang="en-US" sz="3200" dirty="0">
                <a:cs typeface="Arial" pitchFamily="34" charset="0"/>
              </a:rPr>
              <a:t> </a:t>
            </a:r>
            <a:r>
              <a:rPr lang="en-US" sz="3200" dirty="0" err="1">
                <a:cs typeface="Arial" pitchFamily="34" charset="0"/>
              </a:rPr>
              <a:t>hình</a:t>
            </a:r>
            <a:r>
              <a:rPr lang="en-US" sz="3200" dirty="0">
                <a:cs typeface="Arial" pitchFamily="34" charset="0"/>
              </a:rPr>
              <a:t> </a:t>
            </a:r>
            <a:r>
              <a:rPr lang="en-US" sz="3200" dirty="0" err="1">
                <a:cs typeface="Arial" pitchFamily="34" charset="0"/>
              </a:rPr>
              <a:t>bên</a:t>
            </a:r>
            <a:r>
              <a:rPr lang="en-US" sz="3200" dirty="0">
                <a:cs typeface="Arial" pitchFamily="34" charset="0"/>
              </a:rPr>
              <a:t>, </a:t>
            </a:r>
            <a:r>
              <a:rPr lang="en-US" sz="3200" dirty="0" err="1">
                <a:cs typeface="Arial" pitchFamily="34" charset="0"/>
              </a:rPr>
              <a:t>hình</a:t>
            </a:r>
            <a:r>
              <a:rPr lang="en-US" sz="3200" dirty="0">
                <a:cs typeface="Arial" pitchFamily="34" charset="0"/>
              </a:rPr>
              <a:t> </a:t>
            </a:r>
            <a:r>
              <a:rPr lang="en-US" sz="3200" dirty="0" err="1">
                <a:cs typeface="Arial" pitchFamily="34" charset="0"/>
              </a:rPr>
              <a:t>lập</a:t>
            </a:r>
            <a:r>
              <a:rPr lang="en-US" sz="3200" dirty="0">
                <a:cs typeface="Arial" pitchFamily="34" charset="0"/>
              </a:rPr>
              <a:t> </a:t>
            </a:r>
            <a:r>
              <a:rPr lang="en-US" sz="3200" dirty="0" err="1">
                <a:cs typeface="Arial" pitchFamily="34" charset="0"/>
              </a:rPr>
              <a:t>phương</a:t>
            </a:r>
            <a:r>
              <a:rPr lang="en-US" sz="3200" dirty="0">
                <a:cs typeface="Arial" pitchFamily="34" charset="0"/>
              </a:rPr>
              <a:t> </a:t>
            </a:r>
            <a:r>
              <a:rPr lang="en-US" sz="3200" dirty="0" err="1">
                <a:cs typeface="Arial" pitchFamily="34" charset="0"/>
              </a:rPr>
              <a:t>nằm</a:t>
            </a:r>
            <a:r>
              <a:rPr lang="en-US" sz="3200" dirty="0">
                <a:cs typeface="Arial" pitchFamily="34" charset="0"/>
              </a:rPr>
              <a:t> </a:t>
            </a:r>
            <a:r>
              <a:rPr lang="en-US" sz="3200" dirty="0" err="1">
                <a:cs typeface="Arial" pitchFamily="34" charset="0"/>
              </a:rPr>
              <a:t>hoàn</a:t>
            </a:r>
            <a:r>
              <a:rPr lang="en-US" sz="3200" dirty="0">
                <a:cs typeface="Arial" pitchFamily="34" charset="0"/>
              </a:rPr>
              <a:t> </a:t>
            </a:r>
            <a:r>
              <a:rPr lang="en-US" sz="3200" dirty="0" err="1">
                <a:cs typeface="Arial" pitchFamily="34" charset="0"/>
              </a:rPr>
              <a:t>toàn</a:t>
            </a:r>
            <a:r>
              <a:rPr lang="en-US" sz="3200" dirty="0">
                <a:cs typeface="Arial" pitchFamily="34" charset="0"/>
              </a:rPr>
              <a:t> </a:t>
            </a:r>
            <a:r>
              <a:rPr lang="en-US" sz="3200" dirty="0" err="1">
                <a:cs typeface="Arial" pitchFamily="34" charset="0"/>
              </a:rPr>
              <a:t>trong</a:t>
            </a:r>
            <a:r>
              <a:rPr lang="en-US" sz="3200" dirty="0">
                <a:cs typeface="Arial" pitchFamily="34" charset="0"/>
              </a:rPr>
              <a:t> </a:t>
            </a:r>
            <a:r>
              <a:rPr lang="en-US" sz="3200" dirty="0" err="1">
                <a:cs typeface="Arial" pitchFamily="34" charset="0"/>
              </a:rPr>
              <a:t>hình</a:t>
            </a:r>
            <a:r>
              <a:rPr lang="en-US" sz="3200" dirty="0">
                <a:cs typeface="Arial" pitchFamily="34" charset="0"/>
              </a:rPr>
              <a:t> </a:t>
            </a:r>
            <a:r>
              <a:rPr lang="en-US" sz="3200" dirty="0" err="1">
                <a:cs typeface="Arial" pitchFamily="34" charset="0"/>
              </a:rPr>
              <a:t>hộp</a:t>
            </a:r>
            <a:r>
              <a:rPr lang="en-US" sz="3200" dirty="0">
                <a:cs typeface="Arial" pitchFamily="34" charset="0"/>
              </a:rPr>
              <a:t> </a:t>
            </a:r>
            <a:r>
              <a:rPr lang="en-US" sz="3200" dirty="0" err="1">
                <a:cs typeface="Arial" pitchFamily="34" charset="0"/>
              </a:rPr>
              <a:t>chữ</a:t>
            </a:r>
            <a:r>
              <a:rPr lang="en-US" sz="3200" dirty="0">
                <a:cs typeface="Arial" pitchFamily="34" charset="0"/>
              </a:rPr>
              <a:t> </a:t>
            </a:r>
            <a:r>
              <a:rPr lang="en-US" sz="3200" dirty="0" err="1">
                <a:cs typeface="Arial" pitchFamily="34" charset="0"/>
              </a:rPr>
              <a:t>nhật</a:t>
            </a:r>
            <a:r>
              <a:rPr lang="en-US" sz="3200" dirty="0">
                <a:cs typeface="Arial" pitchFamily="34" charset="0"/>
              </a:rPr>
              <a:t>.</a:t>
            </a:r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444064" y="3755761"/>
            <a:ext cx="46482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b="1" i="1" dirty="0">
                <a:solidFill>
                  <a:srgbClr val="0000FF"/>
                </a:solidFill>
                <a:cs typeface="Arial" pitchFamily="34" charset="0"/>
              </a:rPr>
              <a:t>Ta </a:t>
            </a:r>
            <a:r>
              <a:rPr lang="en-US" sz="2800" b="1" i="1" dirty="0" err="1">
                <a:solidFill>
                  <a:srgbClr val="0000FF"/>
                </a:solidFill>
                <a:cs typeface="Arial" pitchFamily="34" charset="0"/>
              </a:rPr>
              <a:t>nói</a:t>
            </a:r>
            <a:r>
              <a:rPr lang="en-US" sz="2800" b="1" i="1" dirty="0">
                <a:solidFill>
                  <a:srgbClr val="0000FF"/>
                </a:solidFill>
                <a:cs typeface="Arial" pitchFamily="34" charset="0"/>
              </a:rPr>
              <a:t>: </a:t>
            </a:r>
            <a:r>
              <a:rPr lang="en-US" sz="2800" b="1" i="1" dirty="0" err="1">
                <a:solidFill>
                  <a:srgbClr val="0000FF"/>
                </a:solidFill>
                <a:cs typeface="Arial" pitchFamily="34" charset="0"/>
              </a:rPr>
              <a:t>Thể</a:t>
            </a:r>
            <a:r>
              <a:rPr lang="en-US" sz="2800" b="1" i="1" dirty="0">
                <a:solidFill>
                  <a:srgbClr val="0000FF"/>
                </a:solidFill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cs typeface="Arial" pitchFamily="34" charset="0"/>
              </a:rPr>
              <a:t>tích</a:t>
            </a:r>
            <a:r>
              <a:rPr lang="en-US" sz="2800" b="1" i="1" dirty="0">
                <a:solidFill>
                  <a:srgbClr val="0000FF"/>
                </a:solidFill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cs typeface="Arial" pitchFamily="34" charset="0"/>
              </a:rPr>
              <a:t>hình</a:t>
            </a:r>
            <a:r>
              <a:rPr lang="en-US" sz="2800" b="1" i="1" dirty="0">
                <a:solidFill>
                  <a:srgbClr val="0000FF"/>
                </a:solidFill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cs typeface="Arial" pitchFamily="34" charset="0"/>
              </a:rPr>
              <a:t>lập</a:t>
            </a:r>
            <a:r>
              <a:rPr lang="en-US" sz="2800" b="1" i="1" dirty="0">
                <a:solidFill>
                  <a:srgbClr val="0000FF"/>
                </a:solidFill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cs typeface="Arial" pitchFamily="34" charset="0"/>
              </a:rPr>
              <a:t>phương</a:t>
            </a:r>
            <a:r>
              <a:rPr lang="en-US" sz="2800" b="1" i="1" dirty="0">
                <a:solidFill>
                  <a:srgbClr val="0000FF"/>
                </a:solidFill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cs typeface="Arial" pitchFamily="34" charset="0"/>
              </a:rPr>
              <a:t>bé</a:t>
            </a:r>
            <a:r>
              <a:rPr lang="en-US" sz="2800" b="1" i="1" dirty="0">
                <a:solidFill>
                  <a:srgbClr val="0000FF"/>
                </a:solidFill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cs typeface="Arial" pitchFamily="34" charset="0"/>
              </a:rPr>
              <a:t>hơn</a:t>
            </a:r>
            <a:r>
              <a:rPr lang="en-US" sz="2800" b="1" i="1" dirty="0">
                <a:solidFill>
                  <a:srgbClr val="0000FF"/>
                </a:solidFill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cs typeface="Arial" pitchFamily="34" charset="0"/>
              </a:rPr>
              <a:t>thể</a:t>
            </a:r>
            <a:r>
              <a:rPr lang="en-US" sz="2800" b="1" i="1" dirty="0">
                <a:solidFill>
                  <a:srgbClr val="0000FF"/>
                </a:solidFill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cs typeface="Arial" pitchFamily="34" charset="0"/>
              </a:rPr>
              <a:t>tích</a:t>
            </a:r>
            <a:r>
              <a:rPr lang="en-US" sz="2800" b="1" i="1" dirty="0">
                <a:solidFill>
                  <a:srgbClr val="0000FF"/>
                </a:solidFill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cs typeface="Arial" pitchFamily="34" charset="0"/>
              </a:rPr>
              <a:t>hình</a:t>
            </a:r>
            <a:r>
              <a:rPr lang="en-US" sz="2800" b="1" i="1" dirty="0">
                <a:solidFill>
                  <a:srgbClr val="0000FF"/>
                </a:solidFill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cs typeface="Arial" pitchFamily="34" charset="0"/>
              </a:rPr>
              <a:t>hộp</a:t>
            </a:r>
            <a:r>
              <a:rPr lang="en-US" sz="2800" b="1" i="1" dirty="0">
                <a:solidFill>
                  <a:srgbClr val="0000FF"/>
                </a:solidFill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cs typeface="Arial" pitchFamily="34" charset="0"/>
              </a:rPr>
              <a:t>chữ</a:t>
            </a:r>
            <a:r>
              <a:rPr lang="en-US" sz="2800" b="1" i="1" dirty="0">
                <a:solidFill>
                  <a:srgbClr val="0000FF"/>
                </a:solidFill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cs typeface="Arial" pitchFamily="34" charset="0"/>
              </a:rPr>
              <a:t>nhật</a:t>
            </a:r>
            <a:r>
              <a:rPr lang="en-US" sz="2800" b="1" i="1" dirty="0">
                <a:solidFill>
                  <a:srgbClr val="0000FF"/>
                </a:solidFill>
                <a:cs typeface="Arial" pitchFamily="34" charset="0"/>
              </a:rPr>
              <a:t> </a:t>
            </a:r>
            <a:r>
              <a:rPr lang="en-US" sz="2800" b="1" i="1" dirty="0">
                <a:solidFill>
                  <a:srgbClr val="FF0000"/>
                </a:solidFill>
                <a:cs typeface="Arial" pitchFamily="34" charset="0"/>
              </a:rPr>
              <a:t>hay</a:t>
            </a:r>
            <a:r>
              <a:rPr lang="en-US" sz="2800" b="1" i="1" dirty="0">
                <a:solidFill>
                  <a:srgbClr val="0000FF"/>
                </a:solidFill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cs typeface="Arial" pitchFamily="34" charset="0"/>
              </a:rPr>
              <a:t>thể</a:t>
            </a:r>
            <a:r>
              <a:rPr lang="en-US" sz="2800" b="1" i="1" dirty="0">
                <a:solidFill>
                  <a:srgbClr val="0000FF"/>
                </a:solidFill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cs typeface="Arial" pitchFamily="34" charset="0"/>
              </a:rPr>
              <a:t>tích</a:t>
            </a:r>
            <a:r>
              <a:rPr lang="en-US" sz="2800" b="1" i="1" dirty="0">
                <a:solidFill>
                  <a:srgbClr val="0000FF"/>
                </a:solidFill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cs typeface="Arial" pitchFamily="34" charset="0"/>
              </a:rPr>
              <a:t>hình</a:t>
            </a:r>
            <a:r>
              <a:rPr lang="en-US" sz="2800" b="1" i="1" dirty="0">
                <a:solidFill>
                  <a:srgbClr val="0000FF"/>
                </a:solidFill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cs typeface="Arial" pitchFamily="34" charset="0"/>
              </a:rPr>
              <a:t>hộp</a:t>
            </a:r>
            <a:r>
              <a:rPr lang="en-US" sz="2800" b="1" i="1" dirty="0">
                <a:solidFill>
                  <a:srgbClr val="0000FF"/>
                </a:solidFill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cs typeface="Arial" pitchFamily="34" charset="0"/>
              </a:rPr>
              <a:t>chữ</a:t>
            </a:r>
            <a:r>
              <a:rPr lang="en-US" sz="2800" b="1" i="1" dirty="0">
                <a:solidFill>
                  <a:srgbClr val="0000FF"/>
                </a:solidFill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cs typeface="Arial" pitchFamily="34" charset="0"/>
              </a:rPr>
              <a:t>nhật</a:t>
            </a:r>
            <a:r>
              <a:rPr lang="en-US" sz="2800" b="1" i="1" dirty="0">
                <a:solidFill>
                  <a:srgbClr val="0000FF"/>
                </a:solidFill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cs typeface="Arial" pitchFamily="34" charset="0"/>
              </a:rPr>
              <a:t>lớn</a:t>
            </a:r>
            <a:r>
              <a:rPr lang="en-US" sz="2800" b="1" i="1" dirty="0">
                <a:solidFill>
                  <a:srgbClr val="0000FF"/>
                </a:solidFill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cs typeface="Arial" pitchFamily="34" charset="0"/>
              </a:rPr>
              <a:t>hơn</a:t>
            </a:r>
            <a:r>
              <a:rPr lang="en-US" sz="2800" b="1" i="1" dirty="0">
                <a:solidFill>
                  <a:srgbClr val="0000FF"/>
                </a:solidFill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cs typeface="Arial" pitchFamily="34" charset="0"/>
              </a:rPr>
              <a:t>thể</a:t>
            </a:r>
            <a:r>
              <a:rPr lang="en-US" sz="2800" b="1" i="1" dirty="0">
                <a:solidFill>
                  <a:srgbClr val="0000FF"/>
                </a:solidFill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cs typeface="Arial" pitchFamily="34" charset="0"/>
              </a:rPr>
              <a:t>tích</a:t>
            </a:r>
            <a:r>
              <a:rPr lang="en-US" sz="2800" b="1" i="1" dirty="0">
                <a:solidFill>
                  <a:srgbClr val="0000FF"/>
                </a:solidFill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cs typeface="Arial" pitchFamily="34" charset="0"/>
              </a:rPr>
              <a:t>hình</a:t>
            </a:r>
            <a:r>
              <a:rPr lang="en-US" sz="2800" b="1" i="1" dirty="0">
                <a:solidFill>
                  <a:srgbClr val="0000FF"/>
                </a:solidFill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cs typeface="Arial" pitchFamily="34" charset="0"/>
              </a:rPr>
              <a:t>lập</a:t>
            </a:r>
            <a:r>
              <a:rPr lang="en-US" sz="2800" b="1" i="1" dirty="0">
                <a:solidFill>
                  <a:srgbClr val="0000FF"/>
                </a:solidFill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0000FF"/>
                </a:solidFill>
                <a:cs typeface="Arial" pitchFamily="34" charset="0"/>
              </a:rPr>
              <a:t>phương</a:t>
            </a:r>
            <a:r>
              <a:rPr lang="en-US" sz="2400" b="1" i="1" dirty="0">
                <a:solidFill>
                  <a:srgbClr val="0000FF"/>
                </a:solidFill>
                <a:cs typeface="Arial" pitchFamily="34" charset="0"/>
              </a:rPr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317" y="1880183"/>
            <a:ext cx="3487485" cy="2819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 Box 98"/>
          <p:cNvSpPr txBox="1">
            <a:spLocks noChangeArrowheads="1"/>
          </p:cNvSpPr>
          <p:nvPr/>
        </p:nvSpPr>
        <p:spPr bwMode="auto">
          <a:xfrm>
            <a:off x="-1" y="1447800"/>
            <a:ext cx="261838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361950"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500050"/>
                </a:solidFill>
                <a:cs typeface="Arial" pitchFamily="34" charset="0"/>
              </a:rPr>
              <a:t>a) </a:t>
            </a:r>
            <a:r>
              <a:rPr lang="en-US" sz="3200" b="1" dirty="0" err="1">
                <a:solidFill>
                  <a:srgbClr val="500050"/>
                </a:solidFill>
                <a:cs typeface="Arial" pitchFamily="34" charset="0"/>
              </a:rPr>
              <a:t>Ví</a:t>
            </a:r>
            <a:r>
              <a:rPr lang="en-US" sz="32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500050"/>
                </a:solidFill>
                <a:cs typeface="Arial" pitchFamily="34" charset="0"/>
              </a:rPr>
              <a:t>dụ</a:t>
            </a:r>
            <a:r>
              <a:rPr lang="en-US" sz="3200" b="1" dirty="0">
                <a:solidFill>
                  <a:srgbClr val="500050"/>
                </a:solidFill>
                <a:cs typeface="Arial" pitchFamily="34" charset="0"/>
              </a:rPr>
              <a:t> 1: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0" y="0"/>
            <a:ext cx="9144000" cy="1734207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45720" indent="0" algn="ctr" eaLnBrk="0" fontAlgn="base" hangingPunct="0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/>
            </a:pPr>
            <a:r>
              <a:rPr lang="en-US" sz="3200" b="1" dirty="0" err="1" smtClean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Toán</a:t>
            </a:r>
            <a:endParaRPr lang="en-US" sz="3200" b="1" dirty="0" smtClean="0">
              <a:solidFill>
                <a:srgbClr val="660066"/>
              </a:solidFill>
              <a:latin typeface="Arial" pitchFamily="34" charset="0"/>
              <a:cs typeface="Arial" pitchFamily="34" charset="0"/>
            </a:endParaRPr>
          </a:p>
          <a:p>
            <a:pPr algn="ctr" fontAlgn="base">
              <a:spcBef>
                <a:spcPts val="0"/>
              </a:spcBef>
              <a:spcAft>
                <a:spcPct val="0"/>
              </a:spcAft>
              <a:buFontTx/>
              <a:buNone/>
              <a:defRPr/>
            </a:pPr>
            <a:r>
              <a:rPr lang="en-US" sz="3200" b="1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hình</a:t>
            </a:r>
            <a:endParaRPr lang="en-US" sz="32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4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4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4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6405" grpId="0"/>
      <p:bldP spid="1640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457200" y="3962400"/>
            <a:ext cx="8229600" cy="1143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61950" algn="just"/>
            <a:r>
              <a:rPr lang="en-US" sz="32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ta </a:t>
            </a:r>
            <a:r>
              <a:rPr lang="en-US" sz="32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dùng</a:t>
            </a:r>
            <a:r>
              <a:rPr lang="en-US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lập</a:t>
            </a:r>
            <a:r>
              <a:rPr lang="en-US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phương</a:t>
            </a:r>
            <a:r>
              <a:rPr lang="en-US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nhau</a:t>
            </a:r>
            <a:r>
              <a:rPr lang="en-US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để</a:t>
            </a:r>
            <a:r>
              <a:rPr lang="en-US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đo</a:t>
            </a:r>
            <a:r>
              <a:rPr lang="en-US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grpSp>
        <p:nvGrpSpPr>
          <p:cNvPr id="11" name="Group 2"/>
          <p:cNvGrpSpPr>
            <a:grpSpLocks/>
          </p:cNvGrpSpPr>
          <p:nvPr/>
        </p:nvGrpSpPr>
        <p:grpSpPr bwMode="auto">
          <a:xfrm>
            <a:off x="3561232" y="2014053"/>
            <a:ext cx="1551251" cy="1507650"/>
            <a:chOff x="720" y="1824"/>
            <a:chExt cx="1013" cy="912"/>
          </a:xfrm>
          <a:solidFill>
            <a:srgbClr val="99FFCC"/>
          </a:solidFill>
        </p:grpSpPr>
        <p:sp>
          <p:nvSpPr>
            <p:cNvPr id="17" name="AutoShape 3"/>
            <p:cNvSpPr>
              <a:spLocks noChangeArrowheads="1"/>
            </p:cNvSpPr>
            <p:nvPr/>
          </p:nvSpPr>
          <p:spPr bwMode="auto">
            <a:xfrm>
              <a:off x="720" y="1824"/>
              <a:ext cx="1008" cy="912"/>
            </a:xfrm>
            <a:prstGeom prst="cube">
              <a:avLst>
                <a:gd name="adj" fmla="val 2763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vi-VN" altLang="en-US">
                <a:latin typeface="Times New Roman" pitchFamily="18" charset="0"/>
              </a:endParaRPr>
            </a:p>
          </p:txBody>
        </p:sp>
        <p:sp>
          <p:nvSpPr>
            <p:cNvPr id="19" name="Line 4"/>
            <p:cNvSpPr>
              <a:spLocks noChangeShapeType="1"/>
            </p:cNvSpPr>
            <p:nvPr/>
          </p:nvSpPr>
          <p:spPr bwMode="auto">
            <a:xfrm flipH="1">
              <a:off x="1004" y="2491"/>
              <a:ext cx="729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prstDash val="dashDot"/>
              <a:round/>
              <a:headEnd/>
              <a:tailEnd/>
            </a:ln>
            <a:extLst/>
          </p:spPr>
          <p:txBody>
            <a:bodyPr/>
            <a:lstStyle/>
            <a:p>
              <a:endParaRPr lang="vi-VN"/>
            </a:p>
          </p:txBody>
        </p:sp>
        <p:sp>
          <p:nvSpPr>
            <p:cNvPr id="20" name="Line 5"/>
            <p:cNvSpPr>
              <a:spLocks noChangeShapeType="1"/>
            </p:cNvSpPr>
            <p:nvPr/>
          </p:nvSpPr>
          <p:spPr bwMode="auto">
            <a:xfrm>
              <a:off x="1004" y="1824"/>
              <a:ext cx="0" cy="672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prstDash val="dashDot"/>
              <a:round/>
              <a:headEnd/>
              <a:tailEnd/>
            </a:ln>
            <a:extLst/>
          </p:spPr>
          <p:txBody>
            <a:bodyPr/>
            <a:lstStyle/>
            <a:p>
              <a:endParaRPr lang="vi-VN"/>
            </a:p>
          </p:txBody>
        </p:sp>
        <p:sp>
          <p:nvSpPr>
            <p:cNvPr id="21" name="Line 6"/>
            <p:cNvSpPr>
              <a:spLocks noChangeShapeType="1"/>
            </p:cNvSpPr>
            <p:nvPr/>
          </p:nvSpPr>
          <p:spPr bwMode="auto">
            <a:xfrm flipH="1">
              <a:off x="736" y="2498"/>
              <a:ext cx="252" cy="228"/>
            </a:xfrm>
            <a:prstGeom prst="line">
              <a:avLst/>
            </a:prstGeom>
            <a:grpFill/>
            <a:ln w="19050">
              <a:solidFill>
                <a:schemeClr val="tx1"/>
              </a:solidFill>
              <a:prstDash val="dashDot"/>
              <a:round/>
              <a:headEnd/>
              <a:tailEnd/>
            </a:ln>
            <a:extLst/>
          </p:spPr>
          <p:txBody>
            <a:bodyPr/>
            <a:lstStyle/>
            <a:p>
              <a:endParaRPr lang="vi-VN"/>
            </a:p>
          </p:txBody>
        </p:sp>
      </p:grp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0" y="0"/>
            <a:ext cx="9144000" cy="1734207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45720" indent="0" algn="ctr" eaLnBrk="0" fontAlgn="base" hangingPunct="0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/>
            </a:pPr>
            <a:r>
              <a:rPr lang="en-US" sz="3200" b="1" dirty="0" err="1" smtClean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Toán</a:t>
            </a:r>
            <a:endParaRPr lang="en-US" sz="3200" b="1" dirty="0" smtClean="0">
              <a:solidFill>
                <a:srgbClr val="660066"/>
              </a:solidFill>
              <a:latin typeface="Arial" pitchFamily="34" charset="0"/>
              <a:cs typeface="Arial" pitchFamily="34" charset="0"/>
            </a:endParaRPr>
          </a:p>
          <a:p>
            <a:pPr algn="ctr" fontAlgn="base">
              <a:spcBef>
                <a:spcPts val="0"/>
              </a:spcBef>
              <a:spcAft>
                <a:spcPct val="0"/>
              </a:spcAft>
              <a:buFontTx/>
              <a:buNone/>
              <a:defRPr/>
            </a:pPr>
            <a:r>
              <a:rPr lang="en-US" sz="3200" b="1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hình</a:t>
            </a:r>
            <a:endParaRPr lang="en-US" sz="32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842962" y="5029200"/>
            <a:ext cx="7539038" cy="171819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5255" y="1447800"/>
            <a:ext cx="2356945" cy="732398"/>
            <a:chOff x="228600" y="1147777"/>
            <a:chExt cx="2356945" cy="732398"/>
          </a:xfrm>
          <a:noFill/>
        </p:grpSpPr>
        <p:sp>
          <p:nvSpPr>
            <p:cNvPr id="26" name="Rectangle 25"/>
            <p:cNvSpPr/>
            <p:nvPr/>
          </p:nvSpPr>
          <p:spPr>
            <a:xfrm>
              <a:off x="228600" y="1346775"/>
              <a:ext cx="2057400" cy="533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50005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35" name="Rectangle 6"/>
            <p:cNvSpPr>
              <a:spLocks noChangeArrowheads="1"/>
            </p:cNvSpPr>
            <p:nvPr/>
          </p:nvSpPr>
          <p:spPr bwMode="auto">
            <a:xfrm>
              <a:off x="350805" y="1147777"/>
              <a:ext cx="2234740" cy="5847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/>
            <a:p>
              <a:r>
                <a:rPr lang="en-US" sz="3200" b="1" dirty="0">
                  <a:solidFill>
                    <a:srgbClr val="500050"/>
                  </a:solidFill>
                  <a:latin typeface="Arial" pitchFamily="34" charset="0"/>
                  <a:cs typeface="Arial" pitchFamily="34" charset="0"/>
                </a:rPr>
                <a:t>b) </a:t>
              </a:r>
              <a:r>
                <a:rPr lang="en-US" sz="3200" b="1" dirty="0" err="1">
                  <a:solidFill>
                    <a:srgbClr val="500050"/>
                  </a:solidFill>
                  <a:latin typeface="Arial" pitchFamily="34" charset="0"/>
                  <a:cs typeface="Arial" pitchFamily="34" charset="0"/>
                </a:rPr>
                <a:t>Ví</a:t>
              </a:r>
              <a:r>
                <a:rPr lang="en-US" sz="3200" b="1" dirty="0">
                  <a:solidFill>
                    <a:srgbClr val="50005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b="1" dirty="0" err="1">
                  <a:solidFill>
                    <a:srgbClr val="500050"/>
                  </a:solidFill>
                  <a:latin typeface="Arial" pitchFamily="34" charset="0"/>
                  <a:cs typeface="Arial" pitchFamily="34" charset="0"/>
                </a:rPr>
                <a:t>dụ</a:t>
              </a:r>
              <a:r>
                <a:rPr lang="en-US" sz="3200" b="1" dirty="0">
                  <a:solidFill>
                    <a:srgbClr val="500050"/>
                  </a:solidFill>
                  <a:latin typeface="Arial" pitchFamily="34" charset="0"/>
                  <a:cs typeface="Arial" pitchFamily="34" charset="0"/>
                </a:rPr>
                <a:t> 2:</a:t>
              </a:r>
              <a:r>
                <a:rPr lang="en-US" sz="3200" dirty="0">
                  <a:solidFill>
                    <a:srgbClr val="500050"/>
                  </a:solidFill>
                  <a:latin typeface="Arial" pitchFamily="34" charset="0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203330" y="341313"/>
            <a:ext cx="57308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/>
          </a:p>
        </p:txBody>
      </p:sp>
      <p:sp>
        <p:nvSpPr>
          <p:cNvPr id="17415" name="AutoShape 7"/>
          <p:cNvSpPr>
            <a:spLocks noChangeArrowheads="1"/>
          </p:cNvSpPr>
          <p:nvPr/>
        </p:nvSpPr>
        <p:spPr bwMode="auto">
          <a:xfrm>
            <a:off x="5033968" y="2895600"/>
            <a:ext cx="1214437" cy="1214437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7416" name="AutoShape 8"/>
          <p:cNvSpPr>
            <a:spLocks noChangeArrowheads="1"/>
          </p:cNvSpPr>
          <p:nvPr/>
        </p:nvSpPr>
        <p:spPr bwMode="auto">
          <a:xfrm>
            <a:off x="5026441" y="1981206"/>
            <a:ext cx="1214438" cy="1214437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7417" name="AutoShape 9"/>
          <p:cNvSpPr>
            <a:spLocks noChangeArrowheads="1"/>
          </p:cNvSpPr>
          <p:nvPr/>
        </p:nvSpPr>
        <p:spPr bwMode="auto">
          <a:xfrm>
            <a:off x="5943601" y="2895600"/>
            <a:ext cx="1214438" cy="1214437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7418" name="AutoShape 10"/>
          <p:cNvSpPr>
            <a:spLocks noChangeArrowheads="1"/>
          </p:cNvSpPr>
          <p:nvPr/>
        </p:nvSpPr>
        <p:spPr bwMode="auto">
          <a:xfrm>
            <a:off x="6858001" y="2895600"/>
            <a:ext cx="1214438" cy="1214437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7419" name="AutoShape 11"/>
          <p:cNvSpPr>
            <a:spLocks noChangeArrowheads="1"/>
          </p:cNvSpPr>
          <p:nvPr/>
        </p:nvSpPr>
        <p:spPr bwMode="auto">
          <a:xfrm>
            <a:off x="2286001" y="2809881"/>
            <a:ext cx="1214438" cy="1214439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7420" name="AutoShape 12"/>
          <p:cNvSpPr>
            <a:spLocks noChangeArrowheads="1"/>
          </p:cNvSpPr>
          <p:nvPr/>
        </p:nvSpPr>
        <p:spPr bwMode="auto">
          <a:xfrm>
            <a:off x="1992314" y="3108327"/>
            <a:ext cx="1214437" cy="1214439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7421" name="AutoShape 13"/>
          <p:cNvSpPr>
            <a:spLocks noChangeArrowheads="1"/>
          </p:cNvSpPr>
          <p:nvPr/>
        </p:nvSpPr>
        <p:spPr bwMode="auto">
          <a:xfrm>
            <a:off x="2281242" y="1905006"/>
            <a:ext cx="1214437" cy="1214439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7422" name="AutoShape 14"/>
          <p:cNvSpPr>
            <a:spLocks noChangeArrowheads="1"/>
          </p:cNvSpPr>
          <p:nvPr/>
        </p:nvSpPr>
        <p:spPr bwMode="auto">
          <a:xfrm>
            <a:off x="1992314" y="2192345"/>
            <a:ext cx="1214437" cy="1214437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2133600" y="4459069"/>
            <a:ext cx="5143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 b="1" dirty="0">
                <a:latin typeface="HP001 5 hàng" panose="020B0603050302020204" pitchFamily="34" charset="-93"/>
              </a:rPr>
              <a:t>C</a:t>
            </a: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6038850" y="4267200"/>
            <a:ext cx="514350" cy="64633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 b="1" dirty="0">
                <a:latin typeface="HP001 5 hàng" panose="020B0603050302020204" pitchFamily="34" charset="-93"/>
              </a:rPr>
              <a:t>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2963" y="5147194"/>
            <a:ext cx="7539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HP001 5 hàng" panose="020B0603050302020204" pitchFamily="34" charset="-93"/>
                <a:cs typeface="Times New Roman" panose="02020603050405020304" pitchFamily="18" charset="0"/>
              </a:rPr>
              <a:t>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gồm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4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lập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như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nhau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42963" y="5614574"/>
            <a:ext cx="7539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HP001 5 hàng" panose="020B0603050302020204" pitchFamily="34" charset="-93"/>
                <a:cs typeface="Times New Roman" panose="02020603050405020304" pitchFamily="18" charset="0"/>
              </a:rPr>
              <a:t>D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cũng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gồm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4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lập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như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thế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42963" y="6137794"/>
            <a:ext cx="75390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Ta </a:t>
            </a:r>
            <a:r>
              <a:rPr lang="en-US" sz="2800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nói</a:t>
            </a:r>
            <a:r>
              <a:rPr lang="en-US" sz="2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800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sz="2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>
                <a:solidFill>
                  <a:srgbClr val="C00000"/>
                </a:solidFill>
                <a:latin typeface="HP001 5 hàng" panose="020B0603050302020204" pitchFamily="34" charset="-93"/>
              </a:rPr>
              <a:t>C </a:t>
            </a:r>
            <a:r>
              <a:rPr lang="en-US" sz="2800" i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bằng </a:t>
            </a:r>
            <a:r>
              <a:rPr lang="en-US" sz="2800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sz="2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HP001 5 hàng" panose="020B0603050302020204" pitchFamily="34" charset="-93"/>
              </a:rPr>
              <a:t>D</a:t>
            </a:r>
            <a:r>
              <a:rPr lang="en-US" sz="2800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0" y="0"/>
            <a:ext cx="9144000" cy="1734207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45720" indent="0" algn="ctr" eaLnBrk="0" fontAlgn="base" hangingPunct="0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/>
            </a:pPr>
            <a:r>
              <a:rPr lang="en-US" sz="3200" b="1" dirty="0" err="1" smtClean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Toán</a:t>
            </a:r>
            <a:endParaRPr lang="en-US" sz="3200" b="1" dirty="0" smtClean="0">
              <a:solidFill>
                <a:srgbClr val="660066"/>
              </a:solidFill>
              <a:latin typeface="Arial" pitchFamily="34" charset="0"/>
              <a:cs typeface="Arial" pitchFamily="34" charset="0"/>
            </a:endParaRPr>
          </a:p>
          <a:p>
            <a:pPr algn="ctr" fontAlgn="base">
              <a:spcBef>
                <a:spcPts val="0"/>
              </a:spcBef>
              <a:spcAft>
                <a:spcPct val="0"/>
              </a:spcAft>
              <a:buFontTx/>
              <a:buNone/>
              <a:defRPr/>
            </a:pPr>
            <a:r>
              <a:rPr lang="en-US" sz="3200" b="1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hình</a:t>
            </a:r>
            <a:endParaRPr lang="en-US" sz="32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3.33333E-6 -6.35838E-7 L -0.15 -6.35838E-7 " pathEditMode="relative" rAng="0" ptsTypes="AA">
                                      <p:cBhvr>
                                        <p:cTn id="45" dur="2000" spd="-100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00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6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1.38889E-6 2.89017E-6 L -0.15087 0.043 " pathEditMode="relative" rAng="0" ptsTypes="AA">
                                      <p:cBhvr>
                                        <p:cTn id="47" dur="2000" spd="-100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52" y="2150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1.38889E-6 3.00578E-6 L 0.1342 -0.18127 " pathEditMode="relative" rAng="0" ptsTypes="AA">
                                      <p:cBhvr>
                                        <p:cTn id="49" dur="2000" spd="-1000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1" y="-9064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5.55556E-7 1.09827E-6 L 0.12535 0.17526 " pathEditMode="relative" rAng="0" ptsTypes="AA">
                                      <p:cBhvr>
                                        <p:cTn id="51" dur="2000" spd="-100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67" y="87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3 -1.38728E-6 L 0.00486 -0.17896 " pathEditMode="relative" rAng="0" ptsTypes="AA">
                                      <p:cBhvr>
                                        <p:cTn id="62" dur="2000" spd="-100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-8948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3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5.78035E-7 L -0.13143 -0.00139 " pathEditMode="relative" rAng="0" ptsTypes="AA">
                                      <p:cBhvr>
                                        <p:cTn id="64" dur="2000" spd="-100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80" y="-69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5.78035E-7 L 0.13004 -0.00139 " pathEditMode="relative" rAng="0" ptsTypes="AA">
                                      <p:cBhvr>
                                        <p:cTn id="66" dur="2000" spd="-100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93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7415" grpId="0" animBg="1"/>
      <p:bldP spid="17415" grpId="1" animBg="1"/>
      <p:bldP spid="17416" grpId="0" animBg="1"/>
      <p:bldP spid="17416" grpId="1" animBg="1"/>
      <p:bldP spid="17417" grpId="0" animBg="1"/>
      <p:bldP spid="17418" grpId="0" animBg="1"/>
      <p:bldP spid="17418" grpId="1" animBg="1"/>
      <p:bldP spid="17419" grpId="0" animBg="1"/>
      <p:bldP spid="17419" grpId="1" animBg="1"/>
      <p:bldP spid="17420" grpId="0" animBg="1"/>
      <p:bldP spid="17420" grpId="1" animBg="1"/>
      <p:bldP spid="17421" grpId="0" animBg="1"/>
      <p:bldP spid="17421" grpId="1" animBg="1"/>
      <p:bldP spid="17422" grpId="0" animBg="1"/>
      <p:bldP spid="17422" grpId="1" animBg="1"/>
      <p:bldP spid="17423" grpId="0"/>
      <p:bldP spid="17424" grpId="0" animBg="1"/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04800" y="4952996"/>
            <a:ext cx="8610599" cy="17526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536575" algn="just"/>
            <a:r>
              <a:rPr lang="en-US" sz="3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Hai</a:t>
            </a:r>
            <a:r>
              <a:rPr lang="en-US" sz="3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3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3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3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dạng</a:t>
            </a:r>
            <a:r>
              <a:rPr lang="en-US" sz="3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khác</a:t>
            </a:r>
            <a:r>
              <a:rPr lang="en-US" sz="3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nhau</a:t>
            </a:r>
            <a:r>
              <a:rPr lang="en-US" sz="3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nhưng</a:t>
            </a:r>
            <a:r>
              <a:rPr lang="en-US" sz="3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3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3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lượng</a:t>
            </a:r>
            <a:r>
              <a:rPr lang="en-US" sz="3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3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3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lập</a:t>
            </a:r>
            <a:r>
              <a:rPr lang="en-US" sz="3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phương</a:t>
            </a:r>
            <a:r>
              <a:rPr lang="en-US" sz="3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nhỏ</a:t>
            </a:r>
            <a:r>
              <a:rPr lang="en-US" sz="3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nhau</a:t>
            </a:r>
            <a:r>
              <a:rPr lang="en-US" sz="3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thì</a:t>
            </a:r>
            <a:r>
              <a:rPr lang="en-US" sz="3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ta </a:t>
            </a:r>
            <a:r>
              <a:rPr lang="en-US" sz="3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nói</a:t>
            </a:r>
            <a:r>
              <a:rPr lang="en-US" sz="3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sz="3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3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3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chúng</a:t>
            </a:r>
            <a:r>
              <a:rPr lang="en-US" sz="3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3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nhau</a:t>
            </a:r>
            <a:r>
              <a:rPr lang="en-US" sz="3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7A35E427-55ED-4E14-B85E-753B72753241}"/>
              </a:ext>
            </a:extLst>
          </p:cNvPr>
          <p:cNvGrpSpPr/>
          <p:nvPr/>
        </p:nvGrpSpPr>
        <p:grpSpPr>
          <a:xfrm>
            <a:off x="1108079" y="1828800"/>
            <a:ext cx="6664322" cy="3124196"/>
            <a:chOff x="1108078" y="1676406"/>
            <a:chExt cx="6926263" cy="3352794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8078" y="1676406"/>
              <a:ext cx="6926263" cy="32115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" name="Rectangle 16">
              <a:extLst>
                <a:ext uri="{FF2B5EF4-FFF2-40B4-BE49-F238E27FC236}">
                  <a16:creationId xmlns:a16="http://schemas.microsoft.com/office/drawing/2014/main" xmlns="" id="{E5000211-66E3-42F2-A935-9B7D2CE77B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0250" y="4191000"/>
              <a:ext cx="514350" cy="6463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3600" b="1" i="1" dirty="0">
                  <a:latin typeface="HP001 5 hàng" panose="020B0603050302020204" pitchFamily="34" charset="-93"/>
                </a:rPr>
                <a:t>D</a:t>
              </a:r>
            </a:p>
          </p:txBody>
        </p:sp>
        <p:sp>
          <p:nvSpPr>
            <p:cNvPr id="13" name="Rectangle 16">
              <a:extLst>
                <a:ext uri="{FF2B5EF4-FFF2-40B4-BE49-F238E27FC236}">
                  <a16:creationId xmlns:a16="http://schemas.microsoft.com/office/drawing/2014/main" xmlns="" id="{182C9736-817F-4C56-AA5D-F4CA644C2B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2600" y="4382869"/>
              <a:ext cx="514350" cy="6463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3600" b="1" i="1" dirty="0">
                  <a:latin typeface="HP001 5 hàng" panose="020B0603050302020204" pitchFamily="34" charset="-93"/>
                </a:rPr>
                <a:t>C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255" y="1447800"/>
            <a:ext cx="2356945" cy="732398"/>
            <a:chOff x="228600" y="1147777"/>
            <a:chExt cx="2356945" cy="732398"/>
          </a:xfrm>
          <a:noFill/>
        </p:grpSpPr>
        <p:sp>
          <p:nvSpPr>
            <p:cNvPr id="15" name="Rectangle 14"/>
            <p:cNvSpPr/>
            <p:nvPr/>
          </p:nvSpPr>
          <p:spPr>
            <a:xfrm>
              <a:off x="228600" y="1346775"/>
              <a:ext cx="2057400" cy="533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50005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6"/>
            <p:cNvSpPr>
              <a:spLocks noChangeArrowheads="1"/>
            </p:cNvSpPr>
            <p:nvPr/>
          </p:nvSpPr>
          <p:spPr bwMode="auto">
            <a:xfrm>
              <a:off x="350805" y="1147777"/>
              <a:ext cx="2234740" cy="5847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/>
            <a:p>
              <a:r>
                <a:rPr lang="en-US" sz="3200" b="1" dirty="0">
                  <a:solidFill>
                    <a:srgbClr val="500050"/>
                  </a:solidFill>
                  <a:latin typeface="Arial" pitchFamily="34" charset="0"/>
                  <a:cs typeface="Arial" pitchFamily="34" charset="0"/>
                </a:rPr>
                <a:t>b) </a:t>
              </a:r>
              <a:r>
                <a:rPr lang="en-US" sz="3200" b="1" dirty="0" err="1">
                  <a:solidFill>
                    <a:srgbClr val="500050"/>
                  </a:solidFill>
                  <a:latin typeface="Arial" pitchFamily="34" charset="0"/>
                  <a:cs typeface="Arial" pitchFamily="34" charset="0"/>
                </a:rPr>
                <a:t>Ví</a:t>
              </a:r>
              <a:r>
                <a:rPr lang="en-US" sz="3200" b="1" dirty="0">
                  <a:solidFill>
                    <a:srgbClr val="50005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b="1" dirty="0" err="1">
                  <a:solidFill>
                    <a:srgbClr val="500050"/>
                  </a:solidFill>
                  <a:latin typeface="Arial" pitchFamily="34" charset="0"/>
                  <a:cs typeface="Arial" pitchFamily="34" charset="0"/>
                </a:rPr>
                <a:t>dụ</a:t>
              </a:r>
              <a:r>
                <a:rPr lang="en-US" sz="3200" b="1" dirty="0">
                  <a:solidFill>
                    <a:srgbClr val="500050"/>
                  </a:solidFill>
                  <a:latin typeface="Arial" pitchFamily="34" charset="0"/>
                  <a:cs typeface="Arial" pitchFamily="34" charset="0"/>
                </a:rPr>
                <a:t> 2:</a:t>
              </a:r>
              <a:r>
                <a:rPr lang="en-US" sz="3200" dirty="0">
                  <a:solidFill>
                    <a:srgbClr val="500050"/>
                  </a:solidFill>
                  <a:latin typeface="Arial" pitchFamily="34" charset="0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0" y="0"/>
            <a:ext cx="9144000" cy="1734207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45720" indent="0" algn="ctr" eaLnBrk="0" fontAlgn="base" hangingPunct="0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/>
            </a:pPr>
            <a:r>
              <a:rPr lang="en-US" sz="3200" b="1" dirty="0" err="1" smtClean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Toán</a:t>
            </a:r>
            <a:endParaRPr lang="en-US" sz="3200" b="1" dirty="0" smtClean="0">
              <a:solidFill>
                <a:srgbClr val="660066"/>
              </a:solidFill>
              <a:latin typeface="Arial" pitchFamily="34" charset="0"/>
              <a:cs typeface="Arial" pitchFamily="34" charset="0"/>
            </a:endParaRPr>
          </a:p>
          <a:p>
            <a:pPr algn="ctr" fontAlgn="base">
              <a:spcBef>
                <a:spcPts val="0"/>
              </a:spcBef>
              <a:spcAft>
                <a:spcPct val="0"/>
              </a:spcAft>
              <a:buFontTx/>
              <a:buNone/>
              <a:defRPr/>
            </a:pPr>
            <a:r>
              <a:rPr lang="en-US" sz="3200" b="1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hình</a:t>
            </a:r>
            <a:endParaRPr lang="en-US" sz="32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5255" y="4175240"/>
            <a:ext cx="9138745" cy="266699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dirty="0"/>
          </a:p>
        </p:txBody>
      </p:sp>
      <p:sp>
        <p:nvSpPr>
          <p:cNvPr id="11" name="Text Box 86"/>
          <p:cNvSpPr txBox="1">
            <a:spLocks noChangeArrowheads="1"/>
          </p:cNvSpPr>
          <p:nvPr/>
        </p:nvSpPr>
        <p:spPr bwMode="auto">
          <a:xfrm>
            <a:off x="127459" y="4308157"/>
            <a:ext cx="8940339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600" smtClean="0">
                <a:cs typeface="Arial" pitchFamily="34" charset="0"/>
              </a:rPr>
              <a:t>Hình </a:t>
            </a:r>
            <a:r>
              <a:rPr lang="en-US" sz="2600" b="1" dirty="0">
                <a:latin typeface="HP001 5 hàng" panose="020B0603050302020204" pitchFamily="34" charset="-93"/>
                <a:cs typeface="Times New Roman" panose="02020603050405020304" pitchFamily="18" charset="0"/>
              </a:rPr>
              <a:t>P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cs typeface="Arial" pitchFamily="34" charset="0"/>
              </a:rPr>
              <a:t>gồm</a:t>
            </a:r>
            <a:r>
              <a:rPr lang="en-US" sz="2600" dirty="0">
                <a:cs typeface="Arial" pitchFamily="34" charset="0"/>
              </a:rPr>
              <a:t> 6 </a:t>
            </a:r>
            <a:r>
              <a:rPr lang="en-US" sz="2600" dirty="0" err="1">
                <a:cs typeface="Arial" pitchFamily="34" charset="0"/>
              </a:rPr>
              <a:t>hình</a:t>
            </a:r>
            <a:r>
              <a:rPr lang="en-US" sz="2600" dirty="0">
                <a:cs typeface="Arial" pitchFamily="34" charset="0"/>
              </a:rPr>
              <a:t> </a:t>
            </a:r>
            <a:r>
              <a:rPr lang="en-US" sz="2600" dirty="0" err="1">
                <a:cs typeface="Arial" pitchFamily="34" charset="0"/>
              </a:rPr>
              <a:t>lập</a:t>
            </a:r>
            <a:r>
              <a:rPr lang="en-US" sz="2600" dirty="0">
                <a:cs typeface="Arial" pitchFamily="34" charset="0"/>
              </a:rPr>
              <a:t> </a:t>
            </a:r>
            <a:r>
              <a:rPr lang="en-US" sz="2600" dirty="0" err="1">
                <a:cs typeface="Arial" pitchFamily="34" charset="0"/>
              </a:rPr>
              <a:t>phương</a:t>
            </a:r>
            <a:r>
              <a:rPr lang="en-US" sz="2600" dirty="0">
                <a:cs typeface="Arial" pitchFamily="34" charset="0"/>
              </a:rPr>
              <a:t> </a:t>
            </a:r>
            <a:r>
              <a:rPr lang="en-US" sz="2600" dirty="0" err="1">
                <a:cs typeface="Arial" pitchFamily="34" charset="0"/>
              </a:rPr>
              <a:t>như</a:t>
            </a:r>
            <a:r>
              <a:rPr lang="en-US" sz="2600" dirty="0">
                <a:cs typeface="Arial" pitchFamily="34" charset="0"/>
              </a:rPr>
              <a:t> </a:t>
            </a:r>
            <a:r>
              <a:rPr lang="en-US" sz="2600" dirty="0" err="1">
                <a:cs typeface="Arial" pitchFamily="34" charset="0"/>
              </a:rPr>
              <a:t>nhau</a:t>
            </a:r>
            <a:r>
              <a:rPr lang="en-US" sz="2600" dirty="0">
                <a:cs typeface="Arial" pitchFamily="34" charset="0"/>
              </a:rPr>
              <a:t>.</a:t>
            </a:r>
          </a:p>
        </p:txBody>
      </p:sp>
      <p:sp>
        <p:nvSpPr>
          <p:cNvPr id="12" name="Text Box 87"/>
          <p:cNvSpPr txBox="1">
            <a:spLocks noChangeArrowheads="1"/>
          </p:cNvSpPr>
          <p:nvPr/>
        </p:nvSpPr>
        <p:spPr bwMode="auto">
          <a:xfrm>
            <a:off x="127460" y="4822448"/>
            <a:ext cx="878114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sz="2600" dirty="0" err="1">
                <a:cs typeface="Arial" pitchFamily="34" charset="0"/>
              </a:rPr>
              <a:t>Tách</a:t>
            </a:r>
            <a:r>
              <a:rPr lang="en-US" sz="2600" dirty="0">
                <a:cs typeface="Arial" pitchFamily="34" charset="0"/>
              </a:rPr>
              <a:t> </a:t>
            </a:r>
            <a:r>
              <a:rPr lang="en-US" sz="2600" dirty="0" err="1">
                <a:cs typeface="Arial" pitchFamily="34" charset="0"/>
              </a:rPr>
              <a:t>hình</a:t>
            </a:r>
            <a:r>
              <a:rPr lang="en-US" sz="2600" dirty="0">
                <a:cs typeface="Arial" pitchFamily="34" charset="0"/>
              </a:rPr>
              <a:t> </a:t>
            </a:r>
            <a:r>
              <a:rPr lang="en-US" sz="2600" b="1" dirty="0">
                <a:latin typeface="HP001 5 hàng" panose="020B0603050302020204" pitchFamily="34" charset="-93"/>
                <a:cs typeface="Times New Roman" panose="02020603050405020304" pitchFamily="18" charset="0"/>
              </a:rPr>
              <a:t>P</a:t>
            </a:r>
            <a:r>
              <a:rPr lang="en-US" sz="2600" dirty="0">
                <a:latin typeface=".VnAristote" panose="020B72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cs typeface="Arial" pitchFamily="34" charset="0"/>
              </a:rPr>
              <a:t>thành</a:t>
            </a:r>
            <a:r>
              <a:rPr lang="en-US" sz="2600" dirty="0">
                <a:cs typeface="Arial" pitchFamily="34" charset="0"/>
              </a:rPr>
              <a:t> </a:t>
            </a:r>
            <a:r>
              <a:rPr lang="en-US" sz="2600" dirty="0" err="1">
                <a:cs typeface="Arial" pitchFamily="34" charset="0"/>
              </a:rPr>
              <a:t>hai</a:t>
            </a:r>
            <a:r>
              <a:rPr lang="en-US" sz="2600" dirty="0">
                <a:cs typeface="Arial" pitchFamily="34" charset="0"/>
              </a:rPr>
              <a:t> </a:t>
            </a:r>
            <a:r>
              <a:rPr lang="en-US" sz="2600" dirty="0" err="1">
                <a:cs typeface="Arial" pitchFamily="34" charset="0"/>
              </a:rPr>
              <a:t>hình</a:t>
            </a:r>
            <a:r>
              <a:rPr lang="en-US" sz="2600" dirty="0">
                <a:cs typeface="Arial" pitchFamily="34" charset="0"/>
              </a:rPr>
              <a:t> </a:t>
            </a:r>
            <a:r>
              <a:rPr lang="en-US" sz="2600" b="1" dirty="0">
                <a:latin typeface="HP001 5 hàng" panose="020B0603050302020204" pitchFamily="34" charset="-93"/>
                <a:cs typeface="Times New Roman" panose="02020603050405020304" pitchFamily="18" charset="0"/>
              </a:rPr>
              <a:t>M </a:t>
            </a:r>
            <a:r>
              <a:rPr lang="en-US" sz="2600" dirty="0" err="1">
                <a:cs typeface="Arial" pitchFamily="34" charset="0"/>
              </a:rPr>
              <a:t>và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>
                <a:latin typeface="HP001 5 hàng" panose="020B0603050302020204" pitchFamily="34" charset="-93"/>
                <a:cs typeface="Times New Roman" panose="02020603050405020304" pitchFamily="18" charset="0"/>
              </a:rPr>
              <a:t>N</a:t>
            </a:r>
            <a:r>
              <a:rPr lang="en-US" sz="2600" dirty="0">
                <a:cs typeface="Arial" pitchFamily="34" charset="0"/>
              </a:rPr>
              <a:t>: </a:t>
            </a:r>
            <a:r>
              <a:rPr lang="en-US" sz="2600" dirty="0" err="1">
                <a:cs typeface="Arial" pitchFamily="34" charset="0"/>
              </a:rPr>
              <a:t>hình</a:t>
            </a:r>
            <a:r>
              <a:rPr lang="en-US" sz="2600" dirty="0">
                <a:cs typeface="Arial" pitchFamily="34" charset="0"/>
              </a:rPr>
              <a:t> </a:t>
            </a:r>
            <a:r>
              <a:rPr lang="en-US" sz="2600" b="1" dirty="0">
                <a:latin typeface="HP001 5 hàng" panose="020B0603050302020204" pitchFamily="34" charset="-93"/>
                <a:cs typeface="Times New Roman" panose="02020603050405020304" pitchFamily="18" charset="0"/>
              </a:rPr>
              <a:t>M </a:t>
            </a:r>
            <a:r>
              <a:rPr lang="en-US" sz="2600" dirty="0" err="1">
                <a:cs typeface="Arial" pitchFamily="34" charset="0"/>
              </a:rPr>
              <a:t>gồm</a:t>
            </a:r>
            <a:r>
              <a:rPr lang="en-US" sz="2600" dirty="0">
                <a:cs typeface="Arial" pitchFamily="34" charset="0"/>
              </a:rPr>
              <a:t> 4 </a:t>
            </a:r>
            <a:r>
              <a:rPr lang="en-US" sz="2600" dirty="0" err="1">
                <a:cs typeface="Arial" pitchFamily="34" charset="0"/>
              </a:rPr>
              <a:t>hình</a:t>
            </a:r>
            <a:r>
              <a:rPr lang="en-US" sz="2600" dirty="0">
                <a:cs typeface="Arial" pitchFamily="34" charset="0"/>
              </a:rPr>
              <a:t> </a:t>
            </a:r>
            <a:r>
              <a:rPr lang="en-US" sz="2600" dirty="0" err="1">
                <a:cs typeface="Arial" pitchFamily="34" charset="0"/>
              </a:rPr>
              <a:t>lập</a:t>
            </a:r>
            <a:r>
              <a:rPr lang="en-US" sz="2600" dirty="0">
                <a:cs typeface="Arial" pitchFamily="34" charset="0"/>
              </a:rPr>
              <a:t> </a:t>
            </a:r>
            <a:r>
              <a:rPr lang="en-US" sz="2600" dirty="0" err="1">
                <a:cs typeface="Arial" pitchFamily="34" charset="0"/>
              </a:rPr>
              <a:t>phương</a:t>
            </a:r>
            <a:r>
              <a:rPr lang="en-US" sz="2600" dirty="0">
                <a:cs typeface="Arial" pitchFamily="34" charset="0"/>
              </a:rPr>
              <a:t> </a:t>
            </a:r>
            <a:r>
              <a:rPr lang="en-US" sz="2600" dirty="0" err="1">
                <a:cs typeface="Arial" pitchFamily="34" charset="0"/>
              </a:rPr>
              <a:t>và</a:t>
            </a:r>
            <a:r>
              <a:rPr lang="en-US" sz="2600" dirty="0">
                <a:cs typeface="Arial" pitchFamily="34" charset="0"/>
              </a:rPr>
              <a:t> </a:t>
            </a:r>
            <a:r>
              <a:rPr lang="en-US" sz="2600" dirty="0" err="1">
                <a:cs typeface="Arial" pitchFamily="34" charset="0"/>
              </a:rPr>
              <a:t>hình</a:t>
            </a:r>
            <a:r>
              <a:rPr lang="en-US" sz="2600" dirty="0">
                <a:cs typeface="Arial" pitchFamily="34" charset="0"/>
              </a:rPr>
              <a:t> </a:t>
            </a:r>
            <a:r>
              <a:rPr lang="en-US" sz="2600" b="1" dirty="0">
                <a:latin typeface="HP001 5 hàng" panose="020B0603050302020204" pitchFamily="34" charset="-93"/>
                <a:cs typeface="Times New Roman" panose="02020603050405020304" pitchFamily="18" charset="0"/>
              </a:rPr>
              <a:t>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err="1">
                <a:cs typeface="Arial" pitchFamily="34" charset="0"/>
              </a:rPr>
              <a:t>gồm</a:t>
            </a:r>
            <a:r>
              <a:rPr lang="en-US" sz="2600" dirty="0">
                <a:cs typeface="Arial" pitchFamily="34" charset="0"/>
              </a:rPr>
              <a:t> 2 </a:t>
            </a:r>
            <a:r>
              <a:rPr lang="en-US" sz="2600" dirty="0" err="1">
                <a:cs typeface="Arial" pitchFamily="34" charset="0"/>
              </a:rPr>
              <a:t>hình</a:t>
            </a:r>
            <a:r>
              <a:rPr lang="en-US" sz="2600" dirty="0">
                <a:cs typeface="Arial" pitchFamily="34" charset="0"/>
              </a:rPr>
              <a:t> </a:t>
            </a:r>
            <a:r>
              <a:rPr lang="en-US" sz="2600" dirty="0" err="1">
                <a:cs typeface="Arial" pitchFamily="34" charset="0"/>
              </a:rPr>
              <a:t>lập</a:t>
            </a:r>
            <a:r>
              <a:rPr lang="en-US" sz="2600" dirty="0">
                <a:cs typeface="Arial" pitchFamily="34" charset="0"/>
              </a:rPr>
              <a:t> </a:t>
            </a:r>
            <a:r>
              <a:rPr lang="en-US" sz="2600" dirty="0" err="1">
                <a:cs typeface="Arial" pitchFamily="34" charset="0"/>
              </a:rPr>
              <a:t>phương</a:t>
            </a:r>
            <a:r>
              <a:rPr lang="en-US" sz="2600" dirty="0">
                <a:cs typeface="Arial" pitchFamily="34" charset="0"/>
              </a:rPr>
              <a:t> </a:t>
            </a:r>
            <a:r>
              <a:rPr lang="en-US" sz="2600" dirty="0" err="1">
                <a:cs typeface="Arial" pitchFamily="34" charset="0"/>
              </a:rPr>
              <a:t>như</a:t>
            </a:r>
            <a:r>
              <a:rPr lang="en-US" sz="2600" dirty="0">
                <a:cs typeface="Arial" pitchFamily="34" charset="0"/>
              </a:rPr>
              <a:t> </a:t>
            </a:r>
            <a:r>
              <a:rPr lang="en-US" sz="2600" dirty="0" err="1">
                <a:cs typeface="Arial" pitchFamily="34" charset="0"/>
              </a:rPr>
              <a:t>thế</a:t>
            </a:r>
            <a:r>
              <a:rPr lang="en-US" sz="2600" dirty="0">
                <a:cs typeface="Arial" pitchFamily="34" charset="0"/>
              </a:rPr>
              <a:t>.</a:t>
            </a:r>
          </a:p>
        </p:txBody>
      </p:sp>
      <p:sp>
        <p:nvSpPr>
          <p:cNvPr id="13" name="Text Box 88"/>
          <p:cNvSpPr txBox="1">
            <a:spLocks noChangeArrowheads="1"/>
          </p:cNvSpPr>
          <p:nvPr/>
        </p:nvSpPr>
        <p:spPr bwMode="auto">
          <a:xfrm>
            <a:off x="127460" y="5638800"/>
            <a:ext cx="8940339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sz="3200" b="1" dirty="0">
                <a:solidFill>
                  <a:srgbClr val="C00000"/>
                </a:solidFill>
                <a:cs typeface="Arial" pitchFamily="34" charset="0"/>
              </a:rPr>
              <a:t>Ta </a:t>
            </a:r>
            <a:r>
              <a:rPr lang="en-US" sz="3200" b="1" dirty="0" err="1">
                <a:solidFill>
                  <a:srgbClr val="C00000"/>
                </a:solidFill>
                <a:cs typeface="Arial" pitchFamily="34" charset="0"/>
              </a:rPr>
              <a:t>nói</a:t>
            </a:r>
            <a:r>
              <a:rPr lang="en-US" sz="3200" b="1" dirty="0">
                <a:solidFill>
                  <a:srgbClr val="C00000"/>
                </a:solidFill>
                <a:cs typeface="Arial" pitchFamily="34" charset="0"/>
              </a:rPr>
              <a:t>: </a:t>
            </a:r>
            <a:r>
              <a:rPr lang="en-US" sz="3200" b="1" i="1" dirty="0" err="1">
                <a:solidFill>
                  <a:srgbClr val="C00000"/>
                </a:solidFill>
                <a:cs typeface="Arial" pitchFamily="34" charset="0"/>
              </a:rPr>
              <a:t>Thể</a:t>
            </a:r>
            <a:r>
              <a:rPr lang="en-US" sz="3200" b="1" i="1" dirty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cs typeface="Arial" pitchFamily="34" charset="0"/>
              </a:rPr>
              <a:t>tích</a:t>
            </a:r>
            <a:r>
              <a:rPr lang="en-US" sz="3200" b="1" i="1" dirty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cs typeface="Arial" pitchFamily="34" charset="0"/>
              </a:rPr>
              <a:t>hình</a:t>
            </a:r>
            <a:r>
              <a:rPr lang="en-US" sz="3200" b="1" i="1" dirty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HP001 5 hàng" panose="020B0603050302020204" pitchFamily="34" charset="-93"/>
                <a:cs typeface="Times New Roman" panose="02020603050405020304" pitchFamily="18" charset="0"/>
              </a:rPr>
              <a:t>P</a:t>
            </a:r>
            <a:r>
              <a:rPr lang="en-US" sz="3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cs typeface="Arial" pitchFamily="34" charset="0"/>
              </a:rPr>
              <a:t>bằng</a:t>
            </a:r>
            <a:r>
              <a:rPr lang="en-US" sz="3200" b="1" i="1" dirty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cs typeface="Arial" pitchFamily="34" charset="0"/>
              </a:rPr>
              <a:t>tổng</a:t>
            </a:r>
            <a:r>
              <a:rPr lang="en-US" sz="3200" b="1" i="1" dirty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cs typeface="Arial" pitchFamily="34" charset="0"/>
              </a:rPr>
              <a:t>thể</a:t>
            </a:r>
            <a:r>
              <a:rPr lang="en-US" sz="3200" b="1" i="1" dirty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cs typeface="Arial" pitchFamily="34" charset="0"/>
              </a:rPr>
              <a:t>tích</a:t>
            </a:r>
            <a:r>
              <a:rPr lang="en-US" sz="3200" b="1" i="1" dirty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cs typeface="Arial" pitchFamily="34" charset="0"/>
              </a:rPr>
              <a:t>các</a:t>
            </a:r>
            <a:r>
              <a:rPr lang="en-US" sz="3200" b="1" i="1" dirty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cs typeface="Arial" pitchFamily="34" charset="0"/>
              </a:rPr>
              <a:t>hình</a:t>
            </a:r>
            <a:r>
              <a:rPr lang="en-US" sz="3200" b="1" i="1" dirty="0">
                <a:solidFill>
                  <a:srgbClr val="C00000"/>
                </a:solidFill>
                <a:cs typeface="Arial" pitchFamily="34" charset="0"/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HP001 5 hàng" panose="020B0603050302020204" pitchFamily="34" charset="-93"/>
                <a:cs typeface="Times New Roman" panose="02020603050405020304" pitchFamily="18" charset="0"/>
              </a:rPr>
              <a:t>M</a:t>
            </a:r>
            <a:r>
              <a:rPr lang="en-US" sz="3200" b="1" i="1" dirty="0">
                <a:solidFill>
                  <a:srgbClr val="C00000"/>
                </a:solidFill>
                <a:latin typeface=".VnAristote" panose="020B7200000000000000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cs typeface="Arial" pitchFamily="34" charset="0"/>
              </a:rPr>
              <a:t>và</a:t>
            </a:r>
            <a:r>
              <a:rPr lang="en-US" sz="3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HP001 5 hàng" panose="020B0603050302020204" pitchFamily="34" charset="-93"/>
                <a:cs typeface="Times New Roman" panose="02020603050405020304" pitchFamily="18" charset="0"/>
              </a:rPr>
              <a:t>N</a:t>
            </a:r>
            <a:r>
              <a:rPr lang="en-US" sz="3200" b="1" i="1" dirty="0">
                <a:solidFill>
                  <a:srgbClr val="C00000"/>
                </a:solidFill>
                <a:cs typeface="Arial" pitchFamily="34" charset="0"/>
              </a:rPr>
              <a:t>.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81EF355A-E8DF-4393-9EBA-CD51A1D55026}"/>
              </a:ext>
            </a:extLst>
          </p:cNvPr>
          <p:cNvGrpSpPr/>
          <p:nvPr/>
        </p:nvGrpSpPr>
        <p:grpSpPr>
          <a:xfrm>
            <a:off x="1981200" y="1021053"/>
            <a:ext cx="6477000" cy="3093747"/>
            <a:chOff x="1066800" y="381000"/>
            <a:chExt cx="7010400" cy="3252655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6800" y="381000"/>
              <a:ext cx="7010400" cy="32526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" name="Rectangle 16">
              <a:extLst>
                <a:ext uri="{FF2B5EF4-FFF2-40B4-BE49-F238E27FC236}">
                  <a16:creationId xmlns:a16="http://schemas.microsoft.com/office/drawing/2014/main" xmlns="" id="{1FAC88C4-6FA0-43F8-998D-72609ABA74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5450" y="2900722"/>
              <a:ext cx="514350" cy="67952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3600" b="1" dirty="0">
                  <a:latin typeface="HP001 5 hàng" panose="020B0603050302020204" pitchFamily="34" charset="-93"/>
                </a:rPr>
                <a:t>P</a:t>
              </a:r>
            </a:p>
          </p:txBody>
        </p:sp>
        <p:sp>
          <p:nvSpPr>
            <p:cNvPr id="15" name="Rectangle 16">
              <a:extLst>
                <a:ext uri="{FF2B5EF4-FFF2-40B4-BE49-F238E27FC236}">
                  <a16:creationId xmlns:a16="http://schemas.microsoft.com/office/drawing/2014/main" xmlns="" id="{D6F5CC54-7CB5-4413-990B-2AAE276402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72050" y="2912629"/>
              <a:ext cx="514350" cy="67952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3600" b="1" dirty="0">
                  <a:latin typeface="HP001 5 hàng" panose="020B0603050302020204" pitchFamily="34" charset="-93"/>
                </a:rPr>
                <a:t>M</a:t>
              </a:r>
            </a:p>
          </p:txBody>
        </p:sp>
        <p:sp>
          <p:nvSpPr>
            <p:cNvPr id="16" name="Rectangle 16">
              <a:extLst>
                <a:ext uri="{FF2B5EF4-FFF2-40B4-BE49-F238E27FC236}">
                  <a16:creationId xmlns:a16="http://schemas.microsoft.com/office/drawing/2014/main" xmlns="" id="{78CE3640-F4E3-4B99-A73C-CD33DF95DD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77050" y="2912629"/>
              <a:ext cx="514350" cy="67952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US" sz="3600" b="1" dirty="0">
                  <a:latin typeface="HP001 5 hàng" panose="020B0603050302020204" pitchFamily="34" charset="-93"/>
                </a:rPr>
                <a:t>N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255" y="1447800"/>
            <a:ext cx="2356945" cy="732398"/>
            <a:chOff x="228600" y="1147777"/>
            <a:chExt cx="2356945" cy="732398"/>
          </a:xfrm>
          <a:noFill/>
        </p:grpSpPr>
        <p:sp>
          <p:nvSpPr>
            <p:cNvPr id="18" name="Rectangle 17"/>
            <p:cNvSpPr/>
            <p:nvPr/>
          </p:nvSpPr>
          <p:spPr>
            <a:xfrm>
              <a:off x="228600" y="1346775"/>
              <a:ext cx="2057400" cy="5334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50005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6"/>
            <p:cNvSpPr>
              <a:spLocks noChangeArrowheads="1"/>
            </p:cNvSpPr>
            <p:nvPr/>
          </p:nvSpPr>
          <p:spPr bwMode="auto">
            <a:xfrm>
              <a:off x="350805" y="1147777"/>
              <a:ext cx="2234740" cy="5847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/>
            <a:p>
              <a:r>
                <a:rPr lang="en-US" sz="3200" b="1" smtClean="0">
                  <a:solidFill>
                    <a:srgbClr val="500050"/>
                  </a:solidFill>
                  <a:latin typeface="Arial" pitchFamily="34" charset="0"/>
                  <a:cs typeface="Arial" pitchFamily="34" charset="0"/>
                </a:rPr>
                <a:t>c) </a:t>
              </a:r>
              <a:r>
                <a:rPr lang="en-US" sz="3200" b="1" dirty="0" err="1">
                  <a:solidFill>
                    <a:srgbClr val="500050"/>
                  </a:solidFill>
                  <a:latin typeface="Arial" pitchFamily="34" charset="0"/>
                  <a:cs typeface="Arial" pitchFamily="34" charset="0"/>
                </a:rPr>
                <a:t>Ví</a:t>
              </a:r>
              <a:r>
                <a:rPr lang="en-US" sz="3200" b="1" dirty="0">
                  <a:solidFill>
                    <a:srgbClr val="50005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b="1" err="1">
                  <a:solidFill>
                    <a:srgbClr val="500050"/>
                  </a:solidFill>
                  <a:latin typeface="Arial" pitchFamily="34" charset="0"/>
                  <a:cs typeface="Arial" pitchFamily="34" charset="0"/>
                </a:rPr>
                <a:t>dụ</a:t>
              </a:r>
              <a:r>
                <a:rPr lang="en-US" sz="3200" b="1">
                  <a:solidFill>
                    <a:srgbClr val="50005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b="1" smtClean="0">
                  <a:solidFill>
                    <a:srgbClr val="500050"/>
                  </a:solidFill>
                  <a:latin typeface="Arial" pitchFamily="34" charset="0"/>
                  <a:cs typeface="Arial" pitchFamily="34" charset="0"/>
                </a:rPr>
                <a:t>3:</a:t>
              </a:r>
              <a:r>
                <a:rPr lang="en-US" sz="3200" smtClean="0">
                  <a:solidFill>
                    <a:srgbClr val="50005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en-US" sz="3200" dirty="0">
                <a:solidFill>
                  <a:srgbClr val="50005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0" y="0"/>
            <a:ext cx="9144000" cy="1734207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45720" indent="0" algn="ctr" eaLnBrk="0" fontAlgn="base" hangingPunct="0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/>
            </a:pPr>
            <a:r>
              <a:rPr lang="en-US" sz="3200" b="1" dirty="0" err="1" smtClean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Toán</a:t>
            </a:r>
            <a:endParaRPr lang="en-US" sz="3200" b="1" dirty="0" smtClean="0">
              <a:solidFill>
                <a:srgbClr val="660066"/>
              </a:solidFill>
              <a:latin typeface="Arial" pitchFamily="34" charset="0"/>
              <a:cs typeface="Arial" pitchFamily="34" charset="0"/>
            </a:endParaRPr>
          </a:p>
          <a:p>
            <a:pPr algn="ctr" fontAlgn="base">
              <a:spcBef>
                <a:spcPts val="0"/>
              </a:spcBef>
              <a:spcAft>
                <a:spcPct val="0"/>
              </a:spcAft>
              <a:buFontTx/>
              <a:buNone/>
              <a:defRPr/>
            </a:pPr>
            <a:r>
              <a:rPr lang="en-US" sz="3200" b="1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hình</a:t>
            </a:r>
            <a:endParaRPr lang="en-US" sz="32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reeform 3"/>
          <p:cNvSpPr/>
          <p:nvPr/>
        </p:nvSpPr>
        <p:spPr bwMode="auto">
          <a:xfrm>
            <a:off x="2105027" y="936619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0" name="Freeform 4"/>
          <p:cNvSpPr/>
          <p:nvPr/>
        </p:nvSpPr>
        <p:spPr bwMode="auto">
          <a:xfrm>
            <a:off x="3324225" y="923918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Freeform 5"/>
          <p:cNvSpPr/>
          <p:nvPr/>
        </p:nvSpPr>
        <p:spPr bwMode="auto">
          <a:xfrm>
            <a:off x="2133601" y="3171818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Freeform 6"/>
          <p:cNvSpPr/>
          <p:nvPr/>
        </p:nvSpPr>
        <p:spPr bwMode="auto">
          <a:xfrm>
            <a:off x="2120901" y="3203574"/>
            <a:ext cx="4775200" cy="1073151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92" y="656"/>
                </a:lnTo>
                <a:lnTo>
                  <a:pt x="0" y="676"/>
                </a:lnTo>
                <a:close/>
              </a:path>
            </a:pathLst>
          </a:custGeom>
          <a:solidFill>
            <a:srgbClr val="C0C0C0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" name="Freeform 8"/>
          <p:cNvSpPr/>
          <p:nvPr/>
        </p:nvSpPr>
        <p:spPr bwMode="auto">
          <a:xfrm>
            <a:off x="2124077" y="1876419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Freeform 9"/>
          <p:cNvSpPr/>
          <p:nvPr/>
        </p:nvSpPr>
        <p:spPr bwMode="auto">
          <a:xfrm>
            <a:off x="5886452" y="914400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938207" y="4953000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hộp</a:t>
            </a:r>
            <a:r>
              <a:rPr lang="en-US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nhật</a:t>
            </a:r>
            <a:endParaRPr lang="en-US" sz="28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2"/>
          <p:cNvSpPr txBox="1"/>
          <p:nvPr/>
        </p:nvSpPr>
        <p:spPr>
          <a:xfrm>
            <a:off x="1752600" y="58674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err="1">
                <a:solidFill>
                  <a:srgbClr val="920000"/>
                </a:solidFill>
                <a:latin typeface="Arial" pitchFamily="34" charset="0"/>
                <a:cs typeface="Arial" pitchFamily="34" charset="0"/>
              </a:rPr>
              <a:t>Bể</a:t>
            </a:r>
            <a:r>
              <a:rPr lang="en-US" sz="2800" b="1" i="1" dirty="0">
                <a:solidFill>
                  <a:srgbClr val="92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920000"/>
                </a:solidFill>
                <a:latin typeface="Arial" pitchFamily="34" charset="0"/>
                <a:cs typeface="Arial" pitchFamily="34" charset="0"/>
              </a:rPr>
              <a:t>cá</a:t>
            </a:r>
            <a:r>
              <a:rPr lang="en-US" sz="2800" b="1" i="1" dirty="0">
                <a:solidFill>
                  <a:srgbClr val="92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800" b="1" i="1" dirty="0" err="1">
                <a:solidFill>
                  <a:srgbClr val="920000"/>
                </a:solidFill>
                <a:latin typeface="Arial" pitchFamily="34" charset="0"/>
                <a:cs typeface="Arial" pitchFamily="34" charset="0"/>
              </a:rPr>
              <a:t>dạng</a:t>
            </a:r>
            <a:r>
              <a:rPr lang="en-US" sz="2800" b="1" i="1" dirty="0">
                <a:solidFill>
                  <a:srgbClr val="92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9200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b="1" i="1" dirty="0">
                <a:solidFill>
                  <a:srgbClr val="92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920000"/>
                </a:solidFill>
                <a:latin typeface="Arial" pitchFamily="34" charset="0"/>
                <a:cs typeface="Arial" pitchFamily="34" charset="0"/>
              </a:rPr>
              <a:t>hộp</a:t>
            </a:r>
            <a:r>
              <a:rPr lang="en-US" sz="2800" b="1" i="1" dirty="0">
                <a:solidFill>
                  <a:srgbClr val="92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920000"/>
                </a:solidFill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b="1" i="1" dirty="0">
                <a:solidFill>
                  <a:srgbClr val="92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i="1" dirty="0" err="1">
                <a:solidFill>
                  <a:srgbClr val="920000"/>
                </a:solidFill>
                <a:latin typeface="Arial" pitchFamily="34" charset="0"/>
                <a:cs typeface="Arial" pitchFamily="34" charset="0"/>
              </a:rPr>
              <a:t>nhật</a:t>
            </a:r>
            <a:endParaRPr lang="en-US" sz="2800" b="1" i="1" dirty="0">
              <a:solidFill>
                <a:srgbClr val="920000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1711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nimBg="1"/>
      <p:bldP spid="4100" grpId="0" animBg="1"/>
      <p:bldP spid="4101" grpId="0" animBg="1"/>
      <p:bldP spid="4102" grpId="0" animBg="1"/>
      <p:bldP spid="4104" grpId="0" animBg="1"/>
      <p:bldP spid="4105" grpId="0" animBg="1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lowchart: Process 9"/>
          <p:cNvSpPr/>
          <p:nvPr/>
        </p:nvSpPr>
        <p:spPr>
          <a:xfrm>
            <a:off x="152400" y="1066800"/>
            <a:ext cx="5791200" cy="9906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sz="2400"/>
          </a:p>
        </p:txBody>
      </p:sp>
      <p:sp>
        <p:nvSpPr>
          <p:cNvPr id="9" name="Hexagon 8"/>
          <p:cNvSpPr/>
          <p:nvPr/>
        </p:nvSpPr>
        <p:spPr>
          <a:xfrm>
            <a:off x="3505202" y="90000"/>
            <a:ext cx="2771775" cy="672000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197" name="Group 5"/>
          <p:cNvGrpSpPr/>
          <p:nvPr/>
        </p:nvGrpSpPr>
        <p:grpSpPr bwMode="auto">
          <a:xfrm>
            <a:off x="6324600" y="914400"/>
            <a:ext cx="2209800" cy="1524000"/>
            <a:chOff x="3408" y="1200"/>
            <a:chExt cx="1392" cy="960"/>
          </a:xfrm>
        </p:grpSpPr>
        <p:sp>
          <p:nvSpPr>
            <p:cNvPr id="8272" name="AutoShape 6"/>
            <p:cNvSpPr>
              <a:spLocks noChangeArrowheads="1"/>
            </p:cNvSpPr>
            <p:nvPr/>
          </p:nvSpPr>
          <p:spPr bwMode="auto">
            <a:xfrm>
              <a:off x="3408" y="1200"/>
              <a:ext cx="1392" cy="960"/>
            </a:xfrm>
            <a:prstGeom prst="cube">
              <a:avLst>
                <a:gd name="adj" fmla="val 25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73" name="Line 7"/>
            <p:cNvSpPr>
              <a:spLocks noChangeShapeType="1"/>
            </p:cNvSpPr>
            <p:nvPr/>
          </p:nvSpPr>
          <p:spPr bwMode="auto">
            <a:xfrm>
              <a:off x="3648" y="1200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74" name="Line 8"/>
            <p:cNvSpPr>
              <a:spLocks noChangeShapeType="1"/>
            </p:cNvSpPr>
            <p:nvPr/>
          </p:nvSpPr>
          <p:spPr bwMode="auto">
            <a:xfrm>
              <a:off x="3648" y="192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75" name="Line 9"/>
            <p:cNvSpPr>
              <a:spLocks noChangeShapeType="1"/>
            </p:cNvSpPr>
            <p:nvPr/>
          </p:nvSpPr>
          <p:spPr bwMode="auto">
            <a:xfrm flipH="1">
              <a:off x="3408" y="1920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198" name="AutoShape 10"/>
          <p:cNvSpPr>
            <a:spLocks noChangeArrowheads="1"/>
          </p:cNvSpPr>
          <p:nvPr/>
        </p:nvSpPr>
        <p:spPr bwMode="auto">
          <a:xfrm>
            <a:off x="7086600" y="1905000"/>
            <a:ext cx="457200" cy="457200"/>
          </a:xfrm>
          <a:prstGeom prst="cube">
            <a:avLst>
              <a:gd name="adj" fmla="val 25000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Text Box 11"/>
          <p:cNvSpPr txBox="1">
            <a:spLocks noChangeArrowheads="1"/>
          </p:cNvSpPr>
          <p:nvPr/>
        </p:nvSpPr>
        <p:spPr bwMode="auto">
          <a:xfrm>
            <a:off x="6096000" y="4612343"/>
            <a:ext cx="609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HP001 5 hàng" panose="020B0603050302020204" pitchFamily="34" charset="-93"/>
              </a:rPr>
              <a:t>C</a:t>
            </a:r>
          </a:p>
        </p:txBody>
      </p:sp>
      <p:sp>
        <p:nvSpPr>
          <p:cNvPr id="8200" name="Text Box 12"/>
          <p:cNvSpPr txBox="1">
            <a:spLocks noChangeArrowheads="1"/>
          </p:cNvSpPr>
          <p:nvPr/>
        </p:nvSpPr>
        <p:spPr bwMode="auto">
          <a:xfrm>
            <a:off x="7543800" y="4620280"/>
            <a:ext cx="762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HP001 5 hàng" panose="020B0603050302020204" pitchFamily="34" charset="-93"/>
              </a:rPr>
              <a:t>D</a:t>
            </a:r>
          </a:p>
        </p:txBody>
      </p:sp>
      <p:grpSp>
        <p:nvGrpSpPr>
          <p:cNvPr id="8201" name="Group 13"/>
          <p:cNvGrpSpPr/>
          <p:nvPr/>
        </p:nvGrpSpPr>
        <p:grpSpPr bwMode="auto">
          <a:xfrm>
            <a:off x="6019800" y="3200400"/>
            <a:ext cx="838200" cy="1371600"/>
            <a:chOff x="3168" y="2304"/>
            <a:chExt cx="528" cy="864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8260" name="Group 14"/>
            <p:cNvGrpSpPr/>
            <p:nvPr/>
          </p:nvGrpSpPr>
          <p:grpSpPr bwMode="auto">
            <a:xfrm>
              <a:off x="3264" y="2640"/>
              <a:ext cx="432" cy="432"/>
              <a:chOff x="4032" y="2064"/>
              <a:chExt cx="576" cy="576"/>
            </a:xfrm>
            <a:grpFill/>
          </p:grpSpPr>
          <p:sp>
            <p:nvSpPr>
              <p:cNvPr id="8270" name="AutoShape 15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71" name="Rectangle 16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61" name="Group 17"/>
            <p:cNvGrpSpPr/>
            <p:nvPr/>
          </p:nvGrpSpPr>
          <p:grpSpPr bwMode="auto">
            <a:xfrm>
              <a:off x="3168" y="2736"/>
              <a:ext cx="432" cy="432"/>
              <a:chOff x="4032" y="2064"/>
              <a:chExt cx="576" cy="576"/>
            </a:xfrm>
            <a:grpFill/>
          </p:grpSpPr>
          <p:sp>
            <p:nvSpPr>
              <p:cNvPr id="8268" name="AutoShape 18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9" name="Rectangle 19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62" name="Group 20"/>
            <p:cNvGrpSpPr/>
            <p:nvPr/>
          </p:nvGrpSpPr>
          <p:grpSpPr bwMode="auto">
            <a:xfrm>
              <a:off x="3264" y="2304"/>
              <a:ext cx="432" cy="432"/>
              <a:chOff x="4032" y="2064"/>
              <a:chExt cx="576" cy="576"/>
            </a:xfrm>
            <a:grpFill/>
          </p:grpSpPr>
          <p:sp>
            <p:nvSpPr>
              <p:cNvPr id="8266" name="AutoShape 21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7" name="Rectangle 22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63" name="Group 23"/>
            <p:cNvGrpSpPr/>
            <p:nvPr/>
          </p:nvGrpSpPr>
          <p:grpSpPr bwMode="auto">
            <a:xfrm>
              <a:off x="3168" y="2406"/>
              <a:ext cx="432" cy="432"/>
              <a:chOff x="4032" y="2072"/>
              <a:chExt cx="576" cy="576"/>
            </a:xfrm>
            <a:grpFill/>
          </p:grpSpPr>
          <p:sp>
            <p:nvSpPr>
              <p:cNvPr id="8264" name="AutoShape 24"/>
              <p:cNvSpPr>
                <a:spLocks noChangeArrowheads="1"/>
              </p:cNvSpPr>
              <p:nvPr/>
            </p:nvSpPr>
            <p:spPr bwMode="auto">
              <a:xfrm>
                <a:off x="4032" y="2072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5" name="Rectangle 25"/>
              <p:cNvSpPr>
                <a:spLocks noChangeArrowheads="1"/>
              </p:cNvSpPr>
              <p:nvPr/>
            </p:nvSpPr>
            <p:spPr bwMode="auto">
              <a:xfrm>
                <a:off x="4032" y="2216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202" name="Group 26"/>
          <p:cNvGrpSpPr/>
          <p:nvPr/>
        </p:nvGrpSpPr>
        <p:grpSpPr bwMode="auto">
          <a:xfrm>
            <a:off x="7239000" y="3352800"/>
            <a:ext cx="1752600" cy="1219200"/>
            <a:chOff x="4032" y="2304"/>
            <a:chExt cx="1104" cy="768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8248" name="Group 27"/>
            <p:cNvGrpSpPr/>
            <p:nvPr/>
          </p:nvGrpSpPr>
          <p:grpSpPr bwMode="auto">
            <a:xfrm>
              <a:off x="4032" y="2640"/>
              <a:ext cx="432" cy="432"/>
              <a:chOff x="4032" y="2064"/>
              <a:chExt cx="576" cy="576"/>
            </a:xfrm>
            <a:grpFill/>
          </p:grpSpPr>
          <p:sp>
            <p:nvSpPr>
              <p:cNvPr id="8258" name="AutoShape 28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9" name="Rectangle 29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49" name="Group 30"/>
            <p:cNvGrpSpPr/>
            <p:nvPr/>
          </p:nvGrpSpPr>
          <p:grpSpPr bwMode="auto">
            <a:xfrm>
              <a:off x="4032" y="2304"/>
              <a:ext cx="432" cy="438"/>
              <a:chOff x="4032" y="2400"/>
              <a:chExt cx="432" cy="438"/>
            </a:xfrm>
            <a:grpFill/>
          </p:grpSpPr>
          <p:sp>
            <p:nvSpPr>
              <p:cNvPr id="8256" name="AutoShape 31"/>
              <p:cNvSpPr>
                <a:spLocks noChangeArrowheads="1"/>
              </p:cNvSpPr>
              <p:nvPr/>
            </p:nvSpPr>
            <p:spPr bwMode="auto">
              <a:xfrm>
                <a:off x="4032" y="2400"/>
                <a:ext cx="432" cy="432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7" name="Rectangle 32"/>
              <p:cNvSpPr>
                <a:spLocks noChangeArrowheads="1"/>
              </p:cNvSpPr>
              <p:nvPr/>
            </p:nvSpPr>
            <p:spPr bwMode="auto">
              <a:xfrm>
                <a:off x="4038" y="2514"/>
                <a:ext cx="324" cy="324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50" name="Group 33"/>
            <p:cNvGrpSpPr/>
            <p:nvPr/>
          </p:nvGrpSpPr>
          <p:grpSpPr bwMode="auto">
            <a:xfrm>
              <a:off x="4368" y="2640"/>
              <a:ext cx="432" cy="432"/>
              <a:chOff x="4032" y="2064"/>
              <a:chExt cx="576" cy="576"/>
            </a:xfrm>
            <a:grpFill/>
          </p:grpSpPr>
          <p:sp>
            <p:nvSpPr>
              <p:cNvPr id="8254" name="AutoShape 34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5" name="Rectangle 35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51" name="Group 36"/>
            <p:cNvGrpSpPr/>
            <p:nvPr/>
          </p:nvGrpSpPr>
          <p:grpSpPr bwMode="auto">
            <a:xfrm>
              <a:off x="4704" y="2640"/>
              <a:ext cx="432" cy="432"/>
              <a:chOff x="4032" y="2064"/>
              <a:chExt cx="576" cy="576"/>
            </a:xfrm>
            <a:grpFill/>
          </p:grpSpPr>
          <p:sp>
            <p:nvSpPr>
              <p:cNvPr id="8252" name="AutoShape 37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3" name="Rectangle 38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203" name="Group 39"/>
          <p:cNvGrpSpPr/>
          <p:nvPr/>
        </p:nvGrpSpPr>
        <p:grpSpPr bwMode="auto">
          <a:xfrm>
            <a:off x="5791200" y="5029200"/>
            <a:ext cx="1371600" cy="1371600"/>
            <a:chOff x="1488" y="2640"/>
            <a:chExt cx="864" cy="864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8229" name="Group 40"/>
            <p:cNvGrpSpPr/>
            <p:nvPr/>
          </p:nvGrpSpPr>
          <p:grpSpPr bwMode="auto">
            <a:xfrm>
              <a:off x="1488" y="2640"/>
              <a:ext cx="528" cy="864"/>
              <a:chOff x="3168" y="2304"/>
              <a:chExt cx="528" cy="864"/>
            </a:xfrm>
            <a:grpFill/>
          </p:grpSpPr>
          <p:grpSp>
            <p:nvGrpSpPr>
              <p:cNvPr id="8236" name="Group 41"/>
              <p:cNvGrpSpPr/>
              <p:nvPr/>
            </p:nvGrpSpPr>
            <p:grpSpPr bwMode="auto">
              <a:xfrm>
                <a:off x="3264" y="2640"/>
                <a:ext cx="432" cy="432"/>
                <a:chOff x="4032" y="2064"/>
                <a:chExt cx="576" cy="576"/>
              </a:xfrm>
              <a:grpFill/>
            </p:grpSpPr>
            <p:sp>
              <p:nvSpPr>
                <p:cNvPr id="8246" name="AutoShape 42"/>
                <p:cNvSpPr>
                  <a:spLocks noChangeArrowheads="1"/>
                </p:cNvSpPr>
                <p:nvPr/>
              </p:nvSpPr>
              <p:spPr bwMode="auto">
                <a:xfrm>
                  <a:off x="4032" y="2064"/>
                  <a:ext cx="576" cy="576"/>
                </a:xfrm>
                <a:prstGeom prst="cube">
                  <a:avLst>
                    <a:gd name="adj" fmla="val 25000"/>
                  </a:avLst>
                </a:prstGeom>
                <a:grpFill/>
                <a:ln w="9525">
                  <a:solidFill>
                    <a:schemeClr val="tx1"/>
                  </a:solidFill>
                  <a:miter lim="800000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47" name="Rectangle 43"/>
                <p:cNvSpPr>
                  <a:spLocks noChangeArrowheads="1"/>
                </p:cNvSpPr>
                <p:nvPr/>
              </p:nvSpPr>
              <p:spPr bwMode="auto">
                <a:xfrm>
                  <a:off x="4032" y="2208"/>
                  <a:ext cx="432" cy="432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237" name="Group 44"/>
              <p:cNvGrpSpPr/>
              <p:nvPr/>
            </p:nvGrpSpPr>
            <p:grpSpPr bwMode="auto">
              <a:xfrm>
                <a:off x="3168" y="2736"/>
                <a:ext cx="432" cy="432"/>
                <a:chOff x="4032" y="2064"/>
                <a:chExt cx="576" cy="576"/>
              </a:xfrm>
              <a:grpFill/>
            </p:grpSpPr>
            <p:sp>
              <p:nvSpPr>
                <p:cNvPr id="8244" name="AutoShape 45"/>
                <p:cNvSpPr>
                  <a:spLocks noChangeArrowheads="1"/>
                </p:cNvSpPr>
                <p:nvPr/>
              </p:nvSpPr>
              <p:spPr bwMode="auto">
                <a:xfrm>
                  <a:off x="4032" y="2064"/>
                  <a:ext cx="576" cy="576"/>
                </a:xfrm>
                <a:prstGeom prst="cube">
                  <a:avLst>
                    <a:gd name="adj" fmla="val 25000"/>
                  </a:avLst>
                </a:prstGeom>
                <a:grpFill/>
                <a:ln w="9525">
                  <a:solidFill>
                    <a:schemeClr val="tx1"/>
                  </a:solidFill>
                  <a:miter lim="800000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45" name="Rectangle 46"/>
                <p:cNvSpPr>
                  <a:spLocks noChangeArrowheads="1"/>
                </p:cNvSpPr>
                <p:nvPr/>
              </p:nvSpPr>
              <p:spPr bwMode="auto">
                <a:xfrm>
                  <a:off x="4032" y="2208"/>
                  <a:ext cx="432" cy="432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238" name="Group 47"/>
              <p:cNvGrpSpPr/>
              <p:nvPr/>
            </p:nvGrpSpPr>
            <p:grpSpPr bwMode="auto">
              <a:xfrm>
                <a:off x="3264" y="2304"/>
                <a:ext cx="432" cy="432"/>
                <a:chOff x="4032" y="2064"/>
                <a:chExt cx="576" cy="576"/>
              </a:xfrm>
              <a:grpFill/>
            </p:grpSpPr>
            <p:sp>
              <p:nvSpPr>
                <p:cNvPr id="8242" name="AutoShape 48"/>
                <p:cNvSpPr>
                  <a:spLocks noChangeArrowheads="1"/>
                </p:cNvSpPr>
                <p:nvPr/>
              </p:nvSpPr>
              <p:spPr bwMode="auto">
                <a:xfrm>
                  <a:off x="4032" y="2064"/>
                  <a:ext cx="576" cy="576"/>
                </a:xfrm>
                <a:prstGeom prst="cube">
                  <a:avLst>
                    <a:gd name="adj" fmla="val 25000"/>
                  </a:avLst>
                </a:prstGeom>
                <a:grpFill/>
                <a:ln w="9525">
                  <a:solidFill>
                    <a:schemeClr val="tx1"/>
                  </a:solidFill>
                  <a:miter lim="800000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43" name="Rectangle 49"/>
                <p:cNvSpPr>
                  <a:spLocks noChangeArrowheads="1"/>
                </p:cNvSpPr>
                <p:nvPr/>
              </p:nvSpPr>
              <p:spPr bwMode="auto">
                <a:xfrm>
                  <a:off x="4032" y="2208"/>
                  <a:ext cx="432" cy="432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239" name="Group 50"/>
              <p:cNvGrpSpPr/>
              <p:nvPr/>
            </p:nvGrpSpPr>
            <p:grpSpPr bwMode="auto">
              <a:xfrm>
                <a:off x="3168" y="2406"/>
                <a:ext cx="432" cy="432"/>
                <a:chOff x="4032" y="2072"/>
                <a:chExt cx="576" cy="576"/>
              </a:xfrm>
              <a:grpFill/>
            </p:grpSpPr>
            <p:sp>
              <p:nvSpPr>
                <p:cNvPr id="8240" name="AutoShape 51"/>
                <p:cNvSpPr>
                  <a:spLocks noChangeArrowheads="1"/>
                </p:cNvSpPr>
                <p:nvPr/>
              </p:nvSpPr>
              <p:spPr bwMode="auto">
                <a:xfrm>
                  <a:off x="4032" y="2072"/>
                  <a:ext cx="576" cy="576"/>
                </a:xfrm>
                <a:prstGeom prst="cube">
                  <a:avLst>
                    <a:gd name="adj" fmla="val 25000"/>
                  </a:avLst>
                </a:prstGeom>
                <a:grpFill/>
                <a:ln w="9525">
                  <a:solidFill>
                    <a:schemeClr val="tx1"/>
                  </a:solidFill>
                  <a:miter lim="800000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41" name="Rectangle 52"/>
                <p:cNvSpPr>
                  <a:spLocks noChangeArrowheads="1"/>
                </p:cNvSpPr>
                <p:nvPr/>
              </p:nvSpPr>
              <p:spPr bwMode="auto">
                <a:xfrm>
                  <a:off x="4032" y="2216"/>
                  <a:ext cx="432" cy="432"/>
                </a:xfrm>
                <a:prstGeom prst="rect">
                  <a:avLst/>
                </a:prstGeom>
                <a:grpFill/>
                <a:ln w="9525">
                  <a:solidFill>
                    <a:schemeClr val="tx1"/>
                  </a:solidFill>
                  <a:miter lim="800000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8230" name="Group 53"/>
            <p:cNvGrpSpPr/>
            <p:nvPr/>
          </p:nvGrpSpPr>
          <p:grpSpPr bwMode="auto">
            <a:xfrm>
              <a:off x="1920" y="2976"/>
              <a:ext cx="432" cy="432"/>
              <a:chOff x="4032" y="2064"/>
              <a:chExt cx="576" cy="576"/>
            </a:xfrm>
            <a:grpFill/>
          </p:grpSpPr>
          <p:sp>
            <p:nvSpPr>
              <p:cNvPr id="8234" name="AutoShape 54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5" name="Rectangle 55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31" name="Group 56"/>
            <p:cNvGrpSpPr/>
            <p:nvPr/>
          </p:nvGrpSpPr>
          <p:grpSpPr bwMode="auto">
            <a:xfrm>
              <a:off x="1824" y="3072"/>
              <a:ext cx="432" cy="432"/>
              <a:chOff x="4032" y="2064"/>
              <a:chExt cx="576" cy="576"/>
            </a:xfrm>
            <a:grpFill/>
          </p:grpSpPr>
          <p:sp>
            <p:nvSpPr>
              <p:cNvPr id="8232" name="AutoShape 57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33" name="Rectangle 58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204" name="Group 59"/>
          <p:cNvGrpSpPr/>
          <p:nvPr/>
        </p:nvGrpSpPr>
        <p:grpSpPr bwMode="auto">
          <a:xfrm>
            <a:off x="7239000" y="5029200"/>
            <a:ext cx="838200" cy="1371600"/>
            <a:chOff x="3168" y="2304"/>
            <a:chExt cx="528" cy="864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8217" name="Group 60"/>
            <p:cNvGrpSpPr/>
            <p:nvPr/>
          </p:nvGrpSpPr>
          <p:grpSpPr bwMode="auto">
            <a:xfrm>
              <a:off x="3264" y="2640"/>
              <a:ext cx="432" cy="432"/>
              <a:chOff x="4032" y="2064"/>
              <a:chExt cx="576" cy="576"/>
            </a:xfrm>
            <a:grpFill/>
          </p:grpSpPr>
          <p:sp>
            <p:nvSpPr>
              <p:cNvPr id="8227" name="AutoShape 61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8" name="Rectangle 62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18" name="Group 63"/>
            <p:cNvGrpSpPr/>
            <p:nvPr/>
          </p:nvGrpSpPr>
          <p:grpSpPr bwMode="auto">
            <a:xfrm>
              <a:off x="3168" y="2736"/>
              <a:ext cx="432" cy="432"/>
              <a:chOff x="4032" y="2064"/>
              <a:chExt cx="576" cy="576"/>
            </a:xfrm>
            <a:grpFill/>
          </p:grpSpPr>
          <p:sp>
            <p:nvSpPr>
              <p:cNvPr id="8225" name="AutoShape 64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6" name="Rectangle 65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19" name="Group 66"/>
            <p:cNvGrpSpPr/>
            <p:nvPr/>
          </p:nvGrpSpPr>
          <p:grpSpPr bwMode="auto">
            <a:xfrm>
              <a:off x="3264" y="2304"/>
              <a:ext cx="432" cy="432"/>
              <a:chOff x="4032" y="2064"/>
              <a:chExt cx="576" cy="576"/>
            </a:xfrm>
            <a:grpFill/>
          </p:grpSpPr>
          <p:sp>
            <p:nvSpPr>
              <p:cNvPr id="8223" name="AutoShape 67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4" name="Rectangle 68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20" name="Group 69"/>
            <p:cNvGrpSpPr/>
            <p:nvPr/>
          </p:nvGrpSpPr>
          <p:grpSpPr bwMode="auto">
            <a:xfrm>
              <a:off x="3168" y="2406"/>
              <a:ext cx="432" cy="432"/>
              <a:chOff x="4032" y="2072"/>
              <a:chExt cx="576" cy="576"/>
            </a:xfrm>
            <a:grpFill/>
          </p:grpSpPr>
          <p:sp>
            <p:nvSpPr>
              <p:cNvPr id="8221" name="AutoShape 70"/>
              <p:cNvSpPr>
                <a:spLocks noChangeArrowheads="1"/>
              </p:cNvSpPr>
              <p:nvPr/>
            </p:nvSpPr>
            <p:spPr bwMode="auto">
              <a:xfrm>
                <a:off x="4032" y="2072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2" name="Rectangle 71"/>
              <p:cNvSpPr>
                <a:spLocks noChangeArrowheads="1"/>
              </p:cNvSpPr>
              <p:nvPr/>
            </p:nvSpPr>
            <p:spPr bwMode="auto">
              <a:xfrm>
                <a:off x="4032" y="2216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205" name="Group 72"/>
          <p:cNvGrpSpPr/>
          <p:nvPr/>
        </p:nvGrpSpPr>
        <p:grpSpPr bwMode="auto">
          <a:xfrm>
            <a:off x="8229600" y="5486400"/>
            <a:ext cx="838200" cy="838200"/>
            <a:chOff x="2496" y="3504"/>
            <a:chExt cx="528" cy="528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8211" name="Group 73"/>
            <p:cNvGrpSpPr/>
            <p:nvPr/>
          </p:nvGrpSpPr>
          <p:grpSpPr bwMode="auto">
            <a:xfrm>
              <a:off x="2592" y="3504"/>
              <a:ext cx="432" cy="432"/>
              <a:chOff x="4032" y="2064"/>
              <a:chExt cx="576" cy="576"/>
            </a:xfrm>
            <a:grpFill/>
          </p:grpSpPr>
          <p:sp>
            <p:nvSpPr>
              <p:cNvPr id="8215" name="AutoShape 74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6" name="Rectangle 75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12" name="Group 76"/>
            <p:cNvGrpSpPr/>
            <p:nvPr/>
          </p:nvGrpSpPr>
          <p:grpSpPr bwMode="auto">
            <a:xfrm>
              <a:off x="2496" y="3600"/>
              <a:ext cx="432" cy="432"/>
              <a:chOff x="4032" y="2064"/>
              <a:chExt cx="576" cy="576"/>
            </a:xfrm>
            <a:grpFill/>
          </p:grpSpPr>
          <p:sp>
            <p:nvSpPr>
              <p:cNvPr id="8213" name="AutoShape 77"/>
              <p:cNvSpPr>
                <a:spLocks noChangeArrowheads="1"/>
              </p:cNvSpPr>
              <p:nvPr/>
            </p:nvSpPr>
            <p:spPr bwMode="auto">
              <a:xfrm>
                <a:off x="4032" y="2064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4" name="Rectangle 78"/>
              <p:cNvSpPr>
                <a:spLocks noChangeArrowheads="1"/>
              </p:cNvSpPr>
              <p:nvPr/>
            </p:nvSpPr>
            <p:spPr bwMode="auto">
              <a:xfrm>
                <a:off x="4032" y="2208"/>
                <a:ext cx="432" cy="432"/>
              </a:xfrm>
              <a:prstGeom prst="rect">
                <a:avLst/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8206" name="Text Box 79"/>
          <p:cNvSpPr txBox="1">
            <a:spLocks noChangeArrowheads="1"/>
          </p:cNvSpPr>
          <p:nvPr/>
        </p:nvSpPr>
        <p:spPr bwMode="auto">
          <a:xfrm>
            <a:off x="6019800" y="6468130"/>
            <a:ext cx="762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HP001 5 hàng" panose="020B0603050302020204" pitchFamily="34" charset="-93"/>
              </a:rPr>
              <a:t>P</a:t>
            </a:r>
          </a:p>
        </p:txBody>
      </p:sp>
      <p:sp>
        <p:nvSpPr>
          <p:cNvPr id="8207" name="Text Box 80"/>
          <p:cNvSpPr txBox="1">
            <a:spLocks noChangeArrowheads="1"/>
          </p:cNvSpPr>
          <p:nvPr/>
        </p:nvSpPr>
        <p:spPr bwMode="auto">
          <a:xfrm>
            <a:off x="7239000" y="6458605"/>
            <a:ext cx="762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HP001 5 hàng" panose="020B0603050302020204" pitchFamily="34" charset="-93"/>
              </a:rPr>
              <a:t>M</a:t>
            </a:r>
          </a:p>
        </p:txBody>
      </p:sp>
      <p:sp>
        <p:nvSpPr>
          <p:cNvPr id="8208" name="Text Box 81"/>
          <p:cNvSpPr txBox="1">
            <a:spLocks noChangeArrowheads="1"/>
          </p:cNvSpPr>
          <p:nvPr/>
        </p:nvSpPr>
        <p:spPr bwMode="auto">
          <a:xfrm>
            <a:off x="8153400" y="6410980"/>
            <a:ext cx="533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HP001 5 hàng" panose="020B0603050302020204" pitchFamily="34" charset="-93"/>
              </a:rPr>
              <a:t>N</a:t>
            </a:r>
          </a:p>
        </p:txBody>
      </p:sp>
      <p:sp>
        <p:nvSpPr>
          <p:cNvPr id="8209" name="Text Box 82"/>
          <p:cNvSpPr txBox="1">
            <a:spLocks noChangeArrowheads="1"/>
          </p:cNvSpPr>
          <p:nvPr/>
        </p:nvSpPr>
        <p:spPr bwMode="auto">
          <a:xfrm>
            <a:off x="76200" y="2806011"/>
            <a:ext cx="5819776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sz="2800" dirty="0" err="1">
                <a:cs typeface="Arial" pitchFamily="34" charset="0"/>
              </a:rPr>
              <a:t>Hai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hình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được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hợp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thành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bởi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các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hình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lập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phương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như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nhau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thì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có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thể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tích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bằng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nhau</a:t>
            </a:r>
            <a:r>
              <a:rPr lang="en-US" sz="2800" dirty="0">
                <a:cs typeface="Arial" pitchFamily="34" charset="0"/>
              </a:rPr>
              <a:t>.</a:t>
            </a:r>
            <a:endParaRPr lang="en-US" sz="2800" b="1" dirty="0">
              <a:solidFill>
                <a:srgbClr val="006192"/>
              </a:solidFill>
              <a:cs typeface="Arial" pitchFamily="34" charset="0"/>
            </a:endParaRPr>
          </a:p>
        </p:txBody>
      </p:sp>
      <p:sp>
        <p:nvSpPr>
          <p:cNvPr id="8210" name="Text Box 83"/>
          <p:cNvSpPr txBox="1">
            <a:spLocks noChangeArrowheads="1"/>
          </p:cNvSpPr>
          <p:nvPr/>
        </p:nvSpPr>
        <p:spPr bwMode="auto">
          <a:xfrm>
            <a:off x="0" y="4939611"/>
            <a:ext cx="56388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</a:pP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Một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hình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được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tách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ra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thành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hai</a:t>
            </a:r>
            <a:r>
              <a:rPr lang="en-US" sz="2800" dirty="0">
                <a:cs typeface="Arial" pitchFamily="34" charset="0"/>
              </a:rPr>
              <a:t> hay </a:t>
            </a:r>
            <a:r>
              <a:rPr lang="en-US" sz="2800" dirty="0" err="1">
                <a:cs typeface="Arial" pitchFamily="34" charset="0"/>
              </a:rPr>
              <a:t>nhiều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hình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nhỏ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thì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thể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tích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của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hình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đó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bằng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tổng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thể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tích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các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hình</a:t>
            </a:r>
            <a:r>
              <a:rPr lang="en-US" sz="2800" dirty="0">
                <a:cs typeface="Arial" pitchFamily="34" charset="0"/>
              </a:rPr>
              <a:t> </a:t>
            </a:r>
            <a:r>
              <a:rPr lang="en-US" sz="2800" dirty="0" err="1">
                <a:cs typeface="Arial" pitchFamily="34" charset="0"/>
              </a:rPr>
              <a:t>nhỏ</a:t>
            </a:r>
            <a:r>
              <a:rPr lang="en-US" sz="2800" dirty="0">
                <a:cs typeface="Arial" pitchFamily="34" charset="0"/>
              </a:rPr>
              <a:t>.</a:t>
            </a:r>
            <a:endParaRPr lang="en-US" sz="2800" b="1" dirty="0">
              <a:solidFill>
                <a:srgbClr val="006192"/>
              </a:solidFill>
              <a:cs typeface="Arial" pitchFamily="34" charset="0"/>
            </a:endParaRPr>
          </a:p>
        </p:txBody>
      </p:sp>
      <p:grpSp>
        <p:nvGrpSpPr>
          <p:cNvPr id="87" name="Group 86"/>
          <p:cNvGrpSpPr/>
          <p:nvPr/>
        </p:nvGrpSpPr>
        <p:grpSpPr>
          <a:xfrm>
            <a:off x="152400" y="457206"/>
            <a:ext cx="2234740" cy="584775"/>
            <a:chOff x="228600" y="1295400"/>
            <a:chExt cx="2234740" cy="584775"/>
          </a:xfrm>
        </p:grpSpPr>
        <p:sp>
          <p:nvSpPr>
            <p:cNvPr id="88" name="Rectangle 87"/>
            <p:cNvSpPr/>
            <p:nvPr/>
          </p:nvSpPr>
          <p:spPr>
            <a:xfrm>
              <a:off x="228600" y="1346775"/>
              <a:ext cx="2057400" cy="5334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" name="Rectangle 6"/>
            <p:cNvSpPr>
              <a:spLocks noChangeArrowheads="1"/>
            </p:cNvSpPr>
            <p:nvPr/>
          </p:nvSpPr>
          <p:spPr bwMode="auto">
            <a:xfrm>
              <a:off x="228600" y="1295400"/>
              <a:ext cx="223474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wrap="square">
              <a:spAutoFit/>
            </a:bodyPr>
            <a:lstStyle/>
            <a:p>
              <a:r>
                <a:rPr lang="en-US" sz="3200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a) </a:t>
              </a:r>
              <a:r>
                <a:rPr lang="en-US" sz="3200" b="1" dirty="0" err="1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Ví</a:t>
              </a:r>
              <a:r>
                <a:rPr lang="en-US" sz="3200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b="1" dirty="0" err="1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dụ</a:t>
              </a:r>
              <a:r>
                <a:rPr lang="en-US" sz="3200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1:</a:t>
              </a:r>
              <a:r>
                <a:rPr lang="en-US" sz="32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</a:t>
              </a: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76200" y="2209800"/>
            <a:ext cx="2234740" cy="609600"/>
            <a:chOff x="228600" y="1143000"/>
            <a:chExt cx="2234740" cy="609600"/>
          </a:xfrm>
        </p:grpSpPr>
        <p:sp>
          <p:nvSpPr>
            <p:cNvPr id="91" name="Rectangle 90"/>
            <p:cNvSpPr/>
            <p:nvPr/>
          </p:nvSpPr>
          <p:spPr>
            <a:xfrm>
              <a:off x="228600" y="1219200"/>
              <a:ext cx="2057400" cy="5334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99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" name="Rectangle 6"/>
            <p:cNvSpPr>
              <a:spLocks noChangeArrowheads="1"/>
            </p:cNvSpPr>
            <p:nvPr/>
          </p:nvSpPr>
          <p:spPr bwMode="auto">
            <a:xfrm>
              <a:off x="228600" y="1143000"/>
              <a:ext cx="223474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3200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b) </a:t>
              </a:r>
              <a:r>
                <a:rPr lang="en-US" sz="3200" b="1" dirty="0" err="1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Ví</a:t>
              </a:r>
              <a:r>
                <a:rPr lang="en-US" sz="3200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b="1" dirty="0" err="1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dụ</a:t>
              </a:r>
              <a:r>
                <a:rPr lang="en-US" sz="3200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2:</a:t>
              </a:r>
              <a:r>
                <a:rPr lang="en-US" sz="32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</a:t>
              </a: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76200" y="4368225"/>
            <a:ext cx="2234740" cy="584775"/>
            <a:chOff x="228600" y="1295400"/>
            <a:chExt cx="2234740" cy="584775"/>
          </a:xfrm>
        </p:grpSpPr>
        <p:sp>
          <p:nvSpPr>
            <p:cNvPr id="94" name="Rectangle 93"/>
            <p:cNvSpPr/>
            <p:nvPr/>
          </p:nvSpPr>
          <p:spPr>
            <a:xfrm>
              <a:off x="228600" y="1346775"/>
              <a:ext cx="2057400" cy="533400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ectangle 6"/>
            <p:cNvSpPr>
              <a:spLocks noChangeArrowheads="1"/>
            </p:cNvSpPr>
            <p:nvPr/>
          </p:nvSpPr>
          <p:spPr bwMode="auto">
            <a:xfrm>
              <a:off x="228600" y="1295400"/>
              <a:ext cx="223474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3200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c) </a:t>
              </a:r>
              <a:r>
                <a:rPr lang="en-US" sz="3200" b="1" dirty="0" err="1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Ví</a:t>
              </a:r>
              <a:r>
                <a:rPr lang="en-US" sz="3200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b="1" dirty="0" err="1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dụ</a:t>
              </a:r>
              <a:r>
                <a:rPr lang="en-US" sz="3200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3:</a:t>
              </a:r>
              <a:r>
                <a:rPr lang="en-US" sz="32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rPr>
                <a:t> 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11454" y="1054894"/>
            <a:ext cx="5922646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nằm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hoàn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toàn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thì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thể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bé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err="1">
                <a:latin typeface="Arial" pitchFamily="34" charset="0"/>
                <a:cs typeface="Arial" pitchFamily="34" charset="0"/>
              </a:rPr>
              <a:t>hơn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04157" y="90006"/>
            <a:ext cx="231082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>
                <a:ln w="11430"/>
                <a:solidFill>
                  <a:srgbClr val="0054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KẾT LUẬN</a:t>
            </a:r>
            <a:endParaRPr lang="en-US" sz="3200" b="1" cap="none" spc="0" dirty="0">
              <a:ln w="11430"/>
              <a:solidFill>
                <a:srgbClr val="0054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5" name="Flowchart: Process 104"/>
          <p:cNvSpPr/>
          <p:nvPr/>
        </p:nvSpPr>
        <p:spPr>
          <a:xfrm>
            <a:off x="85725" y="2819400"/>
            <a:ext cx="5857876" cy="1447800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lowchart: Process 105"/>
          <p:cNvSpPr/>
          <p:nvPr/>
        </p:nvSpPr>
        <p:spPr>
          <a:xfrm>
            <a:off x="42863" y="4922727"/>
            <a:ext cx="5553075" cy="1832765"/>
          </a:xfrm>
          <a:prstGeom prst="flowChart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8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8198" grpId="0" animBg="1"/>
      <p:bldP spid="8199" grpId="0"/>
      <p:bldP spid="8200" grpId="0"/>
      <p:bldP spid="8206" grpId="0"/>
      <p:bldP spid="8207" grpId="0"/>
      <p:bldP spid="8208" grpId="0"/>
      <p:bldP spid="8209" grpId="0"/>
      <p:bldP spid="8210" grpId="0"/>
      <p:bldP spid="2" grpId="0"/>
      <p:bldP spid="8" grpId="0"/>
      <p:bldP spid="105" grpId="0" animBg="1"/>
      <p:bldP spid="10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4" name="Group 27"/>
          <p:cNvGrpSpPr/>
          <p:nvPr/>
        </p:nvGrpSpPr>
        <p:grpSpPr bwMode="auto">
          <a:xfrm>
            <a:off x="1538289" y="3200407"/>
            <a:ext cx="1814512" cy="671513"/>
            <a:chOff x="969" y="2160"/>
            <a:chExt cx="1143" cy="423"/>
          </a:xfrm>
        </p:grpSpPr>
        <p:sp>
          <p:nvSpPr>
            <p:cNvPr id="22581" name="AutoShape 10"/>
            <p:cNvSpPr>
              <a:spLocks noChangeArrowheads="1"/>
            </p:cNvSpPr>
            <p:nvPr/>
          </p:nvSpPr>
          <p:spPr bwMode="auto">
            <a:xfrm>
              <a:off x="105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582" name="AutoShape 11"/>
            <p:cNvSpPr>
              <a:spLocks noChangeArrowheads="1"/>
            </p:cNvSpPr>
            <p:nvPr/>
          </p:nvSpPr>
          <p:spPr bwMode="auto">
            <a:xfrm>
              <a:off x="129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583" name="AutoShape 12"/>
            <p:cNvSpPr>
              <a:spLocks noChangeArrowheads="1"/>
            </p:cNvSpPr>
            <p:nvPr/>
          </p:nvSpPr>
          <p:spPr bwMode="auto">
            <a:xfrm>
              <a:off x="153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584" name="AutoShape 13"/>
            <p:cNvSpPr>
              <a:spLocks noChangeArrowheads="1"/>
            </p:cNvSpPr>
            <p:nvPr/>
          </p:nvSpPr>
          <p:spPr bwMode="auto">
            <a:xfrm>
              <a:off x="177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585" name="AutoShape 14"/>
            <p:cNvSpPr>
              <a:spLocks noChangeArrowheads="1"/>
            </p:cNvSpPr>
            <p:nvPr/>
          </p:nvSpPr>
          <p:spPr bwMode="auto">
            <a:xfrm>
              <a:off x="96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586" name="AutoShape 15"/>
            <p:cNvSpPr>
              <a:spLocks noChangeArrowheads="1"/>
            </p:cNvSpPr>
            <p:nvPr/>
          </p:nvSpPr>
          <p:spPr bwMode="auto">
            <a:xfrm>
              <a:off x="120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587" name="AutoShape 16"/>
            <p:cNvSpPr>
              <a:spLocks noChangeArrowheads="1"/>
            </p:cNvSpPr>
            <p:nvPr/>
          </p:nvSpPr>
          <p:spPr bwMode="auto">
            <a:xfrm>
              <a:off x="144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2588" name="AutoShape 17"/>
            <p:cNvSpPr>
              <a:spLocks noChangeArrowheads="1"/>
            </p:cNvSpPr>
            <p:nvPr/>
          </p:nvSpPr>
          <p:spPr bwMode="auto">
            <a:xfrm>
              <a:off x="168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22535" name="AutoShape 18"/>
          <p:cNvSpPr>
            <a:spLocks noChangeArrowheads="1"/>
          </p:cNvSpPr>
          <p:nvPr/>
        </p:nvSpPr>
        <p:spPr bwMode="auto">
          <a:xfrm>
            <a:off x="1676400" y="2819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36" name="AutoShape 19"/>
          <p:cNvSpPr>
            <a:spLocks noChangeArrowheads="1"/>
          </p:cNvSpPr>
          <p:nvPr/>
        </p:nvSpPr>
        <p:spPr bwMode="auto">
          <a:xfrm>
            <a:off x="2057400" y="2819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37" name="AutoShape 20"/>
          <p:cNvSpPr>
            <a:spLocks noChangeArrowheads="1"/>
          </p:cNvSpPr>
          <p:nvPr/>
        </p:nvSpPr>
        <p:spPr bwMode="auto">
          <a:xfrm>
            <a:off x="2438400" y="2819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38" name="AutoShape 21"/>
          <p:cNvSpPr>
            <a:spLocks noChangeArrowheads="1"/>
          </p:cNvSpPr>
          <p:nvPr/>
        </p:nvSpPr>
        <p:spPr bwMode="auto">
          <a:xfrm>
            <a:off x="2819400" y="2819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0502" name="AutoShape 22"/>
          <p:cNvSpPr>
            <a:spLocks noChangeArrowheads="1"/>
          </p:cNvSpPr>
          <p:nvPr/>
        </p:nvSpPr>
        <p:spPr bwMode="auto">
          <a:xfrm>
            <a:off x="1538288" y="29575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0" name="AutoShape 23"/>
          <p:cNvSpPr>
            <a:spLocks noChangeArrowheads="1"/>
          </p:cNvSpPr>
          <p:nvPr/>
        </p:nvSpPr>
        <p:spPr bwMode="auto">
          <a:xfrm>
            <a:off x="1919288" y="29575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1" name="AutoShape 24"/>
          <p:cNvSpPr>
            <a:spLocks noChangeArrowheads="1"/>
          </p:cNvSpPr>
          <p:nvPr/>
        </p:nvSpPr>
        <p:spPr bwMode="auto">
          <a:xfrm>
            <a:off x="2300288" y="29575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2" name="AutoShape 25"/>
          <p:cNvSpPr>
            <a:spLocks noChangeArrowheads="1"/>
          </p:cNvSpPr>
          <p:nvPr/>
        </p:nvSpPr>
        <p:spPr bwMode="auto">
          <a:xfrm>
            <a:off x="2681288" y="29575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3" name="AutoShape 29"/>
          <p:cNvSpPr>
            <a:spLocks noChangeArrowheads="1"/>
          </p:cNvSpPr>
          <p:nvPr/>
        </p:nvSpPr>
        <p:spPr bwMode="auto">
          <a:xfrm>
            <a:off x="5181600" y="3200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4" name="AutoShape 30"/>
          <p:cNvSpPr>
            <a:spLocks noChangeArrowheads="1"/>
          </p:cNvSpPr>
          <p:nvPr/>
        </p:nvSpPr>
        <p:spPr bwMode="auto">
          <a:xfrm>
            <a:off x="5562600" y="3200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5" name="AutoShape 31"/>
          <p:cNvSpPr>
            <a:spLocks noChangeArrowheads="1"/>
          </p:cNvSpPr>
          <p:nvPr/>
        </p:nvSpPr>
        <p:spPr bwMode="auto">
          <a:xfrm>
            <a:off x="5943600" y="3200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6" name="AutoShape 32"/>
          <p:cNvSpPr>
            <a:spLocks noChangeArrowheads="1"/>
          </p:cNvSpPr>
          <p:nvPr/>
        </p:nvSpPr>
        <p:spPr bwMode="auto">
          <a:xfrm>
            <a:off x="5029200" y="33528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7" name="AutoShape 33"/>
          <p:cNvSpPr>
            <a:spLocks noChangeArrowheads="1"/>
          </p:cNvSpPr>
          <p:nvPr/>
        </p:nvSpPr>
        <p:spPr bwMode="auto">
          <a:xfrm>
            <a:off x="5043488" y="33385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8" name="AutoShape 34"/>
          <p:cNvSpPr>
            <a:spLocks noChangeArrowheads="1"/>
          </p:cNvSpPr>
          <p:nvPr/>
        </p:nvSpPr>
        <p:spPr bwMode="auto">
          <a:xfrm>
            <a:off x="5424488" y="33385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49" name="AutoShape 35"/>
          <p:cNvSpPr>
            <a:spLocks noChangeArrowheads="1"/>
          </p:cNvSpPr>
          <p:nvPr/>
        </p:nvSpPr>
        <p:spPr bwMode="auto">
          <a:xfrm>
            <a:off x="5805488" y="33385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50" name="AutoShape 36"/>
          <p:cNvSpPr>
            <a:spLocks noChangeArrowheads="1"/>
          </p:cNvSpPr>
          <p:nvPr/>
        </p:nvSpPr>
        <p:spPr bwMode="auto">
          <a:xfrm>
            <a:off x="4891088" y="3476625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51" name="AutoShape 38"/>
          <p:cNvSpPr>
            <a:spLocks noChangeArrowheads="1"/>
          </p:cNvSpPr>
          <p:nvPr/>
        </p:nvSpPr>
        <p:spPr bwMode="auto">
          <a:xfrm>
            <a:off x="5181600" y="2819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52" name="AutoShape 39"/>
          <p:cNvSpPr>
            <a:spLocks noChangeArrowheads="1"/>
          </p:cNvSpPr>
          <p:nvPr/>
        </p:nvSpPr>
        <p:spPr bwMode="auto">
          <a:xfrm>
            <a:off x="5562600" y="2819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53" name="AutoShape 40"/>
          <p:cNvSpPr>
            <a:spLocks noChangeArrowheads="1"/>
          </p:cNvSpPr>
          <p:nvPr/>
        </p:nvSpPr>
        <p:spPr bwMode="auto">
          <a:xfrm>
            <a:off x="5943600" y="2819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54" name="AutoShape 41"/>
          <p:cNvSpPr>
            <a:spLocks noChangeArrowheads="1"/>
          </p:cNvSpPr>
          <p:nvPr/>
        </p:nvSpPr>
        <p:spPr bwMode="auto">
          <a:xfrm>
            <a:off x="5029200" y="29718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55" name="AutoShape 42"/>
          <p:cNvSpPr>
            <a:spLocks noChangeArrowheads="1"/>
          </p:cNvSpPr>
          <p:nvPr/>
        </p:nvSpPr>
        <p:spPr bwMode="auto">
          <a:xfrm>
            <a:off x="5043488" y="29575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56" name="AutoShape 43"/>
          <p:cNvSpPr>
            <a:spLocks noChangeArrowheads="1"/>
          </p:cNvSpPr>
          <p:nvPr/>
        </p:nvSpPr>
        <p:spPr bwMode="auto">
          <a:xfrm>
            <a:off x="5424488" y="29575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57" name="AutoShape 44"/>
          <p:cNvSpPr>
            <a:spLocks noChangeArrowheads="1"/>
          </p:cNvSpPr>
          <p:nvPr/>
        </p:nvSpPr>
        <p:spPr bwMode="auto">
          <a:xfrm>
            <a:off x="5805488" y="29575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0525" name="AutoShape 45"/>
          <p:cNvSpPr>
            <a:spLocks noChangeArrowheads="1"/>
          </p:cNvSpPr>
          <p:nvPr/>
        </p:nvSpPr>
        <p:spPr bwMode="auto">
          <a:xfrm>
            <a:off x="4891088" y="3095625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59" name="AutoShape 48"/>
          <p:cNvSpPr>
            <a:spLocks noChangeArrowheads="1"/>
          </p:cNvSpPr>
          <p:nvPr/>
        </p:nvSpPr>
        <p:spPr bwMode="auto">
          <a:xfrm>
            <a:off x="5286375" y="3476625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60" name="AutoShape 49"/>
          <p:cNvSpPr>
            <a:spLocks noChangeArrowheads="1"/>
          </p:cNvSpPr>
          <p:nvPr/>
        </p:nvSpPr>
        <p:spPr bwMode="auto">
          <a:xfrm>
            <a:off x="5286375" y="3095625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61" name="AutoShape 50"/>
          <p:cNvSpPr>
            <a:spLocks noChangeArrowheads="1"/>
          </p:cNvSpPr>
          <p:nvPr/>
        </p:nvSpPr>
        <p:spPr bwMode="auto">
          <a:xfrm>
            <a:off x="5667375" y="347186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62" name="AutoShape 51"/>
          <p:cNvSpPr>
            <a:spLocks noChangeArrowheads="1"/>
          </p:cNvSpPr>
          <p:nvPr/>
        </p:nvSpPr>
        <p:spPr bwMode="auto">
          <a:xfrm>
            <a:off x="5667375" y="309086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22563" name="AutoShape 54"/>
          <p:cNvSpPr/>
          <p:nvPr/>
        </p:nvSpPr>
        <p:spPr bwMode="auto">
          <a:xfrm>
            <a:off x="1428750" y="3109913"/>
            <a:ext cx="76200" cy="381000"/>
          </a:xfrm>
          <a:prstGeom prst="leftBracket">
            <a:avLst>
              <a:gd name="adj" fmla="val 214583"/>
            </a:avLst>
          </a:prstGeom>
          <a:noFill/>
          <a:ln w="28575" cap="rnd">
            <a:solidFill>
              <a:schemeClr val="tx1"/>
            </a:solidFill>
            <a:prstDash val="sysDot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22564" name="Text Box 55"/>
          <p:cNvSpPr txBox="1">
            <a:spLocks noChangeArrowheads="1"/>
          </p:cNvSpPr>
          <p:nvPr/>
        </p:nvSpPr>
        <p:spPr bwMode="auto">
          <a:xfrm>
            <a:off x="831854" y="3124200"/>
            <a:ext cx="6463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b="1" dirty="0">
                <a:cs typeface="Arial" pitchFamily="34" charset="0"/>
              </a:rPr>
              <a:t>1cm</a:t>
            </a:r>
          </a:p>
        </p:txBody>
      </p:sp>
      <p:sp>
        <p:nvSpPr>
          <p:cNvPr id="22565" name="Text Box 56"/>
          <p:cNvSpPr txBox="1">
            <a:spLocks noChangeArrowheads="1"/>
          </p:cNvSpPr>
          <p:nvPr/>
        </p:nvSpPr>
        <p:spPr bwMode="auto">
          <a:xfrm>
            <a:off x="4184654" y="3276600"/>
            <a:ext cx="6463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b="1" dirty="0">
                <a:cs typeface="Arial" pitchFamily="34" charset="0"/>
              </a:rPr>
              <a:t>1cm</a:t>
            </a:r>
          </a:p>
        </p:txBody>
      </p:sp>
      <p:sp>
        <p:nvSpPr>
          <p:cNvPr id="22566" name="AutoShape 57"/>
          <p:cNvSpPr/>
          <p:nvPr/>
        </p:nvSpPr>
        <p:spPr bwMode="auto">
          <a:xfrm>
            <a:off x="4776788" y="3228975"/>
            <a:ext cx="76200" cy="381000"/>
          </a:xfrm>
          <a:prstGeom prst="leftBracket">
            <a:avLst>
              <a:gd name="adj" fmla="val 214583"/>
            </a:avLst>
          </a:prstGeom>
          <a:noFill/>
          <a:ln w="28575" cap="rnd">
            <a:solidFill>
              <a:schemeClr val="tx1"/>
            </a:solidFill>
            <a:prstDash val="sysDot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22567" name="Text Box 103"/>
          <p:cNvSpPr txBox="1">
            <a:spLocks noChangeArrowheads="1"/>
          </p:cNvSpPr>
          <p:nvPr/>
        </p:nvSpPr>
        <p:spPr bwMode="auto">
          <a:xfrm>
            <a:off x="2057401" y="3972579"/>
            <a:ext cx="5476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HP001 5 hàng" pitchFamily="34" charset="-93"/>
              </a:rPr>
              <a:t>A</a:t>
            </a:r>
          </a:p>
        </p:txBody>
      </p:sp>
      <p:sp>
        <p:nvSpPr>
          <p:cNvPr id="22568" name="Text Box 104"/>
          <p:cNvSpPr txBox="1">
            <a:spLocks noChangeArrowheads="1"/>
          </p:cNvSpPr>
          <p:nvPr/>
        </p:nvSpPr>
        <p:spPr bwMode="auto">
          <a:xfrm>
            <a:off x="5334000" y="4124980"/>
            <a:ext cx="304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HP001 5 hàng" pitchFamily="34" charset="-93"/>
              </a:rPr>
              <a:t>B</a:t>
            </a:r>
          </a:p>
        </p:txBody>
      </p:sp>
      <p:sp>
        <p:nvSpPr>
          <p:cNvPr id="22579" name="Text Box 8"/>
          <p:cNvSpPr txBox="1">
            <a:spLocks noChangeArrowheads="1"/>
          </p:cNvSpPr>
          <p:nvPr/>
        </p:nvSpPr>
        <p:spPr bwMode="auto">
          <a:xfrm>
            <a:off x="11941" y="4495800"/>
            <a:ext cx="913468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361950" eaLnBrk="1" hangingPunct="1">
              <a:spcBef>
                <a:spcPct val="50000"/>
              </a:spcBef>
            </a:pPr>
            <a:r>
              <a:rPr lang="en-US" sz="3000" dirty="0" err="1">
                <a:solidFill>
                  <a:srgbClr val="000099"/>
                </a:solidFill>
                <a:cs typeface="Arial" pitchFamily="34" charset="0"/>
              </a:rPr>
              <a:t>Hình</a:t>
            </a:r>
            <a:r>
              <a:rPr lang="en-US" sz="3000" dirty="0">
                <a:solidFill>
                  <a:srgbClr val="000099"/>
                </a:solidFill>
                <a:cs typeface="Arial" pitchFamily="34" charset="0"/>
              </a:rPr>
              <a:t> </a:t>
            </a:r>
            <a:r>
              <a:rPr lang="en-US" sz="3000" dirty="0" err="1">
                <a:solidFill>
                  <a:srgbClr val="000099"/>
                </a:solidFill>
                <a:cs typeface="Arial" pitchFamily="34" charset="0"/>
              </a:rPr>
              <a:t>hộp</a:t>
            </a:r>
            <a:r>
              <a:rPr lang="en-US" sz="3000" dirty="0">
                <a:solidFill>
                  <a:srgbClr val="000099"/>
                </a:solidFill>
                <a:cs typeface="Arial" pitchFamily="34" charset="0"/>
              </a:rPr>
              <a:t> </a:t>
            </a:r>
            <a:r>
              <a:rPr lang="en-US" sz="3000" dirty="0" err="1">
                <a:solidFill>
                  <a:srgbClr val="000099"/>
                </a:solidFill>
                <a:cs typeface="Arial" pitchFamily="34" charset="0"/>
              </a:rPr>
              <a:t>chữ</a:t>
            </a:r>
            <a:r>
              <a:rPr lang="en-US" sz="3000" dirty="0">
                <a:solidFill>
                  <a:srgbClr val="000099"/>
                </a:solidFill>
                <a:cs typeface="Arial" pitchFamily="34" charset="0"/>
              </a:rPr>
              <a:t> </a:t>
            </a:r>
            <a:r>
              <a:rPr lang="en-US" sz="3000" dirty="0" err="1">
                <a:solidFill>
                  <a:srgbClr val="000099"/>
                </a:solidFill>
                <a:cs typeface="Arial" pitchFamily="34" charset="0"/>
              </a:rPr>
              <a:t>nhật</a:t>
            </a:r>
            <a:r>
              <a:rPr lang="en-US" sz="3000" dirty="0">
                <a:solidFill>
                  <a:srgbClr val="000099"/>
                </a:solidFill>
                <a:cs typeface="Arial" pitchFamily="34" charset="0"/>
              </a:rPr>
              <a:t> </a:t>
            </a:r>
            <a:r>
              <a:rPr lang="en-US" sz="3000" b="1" dirty="0">
                <a:solidFill>
                  <a:srgbClr val="000099"/>
                </a:solidFill>
                <a:latin typeface="HP001 5 hàng" pitchFamily="34" charset="-93"/>
                <a:cs typeface="Arial" pitchFamily="34" charset="0"/>
              </a:rPr>
              <a:t>A</a:t>
            </a:r>
            <a:r>
              <a:rPr lang="en-US" sz="3000" dirty="0">
                <a:solidFill>
                  <a:srgbClr val="000099"/>
                </a:solidFill>
                <a:cs typeface="Arial" pitchFamily="34" charset="0"/>
              </a:rPr>
              <a:t> </a:t>
            </a:r>
            <a:r>
              <a:rPr lang="en-US" sz="3000" dirty="0" err="1">
                <a:solidFill>
                  <a:srgbClr val="000099"/>
                </a:solidFill>
                <a:cs typeface="Arial" pitchFamily="34" charset="0"/>
              </a:rPr>
              <a:t>gồm</a:t>
            </a:r>
            <a:r>
              <a:rPr lang="en-US" sz="3000" dirty="0">
                <a:solidFill>
                  <a:srgbClr val="000099"/>
                </a:solidFill>
                <a:cs typeface="Arial" pitchFamily="34" charset="0"/>
              </a:rPr>
              <a:t> </a:t>
            </a:r>
            <a:r>
              <a:rPr lang="en-US" sz="3000" dirty="0" err="1">
                <a:solidFill>
                  <a:srgbClr val="000099"/>
                </a:solidFill>
                <a:cs typeface="Arial" pitchFamily="34" charset="0"/>
              </a:rPr>
              <a:t>mấy</a:t>
            </a:r>
            <a:r>
              <a:rPr lang="en-US" sz="3000" dirty="0">
                <a:solidFill>
                  <a:srgbClr val="000099"/>
                </a:solidFill>
                <a:cs typeface="Arial" pitchFamily="34" charset="0"/>
              </a:rPr>
              <a:t> </a:t>
            </a:r>
            <a:r>
              <a:rPr lang="en-US" sz="3000" dirty="0" err="1">
                <a:solidFill>
                  <a:srgbClr val="000099"/>
                </a:solidFill>
                <a:cs typeface="Arial" pitchFamily="34" charset="0"/>
              </a:rPr>
              <a:t>hình</a:t>
            </a:r>
            <a:r>
              <a:rPr lang="en-US" sz="3000" dirty="0">
                <a:solidFill>
                  <a:srgbClr val="000099"/>
                </a:solidFill>
                <a:cs typeface="Arial" pitchFamily="34" charset="0"/>
              </a:rPr>
              <a:t> </a:t>
            </a:r>
            <a:r>
              <a:rPr lang="en-US" sz="3000" dirty="0" err="1">
                <a:solidFill>
                  <a:srgbClr val="000099"/>
                </a:solidFill>
                <a:cs typeface="Arial" pitchFamily="34" charset="0"/>
              </a:rPr>
              <a:t>lập</a:t>
            </a:r>
            <a:r>
              <a:rPr lang="en-US" sz="3000" dirty="0">
                <a:solidFill>
                  <a:srgbClr val="000099"/>
                </a:solidFill>
                <a:cs typeface="Arial" pitchFamily="34" charset="0"/>
              </a:rPr>
              <a:t> </a:t>
            </a:r>
            <a:r>
              <a:rPr lang="en-US" sz="3000" dirty="0" err="1">
                <a:solidFill>
                  <a:srgbClr val="000099"/>
                </a:solidFill>
                <a:cs typeface="Arial" pitchFamily="34" charset="0"/>
              </a:rPr>
              <a:t>phương</a:t>
            </a:r>
            <a:r>
              <a:rPr lang="en-US" sz="3000" dirty="0">
                <a:solidFill>
                  <a:srgbClr val="000099"/>
                </a:solidFill>
                <a:cs typeface="Arial" pitchFamily="34" charset="0"/>
              </a:rPr>
              <a:t> </a:t>
            </a:r>
            <a:r>
              <a:rPr lang="en-US" sz="3000" dirty="0" err="1">
                <a:solidFill>
                  <a:srgbClr val="000099"/>
                </a:solidFill>
                <a:cs typeface="Arial" pitchFamily="34" charset="0"/>
              </a:rPr>
              <a:t>nhỏ</a:t>
            </a:r>
            <a:r>
              <a:rPr lang="en-US" sz="3000" dirty="0">
                <a:solidFill>
                  <a:srgbClr val="000099"/>
                </a:solidFill>
                <a:cs typeface="Arial" pitchFamily="34" charset="0"/>
              </a:rPr>
              <a:t>?</a:t>
            </a:r>
          </a:p>
        </p:txBody>
      </p:sp>
      <p:sp>
        <p:nvSpPr>
          <p:cNvPr id="22577" name="Text Box 8"/>
          <p:cNvSpPr txBox="1">
            <a:spLocks noChangeArrowheads="1"/>
          </p:cNvSpPr>
          <p:nvPr/>
        </p:nvSpPr>
        <p:spPr bwMode="auto">
          <a:xfrm>
            <a:off x="9311" y="5371742"/>
            <a:ext cx="913468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361950" eaLnBrk="1" hangingPunct="1">
              <a:spcBef>
                <a:spcPct val="50000"/>
              </a:spcBef>
            </a:pPr>
            <a:r>
              <a:rPr lang="en-US" sz="3000" dirty="0" err="1">
                <a:solidFill>
                  <a:srgbClr val="000099"/>
                </a:solidFill>
                <a:cs typeface="Arial" pitchFamily="34" charset="0"/>
              </a:rPr>
              <a:t>Hình</a:t>
            </a:r>
            <a:r>
              <a:rPr lang="en-US" sz="3000" dirty="0">
                <a:solidFill>
                  <a:srgbClr val="000099"/>
                </a:solidFill>
                <a:cs typeface="Arial" pitchFamily="34" charset="0"/>
              </a:rPr>
              <a:t> </a:t>
            </a:r>
            <a:r>
              <a:rPr lang="en-US" sz="3000" dirty="0" err="1">
                <a:solidFill>
                  <a:srgbClr val="000099"/>
                </a:solidFill>
                <a:cs typeface="Arial" pitchFamily="34" charset="0"/>
              </a:rPr>
              <a:t>hộp</a:t>
            </a:r>
            <a:r>
              <a:rPr lang="en-US" sz="3000" dirty="0">
                <a:solidFill>
                  <a:srgbClr val="000099"/>
                </a:solidFill>
                <a:cs typeface="Arial" pitchFamily="34" charset="0"/>
              </a:rPr>
              <a:t> </a:t>
            </a:r>
            <a:r>
              <a:rPr lang="en-US" sz="3000" dirty="0" err="1">
                <a:solidFill>
                  <a:srgbClr val="000099"/>
                </a:solidFill>
                <a:cs typeface="Arial" pitchFamily="34" charset="0"/>
              </a:rPr>
              <a:t>chữ</a:t>
            </a:r>
            <a:r>
              <a:rPr lang="en-US" sz="3000" dirty="0">
                <a:solidFill>
                  <a:srgbClr val="000099"/>
                </a:solidFill>
                <a:cs typeface="Arial" pitchFamily="34" charset="0"/>
              </a:rPr>
              <a:t> </a:t>
            </a:r>
            <a:r>
              <a:rPr lang="en-US" sz="3000" dirty="0" err="1">
                <a:solidFill>
                  <a:srgbClr val="000099"/>
                </a:solidFill>
                <a:cs typeface="Arial" pitchFamily="34" charset="0"/>
              </a:rPr>
              <a:t>nhật</a:t>
            </a:r>
            <a:r>
              <a:rPr lang="en-US" sz="3000" dirty="0">
                <a:solidFill>
                  <a:srgbClr val="000099"/>
                </a:solidFill>
                <a:cs typeface="Arial" pitchFamily="34" charset="0"/>
              </a:rPr>
              <a:t> </a:t>
            </a:r>
            <a:r>
              <a:rPr lang="en-US" sz="3000" b="1" dirty="0">
                <a:solidFill>
                  <a:srgbClr val="000099"/>
                </a:solidFill>
                <a:latin typeface="HP001 5 hàng" pitchFamily="34" charset="-93"/>
                <a:cs typeface="Arial" pitchFamily="34" charset="0"/>
              </a:rPr>
              <a:t>B</a:t>
            </a:r>
            <a:r>
              <a:rPr lang="en-US" sz="3000" dirty="0">
                <a:solidFill>
                  <a:srgbClr val="000099"/>
                </a:solidFill>
                <a:cs typeface="Arial" pitchFamily="34" charset="0"/>
              </a:rPr>
              <a:t>  </a:t>
            </a:r>
            <a:r>
              <a:rPr lang="en-US" sz="3000" dirty="0" err="1">
                <a:solidFill>
                  <a:srgbClr val="000099"/>
                </a:solidFill>
                <a:cs typeface="Arial" pitchFamily="34" charset="0"/>
              </a:rPr>
              <a:t>gồm</a:t>
            </a:r>
            <a:r>
              <a:rPr lang="en-US" sz="3000" dirty="0">
                <a:solidFill>
                  <a:srgbClr val="000099"/>
                </a:solidFill>
                <a:cs typeface="Arial" pitchFamily="34" charset="0"/>
              </a:rPr>
              <a:t> </a:t>
            </a:r>
            <a:r>
              <a:rPr lang="en-US" sz="3000" dirty="0" err="1">
                <a:solidFill>
                  <a:srgbClr val="000099"/>
                </a:solidFill>
                <a:cs typeface="Arial" pitchFamily="34" charset="0"/>
              </a:rPr>
              <a:t>mấy</a:t>
            </a:r>
            <a:r>
              <a:rPr lang="en-US" sz="3000" dirty="0">
                <a:solidFill>
                  <a:srgbClr val="000099"/>
                </a:solidFill>
                <a:cs typeface="Arial" pitchFamily="34" charset="0"/>
              </a:rPr>
              <a:t> </a:t>
            </a:r>
            <a:r>
              <a:rPr lang="en-US" sz="3000" dirty="0" err="1">
                <a:solidFill>
                  <a:srgbClr val="000099"/>
                </a:solidFill>
                <a:cs typeface="Arial" pitchFamily="34" charset="0"/>
              </a:rPr>
              <a:t>hình</a:t>
            </a:r>
            <a:r>
              <a:rPr lang="en-US" sz="3000" dirty="0">
                <a:solidFill>
                  <a:srgbClr val="000099"/>
                </a:solidFill>
                <a:cs typeface="Arial" pitchFamily="34" charset="0"/>
              </a:rPr>
              <a:t> </a:t>
            </a:r>
            <a:r>
              <a:rPr lang="en-US" sz="3000" dirty="0" err="1">
                <a:solidFill>
                  <a:srgbClr val="000099"/>
                </a:solidFill>
                <a:cs typeface="Arial" pitchFamily="34" charset="0"/>
              </a:rPr>
              <a:t>lập</a:t>
            </a:r>
            <a:r>
              <a:rPr lang="en-US" sz="3000" dirty="0">
                <a:solidFill>
                  <a:srgbClr val="000099"/>
                </a:solidFill>
                <a:cs typeface="Arial" pitchFamily="34" charset="0"/>
              </a:rPr>
              <a:t> </a:t>
            </a:r>
            <a:r>
              <a:rPr lang="en-US" sz="3000" dirty="0" err="1">
                <a:solidFill>
                  <a:srgbClr val="000099"/>
                </a:solidFill>
                <a:cs typeface="Arial" pitchFamily="34" charset="0"/>
              </a:rPr>
              <a:t>phương</a:t>
            </a:r>
            <a:r>
              <a:rPr lang="en-US" sz="3000" dirty="0">
                <a:solidFill>
                  <a:srgbClr val="000099"/>
                </a:solidFill>
                <a:cs typeface="Arial" pitchFamily="34" charset="0"/>
              </a:rPr>
              <a:t> </a:t>
            </a:r>
            <a:r>
              <a:rPr lang="en-US" sz="3000" dirty="0" err="1">
                <a:solidFill>
                  <a:srgbClr val="000099"/>
                </a:solidFill>
                <a:cs typeface="Arial" pitchFamily="34" charset="0"/>
              </a:rPr>
              <a:t>nhỏ</a:t>
            </a:r>
            <a:r>
              <a:rPr lang="en-US" sz="3000" dirty="0">
                <a:solidFill>
                  <a:srgbClr val="000099"/>
                </a:solidFill>
                <a:cs typeface="Arial" pitchFamily="34" charset="0"/>
              </a:rPr>
              <a:t>?</a:t>
            </a:r>
          </a:p>
        </p:txBody>
      </p:sp>
      <p:sp>
        <p:nvSpPr>
          <p:cNvPr id="22575" name="Text Box 8"/>
          <p:cNvSpPr txBox="1">
            <a:spLocks noChangeArrowheads="1"/>
          </p:cNvSpPr>
          <p:nvPr/>
        </p:nvSpPr>
        <p:spPr bwMode="auto">
          <a:xfrm>
            <a:off x="9311" y="6197025"/>
            <a:ext cx="913468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361950" eaLnBrk="1" hangingPunct="1">
              <a:spcBef>
                <a:spcPct val="50000"/>
              </a:spcBef>
            </a:pPr>
            <a:r>
              <a:rPr lang="en-US" sz="3000" dirty="0" err="1">
                <a:solidFill>
                  <a:srgbClr val="000099"/>
                </a:solidFill>
                <a:cs typeface="Arial" pitchFamily="34" charset="0"/>
              </a:rPr>
              <a:t>Hình</a:t>
            </a:r>
            <a:r>
              <a:rPr lang="en-US" sz="3000" dirty="0">
                <a:solidFill>
                  <a:srgbClr val="000099"/>
                </a:solidFill>
                <a:cs typeface="Arial" pitchFamily="34" charset="0"/>
              </a:rPr>
              <a:t> </a:t>
            </a:r>
            <a:r>
              <a:rPr lang="en-US" sz="3000" dirty="0" err="1">
                <a:solidFill>
                  <a:srgbClr val="000099"/>
                </a:solidFill>
                <a:cs typeface="Arial" pitchFamily="34" charset="0"/>
              </a:rPr>
              <a:t>nào</a:t>
            </a:r>
            <a:r>
              <a:rPr lang="en-US" sz="3000" dirty="0">
                <a:solidFill>
                  <a:srgbClr val="000099"/>
                </a:solidFill>
                <a:cs typeface="Arial" pitchFamily="34" charset="0"/>
              </a:rPr>
              <a:t> </a:t>
            </a:r>
            <a:r>
              <a:rPr lang="en-US" sz="3000" dirty="0" err="1">
                <a:solidFill>
                  <a:srgbClr val="000099"/>
                </a:solidFill>
                <a:cs typeface="Arial" pitchFamily="34" charset="0"/>
              </a:rPr>
              <a:t>có</a:t>
            </a:r>
            <a:r>
              <a:rPr lang="en-US" sz="3000" dirty="0">
                <a:solidFill>
                  <a:srgbClr val="000099"/>
                </a:solidFill>
                <a:cs typeface="Arial" pitchFamily="34" charset="0"/>
              </a:rPr>
              <a:t> </a:t>
            </a:r>
            <a:r>
              <a:rPr lang="en-US" sz="3000" dirty="0" err="1">
                <a:solidFill>
                  <a:srgbClr val="000099"/>
                </a:solidFill>
                <a:cs typeface="Arial" pitchFamily="34" charset="0"/>
              </a:rPr>
              <a:t>thể</a:t>
            </a:r>
            <a:r>
              <a:rPr lang="en-US" sz="3000" dirty="0">
                <a:solidFill>
                  <a:srgbClr val="000099"/>
                </a:solidFill>
                <a:cs typeface="Arial" pitchFamily="34" charset="0"/>
              </a:rPr>
              <a:t> </a:t>
            </a:r>
            <a:r>
              <a:rPr lang="en-US" sz="3000" dirty="0" err="1">
                <a:solidFill>
                  <a:srgbClr val="000099"/>
                </a:solidFill>
                <a:cs typeface="Arial" pitchFamily="34" charset="0"/>
              </a:rPr>
              <a:t>tích</a:t>
            </a:r>
            <a:r>
              <a:rPr lang="en-US" sz="3000" dirty="0">
                <a:solidFill>
                  <a:srgbClr val="000099"/>
                </a:solidFill>
                <a:cs typeface="Arial" pitchFamily="34" charset="0"/>
              </a:rPr>
              <a:t> </a:t>
            </a:r>
            <a:r>
              <a:rPr lang="en-US" sz="3000" dirty="0" err="1">
                <a:solidFill>
                  <a:srgbClr val="000099"/>
                </a:solidFill>
                <a:cs typeface="Arial" pitchFamily="34" charset="0"/>
              </a:rPr>
              <a:t>lớn</a:t>
            </a:r>
            <a:r>
              <a:rPr lang="en-US" sz="3000" dirty="0">
                <a:solidFill>
                  <a:srgbClr val="000099"/>
                </a:solidFill>
                <a:cs typeface="Arial" pitchFamily="34" charset="0"/>
              </a:rPr>
              <a:t> </a:t>
            </a:r>
            <a:r>
              <a:rPr lang="en-US" sz="3000" dirty="0" err="1">
                <a:solidFill>
                  <a:srgbClr val="000099"/>
                </a:solidFill>
                <a:cs typeface="Arial" pitchFamily="34" charset="0"/>
              </a:rPr>
              <a:t>hơn</a:t>
            </a:r>
            <a:r>
              <a:rPr lang="en-US" sz="3000" dirty="0">
                <a:solidFill>
                  <a:srgbClr val="000099"/>
                </a:solidFill>
                <a:cs typeface="Arial" pitchFamily="34" charset="0"/>
              </a:rPr>
              <a:t>?</a:t>
            </a:r>
          </a:p>
        </p:txBody>
      </p:sp>
      <p:sp>
        <p:nvSpPr>
          <p:cNvPr id="55" name="Rectangle 54"/>
          <p:cNvSpPr/>
          <p:nvPr/>
        </p:nvSpPr>
        <p:spPr>
          <a:xfrm>
            <a:off x="347737" y="1406936"/>
            <a:ext cx="55529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3600" b="1" smtClean="0">
                <a:solidFill>
                  <a:srgbClr val="005400"/>
                </a:solidFill>
                <a:latin typeface="Arial" pitchFamily="34" charset="0"/>
                <a:cs typeface="Arial" pitchFamily="34" charset="0"/>
                <a:sym typeface="Wingdings"/>
              </a:rPr>
              <a:t></a:t>
            </a:r>
            <a:r>
              <a:rPr lang="en-US" sz="3200" b="1" smtClean="0">
                <a:solidFill>
                  <a:srgbClr val="005400"/>
                </a:solidFill>
                <a:latin typeface="Arial" pitchFamily="34" charset="0"/>
                <a:cs typeface="Arial" pitchFamily="34" charset="0"/>
                <a:sym typeface="Wingdings"/>
              </a:rPr>
              <a:t> </a:t>
            </a:r>
            <a:r>
              <a:rPr lang="en-US" sz="3200" b="1" smtClean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Trong </a:t>
            </a:r>
            <a:r>
              <a:rPr lang="en-US" sz="3200" b="1" dirty="0" err="1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hai</a:t>
            </a:r>
            <a:r>
              <a:rPr lang="en-US" sz="3200" b="1" dirty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3200" b="1" dirty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dưới</a:t>
            </a:r>
            <a:r>
              <a:rPr lang="en-US" sz="3200" b="1" dirty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đây</a:t>
            </a:r>
            <a:r>
              <a:rPr lang="en-US" sz="3200" b="1" dirty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57" name="Rectangle 3"/>
          <p:cNvSpPr txBox="1">
            <a:spLocks noChangeArrowheads="1"/>
          </p:cNvSpPr>
          <p:nvPr/>
        </p:nvSpPr>
        <p:spPr>
          <a:xfrm>
            <a:off x="0" y="0"/>
            <a:ext cx="9144000" cy="1734207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45720" indent="0" algn="ctr" eaLnBrk="0" fontAlgn="base" hangingPunct="0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/>
            </a:pPr>
            <a:r>
              <a:rPr lang="en-US" sz="3200" b="1" dirty="0" err="1" smtClean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Toán</a:t>
            </a:r>
            <a:endParaRPr lang="en-US" sz="3200" b="1" dirty="0" smtClean="0">
              <a:solidFill>
                <a:srgbClr val="660066"/>
              </a:solidFill>
              <a:latin typeface="Arial" pitchFamily="34" charset="0"/>
              <a:cs typeface="Arial" pitchFamily="34" charset="0"/>
            </a:endParaRPr>
          </a:p>
          <a:p>
            <a:pPr algn="ctr" fontAlgn="base">
              <a:spcBef>
                <a:spcPts val="0"/>
              </a:spcBef>
              <a:spcAft>
                <a:spcPct val="0"/>
              </a:spcAft>
              <a:buFontTx/>
              <a:buNone/>
              <a:defRPr/>
            </a:pPr>
            <a:r>
              <a:rPr lang="en-US" sz="3200" b="1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hình</a:t>
            </a:r>
            <a:endParaRPr lang="en-US" sz="32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205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205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205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000" fill="hold"/>
                                        <p:tgtEl>
                                          <p:spTgt spid="205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205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205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25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25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22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79" grpId="0"/>
      <p:bldP spid="22577" grpId="0"/>
      <p:bldP spid="22575" grpId="0"/>
      <p:bldP spid="5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1" name="Text Box 3"/>
          <p:cNvSpPr txBox="1">
            <a:spLocks noChangeArrowheads="1"/>
          </p:cNvSpPr>
          <p:nvPr/>
        </p:nvSpPr>
        <p:spPr bwMode="auto">
          <a:xfrm>
            <a:off x="2438400" y="4038600"/>
            <a:ext cx="533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HP001 5 hàng" pitchFamily="34" charset="-93"/>
                <a:cs typeface="Times New Roman" pitchFamily="18" charset="0"/>
              </a:rPr>
              <a:t>A</a:t>
            </a:r>
            <a:endParaRPr lang="en-US" sz="2400" b="1" dirty="0">
              <a:latin typeface="HP001 5 hàng" pitchFamily="34" charset="-93"/>
            </a:endParaRPr>
          </a:p>
        </p:txBody>
      </p:sp>
      <p:grpSp>
        <p:nvGrpSpPr>
          <p:cNvPr id="206852" name="Group 4"/>
          <p:cNvGrpSpPr/>
          <p:nvPr/>
        </p:nvGrpSpPr>
        <p:grpSpPr bwMode="auto">
          <a:xfrm>
            <a:off x="1585913" y="1905000"/>
            <a:ext cx="2971800" cy="1600200"/>
            <a:chOff x="1008" y="1296"/>
            <a:chExt cx="1872" cy="1008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206853" name="Group 5"/>
            <p:cNvGrpSpPr/>
            <p:nvPr/>
          </p:nvGrpSpPr>
          <p:grpSpPr bwMode="auto">
            <a:xfrm>
              <a:off x="1008" y="1728"/>
              <a:ext cx="1872" cy="576"/>
              <a:chOff x="1008" y="1728"/>
              <a:chExt cx="1872" cy="576"/>
            </a:xfrm>
            <a:grpFill/>
          </p:grpSpPr>
          <p:sp>
            <p:nvSpPr>
              <p:cNvPr id="206854" name="AutoShape 6"/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55" name="AutoShape 7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56" name="AutoShape 8"/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57" name="AutoShape 9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6858" name="Group 10"/>
            <p:cNvGrpSpPr/>
            <p:nvPr/>
          </p:nvGrpSpPr>
          <p:grpSpPr bwMode="auto">
            <a:xfrm>
              <a:off x="1008" y="1296"/>
              <a:ext cx="1872" cy="576"/>
              <a:chOff x="1008" y="1728"/>
              <a:chExt cx="1872" cy="576"/>
            </a:xfrm>
            <a:grpFill/>
          </p:grpSpPr>
          <p:sp>
            <p:nvSpPr>
              <p:cNvPr id="206859" name="AutoShape 11"/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60" name="AutoShape 12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61" name="AutoShape 13"/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62" name="AutoShape 14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6863" name="Freeform 15"/>
          <p:cNvSpPr/>
          <p:nvPr/>
        </p:nvSpPr>
        <p:spPr bwMode="auto">
          <a:xfrm>
            <a:off x="457200" y="990600"/>
            <a:ext cx="5715000" cy="2514600"/>
          </a:xfrm>
          <a:custGeom>
            <a:avLst/>
            <a:gdLst>
              <a:gd name="T0" fmla="*/ 1200 w 1728"/>
              <a:gd name="T1" fmla="*/ 432 h 432"/>
              <a:gd name="T2" fmla="*/ 1728 w 1728"/>
              <a:gd name="T3" fmla="*/ 0 h 432"/>
              <a:gd name="T4" fmla="*/ 576 w 1728"/>
              <a:gd name="T5" fmla="*/ 0 h 432"/>
              <a:gd name="T6" fmla="*/ 0 w 1728"/>
              <a:gd name="T7" fmla="*/ 432 h 432"/>
              <a:gd name="T8" fmla="*/ 1200 w 1728"/>
              <a:gd name="T9" fmla="*/ 432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28" h="432">
                <a:moveTo>
                  <a:pt x="1200" y="432"/>
                </a:moveTo>
                <a:lnTo>
                  <a:pt x="1728" y="0"/>
                </a:lnTo>
                <a:lnTo>
                  <a:pt x="576" y="0"/>
                </a:lnTo>
                <a:lnTo>
                  <a:pt x="0" y="432"/>
                </a:lnTo>
                <a:lnTo>
                  <a:pt x="1200" y="432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6864" name="Group 16"/>
          <p:cNvGrpSpPr/>
          <p:nvPr/>
        </p:nvGrpSpPr>
        <p:grpSpPr bwMode="auto">
          <a:xfrm>
            <a:off x="1371600" y="2124075"/>
            <a:ext cx="2971800" cy="1600200"/>
            <a:chOff x="1008" y="1296"/>
            <a:chExt cx="1872" cy="1008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206865" name="Group 17"/>
            <p:cNvGrpSpPr/>
            <p:nvPr/>
          </p:nvGrpSpPr>
          <p:grpSpPr bwMode="auto">
            <a:xfrm>
              <a:off x="1008" y="1728"/>
              <a:ext cx="1872" cy="576"/>
              <a:chOff x="1008" y="1728"/>
              <a:chExt cx="1872" cy="576"/>
            </a:xfrm>
            <a:grpFill/>
          </p:grpSpPr>
          <p:sp>
            <p:nvSpPr>
              <p:cNvPr id="206866" name="AutoShape 18"/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67" name="AutoShape 19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68" name="AutoShape 20"/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69" name="AutoShape 21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6870" name="Group 22"/>
            <p:cNvGrpSpPr/>
            <p:nvPr/>
          </p:nvGrpSpPr>
          <p:grpSpPr bwMode="auto">
            <a:xfrm>
              <a:off x="1008" y="1296"/>
              <a:ext cx="1872" cy="576"/>
              <a:chOff x="1008" y="1728"/>
              <a:chExt cx="1872" cy="576"/>
            </a:xfrm>
            <a:grpFill/>
          </p:grpSpPr>
          <p:sp>
            <p:nvSpPr>
              <p:cNvPr id="206871" name="AutoShape 23"/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72" name="AutoShape 24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73" name="AutoShape 25"/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74" name="AutoShape 26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6884" name="Text Box 36"/>
          <p:cNvSpPr txBox="1">
            <a:spLocks noChangeArrowheads="1"/>
          </p:cNvSpPr>
          <p:nvPr/>
        </p:nvSpPr>
        <p:spPr bwMode="auto">
          <a:xfrm>
            <a:off x="457200" y="381000"/>
            <a:ext cx="1828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* Cách 1:</a:t>
            </a:r>
            <a:endParaRPr lang="en-US" sz="2800" b="1" i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6886" name="Line 38"/>
          <p:cNvSpPr>
            <a:spLocks noChangeShapeType="1"/>
          </p:cNvSpPr>
          <p:nvPr/>
        </p:nvSpPr>
        <p:spPr bwMode="auto">
          <a:xfrm>
            <a:off x="1447800" y="1295400"/>
            <a:ext cx="0" cy="685800"/>
          </a:xfrm>
          <a:prstGeom prst="line">
            <a:avLst/>
          </a:prstGeom>
          <a:noFill/>
          <a:ln w="28575">
            <a:solidFill>
              <a:srgbClr val="EA0600"/>
            </a:solidFill>
            <a:rou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87" name="Line 39"/>
          <p:cNvSpPr>
            <a:spLocks noChangeShapeType="1"/>
          </p:cNvSpPr>
          <p:nvPr/>
        </p:nvSpPr>
        <p:spPr bwMode="auto">
          <a:xfrm rot="16200000" flipH="1">
            <a:off x="2947988" y="723900"/>
            <a:ext cx="0" cy="2819400"/>
          </a:xfrm>
          <a:prstGeom prst="line">
            <a:avLst/>
          </a:prstGeom>
          <a:noFill/>
          <a:ln w="28575">
            <a:solidFill>
              <a:srgbClr val="EA0600"/>
            </a:solidFill>
            <a:rou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0" y="4800600"/>
                <a:ext cx="9067800" cy="129540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/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Hình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>
                    <a:solidFill>
                      <a:schemeClr val="tx1"/>
                    </a:solidFill>
                    <a:latin typeface="HP001 5 hàng" pitchFamily="34" charset="-93"/>
                    <a:cs typeface="Arial" pitchFamily="34" charset="0"/>
                  </a:rPr>
                  <a:t>A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gồm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2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lớp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mỗi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lớp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có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8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hình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lập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phương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nhỏ</a:t>
                </a:r>
                <a:endParaRPr lang="en-US" sz="2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just"/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Vậy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hình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>
                    <a:solidFill>
                      <a:schemeClr val="tx1"/>
                    </a:solidFill>
                    <a:latin typeface="HP001 5 hàng" pitchFamily="34" charset="-93"/>
                    <a:cs typeface="Arial" pitchFamily="34" charset="0"/>
                  </a:rPr>
                  <a:t>A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có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: 8 </a:t>
                </a:r>
                <a14:m>
                  <m:oMath xmlns:m="http://schemas.openxmlformats.org/officeDocument/2006/math">
                    <m:r>
                      <a:rPr lang="en-US" sz="26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2 = 16 (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hình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lập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phương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nhỏ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00600"/>
                <a:ext cx="9067800" cy="1295400"/>
              </a:xfrm>
              <a:prstGeom prst="rect">
                <a:avLst/>
              </a:prstGeom>
              <a:blipFill rotWithShape="1">
                <a:blip r:embed="rId3"/>
                <a:stretch>
                  <a:fillRect l="-1073"/>
                </a:stretch>
              </a:blipFill>
              <a:ln>
                <a:solidFill>
                  <a:schemeClr val="accent6"/>
                </a:solidFill>
              </a:ln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68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68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6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06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06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06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06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2068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2068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206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206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1.15607E-6 L 0.35417 -1.15607E-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068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08" y="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1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36" dur="3000"/>
                                        <p:tgtEl>
                                          <p:spTgt spid="2068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06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64162E-6 L 0.35573 -3.64162E-6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78" y="0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34584 -2.22222E-6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2068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1" grpId="0"/>
      <p:bldP spid="206863" grpId="0" animBg="1"/>
      <p:bldP spid="206863" grpId="1" animBg="1"/>
      <p:bldP spid="206884" grpId="0"/>
      <p:bldP spid="206886" grpId="0" animBg="1"/>
      <p:bldP spid="206886" grpId="1" animBg="1"/>
      <p:bldP spid="206887" grpId="0" animBg="1"/>
      <p:bldP spid="206887" grpId="1" animBg="1"/>
      <p:bldP spid="4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7876" name="Group 4"/>
          <p:cNvGrpSpPr/>
          <p:nvPr/>
        </p:nvGrpSpPr>
        <p:grpSpPr bwMode="auto">
          <a:xfrm>
            <a:off x="2438400" y="1143000"/>
            <a:ext cx="1143000" cy="1828800"/>
            <a:chOff x="1344" y="720"/>
            <a:chExt cx="720" cy="1152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207877" name="AutoShape 5"/>
            <p:cNvSpPr>
              <a:spLocks noChangeArrowheads="1"/>
            </p:cNvSpPr>
            <p:nvPr/>
          </p:nvSpPr>
          <p:spPr bwMode="auto">
            <a:xfrm>
              <a:off x="1488" y="1152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78" name="AutoShape 6"/>
            <p:cNvSpPr>
              <a:spLocks noChangeArrowheads="1"/>
            </p:cNvSpPr>
            <p:nvPr/>
          </p:nvSpPr>
          <p:spPr bwMode="auto">
            <a:xfrm>
              <a:off x="1488" y="720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79" name="AutoShape 7"/>
            <p:cNvSpPr>
              <a:spLocks noChangeArrowheads="1"/>
            </p:cNvSpPr>
            <p:nvPr/>
          </p:nvSpPr>
          <p:spPr bwMode="auto">
            <a:xfrm>
              <a:off x="1344" y="1296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80" name="AutoShape 8"/>
            <p:cNvSpPr>
              <a:spLocks noChangeArrowheads="1"/>
            </p:cNvSpPr>
            <p:nvPr/>
          </p:nvSpPr>
          <p:spPr bwMode="auto">
            <a:xfrm>
              <a:off x="1344" y="864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7881" name="Freeform 9"/>
          <p:cNvSpPr/>
          <p:nvPr/>
        </p:nvSpPr>
        <p:spPr bwMode="auto">
          <a:xfrm>
            <a:off x="2743200" y="-609600"/>
            <a:ext cx="1143000" cy="4572000"/>
          </a:xfrm>
          <a:custGeom>
            <a:avLst/>
            <a:gdLst>
              <a:gd name="T0" fmla="*/ 1008 w 1056"/>
              <a:gd name="T1" fmla="*/ 0 h 3600"/>
              <a:gd name="T2" fmla="*/ 0 w 1056"/>
              <a:gd name="T3" fmla="*/ 960 h 3600"/>
              <a:gd name="T4" fmla="*/ 0 w 1056"/>
              <a:gd name="T5" fmla="*/ 3600 h 3600"/>
              <a:gd name="T6" fmla="*/ 1056 w 1056"/>
              <a:gd name="T7" fmla="*/ 2688 h 3600"/>
              <a:gd name="T8" fmla="*/ 1008 w 1056"/>
              <a:gd name="T9" fmla="*/ 0 h 3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56" h="3600">
                <a:moveTo>
                  <a:pt x="1008" y="0"/>
                </a:moveTo>
                <a:lnTo>
                  <a:pt x="0" y="960"/>
                </a:lnTo>
                <a:lnTo>
                  <a:pt x="0" y="3600"/>
                </a:lnTo>
                <a:lnTo>
                  <a:pt x="1056" y="2688"/>
                </a:lnTo>
                <a:lnTo>
                  <a:pt x="1008" y="0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7882" name="Group 10"/>
          <p:cNvGrpSpPr/>
          <p:nvPr/>
        </p:nvGrpSpPr>
        <p:grpSpPr bwMode="auto">
          <a:xfrm>
            <a:off x="3128963" y="1143000"/>
            <a:ext cx="1143000" cy="1828800"/>
            <a:chOff x="1344" y="720"/>
            <a:chExt cx="720" cy="1152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207883" name="AutoShape 11"/>
            <p:cNvSpPr>
              <a:spLocks noChangeArrowheads="1"/>
            </p:cNvSpPr>
            <p:nvPr/>
          </p:nvSpPr>
          <p:spPr bwMode="auto">
            <a:xfrm>
              <a:off x="1488" y="1152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84" name="AutoShape 12"/>
            <p:cNvSpPr>
              <a:spLocks noChangeArrowheads="1"/>
            </p:cNvSpPr>
            <p:nvPr/>
          </p:nvSpPr>
          <p:spPr bwMode="auto">
            <a:xfrm>
              <a:off x="1488" y="720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85" name="AutoShape 13"/>
            <p:cNvSpPr>
              <a:spLocks noChangeArrowheads="1"/>
            </p:cNvSpPr>
            <p:nvPr/>
          </p:nvSpPr>
          <p:spPr bwMode="auto">
            <a:xfrm>
              <a:off x="1344" y="1296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86" name="AutoShape 14"/>
            <p:cNvSpPr>
              <a:spLocks noChangeArrowheads="1"/>
            </p:cNvSpPr>
            <p:nvPr/>
          </p:nvSpPr>
          <p:spPr bwMode="auto">
            <a:xfrm>
              <a:off x="1344" y="864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7887" name="Freeform 15"/>
          <p:cNvSpPr/>
          <p:nvPr/>
        </p:nvSpPr>
        <p:spPr bwMode="auto">
          <a:xfrm>
            <a:off x="3276600" y="-533400"/>
            <a:ext cx="1143000" cy="4572000"/>
          </a:xfrm>
          <a:custGeom>
            <a:avLst/>
            <a:gdLst>
              <a:gd name="T0" fmla="*/ 1008 w 1056"/>
              <a:gd name="T1" fmla="*/ 0 h 3600"/>
              <a:gd name="T2" fmla="*/ 0 w 1056"/>
              <a:gd name="T3" fmla="*/ 960 h 3600"/>
              <a:gd name="T4" fmla="*/ 0 w 1056"/>
              <a:gd name="T5" fmla="*/ 3600 h 3600"/>
              <a:gd name="T6" fmla="*/ 1056 w 1056"/>
              <a:gd name="T7" fmla="*/ 2688 h 3600"/>
              <a:gd name="T8" fmla="*/ 1008 w 1056"/>
              <a:gd name="T9" fmla="*/ 0 h 3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56" h="3600">
                <a:moveTo>
                  <a:pt x="1008" y="0"/>
                </a:moveTo>
                <a:lnTo>
                  <a:pt x="0" y="960"/>
                </a:lnTo>
                <a:lnTo>
                  <a:pt x="0" y="3600"/>
                </a:lnTo>
                <a:lnTo>
                  <a:pt x="1056" y="2688"/>
                </a:lnTo>
                <a:lnTo>
                  <a:pt x="1008" y="0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7888" name="Group 16"/>
          <p:cNvGrpSpPr/>
          <p:nvPr/>
        </p:nvGrpSpPr>
        <p:grpSpPr bwMode="auto">
          <a:xfrm>
            <a:off x="3808413" y="1143000"/>
            <a:ext cx="1143000" cy="1828800"/>
            <a:chOff x="1344" y="720"/>
            <a:chExt cx="720" cy="1152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207889" name="AutoShape 17"/>
            <p:cNvSpPr>
              <a:spLocks noChangeArrowheads="1"/>
            </p:cNvSpPr>
            <p:nvPr/>
          </p:nvSpPr>
          <p:spPr bwMode="auto">
            <a:xfrm>
              <a:off x="1488" y="1152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90" name="AutoShape 18"/>
            <p:cNvSpPr>
              <a:spLocks noChangeArrowheads="1"/>
            </p:cNvSpPr>
            <p:nvPr/>
          </p:nvSpPr>
          <p:spPr bwMode="auto">
            <a:xfrm>
              <a:off x="1488" y="720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91" name="AutoShape 19"/>
            <p:cNvSpPr>
              <a:spLocks noChangeArrowheads="1"/>
            </p:cNvSpPr>
            <p:nvPr/>
          </p:nvSpPr>
          <p:spPr bwMode="auto">
            <a:xfrm>
              <a:off x="1344" y="1296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92" name="AutoShape 20"/>
            <p:cNvSpPr>
              <a:spLocks noChangeArrowheads="1"/>
            </p:cNvSpPr>
            <p:nvPr/>
          </p:nvSpPr>
          <p:spPr bwMode="auto">
            <a:xfrm>
              <a:off x="1344" y="864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7893" name="Freeform 21"/>
          <p:cNvSpPr/>
          <p:nvPr/>
        </p:nvSpPr>
        <p:spPr bwMode="auto">
          <a:xfrm>
            <a:off x="4038600" y="-533400"/>
            <a:ext cx="1143000" cy="4572000"/>
          </a:xfrm>
          <a:custGeom>
            <a:avLst/>
            <a:gdLst>
              <a:gd name="T0" fmla="*/ 1008 w 1056"/>
              <a:gd name="T1" fmla="*/ 0 h 3600"/>
              <a:gd name="T2" fmla="*/ 0 w 1056"/>
              <a:gd name="T3" fmla="*/ 960 h 3600"/>
              <a:gd name="T4" fmla="*/ 0 w 1056"/>
              <a:gd name="T5" fmla="*/ 3600 h 3600"/>
              <a:gd name="T6" fmla="*/ 1056 w 1056"/>
              <a:gd name="T7" fmla="*/ 2688 h 3600"/>
              <a:gd name="T8" fmla="*/ 1008 w 1056"/>
              <a:gd name="T9" fmla="*/ 0 h 3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56" h="3600">
                <a:moveTo>
                  <a:pt x="1008" y="0"/>
                </a:moveTo>
                <a:lnTo>
                  <a:pt x="0" y="960"/>
                </a:lnTo>
                <a:lnTo>
                  <a:pt x="0" y="3600"/>
                </a:lnTo>
                <a:lnTo>
                  <a:pt x="1056" y="2688"/>
                </a:lnTo>
                <a:lnTo>
                  <a:pt x="1008" y="0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7894" name="Group 22"/>
          <p:cNvGrpSpPr/>
          <p:nvPr/>
        </p:nvGrpSpPr>
        <p:grpSpPr bwMode="auto">
          <a:xfrm>
            <a:off x="4503738" y="1143000"/>
            <a:ext cx="1143000" cy="1828800"/>
            <a:chOff x="1344" y="720"/>
            <a:chExt cx="720" cy="1152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207895" name="AutoShape 23"/>
            <p:cNvSpPr>
              <a:spLocks noChangeArrowheads="1"/>
            </p:cNvSpPr>
            <p:nvPr/>
          </p:nvSpPr>
          <p:spPr bwMode="auto">
            <a:xfrm>
              <a:off x="1488" y="1152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96" name="AutoShape 24"/>
            <p:cNvSpPr>
              <a:spLocks noChangeArrowheads="1"/>
            </p:cNvSpPr>
            <p:nvPr/>
          </p:nvSpPr>
          <p:spPr bwMode="auto">
            <a:xfrm>
              <a:off x="1488" y="720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97" name="AutoShape 25"/>
            <p:cNvSpPr>
              <a:spLocks noChangeArrowheads="1"/>
            </p:cNvSpPr>
            <p:nvPr/>
          </p:nvSpPr>
          <p:spPr bwMode="auto">
            <a:xfrm>
              <a:off x="1344" y="1296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98" name="AutoShape 26"/>
            <p:cNvSpPr>
              <a:spLocks noChangeArrowheads="1"/>
            </p:cNvSpPr>
            <p:nvPr/>
          </p:nvSpPr>
          <p:spPr bwMode="auto">
            <a:xfrm>
              <a:off x="1344" y="864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7905" name="Text Box 33"/>
          <p:cNvSpPr txBox="1">
            <a:spLocks noChangeArrowheads="1"/>
          </p:cNvSpPr>
          <p:nvPr/>
        </p:nvSpPr>
        <p:spPr bwMode="auto">
          <a:xfrm>
            <a:off x="457200" y="533406"/>
            <a:ext cx="1981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* Cách </a:t>
            </a:r>
            <a:r>
              <a:rPr lang="en-US" sz="3200" b="1" i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2:</a:t>
            </a:r>
          </a:p>
        </p:txBody>
      </p:sp>
      <p:sp>
        <p:nvSpPr>
          <p:cNvPr id="207907" name="Line 35"/>
          <p:cNvSpPr>
            <a:spLocks noChangeShapeType="1"/>
          </p:cNvSpPr>
          <p:nvPr/>
        </p:nvSpPr>
        <p:spPr bwMode="auto">
          <a:xfrm>
            <a:off x="4953000" y="304800"/>
            <a:ext cx="0" cy="685800"/>
          </a:xfrm>
          <a:prstGeom prst="line">
            <a:avLst/>
          </a:prstGeom>
          <a:noFill/>
          <a:ln w="28575">
            <a:solidFill>
              <a:srgbClr val="EA0600"/>
            </a:solidFill>
            <a:rou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08" name="Line 36"/>
          <p:cNvSpPr>
            <a:spLocks noChangeShapeType="1"/>
          </p:cNvSpPr>
          <p:nvPr/>
        </p:nvSpPr>
        <p:spPr bwMode="auto">
          <a:xfrm flipH="1">
            <a:off x="4495800" y="1143000"/>
            <a:ext cx="457200" cy="457200"/>
          </a:xfrm>
          <a:prstGeom prst="line">
            <a:avLst/>
          </a:prstGeom>
          <a:noFill/>
          <a:ln w="28575">
            <a:solidFill>
              <a:srgbClr val="EA0600"/>
            </a:solidFill>
            <a:rou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09" name="Line 37"/>
          <p:cNvSpPr>
            <a:spLocks noChangeShapeType="1"/>
          </p:cNvSpPr>
          <p:nvPr/>
        </p:nvSpPr>
        <p:spPr bwMode="auto">
          <a:xfrm flipH="1">
            <a:off x="3810000" y="1143000"/>
            <a:ext cx="457200" cy="457200"/>
          </a:xfrm>
          <a:prstGeom prst="line">
            <a:avLst/>
          </a:prstGeom>
          <a:noFill/>
          <a:ln w="28575">
            <a:solidFill>
              <a:srgbClr val="EA0600"/>
            </a:solidFill>
            <a:rou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10" name="Line 38"/>
          <p:cNvSpPr>
            <a:spLocks noChangeShapeType="1"/>
          </p:cNvSpPr>
          <p:nvPr/>
        </p:nvSpPr>
        <p:spPr bwMode="auto">
          <a:xfrm flipH="1">
            <a:off x="3124200" y="1143000"/>
            <a:ext cx="457200" cy="457200"/>
          </a:xfrm>
          <a:prstGeom prst="line">
            <a:avLst/>
          </a:prstGeom>
          <a:noFill/>
          <a:ln w="28575">
            <a:solidFill>
              <a:srgbClr val="EA0600"/>
            </a:solidFill>
            <a:rou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76201" y="5305112"/>
                <a:ext cx="8991599" cy="1295400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/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Hình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>
                    <a:solidFill>
                      <a:schemeClr val="tx1"/>
                    </a:solidFill>
                    <a:latin typeface="HP001 5 hàng" pitchFamily="34" charset="-93"/>
                    <a:cs typeface="Arial" pitchFamily="34" charset="0"/>
                  </a:rPr>
                  <a:t>A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gồm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4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lớp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mỗi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lớp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có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4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hình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lập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phương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nhỏ</a:t>
                </a:r>
                <a:endParaRPr lang="en-US" sz="2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just"/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Vậy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hình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>
                    <a:solidFill>
                      <a:schemeClr val="tx1"/>
                    </a:solidFill>
                    <a:latin typeface="HP001 5 hàng" pitchFamily="34" charset="-93"/>
                    <a:cs typeface="Arial" pitchFamily="34" charset="0"/>
                  </a:rPr>
                  <a:t>A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có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: 4 </a:t>
                </a:r>
                <a14:m>
                  <m:oMath xmlns:m="http://schemas.openxmlformats.org/officeDocument/2006/math">
                    <m:r>
                      <a:rPr lang="en-US" sz="26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4 = 16 (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hình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lập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phương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nhỏ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1" y="5305112"/>
                <a:ext cx="8991599" cy="1295400"/>
              </a:xfrm>
              <a:prstGeom prst="rect">
                <a:avLst/>
              </a:prstGeom>
              <a:blipFill rotWithShape="1">
                <a:blip r:embed="rId3"/>
                <a:stretch>
                  <a:fillRect l="-1150"/>
                </a:stretch>
              </a:blipFill>
              <a:ln>
                <a:solidFill>
                  <a:schemeClr val="accent6"/>
                </a:solidFill>
              </a:ln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79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7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7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07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07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207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207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207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207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207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2079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2079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5.55112E-17 L 0.07604 0.28889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2078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02" y="1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7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2078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207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207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207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207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9000"/>
                            </p:stCondLst>
                            <p:childTnLst>
                              <p:par>
                                <p:cTn id="5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2000"/>
                                        <p:tgtEl>
                                          <p:spTgt spid="2079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5.55112E-17 L 0.00434 0.28889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078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1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1000"/>
                            </p:stCondLst>
                            <p:childTnLst>
                              <p:par>
                                <p:cTn id="58" presetID="47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2078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207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207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7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2000"/>
                            </p:stCondLst>
                            <p:childTnLst>
                              <p:par>
                                <p:cTn id="6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207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207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4000"/>
                            </p:stCondLst>
                            <p:childTnLst>
                              <p:par>
                                <p:cTn id="6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2079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5.55112E-17 L -0.06302 0.28889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2078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60" y="1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6000"/>
                            </p:stCondLst>
                            <p:childTnLst>
                              <p:par>
                                <p:cTn id="75" presetID="47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2078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207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207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7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5.55112E-17 L -0.12084 0.27778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2078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42" y="1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81" grpId="0" animBg="1"/>
      <p:bldP spid="207881" grpId="1" animBg="1"/>
      <p:bldP spid="207887" grpId="0" animBg="1"/>
      <p:bldP spid="207887" grpId="1" animBg="1"/>
      <p:bldP spid="207893" grpId="0" animBg="1"/>
      <p:bldP spid="207893" grpId="1" animBg="1"/>
      <p:bldP spid="207905" grpId="0"/>
      <p:bldP spid="207907" grpId="0" animBg="1"/>
      <p:bldP spid="207907" grpId="1" animBg="1"/>
      <p:bldP spid="207908" grpId="0" animBg="1"/>
      <p:bldP spid="207908" grpId="1" animBg="1"/>
      <p:bldP spid="207909" grpId="0" animBg="1"/>
      <p:bldP spid="207909" grpId="1" animBg="1"/>
      <p:bldP spid="207910" grpId="0" animBg="1"/>
      <p:bldP spid="207910" grpId="1" animBg="1"/>
      <p:bldP spid="4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9" name="Text Box 3"/>
          <p:cNvSpPr txBox="1">
            <a:spLocks noChangeArrowheads="1"/>
          </p:cNvSpPr>
          <p:nvPr/>
        </p:nvSpPr>
        <p:spPr bwMode="auto">
          <a:xfrm>
            <a:off x="3962400" y="4419600"/>
            <a:ext cx="533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HP001 5 hàng" pitchFamily="34" charset="-93"/>
              </a:rPr>
              <a:t>A</a:t>
            </a:r>
          </a:p>
        </p:txBody>
      </p:sp>
      <p:grpSp>
        <p:nvGrpSpPr>
          <p:cNvPr id="208900" name="Group 4"/>
          <p:cNvGrpSpPr/>
          <p:nvPr/>
        </p:nvGrpSpPr>
        <p:grpSpPr bwMode="auto">
          <a:xfrm>
            <a:off x="2743200" y="2895601"/>
            <a:ext cx="3200400" cy="1133475"/>
            <a:chOff x="441" y="1626"/>
            <a:chExt cx="2016" cy="714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208901" name="Group 5"/>
            <p:cNvGrpSpPr/>
            <p:nvPr/>
          </p:nvGrpSpPr>
          <p:grpSpPr bwMode="auto">
            <a:xfrm>
              <a:off x="585" y="1626"/>
              <a:ext cx="1872" cy="576"/>
              <a:chOff x="1008" y="1728"/>
              <a:chExt cx="1872" cy="576"/>
            </a:xfrm>
            <a:grpFill/>
          </p:grpSpPr>
          <p:sp>
            <p:nvSpPr>
              <p:cNvPr id="208902" name="AutoShape 6"/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03" name="AutoShape 7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04" name="AutoShape 8"/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05" name="AutoShape 9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8906" name="Group 10"/>
            <p:cNvGrpSpPr/>
            <p:nvPr/>
          </p:nvGrpSpPr>
          <p:grpSpPr bwMode="auto">
            <a:xfrm>
              <a:off x="441" y="1764"/>
              <a:ext cx="1872" cy="576"/>
              <a:chOff x="1008" y="1728"/>
              <a:chExt cx="1872" cy="576"/>
            </a:xfrm>
            <a:grpFill/>
          </p:grpSpPr>
          <p:sp>
            <p:nvSpPr>
              <p:cNvPr id="208907" name="AutoShape 11"/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08" name="AutoShape 12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09" name="AutoShape 13"/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10" name="AutoShape 14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8911" name="Freeform 15"/>
          <p:cNvSpPr/>
          <p:nvPr/>
        </p:nvSpPr>
        <p:spPr bwMode="auto">
          <a:xfrm>
            <a:off x="5638800" y="2133600"/>
            <a:ext cx="6324600" cy="1981200"/>
          </a:xfrm>
          <a:custGeom>
            <a:avLst/>
            <a:gdLst>
              <a:gd name="T0" fmla="*/ 1200 w 1728"/>
              <a:gd name="T1" fmla="*/ 432 h 432"/>
              <a:gd name="T2" fmla="*/ 1728 w 1728"/>
              <a:gd name="T3" fmla="*/ 0 h 432"/>
              <a:gd name="T4" fmla="*/ 576 w 1728"/>
              <a:gd name="T5" fmla="*/ 0 h 432"/>
              <a:gd name="T6" fmla="*/ 0 w 1728"/>
              <a:gd name="T7" fmla="*/ 432 h 432"/>
              <a:gd name="T8" fmla="*/ 1200 w 1728"/>
              <a:gd name="T9" fmla="*/ 432 h 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28" h="432">
                <a:moveTo>
                  <a:pt x="1200" y="432"/>
                </a:moveTo>
                <a:lnTo>
                  <a:pt x="1728" y="0"/>
                </a:lnTo>
                <a:lnTo>
                  <a:pt x="576" y="0"/>
                </a:lnTo>
                <a:lnTo>
                  <a:pt x="0" y="432"/>
                </a:lnTo>
                <a:lnTo>
                  <a:pt x="1200" y="432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08912" name="Group 16"/>
          <p:cNvGrpSpPr/>
          <p:nvPr/>
        </p:nvGrpSpPr>
        <p:grpSpPr bwMode="auto">
          <a:xfrm>
            <a:off x="2743200" y="2209800"/>
            <a:ext cx="3200400" cy="1143000"/>
            <a:chOff x="3264" y="1584"/>
            <a:chExt cx="2016" cy="720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208913" name="Group 17"/>
            <p:cNvGrpSpPr/>
            <p:nvPr/>
          </p:nvGrpSpPr>
          <p:grpSpPr bwMode="auto">
            <a:xfrm>
              <a:off x="3408" y="1584"/>
              <a:ext cx="1872" cy="576"/>
              <a:chOff x="1008" y="1728"/>
              <a:chExt cx="1872" cy="576"/>
            </a:xfrm>
            <a:grpFill/>
          </p:grpSpPr>
          <p:sp>
            <p:nvSpPr>
              <p:cNvPr id="208914" name="AutoShape 18"/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15" name="AutoShape 19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16" name="AutoShape 20"/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17" name="AutoShape 21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8918" name="Group 22"/>
            <p:cNvGrpSpPr/>
            <p:nvPr/>
          </p:nvGrpSpPr>
          <p:grpSpPr bwMode="auto">
            <a:xfrm>
              <a:off x="3264" y="1728"/>
              <a:ext cx="1872" cy="576"/>
              <a:chOff x="1008" y="1728"/>
              <a:chExt cx="1872" cy="576"/>
            </a:xfrm>
            <a:grpFill/>
          </p:grpSpPr>
          <p:sp>
            <p:nvSpPr>
              <p:cNvPr id="208919" name="AutoShape 23"/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20" name="AutoShape 24"/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21" name="AutoShape 25"/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922" name="AutoShape 26"/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8932" name="Text Box 36"/>
          <p:cNvSpPr txBox="1">
            <a:spLocks noChangeArrowheads="1"/>
          </p:cNvSpPr>
          <p:nvPr/>
        </p:nvSpPr>
        <p:spPr bwMode="auto">
          <a:xfrm>
            <a:off x="762000" y="685802"/>
            <a:ext cx="1981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* Cách </a:t>
            </a:r>
            <a:r>
              <a:rPr lang="en-US" sz="3200" b="1" i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3:</a:t>
            </a:r>
          </a:p>
        </p:txBody>
      </p:sp>
      <p:sp>
        <p:nvSpPr>
          <p:cNvPr id="208934" name="Line 38"/>
          <p:cNvSpPr>
            <a:spLocks noChangeShapeType="1"/>
          </p:cNvSpPr>
          <p:nvPr/>
        </p:nvSpPr>
        <p:spPr bwMode="auto">
          <a:xfrm rot="16200000" flipH="1">
            <a:off x="4114800" y="1981200"/>
            <a:ext cx="0" cy="2743200"/>
          </a:xfrm>
          <a:prstGeom prst="line">
            <a:avLst/>
          </a:prstGeom>
          <a:noFill/>
          <a:ln w="28575">
            <a:solidFill>
              <a:srgbClr val="EA0600"/>
            </a:solidFill>
            <a:rou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152400" y="5105400"/>
                <a:ext cx="8839200" cy="1295400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Hình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>
                    <a:solidFill>
                      <a:schemeClr val="tx1"/>
                    </a:solidFill>
                    <a:latin typeface="HP001 5 hàng" pitchFamily="34" charset="-93"/>
                    <a:cs typeface="Arial" pitchFamily="34" charset="0"/>
                  </a:rPr>
                  <a:t>A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gồm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2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lớp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mỗi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lớp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có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8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hình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lập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phương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nhỏ</a:t>
                </a:r>
                <a:endParaRPr lang="en-US" sz="2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Vậy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hình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>
                    <a:solidFill>
                      <a:schemeClr val="tx1"/>
                    </a:solidFill>
                    <a:latin typeface="HP001 5 hàng" pitchFamily="34" charset="-93"/>
                    <a:cs typeface="Arial" pitchFamily="34" charset="0"/>
                  </a:rPr>
                  <a:t>A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có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: 8 </a:t>
                </a:r>
                <a14:m>
                  <m:oMath xmlns:m="http://schemas.openxmlformats.org/officeDocument/2006/math">
                    <m:r>
                      <a:rPr lang="en-US" sz="26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2 = 16 (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hình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lập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phương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nhỏ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5105400"/>
                <a:ext cx="8839200" cy="129540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chemeClr val="accent6"/>
                </a:solidFill>
              </a:ln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89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8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8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08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208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208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208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3000"/>
                                        <p:tgtEl>
                                          <p:spTgt spid="2089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0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000"/>
                            </p:stCondLst>
                            <p:childTnLst>
                              <p:par>
                                <p:cTn id="25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0417 L 0 -0.1012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089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2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3884 L 0 -0.09781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089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844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21965E-6 L -0.00417 -0.07768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088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38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899" grpId="0"/>
      <p:bldP spid="208911" grpId="0" animBg="1"/>
      <p:bldP spid="208932" grpId="0"/>
      <p:bldP spid="208934" grpId="0" animBg="1"/>
      <p:bldP spid="208934" grpId="1" animBg="1"/>
      <p:bldP spid="4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-5255" y="4773199"/>
            <a:ext cx="914399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361950" eaLnBrk="1" hangingPunct="1">
              <a:spcBef>
                <a:spcPct val="50000"/>
              </a:spcBef>
            </a:pP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Hình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hộp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chữ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nhật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dirty="0">
                <a:solidFill>
                  <a:srgbClr val="500050"/>
                </a:solidFill>
                <a:latin typeface="HP001 5 hàng" pitchFamily="34" charset="-93"/>
                <a:cs typeface="Arial" pitchFamily="34" charset="0"/>
              </a:rPr>
              <a:t>A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gồm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mấy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hình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lập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phương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nhỏ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?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0512" y="5222557"/>
            <a:ext cx="914399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361950" eaLnBrk="1" hangingPunct="1">
              <a:spcBef>
                <a:spcPct val="50000"/>
              </a:spcBef>
            </a:pP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Hình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hộp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chữ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nhật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dirty="0">
                <a:solidFill>
                  <a:srgbClr val="500050"/>
                </a:solidFill>
                <a:latin typeface="HP001 5 hàng" pitchFamily="34" charset="-93"/>
                <a:cs typeface="Arial" pitchFamily="34" charset="0"/>
              </a:rPr>
              <a:t>B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gồm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mấy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hình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lập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phương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nhỏ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?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10512" y="5603875"/>
            <a:ext cx="9143998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361950" eaLnBrk="1" hangingPunct="1">
              <a:spcBef>
                <a:spcPct val="50000"/>
              </a:spcBef>
            </a:pP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Hình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nào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có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thể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tích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lớn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hơn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?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47737" y="1406936"/>
            <a:ext cx="55529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3600" b="1" smtClean="0">
                <a:solidFill>
                  <a:srgbClr val="005400"/>
                </a:solidFill>
                <a:latin typeface="Arial" pitchFamily="34" charset="0"/>
                <a:cs typeface="Arial" pitchFamily="34" charset="0"/>
                <a:sym typeface="Wingdings"/>
              </a:rPr>
              <a:t></a:t>
            </a:r>
            <a:r>
              <a:rPr lang="en-US" sz="3200" b="1" smtClean="0">
                <a:solidFill>
                  <a:srgbClr val="005400"/>
                </a:solidFill>
                <a:latin typeface="Arial" pitchFamily="34" charset="0"/>
                <a:cs typeface="Arial" pitchFamily="34" charset="0"/>
                <a:sym typeface="Wingdings"/>
              </a:rPr>
              <a:t> </a:t>
            </a:r>
            <a:r>
              <a:rPr lang="en-US" sz="3200" b="1" smtClean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Trong </a:t>
            </a:r>
            <a:r>
              <a:rPr lang="en-US" sz="3200" b="1" dirty="0" err="1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hai</a:t>
            </a:r>
            <a:r>
              <a:rPr lang="en-US" sz="3200" b="1" dirty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3200" b="1" dirty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dưới</a:t>
            </a:r>
            <a:r>
              <a:rPr lang="en-US" sz="3200" b="1" dirty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đây</a:t>
            </a:r>
            <a:r>
              <a:rPr lang="en-US" sz="3200" b="1" dirty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0" y="0"/>
            <a:ext cx="9144000" cy="1734207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45720" indent="0" algn="ctr" eaLnBrk="0" fontAlgn="base" hangingPunct="0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/>
            </a:pPr>
            <a:r>
              <a:rPr lang="en-US" sz="3200" b="1" dirty="0" err="1" smtClean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Toán</a:t>
            </a:r>
            <a:endParaRPr lang="en-US" sz="3200" b="1" dirty="0" smtClean="0">
              <a:solidFill>
                <a:srgbClr val="660066"/>
              </a:solidFill>
              <a:latin typeface="Arial" pitchFamily="34" charset="0"/>
              <a:cs typeface="Arial" pitchFamily="34" charset="0"/>
            </a:endParaRPr>
          </a:p>
          <a:p>
            <a:pPr algn="ctr" fontAlgn="base">
              <a:spcBef>
                <a:spcPts val="0"/>
              </a:spcBef>
              <a:spcAft>
                <a:spcPct val="0"/>
              </a:spcAft>
              <a:buFontTx/>
              <a:buNone/>
              <a:defRPr/>
            </a:pPr>
            <a:r>
              <a:rPr lang="en-US" sz="3200" b="1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hình</a:t>
            </a:r>
            <a:endParaRPr lang="en-US" sz="32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261"/>
          <a:stretch/>
        </p:blipFill>
        <p:spPr bwMode="auto">
          <a:xfrm>
            <a:off x="609601" y="2053267"/>
            <a:ext cx="3694386" cy="2637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775"/>
          <a:stretch/>
        </p:blipFill>
        <p:spPr bwMode="auto">
          <a:xfrm>
            <a:off x="4608787" y="2053267"/>
            <a:ext cx="3410608" cy="2637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8" name="Group 9"/>
          <p:cNvGrpSpPr/>
          <p:nvPr/>
        </p:nvGrpSpPr>
        <p:grpSpPr bwMode="auto">
          <a:xfrm>
            <a:off x="1538289" y="2819407"/>
            <a:ext cx="1814512" cy="671513"/>
            <a:chOff x="969" y="2160"/>
            <a:chExt cx="1143" cy="423"/>
          </a:xfrm>
        </p:grpSpPr>
        <p:sp>
          <p:nvSpPr>
            <p:cNvPr id="26680" name="AutoShape 10"/>
            <p:cNvSpPr>
              <a:spLocks noChangeArrowheads="1"/>
            </p:cNvSpPr>
            <p:nvPr/>
          </p:nvSpPr>
          <p:spPr bwMode="auto">
            <a:xfrm>
              <a:off x="105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81" name="AutoShape 11"/>
            <p:cNvSpPr>
              <a:spLocks noChangeArrowheads="1"/>
            </p:cNvSpPr>
            <p:nvPr/>
          </p:nvSpPr>
          <p:spPr bwMode="auto">
            <a:xfrm>
              <a:off x="129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82" name="AutoShape 12"/>
            <p:cNvSpPr>
              <a:spLocks noChangeArrowheads="1"/>
            </p:cNvSpPr>
            <p:nvPr/>
          </p:nvSpPr>
          <p:spPr bwMode="auto">
            <a:xfrm>
              <a:off x="153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83" name="AutoShape 13"/>
            <p:cNvSpPr>
              <a:spLocks noChangeArrowheads="1"/>
            </p:cNvSpPr>
            <p:nvPr/>
          </p:nvSpPr>
          <p:spPr bwMode="auto">
            <a:xfrm>
              <a:off x="177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84" name="AutoShape 14"/>
            <p:cNvSpPr>
              <a:spLocks noChangeArrowheads="1"/>
            </p:cNvSpPr>
            <p:nvPr/>
          </p:nvSpPr>
          <p:spPr bwMode="auto">
            <a:xfrm>
              <a:off x="96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85" name="AutoShape 15"/>
            <p:cNvSpPr>
              <a:spLocks noChangeArrowheads="1"/>
            </p:cNvSpPr>
            <p:nvPr/>
          </p:nvSpPr>
          <p:spPr bwMode="auto">
            <a:xfrm>
              <a:off x="120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86" name="AutoShape 16"/>
            <p:cNvSpPr>
              <a:spLocks noChangeArrowheads="1"/>
            </p:cNvSpPr>
            <p:nvPr/>
          </p:nvSpPr>
          <p:spPr bwMode="auto">
            <a:xfrm>
              <a:off x="144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87" name="AutoShape 17"/>
            <p:cNvSpPr>
              <a:spLocks noChangeArrowheads="1"/>
            </p:cNvSpPr>
            <p:nvPr/>
          </p:nvSpPr>
          <p:spPr bwMode="auto">
            <a:xfrm>
              <a:off x="168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26629" name="Group 18"/>
          <p:cNvGrpSpPr/>
          <p:nvPr/>
        </p:nvGrpSpPr>
        <p:grpSpPr bwMode="auto">
          <a:xfrm>
            <a:off x="6034088" y="2728919"/>
            <a:ext cx="1585912" cy="809625"/>
            <a:chOff x="3081" y="2016"/>
            <a:chExt cx="999" cy="510"/>
          </a:xfrm>
        </p:grpSpPr>
        <p:sp>
          <p:nvSpPr>
            <p:cNvPr id="26670" name="AutoShape 19"/>
            <p:cNvSpPr>
              <a:spLocks noChangeArrowheads="1"/>
            </p:cNvSpPr>
            <p:nvPr/>
          </p:nvSpPr>
          <p:spPr bwMode="auto">
            <a:xfrm>
              <a:off x="326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71" name="AutoShape 20"/>
            <p:cNvSpPr>
              <a:spLocks noChangeArrowheads="1"/>
            </p:cNvSpPr>
            <p:nvPr/>
          </p:nvSpPr>
          <p:spPr bwMode="auto">
            <a:xfrm>
              <a:off x="350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72" name="AutoShape 21"/>
            <p:cNvSpPr>
              <a:spLocks noChangeArrowheads="1"/>
            </p:cNvSpPr>
            <p:nvPr/>
          </p:nvSpPr>
          <p:spPr bwMode="auto">
            <a:xfrm>
              <a:off x="374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73" name="AutoShape 22"/>
            <p:cNvSpPr>
              <a:spLocks noChangeArrowheads="1"/>
            </p:cNvSpPr>
            <p:nvPr/>
          </p:nvSpPr>
          <p:spPr bwMode="auto">
            <a:xfrm>
              <a:off x="3168" y="2112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74" name="AutoShape 23"/>
            <p:cNvSpPr>
              <a:spLocks noChangeArrowheads="1"/>
            </p:cNvSpPr>
            <p:nvPr/>
          </p:nvSpPr>
          <p:spPr bwMode="auto">
            <a:xfrm>
              <a:off x="317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75" name="AutoShape 24"/>
            <p:cNvSpPr>
              <a:spLocks noChangeArrowheads="1"/>
            </p:cNvSpPr>
            <p:nvPr/>
          </p:nvSpPr>
          <p:spPr bwMode="auto">
            <a:xfrm>
              <a:off x="341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76" name="AutoShape 25"/>
            <p:cNvSpPr>
              <a:spLocks noChangeArrowheads="1"/>
            </p:cNvSpPr>
            <p:nvPr/>
          </p:nvSpPr>
          <p:spPr bwMode="auto">
            <a:xfrm>
              <a:off x="365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77" name="AutoShape 26"/>
            <p:cNvSpPr>
              <a:spLocks noChangeArrowheads="1"/>
            </p:cNvSpPr>
            <p:nvPr/>
          </p:nvSpPr>
          <p:spPr bwMode="auto">
            <a:xfrm>
              <a:off x="3081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78" name="AutoShape 27"/>
            <p:cNvSpPr>
              <a:spLocks noChangeArrowheads="1"/>
            </p:cNvSpPr>
            <p:nvPr/>
          </p:nvSpPr>
          <p:spPr bwMode="auto">
            <a:xfrm>
              <a:off x="3330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79" name="AutoShape 28"/>
            <p:cNvSpPr>
              <a:spLocks noChangeArrowheads="1"/>
            </p:cNvSpPr>
            <p:nvPr/>
          </p:nvSpPr>
          <p:spPr bwMode="auto">
            <a:xfrm>
              <a:off x="3570" y="218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26630" name="Group 29"/>
          <p:cNvGrpSpPr/>
          <p:nvPr/>
        </p:nvGrpSpPr>
        <p:grpSpPr bwMode="auto">
          <a:xfrm>
            <a:off x="831850" y="2438400"/>
            <a:ext cx="2520950" cy="674688"/>
            <a:chOff x="524" y="1776"/>
            <a:chExt cx="1588" cy="425"/>
          </a:xfrm>
        </p:grpSpPr>
        <p:sp>
          <p:nvSpPr>
            <p:cNvPr id="26660" name="AutoShape 30"/>
            <p:cNvSpPr>
              <a:spLocks noChangeArrowheads="1"/>
            </p:cNvSpPr>
            <p:nvPr/>
          </p:nvSpPr>
          <p:spPr bwMode="auto">
            <a:xfrm>
              <a:off x="1056" y="177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61" name="AutoShape 31"/>
            <p:cNvSpPr>
              <a:spLocks noChangeArrowheads="1"/>
            </p:cNvSpPr>
            <p:nvPr/>
          </p:nvSpPr>
          <p:spPr bwMode="auto">
            <a:xfrm>
              <a:off x="1296" y="177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62" name="AutoShape 32"/>
            <p:cNvSpPr>
              <a:spLocks noChangeArrowheads="1"/>
            </p:cNvSpPr>
            <p:nvPr/>
          </p:nvSpPr>
          <p:spPr bwMode="auto">
            <a:xfrm>
              <a:off x="1536" y="177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63" name="AutoShape 33"/>
            <p:cNvSpPr>
              <a:spLocks noChangeArrowheads="1"/>
            </p:cNvSpPr>
            <p:nvPr/>
          </p:nvSpPr>
          <p:spPr bwMode="auto">
            <a:xfrm>
              <a:off x="1776" y="177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64" name="AutoShape 34"/>
            <p:cNvSpPr>
              <a:spLocks noChangeArrowheads="1"/>
            </p:cNvSpPr>
            <p:nvPr/>
          </p:nvSpPr>
          <p:spPr bwMode="auto">
            <a:xfrm>
              <a:off x="969" y="186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65" name="AutoShape 35"/>
            <p:cNvSpPr>
              <a:spLocks noChangeArrowheads="1"/>
            </p:cNvSpPr>
            <p:nvPr/>
          </p:nvSpPr>
          <p:spPr bwMode="auto">
            <a:xfrm>
              <a:off x="1209" y="186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66" name="AutoShape 36"/>
            <p:cNvSpPr>
              <a:spLocks noChangeArrowheads="1"/>
            </p:cNvSpPr>
            <p:nvPr/>
          </p:nvSpPr>
          <p:spPr bwMode="auto">
            <a:xfrm>
              <a:off x="1449" y="186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67" name="AutoShape 37"/>
            <p:cNvSpPr>
              <a:spLocks noChangeArrowheads="1"/>
            </p:cNvSpPr>
            <p:nvPr/>
          </p:nvSpPr>
          <p:spPr bwMode="auto">
            <a:xfrm>
              <a:off x="1689" y="186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68" name="AutoShape 38"/>
            <p:cNvSpPr/>
            <p:nvPr/>
          </p:nvSpPr>
          <p:spPr bwMode="auto">
            <a:xfrm>
              <a:off x="900" y="1959"/>
              <a:ext cx="48" cy="240"/>
            </a:xfrm>
            <a:prstGeom prst="leftBracket">
              <a:avLst>
                <a:gd name="adj" fmla="val 214583"/>
              </a:avLst>
            </a:prstGeom>
            <a:noFill/>
            <a:ln w="28575" cap="rnd">
              <a:solidFill>
                <a:schemeClr val="tx1"/>
              </a:solidFill>
              <a:prstDash val="sysDot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69" name="Text Box 39"/>
            <p:cNvSpPr txBox="1">
              <a:spLocks noChangeArrowheads="1"/>
            </p:cNvSpPr>
            <p:nvPr/>
          </p:nvSpPr>
          <p:spPr bwMode="auto">
            <a:xfrm>
              <a:off x="524" y="1968"/>
              <a:ext cx="40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b="1"/>
                <a:t>1cm</a:t>
              </a:r>
            </a:p>
          </p:txBody>
        </p:sp>
      </p:grpSp>
      <p:grpSp>
        <p:nvGrpSpPr>
          <p:cNvPr id="5" name="Group 40"/>
          <p:cNvGrpSpPr/>
          <p:nvPr/>
        </p:nvGrpSpPr>
        <p:grpSpPr bwMode="auto">
          <a:xfrm>
            <a:off x="5327649" y="2362206"/>
            <a:ext cx="2292350" cy="827087"/>
            <a:chOff x="2636" y="1776"/>
            <a:chExt cx="1444" cy="521"/>
          </a:xfrm>
        </p:grpSpPr>
        <p:sp>
          <p:nvSpPr>
            <p:cNvPr id="26648" name="AutoShape 41"/>
            <p:cNvSpPr>
              <a:spLocks noChangeArrowheads="1"/>
            </p:cNvSpPr>
            <p:nvPr/>
          </p:nvSpPr>
          <p:spPr bwMode="auto">
            <a:xfrm>
              <a:off x="3264" y="177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49" name="AutoShape 42"/>
            <p:cNvSpPr>
              <a:spLocks noChangeArrowheads="1"/>
            </p:cNvSpPr>
            <p:nvPr/>
          </p:nvSpPr>
          <p:spPr bwMode="auto">
            <a:xfrm>
              <a:off x="3504" y="177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50" name="AutoShape 43"/>
            <p:cNvSpPr>
              <a:spLocks noChangeArrowheads="1"/>
            </p:cNvSpPr>
            <p:nvPr/>
          </p:nvSpPr>
          <p:spPr bwMode="auto">
            <a:xfrm>
              <a:off x="3744" y="177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51" name="AutoShape 44"/>
            <p:cNvSpPr>
              <a:spLocks noChangeArrowheads="1"/>
            </p:cNvSpPr>
            <p:nvPr/>
          </p:nvSpPr>
          <p:spPr bwMode="auto">
            <a:xfrm>
              <a:off x="3168" y="1872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52" name="AutoShape 45"/>
            <p:cNvSpPr>
              <a:spLocks noChangeArrowheads="1"/>
            </p:cNvSpPr>
            <p:nvPr/>
          </p:nvSpPr>
          <p:spPr bwMode="auto">
            <a:xfrm>
              <a:off x="3177" y="186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53" name="AutoShape 46"/>
            <p:cNvSpPr>
              <a:spLocks noChangeArrowheads="1"/>
            </p:cNvSpPr>
            <p:nvPr/>
          </p:nvSpPr>
          <p:spPr bwMode="auto">
            <a:xfrm>
              <a:off x="3417" y="186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54" name="AutoShape 47"/>
            <p:cNvSpPr>
              <a:spLocks noChangeArrowheads="1"/>
            </p:cNvSpPr>
            <p:nvPr/>
          </p:nvSpPr>
          <p:spPr bwMode="auto">
            <a:xfrm>
              <a:off x="3657" y="186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55" name="AutoShape 48"/>
            <p:cNvSpPr>
              <a:spLocks noChangeArrowheads="1"/>
            </p:cNvSpPr>
            <p:nvPr/>
          </p:nvSpPr>
          <p:spPr bwMode="auto">
            <a:xfrm>
              <a:off x="3081" y="19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56" name="AutoShape 49"/>
            <p:cNvSpPr>
              <a:spLocks noChangeArrowheads="1"/>
            </p:cNvSpPr>
            <p:nvPr/>
          </p:nvSpPr>
          <p:spPr bwMode="auto">
            <a:xfrm>
              <a:off x="3330" y="19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57" name="AutoShape 50"/>
            <p:cNvSpPr>
              <a:spLocks noChangeArrowheads="1"/>
            </p:cNvSpPr>
            <p:nvPr/>
          </p:nvSpPr>
          <p:spPr bwMode="auto">
            <a:xfrm>
              <a:off x="3570" y="19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6658" name="Text Box 51"/>
            <p:cNvSpPr txBox="1">
              <a:spLocks noChangeArrowheads="1"/>
            </p:cNvSpPr>
            <p:nvPr/>
          </p:nvSpPr>
          <p:spPr bwMode="auto">
            <a:xfrm>
              <a:off x="2636" y="2064"/>
              <a:ext cx="40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b="1"/>
                <a:t>1cm</a:t>
              </a:r>
            </a:p>
          </p:txBody>
        </p:sp>
        <p:sp>
          <p:nvSpPr>
            <p:cNvPr id="26659" name="AutoShape 52"/>
            <p:cNvSpPr/>
            <p:nvPr/>
          </p:nvSpPr>
          <p:spPr bwMode="auto">
            <a:xfrm>
              <a:off x="3009" y="2034"/>
              <a:ext cx="48" cy="240"/>
            </a:xfrm>
            <a:prstGeom prst="leftBracket">
              <a:avLst>
                <a:gd name="adj" fmla="val 214583"/>
              </a:avLst>
            </a:prstGeom>
            <a:noFill/>
            <a:ln w="28575" cap="rnd">
              <a:solidFill>
                <a:schemeClr val="tx1"/>
              </a:solidFill>
              <a:prstDash val="sysDot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26632" name="Text Box 53"/>
          <p:cNvSpPr txBox="1">
            <a:spLocks noChangeArrowheads="1"/>
          </p:cNvSpPr>
          <p:nvPr/>
        </p:nvSpPr>
        <p:spPr bwMode="auto">
          <a:xfrm>
            <a:off x="2057400" y="3544314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HP001 5 hàng" pitchFamily="34" charset="-93"/>
              </a:rPr>
              <a:t>A</a:t>
            </a:r>
          </a:p>
        </p:txBody>
      </p:sp>
      <p:sp>
        <p:nvSpPr>
          <p:cNvPr id="26633" name="Text Box 104"/>
          <p:cNvSpPr txBox="1">
            <a:spLocks noChangeArrowheads="1"/>
          </p:cNvSpPr>
          <p:nvPr/>
        </p:nvSpPr>
        <p:spPr bwMode="auto">
          <a:xfrm>
            <a:off x="6324599" y="3606225"/>
            <a:ext cx="304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HP001 5 hàng" pitchFamily="34" charset="-93"/>
              </a:rPr>
              <a:t>B</a:t>
            </a:r>
          </a:p>
        </p:txBody>
      </p:sp>
      <p:sp>
        <p:nvSpPr>
          <p:cNvPr id="26643" name="Text Box 104"/>
          <p:cNvSpPr txBox="1">
            <a:spLocks noChangeArrowheads="1"/>
          </p:cNvSpPr>
          <p:nvPr/>
        </p:nvSpPr>
        <p:spPr bwMode="auto">
          <a:xfrm>
            <a:off x="3124200" y="5754694"/>
            <a:ext cx="304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sz="3600" b="1">
              <a:latin typeface=".VnCommercial Script" panose="020B7200000000000000" pitchFamily="34" charset="0"/>
            </a:endParaRPr>
          </a:p>
        </p:txBody>
      </p:sp>
      <p:sp>
        <p:nvSpPr>
          <p:cNvPr id="69" name="Text Box 8"/>
          <p:cNvSpPr txBox="1">
            <a:spLocks noChangeArrowheads="1"/>
          </p:cNvSpPr>
          <p:nvPr/>
        </p:nvSpPr>
        <p:spPr bwMode="auto">
          <a:xfrm>
            <a:off x="6515" y="4520991"/>
            <a:ext cx="913748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361950" eaLnBrk="1" hangingPunct="1">
              <a:spcBef>
                <a:spcPct val="50000"/>
              </a:spcBef>
            </a:pPr>
            <a:r>
              <a:rPr lang="en-US" sz="2600" b="1" smtClean="0">
                <a:solidFill>
                  <a:srgbClr val="500050"/>
                </a:solidFill>
                <a:cs typeface="Arial" pitchFamily="34" charset="0"/>
              </a:rPr>
              <a:t>Hình </a:t>
            </a: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hộp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chữ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nhật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dirty="0">
                <a:solidFill>
                  <a:srgbClr val="500050"/>
                </a:solidFill>
                <a:latin typeface="HP001 5 hàng" pitchFamily="34" charset="-93"/>
                <a:cs typeface="Arial" pitchFamily="34" charset="0"/>
              </a:rPr>
              <a:t>A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err="1">
                <a:solidFill>
                  <a:srgbClr val="500050"/>
                </a:solidFill>
                <a:cs typeface="Arial" pitchFamily="34" charset="0"/>
              </a:rPr>
              <a:t>gồm</a:t>
            </a:r>
            <a:r>
              <a:rPr lang="en-US" sz="2600" b="1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smtClean="0">
                <a:solidFill>
                  <a:srgbClr val="500050"/>
                </a:solidFill>
                <a:cs typeface="Arial" pitchFamily="34" charset="0"/>
              </a:rPr>
              <a:t>mấy </a:t>
            </a: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hình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lập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err="1">
                <a:solidFill>
                  <a:srgbClr val="500050"/>
                </a:solidFill>
                <a:cs typeface="Arial" pitchFamily="34" charset="0"/>
              </a:rPr>
              <a:t>phương</a:t>
            </a:r>
            <a:r>
              <a:rPr lang="en-US" sz="2600" b="1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smtClean="0">
                <a:solidFill>
                  <a:srgbClr val="500050"/>
                </a:solidFill>
                <a:cs typeface="Arial" pitchFamily="34" charset="0"/>
              </a:rPr>
              <a:t>nhỏ?</a:t>
            </a:r>
            <a:endParaRPr lang="en-US" sz="2600" b="1" dirty="0">
              <a:solidFill>
                <a:srgbClr val="500050"/>
              </a:solidFill>
              <a:cs typeface="Arial" pitchFamily="34" charset="0"/>
            </a:endParaRPr>
          </a:p>
        </p:txBody>
      </p:sp>
      <p:sp>
        <p:nvSpPr>
          <p:cNvPr id="70" name="Text Box 8"/>
          <p:cNvSpPr txBox="1">
            <a:spLocks noChangeArrowheads="1"/>
          </p:cNvSpPr>
          <p:nvPr/>
        </p:nvSpPr>
        <p:spPr bwMode="auto">
          <a:xfrm>
            <a:off x="-2625" y="5070157"/>
            <a:ext cx="914399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361950" algn="just" eaLnBrk="1" hangingPunct="1">
              <a:spcBef>
                <a:spcPct val="50000"/>
              </a:spcBef>
            </a:pPr>
            <a:r>
              <a:rPr lang="en-US" sz="2600" b="1" smtClean="0">
                <a:solidFill>
                  <a:srgbClr val="500050"/>
                </a:solidFill>
                <a:cs typeface="Arial" pitchFamily="34" charset="0"/>
              </a:rPr>
              <a:t>Hình </a:t>
            </a: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hộp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chữ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nhật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dirty="0">
                <a:solidFill>
                  <a:srgbClr val="500050"/>
                </a:solidFill>
                <a:latin typeface="HP001 5 hàng" pitchFamily="34" charset="-93"/>
                <a:cs typeface="Arial" pitchFamily="34" charset="0"/>
              </a:rPr>
              <a:t>B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gồm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mấy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hình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lập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phương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nhỏ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?</a:t>
            </a:r>
          </a:p>
        </p:txBody>
      </p:sp>
      <p:sp>
        <p:nvSpPr>
          <p:cNvPr id="71" name="Text Box 8"/>
          <p:cNvSpPr txBox="1">
            <a:spLocks noChangeArrowheads="1"/>
          </p:cNvSpPr>
          <p:nvPr/>
        </p:nvSpPr>
        <p:spPr bwMode="auto">
          <a:xfrm>
            <a:off x="6515" y="5593329"/>
            <a:ext cx="913097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361950" eaLnBrk="1" hangingPunct="1">
              <a:spcBef>
                <a:spcPct val="50000"/>
              </a:spcBef>
            </a:pP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Hình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nào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có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thể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tích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lớn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500050"/>
                </a:solidFill>
                <a:cs typeface="Arial" pitchFamily="34" charset="0"/>
              </a:rPr>
              <a:t>hơn</a:t>
            </a:r>
            <a:r>
              <a:rPr lang="en-US" sz="2600" b="1" dirty="0">
                <a:solidFill>
                  <a:srgbClr val="500050"/>
                </a:solidFill>
                <a:cs typeface="Arial" pitchFamily="34" charset="0"/>
              </a:rPr>
              <a:t>?</a:t>
            </a:r>
          </a:p>
        </p:txBody>
      </p:sp>
      <p:sp>
        <p:nvSpPr>
          <p:cNvPr id="72" name="Text Box 8"/>
          <p:cNvSpPr txBox="1">
            <a:spLocks noChangeArrowheads="1"/>
          </p:cNvSpPr>
          <p:nvPr/>
        </p:nvSpPr>
        <p:spPr bwMode="auto">
          <a:xfrm>
            <a:off x="6515" y="5096357"/>
            <a:ext cx="913097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361950" eaLnBrk="1" hangingPunct="1">
              <a:spcBef>
                <a:spcPct val="50000"/>
              </a:spcBef>
            </a:pPr>
            <a:r>
              <a:rPr lang="en-US" sz="2600" b="1" smtClean="0">
                <a:cs typeface="Arial" pitchFamily="34" charset="0"/>
              </a:rPr>
              <a:t>Hình </a:t>
            </a:r>
            <a:r>
              <a:rPr lang="en-US" sz="2600" b="1" dirty="0" err="1">
                <a:cs typeface="Arial" pitchFamily="34" charset="0"/>
              </a:rPr>
              <a:t>hộp</a:t>
            </a:r>
            <a:r>
              <a:rPr lang="en-US" sz="2600" b="1" dirty="0">
                <a:cs typeface="Arial" pitchFamily="34" charset="0"/>
              </a:rPr>
              <a:t> </a:t>
            </a:r>
            <a:r>
              <a:rPr lang="en-US" sz="2600" b="1" dirty="0" err="1">
                <a:cs typeface="Arial" pitchFamily="34" charset="0"/>
              </a:rPr>
              <a:t>chữ</a:t>
            </a:r>
            <a:r>
              <a:rPr lang="en-US" sz="2600" b="1" dirty="0">
                <a:cs typeface="Arial" pitchFamily="34" charset="0"/>
              </a:rPr>
              <a:t> </a:t>
            </a:r>
            <a:r>
              <a:rPr lang="en-US" sz="2600" b="1" dirty="0" err="1">
                <a:cs typeface="Arial" pitchFamily="34" charset="0"/>
              </a:rPr>
              <a:t>nhật</a:t>
            </a:r>
            <a:r>
              <a:rPr lang="en-US" sz="2600" b="1" dirty="0">
                <a:cs typeface="Arial" pitchFamily="34" charset="0"/>
              </a:rPr>
              <a:t> </a:t>
            </a:r>
            <a:r>
              <a:rPr lang="en-US" sz="2600" b="1" dirty="0">
                <a:latin typeface="HP001 5 hàng" pitchFamily="34" charset="-93"/>
                <a:cs typeface="Arial" pitchFamily="34" charset="0"/>
              </a:rPr>
              <a:t>B</a:t>
            </a:r>
            <a:r>
              <a:rPr lang="en-US" sz="2600" b="1" dirty="0">
                <a:cs typeface="Arial" pitchFamily="34" charset="0"/>
              </a:rPr>
              <a:t> </a:t>
            </a:r>
            <a:r>
              <a:rPr lang="en-US" sz="2600" b="1" dirty="0" err="1">
                <a:cs typeface="Arial" pitchFamily="34" charset="0"/>
              </a:rPr>
              <a:t>gồm</a:t>
            </a:r>
            <a:r>
              <a:rPr lang="en-US" sz="2600" b="1" dirty="0">
                <a:cs typeface="Arial" pitchFamily="34" charset="0"/>
              </a:rPr>
              <a:t> </a:t>
            </a:r>
            <a:r>
              <a:rPr lang="en-US" sz="2600" b="1" dirty="0">
                <a:solidFill>
                  <a:srgbClr val="FF0000"/>
                </a:solidFill>
                <a:cs typeface="Arial" pitchFamily="34" charset="0"/>
              </a:rPr>
              <a:t>18</a:t>
            </a:r>
            <a:r>
              <a:rPr lang="en-US" sz="2600" b="1" dirty="0">
                <a:cs typeface="Arial" pitchFamily="34" charset="0"/>
              </a:rPr>
              <a:t> </a:t>
            </a:r>
            <a:r>
              <a:rPr lang="en-US" sz="2600" b="1" dirty="0" err="1">
                <a:cs typeface="Arial" pitchFamily="34" charset="0"/>
              </a:rPr>
              <a:t>hình</a:t>
            </a:r>
            <a:r>
              <a:rPr lang="en-US" sz="2600" b="1" dirty="0">
                <a:cs typeface="Arial" pitchFamily="34" charset="0"/>
              </a:rPr>
              <a:t> </a:t>
            </a:r>
            <a:r>
              <a:rPr lang="en-US" sz="2600" b="1" dirty="0" err="1">
                <a:cs typeface="Arial" pitchFamily="34" charset="0"/>
              </a:rPr>
              <a:t>lập</a:t>
            </a:r>
            <a:r>
              <a:rPr lang="en-US" sz="2600" b="1" dirty="0">
                <a:cs typeface="Arial" pitchFamily="34" charset="0"/>
              </a:rPr>
              <a:t> </a:t>
            </a:r>
            <a:r>
              <a:rPr lang="en-US" sz="2600" b="1" dirty="0" err="1">
                <a:cs typeface="Arial" pitchFamily="34" charset="0"/>
              </a:rPr>
              <a:t>phương</a:t>
            </a:r>
            <a:r>
              <a:rPr lang="en-US" sz="2600" b="1" dirty="0">
                <a:cs typeface="Arial" pitchFamily="34" charset="0"/>
              </a:rPr>
              <a:t> </a:t>
            </a:r>
            <a:r>
              <a:rPr lang="en-US" sz="2600" b="1" dirty="0" err="1">
                <a:cs typeface="Arial" pitchFamily="34" charset="0"/>
              </a:rPr>
              <a:t>nhỏ</a:t>
            </a:r>
            <a:r>
              <a:rPr lang="en-US" sz="2600" b="1" dirty="0">
                <a:cs typeface="Arial" pitchFamily="34" charset="0"/>
              </a:rPr>
              <a:t>?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2625" y="5603557"/>
            <a:ext cx="913097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/>
            <a:r>
              <a:rPr lang="en-US" sz="2600" b="1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>
                <a:latin typeface="HP001 5 hàng" pitchFamily="34" charset="-93"/>
                <a:cs typeface="Arial" pitchFamily="34" charset="0"/>
              </a:rPr>
              <a:t>B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thể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tích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lớn</a:t>
            </a:r>
            <a:r>
              <a:rPr lang="en-US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hơn</a:t>
            </a:r>
            <a:r>
              <a:rPr lang="en-US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>
                <a:latin typeface="HP001 5 hàng" pitchFamily="34" charset="-93"/>
                <a:cs typeface="Arial" pitchFamily="34" charset="0"/>
              </a:rPr>
              <a:t>A</a:t>
            </a:r>
          </a:p>
        </p:txBody>
      </p:sp>
      <p:sp>
        <p:nvSpPr>
          <p:cNvPr id="56" name="Text Box 8"/>
          <p:cNvSpPr txBox="1">
            <a:spLocks noChangeArrowheads="1"/>
          </p:cNvSpPr>
          <p:nvPr/>
        </p:nvSpPr>
        <p:spPr bwMode="auto">
          <a:xfrm>
            <a:off x="0" y="4531043"/>
            <a:ext cx="913748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361950" eaLnBrk="1" hangingPunct="1">
              <a:spcBef>
                <a:spcPct val="50000"/>
              </a:spcBef>
            </a:pPr>
            <a:r>
              <a:rPr lang="en-US" sz="2600" b="1" smtClean="0">
                <a:cs typeface="Arial" pitchFamily="34" charset="0"/>
              </a:rPr>
              <a:t>Hình </a:t>
            </a:r>
            <a:r>
              <a:rPr lang="en-US" sz="2600" b="1" dirty="0" err="1">
                <a:cs typeface="Arial" pitchFamily="34" charset="0"/>
              </a:rPr>
              <a:t>hộp</a:t>
            </a:r>
            <a:r>
              <a:rPr lang="en-US" sz="2600" b="1" dirty="0">
                <a:cs typeface="Arial" pitchFamily="34" charset="0"/>
              </a:rPr>
              <a:t> </a:t>
            </a:r>
            <a:r>
              <a:rPr lang="en-US" sz="2600" b="1" dirty="0" err="1">
                <a:cs typeface="Arial" pitchFamily="34" charset="0"/>
              </a:rPr>
              <a:t>chữ</a:t>
            </a:r>
            <a:r>
              <a:rPr lang="en-US" sz="2600" b="1" dirty="0">
                <a:cs typeface="Arial" pitchFamily="34" charset="0"/>
              </a:rPr>
              <a:t> </a:t>
            </a:r>
            <a:r>
              <a:rPr lang="en-US" sz="2600" b="1" dirty="0" err="1">
                <a:cs typeface="Arial" pitchFamily="34" charset="0"/>
              </a:rPr>
              <a:t>nhật</a:t>
            </a:r>
            <a:r>
              <a:rPr lang="en-US" sz="2600" b="1" dirty="0">
                <a:cs typeface="Arial" pitchFamily="34" charset="0"/>
              </a:rPr>
              <a:t> </a:t>
            </a:r>
            <a:r>
              <a:rPr lang="en-US" sz="2600" b="1" dirty="0">
                <a:latin typeface="HP001 5 hàng" pitchFamily="34" charset="-93"/>
                <a:cs typeface="Arial" pitchFamily="34" charset="0"/>
              </a:rPr>
              <a:t>A</a:t>
            </a:r>
            <a:r>
              <a:rPr lang="en-US" sz="2600" b="1" dirty="0">
                <a:cs typeface="Arial" pitchFamily="34" charset="0"/>
              </a:rPr>
              <a:t> </a:t>
            </a:r>
            <a:r>
              <a:rPr lang="en-US" sz="2600" b="1" dirty="0" err="1">
                <a:cs typeface="Arial" pitchFamily="34" charset="0"/>
              </a:rPr>
              <a:t>gồm</a:t>
            </a:r>
            <a:r>
              <a:rPr lang="en-US" sz="2600" b="1" dirty="0">
                <a:cs typeface="Arial" pitchFamily="34" charset="0"/>
              </a:rPr>
              <a:t> </a:t>
            </a:r>
            <a:r>
              <a:rPr lang="en-US" sz="2600" b="1" dirty="0">
                <a:solidFill>
                  <a:srgbClr val="FF0000"/>
                </a:solidFill>
                <a:cs typeface="Arial" pitchFamily="34" charset="0"/>
              </a:rPr>
              <a:t>16</a:t>
            </a:r>
            <a:r>
              <a:rPr lang="en-US" sz="2600" b="1" dirty="0">
                <a:cs typeface="Arial" pitchFamily="34" charset="0"/>
              </a:rPr>
              <a:t> </a:t>
            </a:r>
            <a:r>
              <a:rPr lang="en-US" sz="2600" b="1" dirty="0" err="1">
                <a:cs typeface="Arial" pitchFamily="34" charset="0"/>
              </a:rPr>
              <a:t>hình</a:t>
            </a:r>
            <a:r>
              <a:rPr lang="en-US" sz="2600" b="1" dirty="0">
                <a:cs typeface="Arial" pitchFamily="34" charset="0"/>
              </a:rPr>
              <a:t> </a:t>
            </a:r>
            <a:r>
              <a:rPr lang="en-US" sz="2600" b="1" dirty="0" err="1">
                <a:cs typeface="Arial" pitchFamily="34" charset="0"/>
              </a:rPr>
              <a:t>lập</a:t>
            </a:r>
            <a:r>
              <a:rPr lang="en-US" sz="2600" b="1" dirty="0">
                <a:cs typeface="Arial" pitchFamily="34" charset="0"/>
              </a:rPr>
              <a:t> </a:t>
            </a:r>
            <a:r>
              <a:rPr lang="en-US" sz="2600" b="1" err="1">
                <a:cs typeface="Arial" pitchFamily="34" charset="0"/>
              </a:rPr>
              <a:t>phương</a:t>
            </a:r>
            <a:r>
              <a:rPr lang="en-US" sz="2600" b="1">
                <a:cs typeface="Arial" pitchFamily="34" charset="0"/>
              </a:rPr>
              <a:t> </a:t>
            </a:r>
            <a:r>
              <a:rPr lang="en-US" sz="2600" b="1" smtClean="0">
                <a:cs typeface="Arial" pitchFamily="34" charset="0"/>
              </a:rPr>
              <a:t>nhỏ.</a:t>
            </a:r>
            <a:endParaRPr lang="en-US" sz="2600" b="1" dirty="0">
              <a:cs typeface="Arial" pitchFamily="34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347737" y="1406936"/>
            <a:ext cx="55529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3600" b="1" smtClean="0">
                <a:solidFill>
                  <a:srgbClr val="005400"/>
                </a:solidFill>
                <a:latin typeface="Arial" pitchFamily="34" charset="0"/>
                <a:cs typeface="Arial" pitchFamily="34" charset="0"/>
                <a:sym typeface="Wingdings"/>
              </a:rPr>
              <a:t></a:t>
            </a:r>
            <a:r>
              <a:rPr lang="en-US" sz="3200" b="1" smtClean="0">
                <a:solidFill>
                  <a:srgbClr val="005400"/>
                </a:solidFill>
                <a:latin typeface="Arial" pitchFamily="34" charset="0"/>
                <a:cs typeface="Arial" pitchFamily="34" charset="0"/>
                <a:sym typeface="Wingdings"/>
              </a:rPr>
              <a:t> </a:t>
            </a:r>
            <a:r>
              <a:rPr lang="en-US" sz="3200" b="1" smtClean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Trong </a:t>
            </a:r>
            <a:r>
              <a:rPr lang="en-US" sz="3200" b="1" dirty="0" err="1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hai</a:t>
            </a:r>
            <a:r>
              <a:rPr lang="en-US" sz="3200" b="1" dirty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3200" b="1" dirty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dưới</a:t>
            </a:r>
            <a:r>
              <a:rPr lang="en-US" sz="3200" b="1" dirty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đây</a:t>
            </a:r>
            <a:r>
              <a:rPr lang="en-US" sz="3200" b="1" dirty="0">
                <a:solidFill>
                  <a:srgbClr val="005400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58" name="Rectangle 3"/>
          <p:cNvSpPr txBox="1">
            <a:spLocks noChangeArrowheads="1"/>
          </p:cNvSpPr>
          <p:nvPr/>
        </p:nvSpPr>
        <p:spPr>
          <a:xfrm>
            <a:off x="0" y="0"/>
            <a:ext cx="9144000" cy="1734207"/>
          </a:xfrm>
          <a:prstGeom prst="rect">
            <a:avLst/>
          </a:prstGeom>
        </p:spPr>
        <p:txBody>
          <a:bodyPr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45720" indent="0" algn="ctr" eaLnBrk="0" fontAlgn="base" hangingPunct="0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/>
            </a:pPr>
            <a:r>
              <a:rPr lang="en-US" sz="3200" b="1" dirty="0" err="1" smtClean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Toán</a:t>
            </a:r>
            <a:endParaRPr lang="en-US" sz="3200" b="1" dirty="0" smtClean="0">
              <a:solidFill>
                <a:srgbClr val="660066"/>
              </a:solidFill>
              <a:latin typeface="Arial" pitchFamily="34" charset="0"/>
              <a:cs typeface="Arial" pitchFamily="34" charset="0"/>
            </a:endParaRPr>
          </a:p>
          <a:p>
            <a:pPr algn="ctr" fontAlgn="base">
              <a:spcBef>
                <a:spcPts val="0"/>
              </a:spcBef>
              <a:spcAft>
                <a:spcPct val="0"/>
              </a:spcAft>
              <a:buFontTx/>
              <a:buNone/>
              <a:defRPr/>
            </a:pPr>
            <a:r>
              <a:rPr lang="en-US" sz="3200" b="1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hình</a:t>
            </a:r>
            <a:endParaRPr lang="en-US" sz="32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Rectangle 67"/>
              <p:cNvSpPr/>
              <p:nvPr/>
            </p:nvSpPr>
            <p:spPr>
              <a:xfrm>
                <a:off x="6515" y="4363673"/>
                <a:ext cx="9121830" cy="2035657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/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Hình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>
                    <a:solidFill>
                      <a:schemeClr val="tx1"/>
                    </a:solidFill>
                    <a:latin typeface="HP001 5 hàng" pitchFamily="34" charset="-93"/>
                    <a:cs typeface="Arial" pitchFamily="34" charset="0"/>
                  </a:rPr>
                  <a:t>B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gồm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2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lớp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mỗi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lớp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có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9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hình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lập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phương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nhỏ</a:t>
                </a:r>
                <a:endParaRPr lang="en-US" sz="2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just"/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Vậy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hình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>
                    <a:solidFill>
                      <a:schemeClr val="tx1"/>
                    </a:solidFill>
                    <a:latin typeface="HP001 5 hàng" pitchFamily="34" charset="-93"/>
                    <a:cs typeface="Arial" pitchFamily="34" charset="0"/>
                  </a:rPr>
                  <a:t>B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có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: 9 </a:t>
                </a:r>
                <a14:m>
                  <m:oMath xmlns:m="http://schemas.openxmlformats.org/officeDocument/2006/math">
                    <m:r>
                      <a:rPr lang="en-US" sz="26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2 = 18 (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hình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lập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phương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nhỏ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68" name="Rectangle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5" y="4363673"/>
                <a:ext cx="9121830" cy="2035657"/>
              </a:xfrm>
              <a:prstGeom prst="rect">
                <a:avLst/>
              </a:prstGeom>
              <a:blipFill rotWithShape="1">
                <a:blip r:embed="rId3"/>
                <a:stretch>
                  <a:fillRect l="-1067"/>
                </a:stretch>
              </a:blipFill>
              <a:ln>
                <a:solidFill>
                  <a:schemeClr val="accent6"/>
                </a:solidFill>
              </a:ln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11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15607E-6 L 3.88889E-6 -0.1174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8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36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69" grpId="1"/>
      <p:bldP spid="70" grpId="0"/>
      <p:bldP spid="70" grpId="1"/>
      <p:bldP spid="71" grpId="0"/>
      <p:bldP spid="71" grpId="1"/>
      <p:bldP spid="72" grpId="0"/>
      <p:bldP spid="2" grpId="0"/>
      <p:bldP spid="56" grpId="0"/>
      <p:bldP spid="68" grpId="0" animBg="1"/>
      <p:bldP spid="68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146"/>
          <p:cNvGrpSpPr/>
          <p:nvPr/>
        </p:nvGrpSpPr>
        <p:grpSpPr bwMode="auto">
          <a:xfrm>
            <a:off x="4967289" y="3871918"/>
            <a:ext cx="1585912" cy="809625"/>
            <a:chOff x="3081" y="2016"/>
            <a:chExt cx="999" cy="510"/>
          </a:xfrm>
        </p:grpSpPr>
        <p:sp>
          <p:nvSpPr>
            <p:cNvPr id="29794" name="AutoShape 27"/>
            <p:cNvSpPr>
              <a:spLocks noChangeArrowheads="1"/>
            </p:cNvSpPr>
            <p:nvPr/>
          </p:nvSpPr>
          <p:spPr bwMode="auto">
            <a:xfrm>
              <a:off x="326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95" name="AutoShape 28"/>
            <p:cNvSpPr>
              <a:spLocks noChangeArrowheads="1"/>
            </p:cNvSpPr>
            <p:nvPr/>
          </p:nvSpPr>
          <p:spPr bwMode="auto">
            <a:xfrm>
              <a:off x="350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96" name="AutoShape 29"/>
            <p:cNvSpPr>
              <a:spLocks noChangeArrowheads="1"/>
            </p:cNvSpPr>
            <p:nvPr/>
          </p:nvSpPr>
          <p:spPr bwMode="auto">
            <a:xfrm>
              <a:off x="374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97" name="AutoShape 30"/>
            <p:cNvSpPr>
              <a:spLocks noChangeArrowheads="1"/>
            </p:cNvSpPr>
            <p:nvPr/>
          </p:nvSpPr>
          <p:spPr bwMode="auto">
            <a:xfrm>
              <a:off x="3168" y="2112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98" name="AutoShape 31"/>
            <p:cNvSpPr>
              <a:spLocks noChangeArrowheads="1"/>
            </p:cNvSpPr>
            <p:nvPr/>
          </p:nvSpPr>
          <p:spPr bwMode="auto">
            <a:xfrm>
              <a:off x="317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99" name="AutoShape 32"/>
            <p:cNvSpPr>
              <a:spLocks noChangeArrowheads="1"/>
            </p:cNvSpPr>
            <p:nvPr/>
          </p:nvSpPr>
          <p:spPr bwMode="auto">
            <a:xfrm>
              <a:off x="341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800" name="AutoShape 33"/>
            <p:cNvSpPr>
              <a:spLocks noChangeArrowheads="1"/>
            </p:cNvSpPr>
            <p:nvPr/>
          </p:nvSpPr>
          <p:spPr bwMode="auto">
            <a:xfrm>
              <a:off x="365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801" name="AutoShape 34"/>
            <p:cNvSpPr>
              <a:spLocks noChangeArrowheads="1"/>
            </p:cNvSpPr>
            <p:nvPr/>
          </p:nvSpPr>
          <p:spPr bwMode="auto">
            <a:xfrm>
              <a:off x="3081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802" name="AutoShape 43"/>
            <p:cNvSpPr>
              <a:spLocks noChangeArrowheads="1"/>
            </p:cNvSpPr>
            <p:nvPr/>
          </p:nvSpPr>
          <p:spPr bwMode="auto">
            <a:xfrm>
              <a:off x="3330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803" name="AutoShape 45"/>
            <p:cNvSpPr>
              <a:spLocks noChangeArrowheads="1"/>
            </p:cNvSpPr>
            <p:nvPr/>
          </p:nvSpPr>
          <p:spPr bwMode="auto">
            <a:xfrm>
              <a:off x="3570" y="218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29702" name="Text Box 8"/>
          <p:cNvSpPr txBox="1">
            <a:spLocks noChangeArrowheads="1"/>
          </p:cNvSpPr>
          <p:nvPr/>
        </p:nvSpPr>
        <p:spPr bwMode="auto">
          <a:xfrm>
            <a:off x="152400" y="435114"/>
            <a:ext cx="609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 smtClean="0">
                <a:solidFill>
                  <a:srgbClr val="0000FF"/>
                </a:solidFill>
                <a:cs typeface="Arial" pitchFamily="34" charset="0"/>
                <a:sym typeface="Wingdings"/>
              </a:rPr>
              <a:t></a:t>
            </a:r>
            <a:endParaRPr lang="en-US" sz="4000" b="1" dirty="0">
              <a:solidFill>
                <a:srgbClr val="0000FF"/>
              </a:solidFill>
              <a:cs typeface="Arial" pitchFamily="34" charset="0"/>
            </a:endParaRPr>
          </a:p>
        </p:txBody>
      </p:sp>
      <p:grpSp>
        <p:nvGrpSpPr>
          <p:cNvPr id="3" name="Group 111"/>
          <p:cNvGrpSpPr/>
          <p:nvPr/>
        </p:nvGrpSpPr>
        <p:grpSpPr bwMode="auto">
          <a:xfrm>
            <a:off x="1419226" y="3581400"/>
            <a:ext cx="2357438" cy="795337"/>
            <a:chOff x="894" y="1140"/>
            <a:chExt cx="1485" cy="501"/>
          </a:xfrm>
        </p:grpSpPr>
        <p:sp>
          <p:nvSpPr>
            <p:cNvPr id="29778" name="AutoShape 48"/>
            <p:cNvSpPr>
              <a:spLocks noChangeArrowheads="1"/>
            </p:cNvSpPr>
            <p:nvPr/>
          </p:nvSpPr>
          <p:spPr bwMode="auto">
            <a:xfrm>
              <a:off x="105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79" name="AutoShape 49"/>
            <p:cNvSpPr>
              <a:spLocks noChangeArrowheads="1"/>
            </p:cNvSpPr>
            <p:nvPr/>
          </p:nvSpPr>
          <p:spPr bwMode="auto">
            <a:xfrm>
              <a:off x="129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80" name="AutoShape 50"/>
            <p:cNvSpPr>
              <a:spLocks noChangeArrowheads="1"/>
            </p:cNvSpPr>
            <p:nvPr/>
          </p:nvSpPr>
          <p:spPr bwMode="auto">
            <a:xfrm>
              <a:off x="1545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81" name="AutoShape 51"/>
            <p:cNvSpPr>
              <a:spLocks noChangeArrowheads="1"/>
            </p:cNvSpPr>
            <p:nvPr/>
          </p:nvSpPr>
          <p:spPr bwMode="auto">
            <a:xfrm>
              <a:off x="1794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82" name="AutoShape 73"/>
            <p:cNvSpPr>
              <a:spLocks noChangeArrowheads="1"/>
            </p:cNvSpPr>
            <p:nvPr/>
          </p:nvSpPr>
          <p:spPr bwMode="auto">
            <a:xfrm>
              <a:off x="2043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83" name="AutoShape 99"/>
            <p:cNvSpPr>
              <a:spLocks noChangeArrowheads="1"/>
            </p:cNvSpPr>
            <p:nvPr/>
          </p:nvSpPr>
          <p:spPr bwMode="auto">
            <a:xfrm>
              <a:off x="97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84" name="AutoShape 100"/>
            <p:cNvSpPr>
              <a:spLocks noChangeArrowheads="1"/>
            </p:cNvSpPr>
            <p:nvPr/>
          </p:nvSpPr>
          <p:spPr bwMode="auto">
            <a:xfrm>
              <a:off x="121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85" name="AutoShape 101"/>
            <p:cNvSpPr>
              <a:spLocks noChangeArrowheads="1"/>
            </p:cNvSpPr>
            <p:nvPr/>
          </p:nvSpPr>
          <p:spPr bwMode="auto">
            <a:xfrm>
              <a:off x="1467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86" name="AutoShape 102"/>
            <p:cNvSpPr>
              <a:spLocks noChangeArrowheads="1"/>
            </p:cNvSpPr>
            <p:nvPr/>
          </p:nvSpPr>
          <p:spPr bwMode="auto">
            <a:xfrm>
              <a:off x="1716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87" name="AutoShape 103"/>
            <p:cNvSpPr>
              <a:spLocks noChangeArrowheads="1"/>
            </p:cNvSpPr>
            <p:nvPr/>
          </p:nvSpPr>
          <p:spPr bwMode="auto">
            <a:xfrm>
              <a:off x="1965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grpSp>
          <p:nvGrpSpPr>
            <p:cNvPr id="29788" name="Group 110"/>
            <p:cNvGrpSpPr/>
            <p:nvPr/>
          </p:nvGrpSpPr>
          <p:grpSpPr bwMode="auto">
            <a:xfrm>
              <a:off x="894" y="1305"/>
              <a:ext cx="1323" cy="336"/>
              <a:chOff x="1074" y="1314"/>
              <a:chExt cx="1323" cy="336"/>
            </a:xfrm>
          </p:grpSpPr>
          <p:sp>
            <p:nvSpPr>
              <p:cNvPr id="29789" name="AutoShape 105"/>
              <p:cNvSpPr>
                <a:spLocks noChangeArrowheads="1"/>
              </p:cNvSpPr>
              <p:nvPr/>
            </p:nvSpPr>
            <p:spPr bwMode="auto">
              <a:xfrm>
                <a:off x="107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90" name="AutoShape 106"/>
              <p:cNvSpPr>
                <a:spLocks noChangeArrowheads="1"/>
              </p:cNvSpPr>
              <p:nvPr/>
            </p:nvSpPr>
            <p:spPr bwMode="auto">
              <a:xfrm>
                <a:off x="131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91" name="AutoShape 107"/>
              <p:cNvSpPr>
                <a:spLocks noChangeArrowheads="1"/>
              </p:cNvSpPr>
              <p:nvPr/>
            </p:nvSpPr>
            <p:spPr bwMode="auto">
              <a:xfrm>
                <a:off x="1563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92" name="AutoShape 108"/>
              <p:cNvSpPr>
                <a:spLocks noChangeArrowheads="1"/>
              </p:cNvSpPr>
              <p:nvPr/>
            </p:nvSpPr>
            <p:spPr bwMode="auto">
              <a:xfrm>
                <a:off x="1812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93" name="AutoShape 109"/>
              <p:cNvSpPr>
                <a:spLocks noChangeArrowheads="1"/>
              </p:cNvSpPr>
              <p:nvPr/>
            </p:nvSpPr>
            <p:spPr bwMode="auto">
              <a:xfrm>
                <a:off x="2061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29705" name="Group 112"/>
          <p:cNvGrpSpPr/>
          <p:nvPr/>
        </p:nvGrpSpPr>
        <p:grpSpPr bwMode="auto">
          <a:xfrm>
            <a:off x="1414468" y="3219453"/>
            <a:ext cx="2357437" cy="795339"/>
            <a:chOff x="894" y="1140"/>
            <a:chExt cx="1485" cy="501"/>
          </a:xfrm>
        </p:grpSpPr>
        <p:sp>
          <p:nvSpPr>
            <p:cNvPr id="29762" name="AutoShape 113"/>
            <p:cNvSpPr>
              <a:spLocks noChangeArrowheads="1"/>
            </p:cNvSpPr>
            <p:nvPr/>
          </p:nvSpPr>
          <p:spPr bwMode="auto">
            <a:xfrm>
              <a:off x="105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63" name="AutoShape 114"/>
            <p:cNvSpPr>
              <a:spLocks noChangeArrowheads="1"/>
            </p:cNvSpPr>
            <p:nvPr/>
          </p:nvSpPr>
          <p:spPr bwMode="auto">
            <a:xfrm>
              <a:off x="129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64" name="AutoShape 115"/>
            <p:cNvSpPr>
              <a:spLocks noChangeArrowheads="1"/>
            </p:cNvSpPr>
            <p:nvPr/>
          </p:nvSpPr>
          <p:spPr bwMode="auto">
            <a:xfrm>
              <a:off x="1545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65" name="AutoShape 116"/>
            <p:cNvSpPr>
              <a:spLocks noChangeArrowheads="1"/>
            </p:cNvSpPr>
            <p:nvPr/>
          </p:nvSpPr>
          <p:spPr bwMode="auto">
            <a:xfrm>
              <a:off x="1794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66" name="AutoShape 117"/>
            <p:cNvSpPr>
              <a:spLocks noChangeArrowheads="1"/>
            </p:cNvSpPr>
            <p:nvPr/>
          </p:nvSpPr>
          <p:spPr bwMode="auto">
            <a:xfrm>
              <a:off x="2043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67" name="AutoShape 118"/>
            <p:cNvSpPr>
              <a:spLocks noChangeArrowheads="1"/>
            </p:cNvSpPr>
            <p:nvPr/>
          </p:nvSpPr>
          <p:spPr bwMode="auto">
            <a:xfrm>
              <a:off x="97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68" name="AutoShape 119"/>
            <p:cNvSpPr>
              <a:spLocks noChangeArrowheads="1"/>
            </p:cNvSpPr>
            <p:nvPr/>
          </p:nvSpPr>
          <p:spPr bwMode="auto">
            <a:xfrm>
              <a:off x="121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69" name="AutoShape 120"/>
            <p:cNvSpPr>
              <a:spLocks noChangeArrowheads="1"/>
            </p:cNvSpPr>
            <p:nvPr/>
          </p:nvSpPr>
          <p:spPr bwMode="auto">
            <a:xfrm>
              <a:off x="1467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70" name="AutoShape 121"/>
            <p:cNvSpPr>
              <a:spLocks noChangeArrowheads="1"/>
            </p:cNvSpPr>
            <p:nvPr/>
          </p:nvSpPr>
          <p:spPr bwMode="auto">
            <a:xfrm>
              <a:off x="1716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71" name="AutoShape 122"/>
            <p:cNvSpPr>
              <a:spLocks noChangeArrowheads="1"/>
            </p:cNvSpPr>
            <p:nvPr/>
          </p:nvSpPr>
          <p:spPr bwMode="auto">
            <a:xfrm>
              <a:off x="1965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grpSp>
          <p:nvGrpSpPr>
            <p:cNvPr id="29772" name="Group 123"/>
            <p:cNvGrpSpPr/>
            <p:nvPr/>
          </p:nvGrpSpPr>
          <p:grpSpPr bwMode="auto">
            <a:xfrm>
              <a:off x="894" y="1305"/>
              <a:ext cx="1323" cy="336"/>
              <a:chOff x="1074" y="1314"/>
              <a:chExt cx="1323" cy="336"/>
            </a:xfrm>
          </p:grpSpPr>
          <p:sp>
            <p:nvSpPr>
              <p:cNvPr id="29773" name="AutoShape 124"/>
              <p:cNvSpPr>
                <a:spLocks noChangeArrowheads="1"/>
              </p:cNvSpPr>
              <p:nvPr/>
            </p:nvSpPr>
            <p:spPr bwMode="auto">
              <a:xfrm>
                <a:off x="107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74" name="AutoShape 125"/>
              <p:cNvSpPr>
                <a:spLocks noChangeArrowheads="1"/>
              </p:cNvSpPr>
              <p:nvPr/>
            </p:nvSpPr>
            <p:spPr bwMode="auto">
              <a:xfrm>
                <a:off x="131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75" name="AutoShape 126"/>
              <p:cNvSpPr>
                <a:spLocks noChangeArrowheads="1"/>
              </p:cNvSpPr>
              <p:nvPr/>
            </p:nvSpPr>
            <p:spPr bwMode="auto">
              <a:xfrm>
                <a:off x="1563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76" name="AutoShape 127"/>
              <p:cNvSpPr>
                <a:spLocks noChangeArrowheads="1"/>
              </p:cNvSpPr>
              <p:nvPr/>
            </p:nvSpPr>
            <p:spPr bwMode="auto">
              <a:xfrm>
                <a:off x="1812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77" name="AutoShape 128"/>
              <p:cNvSpPr>
                <a:spLocks noChangeArrowheads="1"/>
              </p:cNvSpPr>
              <p:nvPr/>
            </p:nvSpPr>
            <p:spPr bwMode="auto">
              <a:xfrm>
                <a:off x="2061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7" name="Group 129"/>
          <p:cNvGrpSpPr/>
          <p:nvPr/>
        </p:nvGrpSpPr>
        <p:grpSpPr bwMode="auto">
          <a:xfrm>
            <a:off x="1414468" y="2895606"/>
            <a:ext cx="2357437" cy="795339"/>
            <a:chOff x="894" y="1140"/>
            <a:chExt cx="1485" cy="501"/>
          </a:xfrm>
        </p:grpSpPr>
        <p:sp>
          <p:nvSpPr>
            <p:cNvPr id="29746" name="AutoShape 130"/>
            <p:cNvSpPr>
              <a:spLocks noChangeArrowheads="1"/>
            </p:cNvSpPr>
            <p:nvPr/>
          </p:nvSpPr>
          <p:spPr bwMode="auto">
            <a:xfrm>
              <a:off x="105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47" name="AutoShape 131"/>
            <p:cNvSpPr>
              <a:spLocks noChangeArrowheads="1"/>
            </p:cNvSpPr>
            <p:nvPr/>
          </p:nvSpPr>
          <p:spPr bwMode="auto">
            <a:xfrm>
              <a:off x="129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48" name="AutoShape 132"/>
            <p:cNvSpPr>
              <a:spLocks noChangeArrowheads="1"/>
            </p:cNvSpPr>
            <p:nvPr/>
          </p:nvSpPr>
          <p:spPr bwMode="auto">
            <a:xfrm>
              <a:off x="1545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49" name="AutoShape 133"/>
            <p:cNvSpPr>
              <a:spLocks noChangeArrowheads="1"/>
            </p:cNvSpPr>
            <p:nvPr/>
          </p:nvSpPr>
          <p:spPr bwMode="auto">
            <a:xfrm>
              <a:off x="1794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50" name="AutoShape 134"/>
            <p:cNvSpPr>
              <a:spLocks noChangeArrowheads="1"/>
            </p:cNvSpPr>
            <p:nvPr/>
          </p:nvSpPr>
          <p:spPr bwMode="auto">
            <a:xfrm>
              <a:off x="2043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51" name="AutoShape 135"/>
            <p:cNvSpPr>
              <a:spLocks noChangeArrowheads="1"/>
            </p:cNvSpPr>
            <p:nvPr/>
          </p:nvSpPr>
          <p:spPr bwMode="auto">
            <a:xfrm>
              <a:off x="97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52" name="AutoShape 136"/>
            <p:cNvSpPr>
              <a:spLocks noChangeArrowheads="1"/>
            </p:cNvSpPr>
            <p:nvPr/>
          </p:nvSpPr>
          <p:spPr bwMode="auto">
            <a:xfrm>
              <a:off x="121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53" name="AutoShape 137"/>
            <p:cNvSpPr>
              <a:spLocks noChangeArrowheads="1"/>
            </p:cNvSpPr>
            <p:nvPr/>
          </p:nvSpPr>
          <p:spPr bwMode="auto">
            <a:xfrm>
              <a:off x="1467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54" name="AutoShape 138"/>
            <p:cNvSpPr>
              <a:spLocks noChangeArrowheads="1"/>
            </p:cNvSpPr>
            <p:nvPr/>
          </p:nvSpPr>
          <p:spPr bwMode="auto">
            <a:xfrm>
              <a:off x="1716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55" name="AutoShape 139"/>
            <p:cNvSpPr>
              <a:spLocks noChangeArrowheads="1"/>
            </p:cNvSpPr>
            <p:nvPr/>
          </p:nvSpPr>
          <p:spPr bwMode="auto">
            <a:xfrm>
              <a:off x="1965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grpSp>
          <p:nvGrpSpPr>
            <p:cNvPr id="29756" name="Group 140"/>
            <p:cNvGrpSpPr/>
            <p:nvPr/>
          </p:nvGrpSpPr>
          <p:grpSpPr bwMode="auto">
            <a:xfrm>
              <a:off x="894" y="1305"/>
              <a:ext cx="1323" cy="336"/>
              <a:chOff x="1074" y="1314"/>
              <a:chExt cx="1323" cy="336"/>
            </a:xfrm>
          </p:grpSpPr>
          <p:sp>
            <p:nvSpPr>
              <p:cNvPr id="29757" name="AutoShape 141"/>
              <p:cNvSpPr>
                <a:spLocks noChangeArrowheads="1"/>
              </p:cNvSpPr>
              <p:nvPr/>
            </p:nvSpPr>
            <p:spPr bwMode="auto">
              <a:xfrm>
                <a:off x="107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58" name="AutoShape 142"/>
              <p:cNvSpPr>
                <a:spLocks noChangeArrowheads="1"/>
              </p:cNvSpPr>
              <p:nvPr/>
            </p:nvSpPr>
            <p:spPr bwMode="auto">
              <a:xfrm>
                <a:off x="131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59" name="AutoShape 143"/>
              <p:cNvSpPr>
                <a:spLocks noChangeArrowheads="1"/>
              </p:cNvSpPr>
              <p:nvPr/>
            </p:nvSpPr>
            <p:spPr bwMode="auto">
              <a:xfrm>
                <a:off x="1563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60" name="AutoShape 144"/>
              <p:cNvSpPr>
                <a:spLocks noChangeArrowheads="1"/>
              </p:cNvSpPr>
              <p:nvPr/>
            </p:nvSpPr>
            <p:spPr bwMode="auto">
              <a:xfrm>
                <a:off x="1812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29761" name="AutoShape 145"/>
              <p:cNvSpPr>
                <a:spLocks noChangeArrowheads="1"/>
              </p:cNvSpPr>
              <p:nvPr/>
            </p:nvSpPr>
            <p:spPr bwMode="auto">
              <a:xfrm>
                <a:off x="2061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29707" name="Group 147"/>
          <p:cNvGrpSpPr/>
          <p:nvPr/>
        </p:nvGrpSpPr>
        <p:grpSpPr bwMode="auto">
          <a:xfrm>
            <a:off x="4967289" y="3505202"/>
            <a:ext cx="1585912" cy="809625"/>
            <a:chOff x="3081" y="2016"/>
            <a:chExt cx="999" cy="510"/>
          </a:xfrm>
        </p:grpSpPr>
        <p:sp>
          <p:nvSpPr>
            <p:cNvPr id="29736" name="AutoShape 148"/>
            <p:cNvSpPr>
              <a:spLocks noChangeArrowheads="1"/>
            </p:cNvSpPr>
            <p:nvPr/>
          </p:nvSpPr>
          <p:spPr bwMode="auto">
            <a:xfrm>
              <a:off x="326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37" name="AutoShape 149"/>
            <p:cNvSpPr>
              <a:spLocks noChangeArrowheads="1"/>
            </p:cNvSpPr>
            <p:nvPr/>
          </p:nvSpPr>
          <p:spPr bwMode="auto">
            <a:xfrm>
              <a:off x="350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38" name="AutoShape 150"/>
            <p:cNvSpPr>
              <a:spLocks noChangeArrowheads="1"/>
            </p:cNvSpPr>
            <p:nvPr/>
          </p:nvSpPr>
          <p:spPr bwMode="auto">
            <a:xfrm>
              <a:off x="374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39" name="AutoShape 151"/>
            <p:cNvSpPr>
              <a:spLocks noChangeArrowheads="1"/>
            </p:cNvSpPr>
            <p:nvPr/>
          </p:nvSpPr>
          <p:spPr bwMode="auto">
            <a:xfrm>
              <a:off x="3168" y="2112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40" name="AutoShape 152"/>
            <p:cNvSpPr>
              <a:spLocks noChangeArrowheads="1"/>
            </p:cNvSpPr>
            <p:nvPr/>
          </p:nvSpPr>
          <p:spPr bwMode="auto">
            <a:xfrm>
              <a:off x="317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41" name="AutoShape 153"/>
            <p:cNvSpPr>
              <a:spLocks noChangeArrowheads="1"/>
            </p:cNvSpPr>
            <p:nvPr/>
          </p:nvSpPr>
          <p:spPr bwMode="auto">
            <a:xfrm>
              <a:off x="341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42" name="AutoShape 154"/>
            <p:cNvSpPr>
              <a:spLocks noChangeArrowheads="1"/>
            </p:cNvSpPr>
            <p:nvPr/>
          </p:nvSpPr>
          <p:spPr bwMode="auto">
            <a:xfrm>
              <a:off x="365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43" name="AutoShape 155"/>
            <p:cNvSpPr>
              <a:spLocks noChangeArrowheads="1"/>
            </p:cNvSpPr>
            <p:nvPr/>
          </p:nvSpPr>
          <p:spPr bwMode="auto">
            <a:xfrm>
              <a:off x="3081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44" name="AutoShape 156"/>
            <p:cNvSpPr>
              <a:spLocks noChangeArrowheads="1"/>
            </p:cNvSpPr>
            <p:nvPr/>
          </p:nvSpPr>
          <p:spPr bwMode="auto">
            <a:xfrm>
              <a:off x="3330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45" name="AutoShape 157"/>
            <p:cNvSpPr>
              <a:spLocks noChangeArrowheads="1"/>
            </p:cNvSpPr>
            <p:nvPr/>
          </p:nvSpPr>
          <p:spPr bwMode="auto">
            <a:xfrm>
              <a:off x="3570" y="218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29708" name="Group 92"/>
          <p:cNvGrpSpPr/>
          <p:nvPr/>
        </p:nvGrpSpPr>
        <p:grpSpPr bwMode="auto">
          <a:xfrm>
            <a:off x="4965705" y="3124206"/>
            <a:ext cx="1585913" cy="809625"/>
            <a:chOff x="3177" y="2850"/>
            <a:chExt cx="999" cy="510"/>
          </a:xfrm>
        </p:grpSpPr>
        <p:sp>
          <p:nvSpPr>
            <p:cNvPr id="29727" name="AutoShape 81"/>
            <p:cNvSpPr>
              <a:spLocks noChangeArrowheads="1"/>
            </p:cNvSpPr>
            <p:nvPr/>
          </p:nvSpPr>
          <p:spPr bwMode="auto">
            <a:xfrm>
              <a:off x="3360" y="28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28" name="AutoShape 82"/>
            <p:cNvSpPr>
              <a:spLocks noChangeArrowheads="1"/>
            </p:cNvSpPr>
            <p:nvPr/>
          </p:nvSpPr>
          <p:spPr bwMode="auto">
            <a:xfrm>
              <a:off x="3600" y="28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29" name="AutoShape 83"/>
            <p:cNvSpPr>
              <a:spLocks noChangeArrowheads="1"/>
            </p:cNvSpPr>
            <p:nvPr/>
          </p:nvSpPr>
          <p:spPr bwMode="auto">
            <a:xfrm>
              <a:off x="3840" y="28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30" name="AutoShape 84"/>
            <p:cNvSpPr>
              <a:spLocks noChangeArrowheads="1"/>
            </p:cNvSpPr>
            <p:nvPr/>
          </p:nvSpPr>
          <p:spPr bwMode="auto">
            <a:xfrm>
              <a:off x="3264" y="294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31" name="AutoShape 85"/>
            <p:cNvSpPr>
              <a:spLocks noChangeArrowheads="1"/>
            </p:cNvSpPr>
            <p:nvPr/>
          </p:nvSpPr>
          <p:spPr bwMode="auto">
            <a:xfrm>
              <a:off x="3273" y="293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32" name="AutoShape 86"/>
            <p:cNvSpPr>
              <a:spLocks noChangeArrowheads="1"/>
            </p:cNvSpPr>
            <p:nvPr/>
          </p:nvSpPr>
          <p:spPr bwMode="auto">
            <a:xfrm>
              <a:off x="3513" y="293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33" name="AutoShape 87"/>
            <p:cNvSpPr>
              <a:spLocks noChangeArrowheads="1"/>
            </p:cNvSpPr>
            <p:nvPr/>
          </p:nvSpPr>
          <p:spPr bwMode="auto">
            <a:xfrm>
              <a:off x="3753" y="293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34" name="AutoShape 88"/>
            <p:cNvSpPr>
              <a:spLocks noChangeArrowheads="1"/>
            </p:cNvSpPr>
            <p:nvPr/>
          </p:nvSpPr>
          <p:spPr bwMode="auto">
            <a:xfrm>
              <a:off x="3177" y="3024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29735" name="AutoShape 89"/>
            <p:cNvSpPr>
              <a:spLocks noChangeArrowheads="1"/>
            </p:cNvSpPr>
            <p:nvPr/>
          </p:nvSpPr>
          <p:spPr bwMode="auto">
            <a:xfrm>
              <a:off x="3426" y="3024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746234" y="609600"/>
            <a:ext cx="71389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Hình </a:t>
            </a:r>
            <a:r>
              <a:rPr lang="en-US" sz="2800" b="1" dirty="0">
                <a:solidFill>
                  <a:srgbClr val="500050"/>
                </a:solidFill>
                <a:latin typeface="HP001 5 hàng" pitchFamily="34" charset="-93"/>
                <a:cs typeface="Arial" pitchFamily="34" charset="0"/>
              </a:rPr>
              <a:t>A</a:t>
            </a:r>
            <a:r>
              <a:rPr lang="en-US" sz="2800" b="1" dirty="0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gồm</a:t>
            </a:r>
            <a:r>
              <a:rPr lang="en-US" sz="2800" b="1" dirty="0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mấy</a:t>
            </a:r>
            <a:r>
              <a:rPr lang="en-US" sz="2800" b="1" dirty="0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b="1" dirty="0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lập</a:t>
            </a:r>
            <a:r>
              <a:rPr lang="en-US" sz="2800" b="1" dirty="0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b="1" dirty="0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nhỏ</a:t>
            </a:r>
            <a:r>
              <a:rPr lang="en-US" sz="2800" b="1" dirty="0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092746"/>
            <a:ext cx="9143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25488"/>
            <a:r>
              <a:rPr lang="en-US" sz="2800" b="1" dirty="0" err="1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b="1" dirty="0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>
                <a:solidFill>
                  <a:srgbClr val="500050"/>
                </a:solidFill>
                <a:latin typeface="HP001 5 hàng" pitchFamily="34" charset="-93"/>
                <a:cs typeface="Arial" pitchFamily="34" charset="0"/>
              </a:rPr>
              <a:t>B</a:t>
            </a:r>
            <a:r>
              <a:rPr lang="en-US" sz="2800" b="1" dirty="0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gồm</a:t>
            </a:r>
            <a:r>
              <a:rPr lang="en-US" sz="2800" b="1" dirty="0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mấy</a:t>
            </a:r>
            <a:r>
              <a:rPr lang="en-US" sz="2800" b="1" dirty="0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b="1" dirty="0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lập</a:t>
            </a:r>
            <a:r>
              <a:rPr lang="en-US" sz="2800" b="1" dirty="0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b="1" dirty="0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nhỏ</a:t>
            </a:r>
            <a:r>
              <a:rPr lang="en-US" sz="2800" b="1" dirty="0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30" y="1600200"/>
            <a:ext cx="9143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25488"/>
            <a:r>
              <a:rPr lang="en-US" sz="2800" b="1" dirty="0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So </a:t>
            </a:r>
            <a:r>
              <a:rPr lang="en-US" sz="2800" b="1" dirty="0" err="1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sánh</a:t>
            </a:r>
            <a:r>
              <a:rPr lang="en-US" sz="2800" b="1" dirty="0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sz="2800" b="1" dirty="0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b="1" dirty="0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b="1" dirty="0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b="1" dirty="0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>
                <a:solidFill>
                  <a:srgbClr val="500050"/>
                </a:solidFill>
                <a:latin typeface="HP001 5 hàng" pitchFamily="34" charset="-93"/>
                <a:cs typeface="Arial" pitchFamily="34" charset="0"/>
              </a:rPr>
              <a:t>A</a:t>
            </a:r>
            <a:r>
              <a:rPr lang="en-US" sz="2800" b="1" dirty="0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800" b="1" dirty="0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b="1" dirty="0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>
                <a:solidFill>
                  <a:srgbClr val="500050"/>
                </a:solidFill>
                <a:latin typeface="HP001 5 hàng" pitchFamily="34" charset="-93"/>
                <a:cs typeface="Arial" pitchFamily="34" charset="0"/>
              </a:rPr>
              <a:t>B</a:t>
            </a:r>
            <a:r>
              <a:rPr lang="en-US" sz="2800" b="1" dirty="0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15" name="Text Box 53"/>
          <p:cNvSpPr txBox="1">
            <a:spLocks noChangeArrowheads="1"/>
          </p:cNvSpPr>
          <p:nvPr/>
        </p:nvSpPr>
        <p:spPr bwMode="auto">
          <a:xfrm>
            <a:off x="2209800" y="5054025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HP001 5 hàng" pitchFamily="34" charset="-93"/>
              </a:rPr>
              <a:t>A</a:t>
            </a:r>
          </a:p>
        </p:txBody>
      </p:sp>
      <p:sp>
        <p:nvSpPr>
          <p:cNvPr id="116" name="Text Box 53"/>
          <p:cNvSpPr txBox="1">
            <a:spLocks noChangeArrowheads="1"/>
          </p:cNvSpPr>
          <p:nvPr/>
        </p:nvSpPr>
        <p:spPr bwMode="auto">
          <a:xfrm>
            <a:off x="5334000" y="4977825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HP001 5 hàng" pitchFamily="34" charset="-93"/>
              </a:rPr>
              <a:t>B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751494" y="622043"/>
            <a:ext cx="76723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>
                <a:latin typeface="HP001 5 hàng" pitchFamily="34" charset="-93"/>
                <a:cs typeface="Arial" pitchFamily="34" charset="0"/>
              </a:rPr>
              <a:t>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gồm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45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lập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nhỏ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Rectangle 117"/>
              <p:cNvSpPr/>
              <p:nvPr/>
            </p:nvSpPr>
            <p:spPr>
              <a:xfrm>
                <a:off x="76200" y="5680652"/>
                <a:ext cx="8991599" cy="1024948"/>
              </a:xfrm>
              <a:prstGeom prst="rect">
                <a:avLst/>
              </a:prstGeom>
              <a:solidFill>
                <a:srgbClr val="FFCC99"/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just"/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Hình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>
                    <a:solidFill>
                      <a:schemeClr val="tx1"/>
                    </a:solidFill>
                    <a:latin typeface="HP001 5 hàng" pitchFamily="34" charset="-93"/>
                    <a:cs typeface="Arial" pitchFamily="34" charset="0"/>
                  </a:rPr>
                  <a:t>A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gồm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3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lớp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mỗi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lớp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có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15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hình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lập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phương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nhỏ</a:t>
                </a:r>
                <a:endParaRPr lang="en-US" sz="2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just"/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Vậy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hình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>
                    <a:solidFill>
                      <a:schemeClr val="tx1"/>
                    </a:solidFill>
                    <a:latin typeface="HP001 5 hàng" pitchFamily="34" charset="-93"/>
                    <a:cs typeface="Arial" pitchFamily="34" charset="0"/>
                  </a:rPr>
                  <a:t>A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có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: 15 </a:t>
                </a:r>
                <a14:m>
                  <m:oMath xmlns:m="http://schemas.openxmlformats.org/officeDocument/2006/math">
                    <m:r>
                      <a:rPr lang="en-US" sz="26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3 = 45 (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hình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lập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phương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nhỏ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18" name="Rectangle 1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5680652"/>
                <a:ext cx="8991599" cy="1024948"/>
              </a:xfrm>
              <a:prstGeom prst="rect">
                <a:avLst/>
              </a:prstGeom>
              <a:blipFill rotWithShape="1">
                <a:blip r:embed="rId3"/>
                <a:stretch>
                  <a:fillRect l="-1151" t="-1754" b="-7602"/>
                </a:stretch>
              </a:blipFill>
              <a:ln>
                <a:solidFill>
                  <a:schemeClr val="accent6"/>
                </a:solidFill>
              </a:ln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73988E-6 L 3.05556E-6 -0.0813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06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4104E-6 L 2.22222E-6 0.0913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5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7" grpId="0"/>
      <p:bldP spid="11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 bwMode="auto">
          <a:xfrm>
            <a:off x="4891089" y="3457578"/>
            <a:ext cx="1585912" cy="809625"/>
            <a:chOff x="3081" y="2016"/>
            <a:chExt cx="999" cy="510"/>
          </a:xfrm>
        </p:grpSpPr>
        <p:sp>
          <p:nvSpPr>
            <p:cNvPr id="30818" name="AutoShape 3"/>
            <p:cNvSpPr>
              <a:spLocks noChangeArrowheads="1"/>
            </p:cNvSpPr>
            <p:nvPr/>
          </p:nvSpPr>
          <p:spPr bwMode="auto">
            <a:xfrm>
              <a:off x="326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19" name="AutoShape 4"/>
            <p:cNvSpPr>
              <a:spLocks noChangeArrowheads="1"/>
            </p:cNvSpPr>
            <p:nvPr/>
          </p:nvSpPr>
          <p:spPr bwMode="auto">
            <a:xfrm>
              <a:off x="350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20" name="AutoShape 5"/>
            <p:cNvSpPr>
              <a:spLocks noChangeArrowheads="1"/>
            </p:cNvSpPr>
            <p:nvPr/>
          </p:nvSpPr>
          <p:spPr bwMode="auto">
            <a:xfrm>
              <a:off x="374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21" name="AutoShape 6"/>
            <p:cNvSpPr>
              <a:spLocks noChangeArrowheads="1"/>
            </p:cNvSpPr>
            <p:nvPr/>
          </p:nvSpPr>
          <p:spPr bwMode="auto">
            <a:xfrm>
              <a:off x="3168" y="2112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22" name="AutoShape 7"/>
            <p:cNvSpPr>
              <a:spLocks noChangeArrowheads="1"/>
            </p:cNvSpPr>
            <p:nvPr/>
          </p:nvSpPr>
          <p:spPr bwMode="auto">
            <a:xfrm>
              <a:off x="317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23" name="AutoShape 8"/>
            <p:cNvSpPr>
              <a:spLocks noChangeArrowheads="1"/>
            </p:cNvSpPr>
            <p:nvPr/>
          </p:nvSpPr>
          <p:spPr bwMode="auto">
            <a:xfrm>
              <a:off x="341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24" name="AutoShape 9"/>
            <p:cNvSpPr>
              <a:spLocks noChangeArrowheads="1"/>
            </p:cNvSpPr>
            <p:nvPr/>
          </p:nvSpPr>
          <p:spPr bwMode="auto">
            <a:xfrm>
              <a:off x="365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25" name="AutoShape 10"/>
            <p:cNvSpPr>
              <a:spLocks noChangeArrowheads="1"/>
            </p:cNvSpPr>
            <p:nvPr/>
          </p:nvSpPr>
          <p:spPr bwMode="auto">
            <a:xfrm>
              <a:off x="3081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26" name="AutoShape 11"/>
            <p:cNvSpPr>
              <a:spLocks noChangeArrowheads="1"/>
            </p:cNvSpPr>
            <p:nvPr/>
          </p:nvSpPr>
          <p:spPr bwMode="auto">
            <a:xfrm>
              <a:off x="3330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27" name="AutoShape 12"/>
            <p:cNvSpPr>
              <a:spLocks noChangeArrowheads="1"/>
            </p:cNvSpPr>
            <p:nvPr/>
          </p:nvSpPr>
          <p:spPr bwMode="auto">
            <a:xfrm>
              <a:off x="3570" y="218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30726" name="Group 21"/>
          <p:cNvGrpSpPr/>
          <p:nvPr/>
        </p:nvGrpSpPr>
        <p:grpSpPr bwMode="auto">
          <a:xfrm>
            <a:off x="1419226" y="3462335"/>
            <a:ext cx="2357438" cy="795337"/>
            <a:chOff x="894" y="1140"/>
            <a:chExt cx="1485" cy="501"/>
          </a:xfrm>
        </p:grpSpPr>
        <p:sp>
          <p:nvSpPr>
            <p:cNvPr id="30802" name="AutoShape 22"/>
            <p:cNvSpPr>
              <a:spLocks noChangeArrowheads="1"/>
            </p:cNvSpPr>
            <p:nvPr/>
          </p:nvSpPr>
          <p:spPr bwMode="auto">
            <a:xfrm>
              <a:off x="105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03" name="AutoShape 23"/>
            <p:cNvSpPr>
              <a:spLocks noChangeArrowheads="1"/>
            </p:cNvSpPr>
            <p:nvPr/>
          </p:nvSpPr>
          <p:spPr bwMode="auto">
            <a:xfrm>
              <a:off x="129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04" name="AutoShape 24"/>
            <p:cNvSpPr>
              <a:spLocks noChangeArrowheads="1"/>
            </p:cNvSpPr>
            <p:nvPr/>
          </p:nvSpPr>
          <p:spPr bwMode="auto">
            <a:xfrm>
              <a:off x="1545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05" name="AutoShape 25"/>
            <p:cNvSpPr>
              <a:spLocks noChangeArrowheads="1"/>
            </p:cNvSpPr>
            <p:nvPr/>
          </p:nvSpPr>
          <p:spPr bwMode="auto">
            <a:xfrm>
              <a:off x="1794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06" name="AutoShape 26"/>
            <p:cNvSpPr>
              <a:spLocks noChangeArrowheads="1"/>
            </p:cNvSpPr>
            <p:nvPr/>
          </p:nvSpPr>
          <p:spPr bwMode="auto">
            <a:xfrm>
              <a:off x="2043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07" name="AutoShape 27"/>
            <p:cNvSpPr>
              <a:spLocks noChangeArrowheads="1"/>
            </p:cNvSpPr>
            <p:nvPr/>
          </p:nvSpPr>
          <p:spPr bwMode="auto">
            <a:xfrm>
              <a:off x="97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08" name="AutoShape 28"/>
            <p:cNvSpPr>
              <a:spLocks noChangeArrowheads="1"/>
            </p:cNvSpPr>
            <p:nvPr/>
          </p:nvSpPr>
          <p:spPr bwMode="auto">
            <a:xfrm>
              <a:off x="121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09" name="AutoShape 29"/>
            <p:cNvSpPr>
              <a:spLocks noChangeArrowheads="1"/>
            </p:cNvSpPr>
            <p:nvPr/>
          </p:nvSpPr>
          <p:spPr bwMode="auto">
            <a:xfrm>
              <a:off x="1467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10" name="AutoShape 30"/>
            <p:cNvSpPr>
              <a:spLocks noChangeArrowheads="1"/>
            </p:cNvSpPr>
            <p:nvPr/>
          </p:nvSpPr>
          <p:spPr bwMode="auto">
            <a:xfrm>
              <a:off x="1716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811" name="AutoShape 31"/>
            <p:cNvSpPr>
              <a:spLocks noChangeArrowheads="1"/>
            </p:cNvSpPr>
            <p:nvPr/>
          </p:nvSpPr>
          <p:spPr bwMode="auto">
            <a:xfrm>
              <a:off x="1965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grpSp>
          <p:nvGrpSpPr>
            <p:cNvPr id="30812" name="Group 32"/>
            <p:cNvGrpSpPr/>
            <p:nvPr/>
          </p:nvGrpSpPr>
          <p:grpSpPr bwMode="auto">
            <a:xfrm>
              <a:off x="894" y="1305"/>
              <a:ext cx="1323" cy="336"/>
              <a:chOff x="1074" y="1314"/>
              <a:chExt cx="1323" cy="336"/>
            </a:xfrm>
          </p:grpSpPr>
          <p:sp>
            <p:nvSpPr>
              <p:cNvPr id="30813" name="AutoShape 33"/>
              <p:cNvSpPr>
                <a:spLocks noChangeArrowheads="1"/>
              </p:cNvSpPr>
              <p:nvPr/>
            </p:nvSpPr>
            <p:spPr bwMode="auto">
              <a:xfrm>
                <a:off x="107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814" name="AutoShape 34"/>
              <p:cNvSpPr>
                <a:spLocks noChangeArrowheads="1"/>
              </p:cNvSpPr>
              <p:nvPr/>
            </p:nvSpPr>
            <p:spPr bwMode="auto">
              <a:xfrm>
                <a:off x="131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815" name="AutoShape 35"/>
              <p:cNvSpPr>
                <a:spLocks noChangeArrowheads="1"/>
              </p:cNvSpPr>
              <p:nvPr/>
            </p:nvSpPr>
            <p:spPr bwMode="auto">
              <a:xfrm>
                <a:off x="1563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816" name="AutoShape 36"/>
              <p:cNvSpPr>
                <a:spLocks noChangeArrowheads="1"/>
              </p:cNvSpPr>
              <p:nvPr/>
            </p:nvSpPr>
            <p:spPr bwMode="auto">
              <a:xfrm>
                <a:off x="1812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817" name="AutoShape 37"/>
              <p:cNvSpPr>
                <a:spLocks noChangeArrowheads="1"/>
              </p:cNvSpPr>
              <p:nvPr/>
            </p:nvSpPr>
            <p:spPr bwMode="auto">
              <a:xfrm>
                <a:off x="2061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30727" name="Group 38"/>
          <p:cNvGrpSpPr/>
          <p:nvPr/>
        </p:nvGrpSpPr>
        <p:grpSpPr bwMode="auto">
          <a:xfrm>
            <a:off x="1414468" y="3067050"/>
            <a:ext cx="2357437" cy="795339"/>
            <a:chOff x="894" y="1140"/>
            <a:chExt cx="1485" cy="501"/>
          </a:xfrm>
        </p:grpSpPr>
        <p:sp>
          <p:nvSpPr>
            <p:cNvPr id="30786" name="AutoShape 39"/>
            <p:cNvSpPr>
              <a:spLocks noChangeArrowheads="1"/>
            </p:cNvSpPr>
            <p:nvPr/>
          </p:nvSpPr>
          <p:spPr bwMode="auto">
            <a:xfrm>
              <a:off x="105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87" name="AutoShape 40"/>
            <p:cNvSpPr>
              <a:spLocks noChangeArrowheads="1"/>
            </p:cNvSpPr>
            <p:nvPr/>
          </p:nvSpPr>
          <p:spPr bwMode="auto">
            <a:xfrm>
              <a:off x="129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88" name="AutoShape 41"/>
            <p:cNvSpPr>
              <a:spLocks noChangeArrowheads="1"/>
            </p:cNvSpPr>
            <p:nvPr/>
          </p:nvSpPr>
          <p:spPr bwMode="auto">
            <a:xfrm>
              <a:off x="1545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89" name="AutoShape 42"/>
            <p:cNvSpPr>
              <a:spLocks noChangeArrowheads="1"/>
            </p:cNvSpPr>
            <p:nvPr/>
          </p:nvSpPr>
          <p:spPr bwMode="auto">
            <a:xfrm>
              <a:off x="1794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90" name="AutoShape 43"/>
            <p:cNvSpPr>
              <a:spLocks noChangeArrowheads="1"/>
            </p:cNvSpPr>
            <p:nvPr/>
          </p:nvSpPr>
          <p:spPr bwMode="auto">
            <a:xfrm>
              <a:off x="2043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91" name="AutoShape 44"/>
            <p:cNvSpPr>
              <a:spLocks noChangeArrowheads="1"/>
            </p:cNvSpPr>
            <p:nvPr/>
          </p:nvSpPr>
          <p:spPr bwMode="auto">
            <a:xfrm>
              <a:off x="97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92" name="AutoShape 45"/>
            <p:cNvSpPr>
              <a:spLocks noChangeArrowheads="1"/>
            </p:cNvSpPr>
            <p:nvPr/>
          </p:nvSpPr>
          <p:spPr bwMode="auto">
            <a:xfrm>
              <a:off x="121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93" name="AutoShape 46"/>
            <p:cNvSpPr>
              <a:spLocks noChangeArrowheads="1"/>
            </p:cNvSpPr>
            <p:nvPr/>
          </p:nvSpPr>
          <p:spPr bwMode="auto">
            <a:xfrm>
              <a:off x="1467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94" name="AutoShape 47"/>
            <p:cNvSpPr>
              <a:spLocks noChangeArrowheads="1"/>
            </p:cNvSpPr>
            <p:nvPr/>
          </p:nvSpPr>
          <p:spPr bwMode="auto">
            <a:xfrm>
              <a:off x="1716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95" name="AutoShape 48"/>
            <p:cNvSpPr>
              <a:spLocks noChangeArrowheads="1"/>
            </p:cNvSpPr>
            <p:nvPr/>
          </p:nvSpPr>
          <p:spPr bwMode="auto">
            <a:xfrm>
              <a:off x="1965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grpSp>
          <p:nvGrpSpPr>
            <p:cNvPr id="30796" name="Group 49"/>
            <p:cNvGrpSpPr/>
            <p:nvPr/>
          </p:nvGrpSpPr>
          <p:grpSpPr bwMode="auto">
            <a:xfrm>
              <a:off x="894" y="1305"/>
              <a:ext cx="1323" cy="336"/>
              <a:chOff x="1074" y="1314"/>
              <a:chExt cx="1323" cy="336"/>
            </a:xfrm>
          </p:grpSpPr>
          <p:sp>
            <p:nvSpPr>
              <p:cNvPr id="30797" name="AutoShape 50"/>
              <p:cNvSpPr>
                <a:spLocks noChangeArrowheads="1"/>
              </p:cNvSpPr>
              <p:nvPr/>
            </p:nvSpPr>
            <p:spPr bwMode="auto">
              <a:xfrm>
                <a:off x="107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798" name="AutoShape 51"/>
              <p:cNvSpPr>
                <a:spLocks noChangeArrowheads="1"/>
              </p:cNvSpPr>
              <p:nvPr/>
            </p:nvSpPr>
            <p:spPr bwMode="auto">
              <a:xfrm>
                <a:off x="131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799" name="AutoShape 52"/>
              <p:cNvSpPr>
                <a:spLocks noChangeArrowheads="1"/>
              </p:cNvSpPr>
              <p:nvPr/>
            </p:nvSpPr>
            <p:spPr bwMode="auto">
              <a:xfrm>
                <a:off x="1563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800" name="AutoShape 53"/>
              <p:cNvSpPr>
                <a:spLocks noChangeArrowheads="1"/>
              </p:cNvSpPr>
              <p:nvPr/>
            </p:nvSpPr>
            <p:spPr bwMode="auto">
              <a:xfrm>
                <a:off x="1812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801" name="AutoShape 54"/>
              <p:cNvSpPr>
                <a:spLocks noChangeArrowheads="1"/>
              </p:cNvSpPr>
              <p:nvPr/>
            </p:nvSpPr>
            <p:spPr bwMode="auto">
              <a:xfrm>
                <a:off x="2061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30728" name="Group 55"/>
          <p:cNvGrpSpPr/>
          <p:nvPr/>
        </p:nvGrpSpPr>
        <p:grpSpPr bwMode="auto">
          <a:xfrm>
            <a:off x="1414468" y="2667000"/>
            <a:ext cx="2357437" cy="795339"/>
            <a:chOff x="894" y="1140"/>
            <a:chExt cx="1485" cy="501"/>
          </a:xfrm>
        </p:grpSpPr>
        <p:sp>
          <p:nvSpPr>
            <p:cNvPr id="30770" name="AutoShape 56"/>
            <p:cNvSpPr>
              <a:spLocks noChangeArrowheads="1"/>
            </p:cNvSpPr>
            <p:nvPr/>
          </p:nvSpPr>
          <p:spPr bwMode="auto">
            <a:xfrm>
              <a:off x="105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71" name="AutoShape 57"/>
            <p:cNvSpPr>
              <a:spLocks noChangeArrowheads="1"/>
            </p:cNvSpPr>
            <p:nvPr/>
          </p:nvSpPr>
          <p:spPr bwMode="auto">
            <a:xfrm>
              <a:off x="129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72" name="AutoShape 58"/>
            <p:cNvSpPr>
              <a:spLocks noChangeArrowheads="1"/>
            </p:cNvSpPr>
            <p:nvPr/>
          </p:nvSpPr>
          <p:spPr bwMode="auto">
            <a:xfrm>
              <a:off x="1545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73" name="AutoShape 59"/>
            <p:cNvSpPr>
              <a:spLocks noChangeArrowheads="1"/>
            </p:cNvSpPr>
            <p:nvPr/>
          </p:nvSpPr>
          <p:spPr bwMode="auto">
            <a:xfrm>
              <a:off x="1794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74" name="AutoShape 60"/>
            <p:cNvSpPr>
              <a:spLocks noChangeArrowheads="1"/>
            </p:cNvSpPr>
            <p:nvPr/>
          </p:nvSpPr>
          <p:spPr bwMode="auto">
            <a:xfrm>
              <a:off x="2043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75" name="AutoShape 61"/>
            <p:cNvSpPr>
              <a:spLocks noChangeArrowheads="1"/>
            </p:cNvSpPr>
            <p:nvPr/>
          </p:nvSpPr>
          <p:spPr bwMode="auto">
            <a:xfrm>
              <a:off x="97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76" name="AutoShape 62"/>
            <p:cNvSpPr>
              <a:spLocks noChangeArrowheads="1"/>
            </p:cNvSpPr>
            <p:nvPr/>
          </p:nvSpPr>
          <p:spPr bwMode="auto">
            <a:xfrm>
              <a:off x="121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77" name="AutoShape 63"/>
            <p:cNvSpPr>
              <a:spLocks noChangeArrowheads="1"/>
            </p:cNvSpPr>
            <p:nvPr/>
          </p:nvSpPr>
          <p:spPr bwMode="auto">
            <a:xfrm>
              <a:off x="1467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78" name="AutoShape 64"/>
            <p:cNvSpPr>
              <a:spLocks noChangeArrowheads="1"/>
            </p:cNvSpPr>
            <p:nvPr/>
          </p:nvSpPr>
          <p:spPr bwMode="auto">
            <a:xfrm>
              <a:off x="1716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79" name="AutoShape 65"/>
            <p:cNvSpPr>
              <a:spLocks noChangeArrowheads="1"/>
            </p:cNvSpPr>
            <p:nvPr/>
          </p:nvSpPr>
          <p:spPr bwMode="auto">
            <a:xfrm>
              <a:off x="1965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grpSp>
          <p:nvGrpSpPr>
            <p:cNvPr id="30780" name="Group 66"/>
            <p:cNvGrpSpPr/>
            <p:nvPr/>
          </p:nvGrpSpPr>
          <p:grpSpPr bwMode="auto">
            <a:xfrm>
              <a:off x="894" y="1305"/>
              <a:ext cx="1323" cy="336"/>
              <a:chOff x="1074" y="1314"/>
              <a:chExt cx="1323" cy="336"/>
            </a:xfrm>
          </p:grpSpPr>
          <p:sp>
            <p:nvSpPr>
              <p:cNvPr id="30781" name="AutoShape 67"/>
              <p:cNvSpPr>
                <a:spLocks noChangeArrowheads="1"/>
              </p:cNvSpPr>
              <p:nvPr/>
            </p:nvSpPr>
            <p:spPr bwMode="auto">
              <a:xfrm>
                <a:off x="107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782" name="AutoShape 68"/>
              <p:cNvSpPr>
                <a:spLocks noChangeArrowheads="1"/>
              </p:cNvSpPr>
              <p:nvPr/>
            </p:nvSpPr>
            <p:spPr bwMode="auto">
              <a:xfrm>
                <a:off x="131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783" name="AutoShape 69"/>
              <p:cNvSpPr>
                <a:spLocks noChangeArrowheads="1"/>
              </p:cNvSpPr>
              <p:nvPr/>
            </p:nvSpPr>
            <p:spPr bwMode="auto">
              <a:xfrm>
                <a:off x="1563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784" name="AutoShape 70"/>
              <p:cNvSpPr>
                <a:spLocks noChangeArrowheads="1"/>
              </p:cNvSpPr>
              <p:nvPr/>
            </p:nvSpPr>
            <p:spPr bwMode="auto">
              <a:xfrm>
                <a:off x="1812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30785" name="AutoShape 71"/>
              <p:cNvSpPr>
                <a:spLocks noChangeArrowheads="1"/>
              </p:cNvSpPr>
              <p:nvPr/>
            </p:nvSpPr>
            <p:spPr bwMode="auto">
              <a:xfrm>
                <a:off x="2061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grpSp>
        <p:nvGrpSpPr>
          <p:cNvPr id="30729" name="Group 72"/>
          <p:cNvGrpSpPr/>
          <p:nvPr/>
        </p:nvGrpSpPr>
        <p:grpSpPr bwMode="auto">
          <a:xfrm>
            <a:off x="4891089" y="3119445"/>
            <a:ext cx="1585912" cy="809625"/>
            <a:chOff x="3081" y="2016"/>
            <a:chExt cx="999" cy="510"/>
          </a:xfrm>
        </p:grpSpPr>
        <p:sp>
          <p:nvSpPr>
            <p:cNvPr id="30760" name="AutoShape 73"/>
            <p:cNvSpPr>
              <a:spLocks noChangeArrowheads="1"/>
            </p:cNvSpPr>
            <p:nvPr/>
          </p:nvSpPr>
          <p:spPr bwMode="auto">
            <a:xfrm>
              <a:off x="326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61" name="AutoShape 74"/>
            <p:cNvSpPr>
              <a:spLocks noChangeArrowheads="1"/>
            </p:cNvSpPr>
            <p:nvPr/>
          </p:nvSpPr>
          <p:spPr bwMode="auto">
            <a:xfrm>
              <a:off x="350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62" name="AutoShape 75"/>
            <p:cNvSpPr>
              <a:spLocks noChangeArrowheads="1"/>
            </p:cNvSpPr>
            <p:nvPr/>
          </p:nvSpPr>
          <p:spPr bwMode="auto">
            <a:xfrm>
              <a:off x="374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63" name="AutoShape 76"/>
            <p:cNvSpPr>
              <a:spLocks noChangeArrowheads="1"/>
            </p:cNvSpPr>
            <p:nvPr/>
          </p:nvSpPr>
          <p:spPr bwMode="auto">
            <a:xfrm>
              <a:off x="3168" y="2112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64" name="AutoShape 77"/>
            <p:cNvSpPr>
              <a:spLocks noChangeArrowheads="1"/>
            </p:cNvSpPr>
            <p:nvPr/>
          </p:nvSpPr>
          <p:spPr bwMode="auto">
            <a:xfrm>
              <a:off x="317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65" name="AutoShape 78"/>
            <p:cNvSpPr>
              <a:spLocks noChangeArrowheads="1"/>
            </p:cNvSpPr>
            <p:nvPr/>
          </p:nvSpPr>
          <p:spPr bwMode="auto">
            <a:xfrm>
              <a:off x="341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66" name="AutoShape 79"/>
            <p:cNvSpPr>
              <a:spLocks noChangeArrowheads="1"/>
            </p:cNvSpPr>
            <p:nvPr/>
          </p:nvSpPr>
          <p:spPr bwMode="auto">
            <a:xfrm>
              <a:off x="365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67" name="AutoShape 80"/>
            <p:cNvSpPr>
              <a:spLocks noChangeArrowheads="1"/>
            </p:cNvSpPr>
            <p:nvPr/>
          </p:nvSpPr>
          <p:spPr bwMode="auto">
            <a:xfrm>
              <a:off x="3081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68" name="AutoShape 81"/>
            <p:cNvSpPr>
              <a:spLocks noChangeArrowheads="1"/>
            </p:cNvSpPr>
            <p:nvPr/>
          </p:nvSpPr>
          <p:spPr bwMode="auto">
            <a:xfrm>
              <a:off x="3330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69" name="AutoShape 82"/>
            <p:cNvSpPr>
              <a:spLocks noChangeArrowheads="1"/>
            </p:cNvSpPr>
            <p:nvPr/>
          </p:nvSpPr>
          <p:spPr bwMode="auto">
            <a:xfrm>
              <a:off x="3570" y="218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0" name="Group 83"/>
          <p:cNvGrpSpPr/>
          <p:nvPr/>
        </p:nvGrpSpPr>
        <p:grpSpPr bwMode="auto">
          <a:xfrm>
            <a:off x="4889505" y="2709869"/>
            <a:ext cx="1585913" cy="809625"/>
            <a:chOff x="3177" y="2850"/>
            <a:chExt cx="999" cy="510"/>
          </a:xfrm>
        </p:grpSpPr>
        <p:sp>
          <p:nvSpPr>
            <p:cNvPr id="30751" name="AutoShape 84"/>
            <p:cNvSpPr>
              <a:spLocks noChangeArrowheads="1"/>
            </p:cNvSpPr>
            <p:nvPr/>
          </p:nvSpPr>
          <p:spPr bwMode="auto">
            <a:xfrm>
              <a:off x="3360" y="28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52" name="AutoShape 85"/>
            <p:cNvSpPr>
              <a:spLocks noChangeArrowheads="1"/>
            </p:cNvSpPr>
            <p:nvPr/>
          </p:nvSpPr>
          <p:spPr bwMode="auto">
            <a:xfrm>
              <a:off x="3600" y="28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53" name="AutoShape 86"/>
            <p:cNvSpPr>
              <a:spLocks noChangeArrowheads="1"/>
            </p:cNvSpPr>
            <p:nvPr/>
          </p:nvSpPr>
          <p:spPr bwMode="auto">
            <a:xfrm>
              <a:off x="3840" y="28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54" name="AutoShape 87"/>
            <p:cNvSpPr>
              <a:spLocks noChangeArrowheads="1"/>
            </p:cNvSpPr>
            <p:nvPr/>
          </p:nvSpPr>
          <p:spPr bwMode="auto">
            <a:xfrm>
              <a:off x="3264" y="294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55" name="AutoShape 88"/>
            <p:cNvSpPr>
              <a:spLocks noChangeArrowheads="1"/>
            </p:cNvSpPr>
            <p:nvPr/>
          </p:nvSpPr>
          <p:spPr bwMode="auto">
            <a:xfrm>
              <a:off x="3273" y="293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56" name="AutoShape 89"/>
            <p:cNvSpPr>
              <a:spLocks noChangeArrowheads="1"/>
            </p:cNvSpPr>
            <p:nvPr/>
          </p:nvSpPr>
          <p:spPr bwMode="auto">
            <a:xfrm>
              <a:off x="3513" y="293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57" name="AutoShape 90"/>
            <p:cNvSpPr>
              <a:spLocks noChangeArrowheads="1"/>
            </p:cNvSpPr>
            <p:nvPr/>
          </p:nvSpPr>
          <p:spPr bwMode="auto">
            <a:xfrm>
              <a:off x="3753" y="293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58" name="AutoShape 91"/>
            <p:cNvSpPr>
              <a:spLocks noChangeArrowheads="1"/>
            </p:cNvSpPr>
            <p:nvPr/>
          </p:nvSpPr>
          <p:spPr bwMode="auto">
            <a:xfrm>
              <a:off x="3177" y="3024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0759" name="AutoShape 92"/>
            <p:cNvSpPr>
              <a:spLocks noChangeArrowheads="1"/>
            </p:cNvSpPr>
            <p:nvPr/>
          </p:nvSpPr>
          <p:spPr bwMode="auto">
            <a:xfrm>
              <a:off x="3426" y="3024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109" name="TextBox 108"/>
          <p:cNvSpPr txBox="1"/>
          <p:nvPr/>
        </p:nvSpPr>
        <p:spPr>
          <a:xfrm>
            <a:off x="838200" y="115318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b="1" dirty="0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>
                <a:solidFill>
                  <a:srgbClr val="500050"/>
                </a:solidFill>
                <a:latin typeface="HP001 5 hàng" pitchFamily="34" charset="-93"/>
                <a:cs typeface="Arial" pitchFamily="34" charset="0"/>
              </a:rPr>
              <a:t>B</a:t>
            </a:r>
            <a:r>
              <a:rPr lang="en-US" sz="2800" b="1" dirty="0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gồm</a:t>
            </a:r>
            <a:r>
              <a:rPr lang="en-US" sz="2800" b="1" dirty="0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mấy</a:t>
            </a:r>
            <a:r>
              <a:rPr lang="en-US" sz="2800" b="1" dirty="0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b="1" dirty="0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lập</a:t>
            </a:r>
            <a:r>
              <a:rPr lang="en-US" sz="2800" b="1" dirty="0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b="1" dirty="0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nhỏ</a:t>
            </a:r>
            <a:r>
              <a:rPr lang="en-US" sz="2800" b="1" dirty="0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838200" y="1613010"/>
            <a:ext cx="83057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So </a:t>
            </a:r>
            <a:r>
              <a:rPr lang="en-US" sz="2800" b="1" dirty="0" err="1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sánh</a:t>
            </a:r>
            <a:r>
              <a:rPr lang="en-US" sz="2800" b="1" dirty="0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sz="2800" b="1" dirty="0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b="1" dirty="0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b="1" dirty="0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b="1" dirty="0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n-US" sz="2800" b="1" dirty="0" err="1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800" b="1" dirty="0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b="1" dirty="0">
                <a:solidFill>
                  <a:srgbClr val="500050"/>
                </a:solidFill>
                <a:latin typeface="Arial" pitchFamily="34" charset="0"/>
                <a:cs typeface="Arial" pitchFamily="34" charset="0"/>
              </a:rPr>
              <a:t> B.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838200" y="619780"/>
            <a:ext cx="71389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>
                <a:latin typeface="HP001 5 hàng" pitchFamily="34" charset="-93"/>
                <a:cs typeface="Arial" pitchFamily="34" charset="0"/>
              </a:rPr>
              <a:t>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gồm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45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lập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nhỏ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12" name="Text Box 53"/>
          <p:cNvSpPr txBox="1">
            <a:spLocks noChangeArrowheads="1"/>
          </p:cNvSpPr>
          <p:nvPr/>
        </p:nvSpPr>
        <p:spPr bwMode="auto">
          <a:xfrm>
            <a:off x="2209800" y="4901625"/>
            <a:ext cx="381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HP001 5 hàng" pitchFamily="34" charset="-93"/>
              </a:rPr>
              <a:t>A</a:t>
            </a:r>
          </a:p>
        </p:txBody>
      </p:sp>
      <p:sp>
        <p:nvSpPr>
          <p:cNvPr id="3" name="Rectangle 2"/>
          <p:cNvSpPr/>
          <p:nvPr/>
        </p:nvSpPr>
        <p:spPr>
          <a:xfrm>
            <a:off x="5338947" y="4977825"/>
            <a:ext cx="6046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latin typeface="HP001 5 hàng" pitchFamily="34" charset="-93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Rectangle 113"/>
              <p:cNvSpPr/>
              <p:nvPr/>
            </p:nvSpPr>
            <p:spPr>
              <a:xfrm>
                <a:off x="152403" y="5638800"/>
                <a:ext cx="8839199" cy="685800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Vậy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hình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>
                    <a:solidFill>
                      <a:schemeClr val="tx1"/>
                    </a:solidFill>
                    <a:latin typeface="HP001 5 hàng" pitchFamily="34" charset="-93"/>
                    <a:cs typeface="Arial" pitchFamily="34" charset="0"/>
                  </a:rPr>
                  <a:t>B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có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: (9 </a:t>
                </a:r>
                <a14:m>
                  <m:oMath xmlns:m="http://schemas.openxmlformats.org/officeDocument/2006/math">
                    <m:r>
                      <a:rPr lang="en-US" sz="2600" b="1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×</m:t>
                    </m:r>
                  </m:oMath>
                </a14:m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3) – 1 = 26 (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hình</a:t>
                </a:r>
                <a:r>
                  <a:rPr lang="vi-VN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lập</a:t>
                </a:r>
                <a:r>
                  <a:rPr lang="vi-VN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phương</a:t>
                </a:r>
                <a:r>
                  <a:rPr lang="vi-VN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600" b="1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nhỏ</a:t>
                </a:r>
                <a:r>
                  <a:rPr lang="en-US" sz="2600" b="1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14" name="Rectangle 1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3" y="5638800"/>
                <a:ext cx="8839199" cy="685800"/>
              </a:xfrm>
              <a:prstGeom prst="rect">
                <a:avLst/>
              </a:prstGeom>
              <a:blipFill rotWithShape="1">
                <a:blip r:embed="rId3"/>
                <a:stretch>
                  <a:fillRect b="-6897"/>
                </a:stretch>
              </a:blipFill>
              <a:ln>
                <a:solidFill>
                  <a:schemeClr val="accent6"/>
                </a:solidFill>
              </a:ln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5" name="TextBox 114"/>
          <p:cNvSpPr txBox="1"/>
          <p:nvPr/>
        </p:nvSpPr>
        <p:spPr>
          <a:xfrm>
            <a:off x="762000" y="1152854"/>
            <a:ext cx="8381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>
                <a:latin typeface="HP001 5 hàng" pitchFamily="34" charset="-93"/>
                <a:cs typeface="Arial" pitchFamily="34" charset="0"/>
              </a:rPr>
              <a:t>B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gồm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26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lập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nhỏ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0" y="1644542"/>
            <a:ext cx="71389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Arial" pitchFamily="34" charset="0"/>
                <a:cs typeface="Arial" pitchFamily="34" charset="0"/>
              </a:rPr>
              <a:t>Thể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>
                <a:latin typeface="HP001 5 hàng" pitchFamily="34" charset="-93"/>
                <a:cs typeface="Arial" pitchFamily="34" charset="0"/>
              </a:rPr>
              <a:t>A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lớn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hơn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thể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tích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>
                <a:latin typeface="HP001 5 hàng" pitchFamily="34" charset="-93"/>
                <a:cs typeface="Arial" pitchFamily="34" charset="0"/>
              </a:rPr>
              <a:t>B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94" name="Text Box 8"/>
          <p:cNvSpPr txBox="1">
            <a:spLocks noChangeArrowheads="1"/>
          </p:cNvSpPr>
          <p:nvPr/>
        </p:nvSpPr>
        <p:spPr bwMode="auto">
          <a:xfrm>
            <a:off x="152400" y="435114"/>
            <a:ext cx="609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 smtClean="0">
                <a:solidFill>
                  <a:srgbClr val="0000FF"/>
                </a:solidFill>
                <a:cs typeface="Arial" pitchFamily="34" charset="0"/>
                <a:sym typeface="Wingdings"/>
              </a:rPr>
              <a:t></a:t>
            </a:r>
            <a:endParaRPr lang="en-US" sz="4000" b="1" dirty="0">
              <a:solidFill>
                <a:srgbClr val="0000FF"/>
              </a:solidFill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9711E-6 L -4.16667E-6 -0.0721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0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2948E-6 L 2.22222E-6 0.0964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8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/>
      <p:bldP spid="110" grpId="0"/>
      <p:bldP spid="114" grpId="0" animBg="1"/>
      <p:bldP spid="114" grpId="1" animBg="1"/>
      <p:bldP spid="115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reeform 3"/>
          <p:cNvSpPr/>
          <p:nvPr/>
        </p:nvSpPr>
        <p:spPr bwMode="auto">
          <a:xfrm>
            <a:off x="2105027" y="2984501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8" name="Freeform 4"/>
          <p:cNvSpPr/>
          <p:nvPr/>
        </p:nvSpPr>
        <p:spPr bwMode="auto">
          <a:xfrm>
            <a:off x="3324225" y="2921000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Freeform 5"/>
          <p:cNvSpPr/>
          <p:nvPr/>
        </p:nvSpPr>
        <p:spPr bwMode="auto">
          <a:xfrm>
            <a:off x="2133601" y="5172075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0" name="Freeform 6"/>
          <p:cNvSpPr/>
          <p:nvPr/>
        </p:nvSpPr>
        <p:spPr bwMode="auto">
          <a:xfrm>
            <a:off x="2120901" y="4838707"/>
            <a:ext cx="4775200" cy="1073151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92" y="656"/>
                </a:lnTo>
                <a:lnTo>
                  <a:pt x="0" y="676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1" name="Freeform 8"/>
          <p:cNvSpPr/>
          <p:nvPr/>
        </p:nvSpPr>
        <p:spPr bwMode="auto">
          <a:xfrm>
            <a:off x="2124077" y="3886201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Freeform 9"/>
          <p:cNvSpPr/>
          <p:nvPr/>
        </p:nvSpPr>
        <p:spPr bwMode="auto">
          <a:xfrm>
            <a:off x="5886452" y="2895606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3" name="Freeform 12"/>
          <p:cNvSpPr/>
          <p:nvPr/>
        </p:nvSpPr>
        <p:spPr bwMode="auto">
          <a:xfrm>
            <a:off x="2133601" y="5880101"/>
            <a:ext cx="3759200" cy="419100"/>
          </a:xfrm>
          <a:custGeom>
            <a:avLst/>
            <a:gdLst>
              <a:gd name="T0" fmla="*/ 0 w 2368"/>
              <a:gd name="T1" fmla="*/ 2147483647 h 264"/>
              <a:gd name="T2" fmla="*/ 2147483647 w 2368"/>
              <a:gd name="T3" fmla="*/ 0 h 264"/>
              <a:gd name="T4" fmla="*/ 2147483647 w 2368"/>
              <a:gd name="T5" fmla="*/ 2147483647 h 264"/>
              <a:gd name="T6" fmla="*/ 2147483647 w 2368"/>
              <a:gd name="T7" fmla="*/ 2147483647 h 264"/>
              <a:gd name="T8" fmla="*/ 0 w 2368"/>
              <a:gd name="T9" fmla="*/ 2147483647 h 2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8"/>
              <a:gd name="T16" fmla="*/ 0 h 264"/>
              <a:gd name="T17" fmla="*/ 2368 w 2368"/>
              <a:gd name="T18" fmla="*/ 264 h 2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8" h="264">
                <a:moveTo>
                  <a:pt x="0" y="19"/>
                </a:moveTo>
                <a:lnTo>
                  <a:pt x="2368" y="0"/>
                </a:lnTo>
                <a:lnTo>
                  <a:pt x="2364" y="240"/>
                </a:lnTo>
                <a:lnTo>
                  <a:pt x="4" y="264"/>
                </a:lnTo>
                <a:lnTo>
                  <a:pt x="0" y="19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Freeform 13"/>
          <p:cNvSpPr/>
          <p:nvPr/>
        </p:nvSpPr>
        <p:spPr bwMode="auto">
          <a:xfrm>
            <a:off x="5930901" y="4851400"/>
            <a:ext cx="935038" cy="1397000"/>
          </a:xfrm>
          <a:custGeom>
            <a:avLst/>
            <a:gdLst>
              <a:gd name="T0" fmla="*/ 2147483647 w 589"/>
              <a:gd name="T1" fmla="*/ 0 h 880"/>
              <a:gd name="T2" fmla="*/ 0 w 589"/>
              <a:gd name="T3" fmla="*/ 2147483647 h 880"/>
              <a:gd name="T4" fmla="*/ 2147483647 w 589"/>
              <a:gd name="T5" fmla="*/ 2147483647 h 880"/>
              <a:gd name="T6" fmla="*/ 2147483647 w 589"/>
              <a:gd name="T7" fmla="*/ 2147483647 h 880"/>
              <a:gd name="T8" fmla="*/ 2147483647 w 589"/>
              <a:gd name="T9" fmla="*/ 0 h 8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89"/>
              <a:gd name="T16" fmla="*/ 0 h 880"/>
              <a:gd name="T17" fmla="*/ 589 w 589"/>
              <a:gd name="T18" fmla="*/ 880 h 8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89" h="880">
                <a:moveTo>
                  <a:pt x="588" y="0"/>
                </a:moveTo>
                <a:lnTo>
                  <a:pt x="0" y="636"/>
                </a:lnTo>
                <a:lnTo>
                  <a:pt x="4" y="880"/>
                </a:lnTo>
                <a:lnTo>
                  <a:pt x="589" y="223"/>
                </a:lnTo>
                <a:lnTo>
                  <a:pt x="588" y="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Freeform 3"/>
          <p:cNvSpPr/>
          <p:nvPr/>
        </p:nvSpPr>
        <p:spPr bwMode="auto">
          <a:xfrm>
            <a:off x="2105027" y="2755901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2" name="Freeform 4"/>
          <p:cNvSpPr/>
          <p:nvPr/>
        </p:nvSpPr>
        <p:spPr bwMode="auto">
          <a:xfrm>
            <a:off x="3324225" y="2714625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3" name="Freeform 5"/>
          <p:cNvSpPr/>
          <p:nvPr/>
        </p:nvSpPr>
        <p:spPr bwMode="auto">
          <a:xfrm>
            <a:off x="2133601" y="4470400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Freeform 6"/>
          <p:cNvSpPr/>
          <p:nvPr/>
        </p:nvSpPr>
        <p:spPr bwMode="auto">
          <a:xfrm>
            <a:off x="2120901" y="4489456"/>
            <a:ext cx="4775200" cy="1073151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92" y="656"/>
                </a:lnTo>
                <a:lnTo>
                  <a:pt x="0" y="676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5" name="Freeform 8"/>
          <p:cNvSpPr/>
          <p:nvPr/>
        </p:nvSpPr>
        <p:spPr bwMode="auto">
          <a:xfrm>
            <a:off x="2124077" y="3695701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6" name="Freeform 9"/>
          <p:cNvSpPr/>
          <p:nvPr/>
        </p:nvSpPr>
        <p:spPr bwMode="auto">
          <a:xfrm>
            <a:off x="5886452" y="2733682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7" name="Freeform 12"/>
          <p:cNvSpPr/>
          <p:nvPr/>
        </p:nvSpPr>
        <p:spPr bwMode="auto">
          <a:xfrm>
            <a:off x="2133601" y="5530856"/>
            <a:ext cx="3759200" cy="641351"/>
          </a:xfrm>
          <a:custGeom>
            <a:avLst/>
            <a:gdLst>
              <a:gd name="T0" fmla="*/ 0 w 2368"/>
              <a:gd name="T1" fmla="*/ 2147483647 h 404"/>
              <a:gd name="T2" fmla="*/ 2147483647 w 2368"/>
              <a:gd name="T3" fmla="*/ 0 h 404"/>
              <a:gd name="T4" fmla="*/ 2147483647 w 2368"/>
              <a:gd name="T5" fmla="*/ 2147483647 h 404"/>
              <a:gd name="T6" fmla="*/ 2147483647 w 2368"/>
              <a:gd name="T7" fmla="*/ 2147483647 h 404"/>
              <a:gd name="T8" fmla="*/ 0 w 2368"/>
              <a:gd name="T9" fmla="*/ 2147483647 h 4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8"/>
              <a:gd name="T16" fmla="*/ 0 h 404"/>
              <a:gd name="T17" fmla="*/ 2368 w 2368"/>
              <a:gd name="T18" fmla="*/ 404 h 4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8" h="404">
                <a:moveTo>
                  <a:pt x="0" y="29"/>
                </a:moveTo>
                <a:lnTo>
                  <a:pt x="2368" y="0"/>
                </a:lnTo>
                <a:lnTo>
                  <a:pt x="2364" y="376"/>
                </a:lnTo>
                <a:lnTo>
                  <a:pt x="4" y="404"/>
                </a:lnTo>
                <a:lnTo>
                  <a:pt x="0" y="29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8" name="Freeform 13"/>
          <p:cNvSpPr/>
          <p:nvPr/>
        </p:nvSpPr>
        <p:spPr bwMode="auto">
          <a:xfrm>
            <a:off x="5930901" y="4502155"/>
            <a:ext cx="935038" cy="1593851"/>
          </a:xfrm>
          <a:custGeom>
            <a:avLst/>
            <a:gdLst>
              <a:gd name="T0" fmla="*/ 2147483647 w 589"/>
              <a:gd name="T1" fmla="*/ 0 h 1004"/>
              <a:gd name="T2" fmla="*/ 0 w 589"/>
              <a:gd name="T3" fmla="*/ 2147483647 h 1004"/>
              <a:gd name="T4" fmla="*/ 2147483647 w 589"/>
              <a:gd name="T5" fmla="*/ 2147483647 h 1004"/>
              <a:gd name="T6" fmla="*/ 2147483647 w 589"/>
              <a:gd name="T7" fmla="*/ 2147483647 h 1004"/>
              <a:gd name="T8" fmla="*/ 2147483647 w 589"/>
              <a:gd name="T9" fmla="*/ 0 h 10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89"/>
              <a:gd name="T16" fmla="*/ 0 h 1004"/>
              <a:gd name="T17" fmla="*/ 589 w 589"/>
              <a:gd name="T18" fmla="*/ 1004 h 10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89" h="1004">
                <a:moveTo>
                  <a:pt x="588" y="0"/>
                </a:moveTo>
                <a:lnTo>
                  <a:pt x="0" y="620"/>
                </a:lnTo>
                <a:lnTo>
                  <a:pt x="4" y="1004"/>
                </a:lnTo>
                <a:lnTo>
                  <a:pt x="589" y="347"/>
                </a:lnTo>
                <a:lnTo>
                  <a:pt x="588" y="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276602" y="4191001"/>
            <a:ext cx="123825" cy="1905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8195" name="Freeform 3"/>
          <p:cNvSpPr/>
          <p:nvPr/>
        </p:nvSpPr>
        <p:spPr bwMode="auto">
          <a:xfrm>
            <a:off x="2105027" y="2708275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6" name="Freeform 4"/>
          <p:cNvSpPr/>
          <p:nvPr/>
        </p:nvSpPr>
        <p:spPr bwMode="auto">
          <a:xfrm>
            <a:off x="3324225" y="2667000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Freeform 5"/>
          <p:cNvSpPr/>
          <p:nvPr/>
        </p:nvSpPr>
        <p:spPr bwMode="auto">
          <a:xfrm>
            <a:off x="2133601" y="4152900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Freeform 6"/>
          <p:cNvSpPr/>
          <p:nvPr/>
        </p:nvSpPr>
        <p:spPr bwMode="auto">
          <a:xfrm>
            <a:off x="2120901" y="4156081"/>
            <a:ext cx="4775200" cy="1073151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92" y="656"/>
                </a:lnTo>
                <a:lnTo>
                  <a:pt x="0" y="676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Freeform 8"/>
          <p:cNvSpPr/>
          <p:nvPr/>
        </p:nvSpPr>
        <p:spPr bwMode="auto">
          <a:xfrm>
            <a:off x="2124077" y="3648075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Freeform 9"/>
          <p:cNvSpPr/>
          <p:nvPr/>
        </p:nvSpPr>
        <p:spPr bwMode="auto">
          <a:xfrm>
            <a:off x="5886452" y="2686057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Freeform 12"/>
          <p:cNvSpPr/>
          <p:nvPr/>
        </p:nvSpPr>
        <p:spPr bwMode="auto">
          <a:xfrm>
            <a:off x="2133601" y="5172075"/>
            <a:ext cx="3759200" cy="850900"/>
          </a:xfrm>
          <a:custGeom>
            <a:avLst/>
            <a:gdLst>
              <a:gd name="T0" fmla="*/ 0 w 2368"/>
              <a:gd name="T1" fmla="*/ 2147483647 h 536"/>
              <a:gd name="T2" fmla="*/ 2147483647 w 2368"/>
              <a:gd name="T3" fmla="*/ 0 h 536"/>
              <a:gd name="T4" fmla="*/ 2147483647 w 2368"/>
              <a:gd name="T5" fmla="*/ 2147483647 h 536"/>
              <a:gd name="T6" fmla="*/ 2147483647 w 2368"/>
              <a:gd name="T7" fmla="*/ 2147483647 h 536"/>
              <a:gd name="T8" fmla="*/ 0 w 2368"/>
              <a:gd name="T9" fmla="*/ 2147483647 h 5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8"/>
              <a:gd name="T16" fmla="*/ 0 h 536"/>
              <a:gd name="T17" fmla="*/ 2368 w 2368"/>
              <a:gd name="T18" fmla="*/ 536 h 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8" h="536">
                <a:moveTo>
                  <a:pt x="0" y="39"/>
                </a:moveTo>
                <a:lnTo>
                  <a:pt x="2368" y="0"/>
                </a:lnTo>
                <a:lnTo>
                  <a:pt x="2360" y="504"/>
                </a:lnTo>
                <a:lnTo>
                  <a:pt x="4" y="536"/>
                </a:lnTo>
                <a:lnTo>
                  <a:pt x="0" y="39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Freeform 13"/>
          <p:cNvSpPr/>
          <p:nvPr/>
        </p:nvSpPr>
        <p:spPr bwMode="auto">
          <a:xfrm>
            <a:off x="5930901" y="4194175"/>
            <a:ext cx="935038" cy="1790700"/>
          </a:xfrm>
          <a:custGeom>
            <a:avLst/>
            <a:gdLst>
              <a:gd name="T0" fmla="*/ 2147483647 w 589"/>
              <a:gd name="T1" fmla="*/ 0 h 1128"/>
              <a:gd name="T2" fmla="*/ 0 w 589"/>
              <a:gd name="T3" fmla="*/ 2147483647 h 1128"/>
              <a:gd name="T4" fmla="*/ 2147483647 w 589"/>
              <a:gd name="T5" fmla="*/ 2147483647 h 1128"/>
              <a:gd name="T6" fmla="*/ 2147483647 w 589"/>
              <a:gd name="T7" fmla="*/ 2147483647 h 1128"/>
              <a:gd name="T8" fmla="*/ 2147483647 w 589"/>
              <a:gd name="T9" fmla="*/ 0 h 11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89"/>
              <a:gd name="T16" fmla="*/ 0 h 1128"/>
              <a:gd name="T17" fmla="*/ 589 w 589"/>
              <a:gd name="T18" fmla="*/ 1128 h 11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89" h="1128">
                <a:moveTo>
                  <a:pt x="588" y="0"/>
                </a:moveTo>
                <a:lnTo>
                  <a:pt x="0" y="624"/>
                </a:lnTo>
                <a:lnTo>
                  <a:pt x="4" y="1128"/>
                </a:lnTo>
                <a:lnTo>
                  <a:pt x="589" y="471"/>
                </a:lnTo>
                <a:lnTo>
                  <a:pt x="588" y="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3276602" y="4191001"/>
            <a:ext cx="123825" cy="1905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9219" name="Freeform 3"/>
          <p:cNvSpPr/>
          <p:nvPr/>
        </p:nvSpPr>
        <p:spPr bwMode="auto">
          <a:xfrm>
            <a:off x="2105027" y="2784475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0" name="Freeform 4"/>
          <p:cNvSpPr/>
          <p:nvPr/>
        </p:nvSpPr>
        <p:spPr bwMode="auto">
          <a:xfrm>
            <a:off x="3324225" y="2743200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Freeform 5"/>
          <p:cNvSpPr/>
          <p:nvPr/>
        </p:nvSpPr>
        <p:spPr bwMode="auto">
          <a:xfrm>
            <a:off x="2133601" y="4152900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2" name="Freeform 6"/>
          <p:cNvSpPr/>
          <p:nvPr/>
        </p:nvSpPr>
        <p:spPr bwMode="auto">
          <a:xfrm>
            <a:off x="2120901" y="4032256"/>
            <a:ext cx="4775200" cy="1073151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92" y="632"/>
                </a:lnTo>
                <a:lnTo>
                  <a:pt x="0" y="676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3" name="Freeform 8"/>
          <p:cNvSpPr/>
          <p:nvPr/>
        </p:nvSpPr>
        <p:spPr bwMode="auto">
          <a:xfrm>
            <a:off x="2124077" y="3724275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Freeform 9"/>
          <p:cNvSpPr/>
          <p:nvPr/>
        </p:nvSpPr>
        <p:spPr bwMode="auto">
          <a:xfrm>
            <a:off x="5886452" y="2762257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Freeform 12"/>
          <p:cNvSpPr/>
          <p:nvPr/>
        </p:nvSpPr>
        <p:spPr bwMode="auto">
          <a:xfrm>
            <a:off x="2133600" y="5029206"/>
            <a:ext cx="3765550" cy="1085851"/>
          </a:xfrm>
          <a:custGeom>
            <a:avLst/>
            <a:gdLst>
              <a:gd name="T0" fmla="*/ 0 w 2372"/>
              <a:gd name="T1" fmla="*/ 2147483647 h 684"/>
              <a:gd name="T2" fmla="*/ 2147483647 w 2372"/>
              <a:gd name="T3" fmla="*/ 0 h 684"/>
              <a:gd name="T4" fmla="*/ 2147483647 w 2372"/>
              <a:gd name="T5" fmla="*/ 2147483647 h 684"/>
              <a:gd name="T6" fmla="*/ 2147483647 w 2372"/>
              <a:gd name="T7" fmla="*/ 2147483647 h 684"/>
              <a:gd name="T8" fmla="*/ 0 w 2372"/>
              <a:gd name="T9" fmla="*/ 2147483647 h 6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2"/>
              <a:gd name="T16" fmla="*/ 0 h 684"/>
              <a:gd name="T17" fmla="*/ 2372 w 2372"/>
              <a:gd name="T18" fmla="*/ 684 h 68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2" h="684">
                <a:moveTo>
                  <a:pt x="0" y="49"/>
                </a:moveTo>
                <a:lnTo>
                  <a:pt x="2368" y="0"/>
                </a:lnTo>
                <a:lnTo>
                  <a:pt x="2372" y="652"/>
                </a:lnTo>
                <a:lnTo>
                  <a:pt x="4" y="684"/>
                </a:lnTo>
                <a:lnTo>
                  <a:pt x="0" y="49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Freeform 13"/>
          <p:cNvSpPr/>
          <p:nvPr/>
        </p:nvSpPr>
        <p:spPr bwMode="auto">
          <a:xfrm>
            <a:off x="5930901" y="4041775"/>
            <a:ext cx="935038" cy="2019300"/>
          </a:xfrm>
          <a:custGeom>
            <a:avLst/>
            <a:gdLst>
              <a:gd name="T0" fmla="*/ 2147483647 w 589"/>
              <a:gd name="T1" fmla="*/ 0 h 1272"/>
              <a:gd name="T2" fmla="*/ 0 w 589"/>
              <a:gd name="T3" fmla="*/ 2147483647 h 1272"/>
              <a:gd name="T4" fmla="*/ 2147483647 w 589"/>
              <a:gd name="T5" fmla="*/ 2147483647 h 1272"/>
              <a:gd name="T6" fmla="*/ 2147483647 w 589"/>
              <a:gd name="T7" fmla="*/ 2147483647 h 1272"/>
              <a:gd name="T8" fmla="*/ 2147483647 w 589"/>
              <a:gd name="T9" fmla="*/ 0 h 12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89"/>
              <a:gd name="T16" fmla="*/ 0 h 1272"/>
              <a:gd name="T17" fmla="*/ 589 w 589"/>
              <a:gd name="T18" fmla="*/ 1272 h 127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89" h="1272">
                <a:moveTo>
                  <a:pt x="588" y="0"/>
                </a:moveTo>
                <a:lnTo>
                  <a:pt x="0" y="608"/>
                </a:lnTo>
                <a:lnTo>
                  <a:pt x="4" y="1272"/>
                </a:lnTo>
                <a:lnTo>
                  <a:pt x="589" y="615"/>
                </a:lnTo>
                <a:lnTo>
                  <a:pt x="588" y="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276602" y="4191001"/>
            <a:ext cx="123825" cy="1905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0243" name="Freeform 3"/>
          <p:cNvSpPr/>
          <p:nvPr/>
        </p:nvSpPr>
        <p:spPr bwMode="auto">
          <a:xfrm>
            <a:off x="2105027" y="2755901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4" name="Freeform 4"/>
          <p:cNvSpPr/>
          <p:nvPr/>
        </p:nvSpPr>
        <p:spPr bwMode="auto">
          <a:xfrm>
            <a:off x="3324225" y="2714625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Freeform 5"/>
          <p:cNvSpPr/>
          <p:nvPr/>
        </p:nvSpPr>
        <p:spPr bwMode="auto">
          <a:xfrm>
            <a:off x="2133601" y="4152900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6" name="Freeform 6"/>
          <p:cNvSpPr/>
          <p:nvPr/>
        </p:nvSpPr>
        <p:spPr bwMode="auto">
          <a:xfrm>
            <a:off x="2120901" y="3790956"/>
            <a:ext cx="4775200" cy="1073151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72" y="644"/>
                </a:lnTo>
                <a:lnTo>
                  <a:pt x="0" y="676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Freeform 8"/>
          <p:cNvSpPr/>
          <p:nvPr/>
        </p:nvSpPr>
        <p:spPr bwMode="auto">
          <a:xfrm>
            <a:off x="2124077" y="3695701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Freeform 9"/>
          <p:cNvSpPr/>
          <p:nvPr/>
        </p:nvSpPr>
        <p:spPr bwMode="auto">
          <a:xfrm>
            <a:off x="5886452" y="2733682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Freeform 12"/>
          <p:cNvSpPr/>
          <p:nvPr/>
        </p:nvSpPr>
        <p:spPr bwMode="auto">
          <a:xfrm>
            <a:off x="2133600" y="4819656"/>
            <a:ext cx="3765550" cy="1250951"/>
          </a:xfrm>
          <a:custGeom>
            <a:avLst/>
            <a:gdLst>
              <a:gd name="T0" fmla="*/ 0 w 2372"/>
              <a:gd name="T1" fmla="*/ 2147483647 h 788"/>
              <a:gd name="T2" fmla="*/ 2147483647 w 2372"/>
              <a:gd name="T3" fmla="*/ 0 h 788"/>
              <a:gd name="T4" fmla="*/ 2147483647 w 2372"/>
              <a:gd name="T5" fmla="*/ 2147483647 h 788"/>
              <a:gd name="T6" fmla="*/ 2147483647 w 2372"/>
              <a:gd name="T7" fmla="*/ 2147483647 h 788"/>
              <a:gd name="T8" fmla="*/ 0 w 2372"/>
              <a:gd name="T9" fmla="*/ 2147483647 h 7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2"/>
              <a:gd name="T16" fmla="*/ 0 h 788"/>
              <a:gd name="T17" fmla="*/ 2372 w 2372"/>
              <a:gd name="T18" fmla="*/ 788 h 7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2" h="788">
                <a:moveTo>
                  <a:pt x="0" y="30"/>
                </a:moveTo>
                <a:lnTo>
                  <a:pt x="2372" y="0"/>
                </a:lnTo>
                <a:lnTo>
                  <a:pt x="2368" y="760"/>
                </a:lnTo>
                <a:lnTo>
                  <a:pt x="4" y="788"/>
                </a:lnTo>
                <a:lnTo>
                  <a:pt x="0" y="3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0" name="Freeform 13"/>
          <p:cNvSpPr/>
          <p:nvPr/>
        </p:nvSpPr>
        <p:spPr bwMode="auto">
          <a:xfrm>
            <a:off x="5911852" y="3816356"/>
            <a:ext cx="958850" cy="2216151"/>
          </a:xfrm>
          <a:custGeom>
            <a:avLst/>
            <a:gdLst>
              <a:gd name="T0" fmla="*/ 2147483647 w 604"/>
              <a:gd name="T1" fmla="*/ 0 h 1396"/>
              <a:gd name="T2" fmla="*/ 0 w 604"/>
              <a:gd name="T3" fmla="*/ 2147483647 h 1396"/>
              <a:gd name="T4" fmla="*/ 2147483647 w 604"/>
              <a:gd name="T5" fmla="*/ 2147483647 h 1396"/>
              <a:gd name="T6" fmla="*/ 2147483647 w 604"/>
              <a:gd name="T7" fmla="*/ 2147483647 h 1396"/>
              <a:gd name="T8" fmla="*/ 2147483647 w 604"/>
              <a:gd name="T9" fmla="*/ 0 h 13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4"/>
              <a:gd name="T16" fmla="*/ 0 h 1396"/>
              <a:gd name="T17" fmla="*/ 604 w 604"/>
              <a:gd name="T18" fmla="*/ 1396 h 13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4" h="1396">
                <a:moveTo>
                  <a:pt x="604" y="0"/>
                </a:moveTo>
                <a:lnTo>
                  <a:pt x="0" y="616"/>
                </a:lnTo>
                <a:lnTo>
                  <a:pt x="16" y="1396"/>
                </a:lnTo>
                <a:lnTo>
                  <a:pt x="601" y="739"/>
                </a:lnTo>
                <a:lnTo>
                  <a:pt x="604" y="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276602" y="4191001"/>
            <a:ext cx="123825" cy="1905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1267" name="Freeform 3"/>
          <p:cNvSpPr/>
          <p:nvPr/>
        </p:nvSpPr>
        <p:spPr bwMode="auto">
          <a:xfrm>
            <a:off x="2105027" y="2784475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8" name="Freeform 4"/>
          <p:cNvSpPr/>
          <p:nvPr/>
        </p:nvSpPr>
        <p:spPr bwMode="auto">
          <a:xfrm>
            <a:off x="3324225" y="2743200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Freeform 5"/>
          <p:cNvSpPr/>
          <p:nvPr/>
        </p:nvSpPr>
        <p:spPr bwMode="auto">
          <a:xfrm>
            <a:off x="2133601" y="4152900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0" name="Freeform 6"/>
          <p:cNvSpPr/>
          <p:nvPr/>
        </p:nvSpPr>
        <p:spPr bwMode="auto">
          <a:xfrm>
            <a:off x="2120901" y="3651254"/>
            <a:ext cx="4775200" cy="1073151"/>
          </a:xfrm>
          <a:custGeom>
            <a:avLst/>
            <a:gdLst>
              <a:gd name="T0" fmla="*/ 0 w 3008"/>
              <a:gd name="T1" fmla="*/ 2147483647 h 676"/>
              <a:gd name="T2" fmla="*/ 2147483647 w 3008"/>
              <a:gd name="T3" fmla="*/ 2147483647 h 676"/>
              <a:gd name="T4" fmla="*/ 2147483647 w 3008"/>
              <a:gd name="T5" fmla="*/ 0 h 676"/>
              <a:gd name="T6" fmla="*/ 2147483647 w 3008"/>
              <a:gd name="T7" fmla="*/ 2147483647 h 676"/>
              <a:gd name="T8" fmla="*/ 0 w 3008"/>
              <a:gd name="T9" fmla="*/ 2147483647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68" y="660"/>
                </a:lnTo>
                <a:lnTo>
                  <a:pt x="0" y="676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1" name="Freeform 8"/>
          <p:cNvSpPr/>
          <p:nvPr/>
        </p:nvSpPr>
        <p:spPr bwMode="auto">
          <a:xfrm>
            <a:off x="2124077" y="3724275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Freeform 9"/>
          <p:cNvSpPr/>
          <p:nvPr/>
        </p:nvSpPr>
        <p:spPr bwMode="auto">
          <a:xfrm>
            <a:off x="5886452" y="2762257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Freeform 12"/>
          <p:cNvSpPr/>
          <p:nvPr/>
        </p:nvSpPr>
        <p:spPr bwMode="auto">
          <a:xfrm>
            <a:off x="2133600" y="4676775"/>
            <a:ext cx="3752850" cy="1422400"/>
          </a:xfrm>
          <a:custGeom>
            <a:avLst/>
            <a:gdLst>
              <a:gd name="T0" fmla="*/ 0 w 2364"/>
              <a:gd name="T1" fmla="*/ 2147483647 h 896"/>
              <a:gd name="T2" fmla="*/ 2147483647 w 2364"/>
              <a:gd name="T3" fmla="*/ 0 h 896"/>
              <a:gd name="T4" fmla="*/ 2147483647 w 2364"/>
              <a:gd name="T5" fmla="*/ 2147483647 h 896"/>
              <a:gd name="T6" fmla="*/ 2147483647 w 2364"/>
              <a:gd name="T7" fmla="*/ 2147483647 h 896"/>
              <a:gd name="T8" fmla="*/ 0 w 2364"/>
              <a:gd name="T9" fmla="*/ 2147483647 h 8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4"/>
              <a:gd name="T16" fmla="*/ 0 h 896"/>
              <a:gd name="T17" fmla="*/ 2364 w 2364"/>
              <a:gd name="T18" fmla="*/ 896 h 8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4" h="896">
                <a:moveTo>
                  <a:pt x="0" y="15"/>
                </a:moveTo>
                <a:lnTo>
                  <a:pt x="2356" y="0"/>
                </a:lnTo>
                <a:lnTo>
                  <a:pt x="2364" y="864"/>
                </a:lnTo>
                <a:lnTo>
                  <a:pt x="4" y="896"/>
                </a:lnTo>
                <a:lnTo>
                  <a:pt x="0" y="15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Freeform 13"/>
          <p:cNvSpPr/>
          <p:nvPr/>
        </p:nvSpPr>
        <p:spPr bwMode="auto">
          <a:xfrm>
            <a:off x="5918200" y="3635375"/>
            <a:ext cx="971550" cy="2425700"/>
          </a:xfrm>
          <a:custGeom>
            <a:avLst/>
            <a:gdLst>
              <a:gd name="T0" fmla="*/ 2147483647 w 612"/>
              <a:gd name="T1" fmla="*/ 0 h 1528"/>
              <a:gd name="T2" fmla="*/ 0 w 612"/>
              <a:gd name="T3" fmla="*/ 2147483647 h 1528"/>
              <a:gd name="T4" fmla="*/ 2147483647 w 612"/>
              <a:gd name="T5" fmla="*/ 2147483647 h 1528"/>
              <a:gd name="T6" fmla="*/ 2147483647 w 612"/>
              <a:gd name="T7" fmla="*/ 2147483647 h 1528"/>
              <a:gd name="T8" fmla="*/ 2147483647 w 612"/>
              <a:gd name="T9" fmla="*/ 0 h 15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12"/>
              <a:gd name="T16" fmla="*/ 0 h 1528"/>
              <a:gd name="T17" fmla="*/ 612 w 612"/>
              <a:gd name="T18" fmla="*/ 1528 h 15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12" h="1528">
                <a:moveTo>
                  <a:pt x="612" y="0"/>
                </a:moveTo>
                <a:lnTo>
                  <a:pt x="0" y="628"/>
                </a:lnTo>
                <a:lnTo>
                  <a:pt x="12" y="1528"/>
                </a:lnTo>
                <a:lnTo>
                  <a:pt x="597" y="871"/>
                </a:lnTo>
                <a:lnTo>
                  <a:pt x="612" y="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276602" y="4191001"/>
            <a:ext cx="123825" cy="1905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12291" name="Freeform 3"/>
          <p:cNvSpPr/>
          <p:nvPr/>
        </p:nvSpPr>
        <p:spPr bwMode="auto">
          <a:xfrm>
            <a:off x="2105027" y="2708275"/>
            <a:ext cx="1241425" cy="3340100"/>
          </a:xfrm>
          <a:custGeom>
            <a:avLst/>
            <a:gdLst>
              <a:gd name="T0" fmla="*/ 0 w 782"/>
              <a:gd name="T1" fmla="*/ 2147483647 h 2104"/>
              <a:gd name="T2" fmla="*/ 2147483647 w 782"/>
              <a:gd name="T3" fmla="*/ 0 h 2104"/>
              <a:gd name="T4" fmla="*/ 2147483647 w 782"/>
              <a:gd name="T5" fmla="*/ 2147483647 h 2104"/>
              <a:gd name="T6" fmla="*/ 2147483647 w 782"/>
              <a:gd name="T7" fmla="*/ 2147483647 h 2104"/>
              <a:gd name="T8" fmla="*/ 0 w 782"/>
              <a:gd name="T9" fmla="*/ 2147483647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2" name="Freeform 4"/>
          <p:cNvSpPr/>
          <p:nvPr/>
        </p:nvSpPr>
        <p:spPr bwMode="auto">
          <a:xfrm>
            <a:off x="3324225" y="2667000"/>
            <a:ext cx="3581400" cy="2336800"/>
          </a:xfrm>
          <a:custGeom>
            <a:avLst/>
            <a:gdLst>
              <a:gd name="T0" fmla="*/ 0 w 2256"/>
              <a:gd name="T1" fmla="*/ 2147483647 h 1464"/>
              <a:gd name="T2" fmla="*/ 2147483647 w 2256"/>
              <a:gd name="T3" fmla="*/ 2147483647 h 1464"/>
              <a:gd name="T4" fmla="*/ 2147483647 w 2256"/>
              <a:gd name="T5" fmla="*/ 0 h 1464"/>
              <a:gd name="T6" fmla="*/ 2147483647 w 2256"/>
              <a:gd name="T7" fmla="*/ 2147483647 h 1464"/>
              <a:gd name="T8" fmla="*/ 0 w 2256"/>
              <a:gd name="T9" fmla="*/ 2147483647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Freeform 5"/>
          <p:cNvSpPr/>
          <p:nvPr/>
        </p:nvSpPr>
        <p:spPr bwMode="auto">
          <a:xfrm>
            <a:off x="2133601" y="4152900"/>
            <a:ext cx="4749800" cy="1092200"/>
          </a:xfrm>
          <a:custGeom>
            <a:avLst/>
            <a:gdLst>
              <a:gd name="T0" fmla="*/ 0 w 2992"/>
              <a:gd name="T1" fmla="*/ 2147483647 h 688"/>
              <a:gd name="T2" fmla="*/ 2147483647 w 2992"/>
              <a:gd name="T3" fmla="*/ 2147483647 h 688"/>
              <a:gd name="T4" fmla="*/ 2147483647 w 2992"/>
              <a:gd name="T5" fmla="*/ 0 h 688"/>
              <a:gd name="T6" fmla="*/ 2147483647 w 2992"/>
              <a:gd name="T7" fmla="*/ 2147483647 h 688"/>
              <a:gd name="T8" fmla="*/ 0 w 2992"/>
              <a:gd name="T9" fmla="*/ 2147483647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4" name="Freeform 6"/>
          <p:cNvSpPr/>
          <p:nvPr/>
        </p:nvSpPr>
        <p:spPr bwMode="auto">
          <a:xfrm>
            <a:off x="2127250" y="3416301"/>
            <a:ext cx="4806950" cy="1079500"/>
          </a:xfrm>
          <a:custGeom>
            <a:avLst/>
            <a:gdLst>
              <a:gd name="T0" fmla="*/ 0 w 3028"/>
              <a:gd name="T1" fmla="*/ 2147483647 h 680"/>
              <a:gd name="T2" fmla="*/ 2147483647 w 3028"/>
              <a:gd name="T3" fmla="*/ 2147483647 h 680"/>
              <a:gd name="T4" fmla="*/ 2147483647 w 3028"/>
              <a:gd name="T5" fmla="*/ 0 h 680"/>
              <a:gd name="T6" fmla="*/ 2147483647 w 3028"/>
              <a:gd name="T7" fmla="*/ 2147483647 h 680"/>
              <a:gd name="T8" fmla="*/ 0 w 3028"/>
              <a:gd name="T9" fmla="*/ 2147483647 h 6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28"/>
              <a:gd name="T16" fmla="*/ 0 h 680"/>
              <a:gd name="T17" fmla="*/ 3028 w 3028"/>
              <a:gd name="T18" fmla="*/ 680 h 6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28" h="680">
                <a:moveTo>
                  <a:pt x="0" y="680"/>
                </a:moveTo>
                <a:lnTo>
                  <a:pt x="768" y="24"/>
                </a:lnTo>
                <a:lnTo>
                  <a:pt x="3028" y="0"/>
                </a:lnTo>
                <a:lnTo>
                  <a:pt x="2376" y="644"/>
                </a:lnTo>
                <a:lnTo>
                  <a:pt x="0" y="680"/>
                </a:lnTo>
                <a:close/>
              </a:path>
            </a:pathLst>
          </a:custGeom>
          <a:solidFill>
            <a:srgbClr val="00CCFF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5" name="Freeform 8"/>
          <p:cNvSpPr/>
          <p:nvPr/>
        </p:nvSpPr>
        <p:spPr bwMode="auto">
          <a:xfrm>
            <a:off x="2124077" y="3648075"/>
            <a:ext cx="3781425" cy="2400300"/>
          </a:xfrm>
          <a:custGeom>
            <a:avLst/>
            <a:gdLst>
              <a:gd name="T0" fmla="*/ 2147483647 w 2382"/>
              <a:gd name="T1" fmla="*/ 2147483647 h 1512"/>
              <a:gd name="T2" fmla="*/ 2147483647 w 2382"/>
              <a:gd name="T3" fmla="*/ 2147483647 h 1512"/>
              <a:gd name="T4" fmla="*/ 2147483647 w 2382"/>
              <a:gd name="T5" fmla="*/ 0 h 1512"/>
              <a:gd name="T6" fmla="*/ 0 w 2382"/>
              <a:gd name="T7" fmla="*/ 2147483647 h 1512"/>
              <a:gd name="T8" fmla="*/ 2147483647 w 2382"/>
              <a:gd name="T9" fmla="*/ 2147483647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6" name="Freeform 9"/>
          <p:cNvSpPr/>
          <p:nvPr/>
        </p:nvSpPr>
        <p:spPr bwMode="auto">
          <a:xfrm>
            <a:off x="5886452" y="2686057"/>
            <a:ext cx="1019175" cy="3362325"/>
          </a:xfrm>
          <a:custGeom>
            <a:avLst/>
            <a:gdLst>
              <a:gd name="T0" fmla="*/ 0 w 642"/>
              <a:gd name="T1" fmla="*/ 2147483647 h 2118"/>
              <a:gd name="T2" fmla="*/ 2147483647 w 642"/>
              <a:gd name="T3" fmla="*/ 0 h 2118"/>
              <a:gd name="T4" fmla="*/ 2147483647 w 642"/>
              <a:gd name="T5" fmla="*/ 2147483647 h 2118"/>
              <a:gd name="T6" fmla="*/ 2147483647 w 642"/>
              <a:gd name="T7" fmla="*/ 2147483647 h 2118"/>
              <a:gd name="T8" fmla="*/ 0 w 642"/>
              <a:gd name="T9" fmla="*/ 2147483647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7" name="Freeform 12"/>
          <p:cNvSpPr/>
          <p:nvPr/>
        </p:nvSpPr>
        <p:spPr bwMode="auto">
          <a:xfrm>
            <a:off x="2133600" y="4445000"/>
            <a:ext cx="3765550" cy="1651000"/>
          </a:xfrm>
          <a:custGeom>
            <a:avLst/>
            <a:gdLst>
              <a:gd name="T0" fmla="*/ 0 w 2372"/>
              <a:gd name="T1" fmla="*/ 2147483647 h 1040"/>
              <a:gd name="T2" fmla="*/ 2147483647 w 2372"/>
              <a:gd name="T3" fmla="*/ 0 h 1040"/>
              <a:gd name="T4" fmla="*/ 2147483647 w 2372"/>
              <a:gd name="T5" fmla="*/ 2147483647 h 1040"/>
              <a:gd name="T6" fmla="*/ 2147483647 w 2372"/>
              <a:gd name="T7" fmla="*/ 2147483647 h 1040"/>
              <a:gd name="T8" fmla="*/ 0 w 2372"/>
              <a:gd name="T9" fmla="*/ 2147483647 h 10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72"/>
              <a:gd name="T16" fmla="*/ 0 h 1040"/>
              <a:gd name="T17" fmla="*/ 2372 w 2372"/>
              <a:gd name="T18" fmla="*/ 1040 h 10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72" h="1040">
                <a:moveTo>
                  <a:pt x="0" y="29"/>
                </a:moveTo>
                <a:lnTo>
                  <a:pt x="2372" y="0"/>
                </a:lnTo>
                <a:lnTo>
                  <a:pt x="2372" y="1008"/>
                </a:lnTo>
                <a:lnTo>
                  <a:pt x="4" y="1040"/>
                </a:lnTo>
                <a:lnTo>
                  <a:pt x="0" y="29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8" name="Freeform 13"/>
          <p:cNvSpPr/>
          <p:nvPr/>
        </p:nvSpPr>
        <p:spPr bwMode="auto">
          <a:xfrm>
            <a:off x="5918202" y="3384555"/>
            <a:ext cx="984250" cy="2635251"/>
          </a:xfrm>
          <a:custGeom>
            <a:avLst/>
            <a:gdLst>
              <a:gd name="T0" fmla="*/ 2147483647 w 620"/>
              <a:gd name="T1" fmla="*/ 0 h 1660"/>
              <a:gd name="T2" fmla="*/ 0 w 620"/>
              <a:gd name="T3" fmla="*/ 2147483647 h 1660"/>
              <a:gd name="T4" fmla="*/ 2147483647 w 620"/>
              <a:gd name="T5" fmla="*/ 2147483647 h 1660"/>
              <a:gd name="T6" fmla="*/ 2147483647 w 620"/>
              <a:gd name="T7" fmla="*/ 2147483647 h 1660"/>
              <a:gd name="T8" fmla="*/ 2147483647 w 620"/>
              <a:gd name="T9" fmla="*/ 0 h 16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0"/>
              <a:gd name="T16" fmla="*/ 0 h 1660"/>
              <a:gd name="T17" fmla="*/ 620 w 620"/>
              <a:gd name="T18" fmla="*/ 1660 h 16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0" h="1660">
                <a:moveTo>
                  <a:pt x="620" y="0"/>
                </a:moveTo>
                <a:lnTo>
                  <a:pt x="0" y="636"/>
                </a:lnTo>
                <a:lnTo>
                  <a:pt x="12" y="1660"/>
                </a:lnTo>
                <a:lnTo>
                  <a:pt x="597" y="1003"/>
                </a:lnTo>
                <a:lnTo>
                  <a:pt x="620" y="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2.4|1.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32,418581151,E:\Giao an đien tu\Giao an thi giang\Lop 5\Toan 5_The tich cua mot hinh\Toan 5_The tich mot hinh\Media.ppcx"/>
  <p:tag name="TIMING" val="|9.6|0.8|10.2|1.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33,418581151,E:\Giao an đien tu\Giao an thi giang\Lop 5\Toan 5_The tich cua mot hinh\Toan 5_The tich mot hinh\Media.ppcx"/>
  <p:tag name="TIMING" val="|3.3|1.3|20.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34,418581151,E:\Giao an đien tu\Giao an thi giang\Lop 5\Toan 5_The tich cua mot hinh\Toan 5_The tich mot hinh\Media.ppcx"/>
  <p:tag name="TIMING" val="|0|7.1|10.6|1.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3|1.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0.3|5.2|0.9|5.2|5.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|9.2|12.3|1.9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.3|24.6|0.9|3.4|1.7|2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1|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2.2|1.9|2.6|5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6|1.4|3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|2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9|20.9|3.4|3.9|2|9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1.5|2.7|8.2|1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3.6|1|5.3|0.8|6.1|0.9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671</TotalTime>
  <Words>878</Words>
  <Application>Microsoft Office PowerPoint</Application>
  <PresentationFormat>On-screen Show (4:3)</PresentationFormat>
  <Paragraphs>121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28</vt:i4>
      </vt:variant>
    </vt:vector>
  </HeadingPairs>
  <TitlesOfParts>
    <vt:vector size="44" baseType="lpstr">
      <vt:lpstr>.VnAristote</vt:lpstr>
      <vt:lpstr>.VnCommercial Script</vt:lpstr>
      <vt:lpstr>Arial</vt:lpstr>
      <vt:lpstr>Calibri</vt:lpstr>
      <vt:lpstr>Cambria Math</vt:lpstr>
      <vt:lpstr>Century Gothic</vt:lpstr>
      <vt:lpstr>Courier New</vt:lpstr>
      <vt:lpstr>Georgia</vt:lpstr>
      <vt:lpstr>HP001 5 hàng</vt:lpstr>
      <vt:lpstr>Palatino Linotype</vt:lpstr>
      <vt:lpstr>Times New Roman</vt:lpstr>
      <vt:lpstr>Trebuchet MS</vt:lpstr>
      <vt:lpstr>Wingdings</vt:lpstr>
      <vt:lpstr>Slipstream</vt:lpstr>
      <vt:lpstr>Executive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CKK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Trường Tiểu học Xuân Thạnh</dc:title>
  <dc:creator>Lê Tấn Dũng</dc:creator>
  <cp:lastModifiedBy>DELL</cp:lastModifiedBy>
  <cp:revision>130</cp:revision>
  <dcterms:created xsi:type="dcterms:W3CDTF">2019-01-20T06:15:00Z</dcterms:created>
  <dcterms:modified xsi:type="dcterms:W3CDTF">2023-02-12T10:10:34Z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1033-11.2.0.9255</vt:lpwstr>
  </property>
</Properties>
</file>