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8"/>
  </p:notesMasterIdLst>
  <p:sldIdLst>
    <p:sldId id="257" r:id="rId2"/>
    <p:sldId id="259" r:id="rId3"/>
    <p:sldId id="264" r:id="rId4"/>
    <p:sldId id="310" r:id="rId5"/>
    <p:sldId id="316" r:id="rId6"/>
    <p:sldId id="325" r:id="rId7"/>
    <p:sldId id="326" r:id="rId8"/>
    <p:sldId id="2637" r:id="rId9"/>
    <p:sldId id="318" r:id="rId10"/>
    <p:sldId id="319" r:id="rId11"/>
    <p:sldId id="320" r:id="rId12"/>
    <p:sldId id="269" r:id="rId13"/>
    <p:sldId id="2638" r:id="rId14"/>
    <p:sldId id="2639" r:id="rId15"/>
    <p:sldId id="2640" r:id="rId16"/>
    <p:sldId id="261"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78" d="100"/>
          <a:sy n="78" d="100"/>
        </p:scale>
        <p:origin x="780"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1/23/2024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40279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xmlns="" id="{B02785A5-11D8-4144-800F-B0B680BBE16E}"/>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Rounded Rectangle 3">
            <a:extLst>
              <a:ext uri="{FF2B5EF4-FFF2-40B4-BE49-F238E27FC236}">
                <a16:creationId xmlns:a16="http://schemas.microsoft.com/office/drawing/2014/main" xmlns=""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xmlns=""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barn(outVertical)">
                                      <p:cBhvr>
                                        <p:cTn id="12" dur="11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xmlns=""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xmlns="" id="{B6455CEA-4275-40E6-B54C-01C8F73B4A2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xmlns="" id="{B1AD2127-948F-4215-8CDA-C28D86785F2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xmlns=""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xmlns=""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xmlns=""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xmlns=""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xmlns=""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xmlns=""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b. Tìm từ ngữ có tiếng chứa vần </a:t>
            </a:r>
            <a:r>
              <a:rPr lang="vi-VN" sz="4267" dirty="0">
                <a:solidFill>
                  <a:srgbClr val="FF0000"/>
                </a:solidFill>
                <a:latin typeface="Calibri" panose="020F0502020204030204" pitchFamily="34" charset="0"/>
                <a:cs typeface="Calibri" panose="020F0502020204030204" pitchFamily="34" charset="0"/>
              </a:rPr>
              <a:t>ăt</a:t>
            </a:r>
            <a:r>
              <a:rPr lang="vi-VN" sz="4267" dirty="0">
                <a:latin typeface="Calibri" panose="020F0502020204030204" pitchFamily="34" charset="0"/>
                <a:cs typeface="Calibri" panose="020F0502020204030204" pitchFamily="34" charset="0"/>
              </a:rPr>
              <a:t> hoặc </a:t>
            </a:r>
            <a:r>
              <a:rPr lang="vi-VN" sz="4267" dirty="0">
                <a:solidFill>
                  <a:srgbClr val="FF0000"/>
                </a:solidFill>
                <a:latin typeface="Calibri" panose="020F0502020204030204" pitchFamily="34" charset="0"/>
                <a:cs typeface="Calibri" panose="020F0502020204030204" pitchFamily="34" charset="0"/>
              </a:rPr>
              <a:t>ăc</a:t>
            </a:r>
            <a:r>
              <a:rPr lang="vi-VN" sz="4267" dirty="0">
                <a:latin typeface="Calibri" panose="020F0502020204030204" pitchFamily="34" charset="0"/>
                <a:cs typeface="Calibri" panose="020F0502020204030204" pitchFamily="34" charset="0"/>
              </a:rPr>
              <a:t> có nghĩa như sau:</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TextBox 1">
            <a:extLst>
              <a:ext uri="{FF2B5EF4-FFF2-40B4-BE49-F238E27FC236}">
                <a16:creationId xmlns:a16="http://schemas.microsoft.com/office/drawing/2014/main" xmlns="" id="{8BB671EA-D262-49CF-BC4F-BA000F55B509}"/>
              </a:ext>
            </a:extLst>
          </p:cNvPr>
          <p:cNvSpPr txBox="1"/>
          <p:nvPr/>
        </p:nvSpPr>
        <p:spPr>
          <a:xfrm>
            <a:off x="208721" y="2206487"/>
            <a:ext cx="11161644" cy="2766911"/>
          </a:xfrm>
          <a:prstGeom prst="rect">
            <a:avLst/>
          </a:prstGeom>
          <a:noFill/>
        </p:spPr>
        <p:txBody>
          <a:bodyPr wrap="square" rtlCol="0">
            <a:spAutoFit/>
          </a:bodyPr>
          <a:lstStyle/>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Tàu thuyền vướng vào chỗ cạn không đi được</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Hoạt động thu hoạch lúa</a:t>
            </a:r>
          </a:p>
          <a:p>
            <a:pPr algn="just">
              <a:lnSpc>
                <a:spcPct val="150000"/>
              </a:lnSpc>
            </a:pPr>
            <a:r>
              <a:rPr lang="vi-VN" sz="4000" b="0" i="0" dirty="0">
                <a:solidFill>
                  <a:srgbClr val="0070C0"/>
                </a:solidFill>
                <a:effectLst/>
                <a:latin typeface="Calibri" panose="020F0502020204030204" pitchFamily="34" charset="0"/>
                <a:cs typeface="Calibri" panose="020F0502020204030204" pitchFamily="34" charset="0"/>
              </a:rPr>
              <a:t>- Làm sạch quần áo bằng cách vò, giũ trong nước</a:t>
            </a:r>
          </a:p>
        </p:txBody>
      </p:sp>
      <p:sp>
        <p:nvSpPr>
          <p:cNvPr id="942" name="Oval 941">
            <a:extLst>
              <a:ext uri="{FF2B5EF4-FFF2-40B4-BE49-F238E27FC236}">
                <a16:creationId xmlns:a16="http://schemas.microsoft.com/office/drawing/2014/main" xmlns="" id="{B672AA54-F428-4FE3-933A-09CB0979FE29}"/>
              </a:ext>
            </a:extLst>
          </p:cNvPr>
          <p:cNvSpPr/>
          <p:nvPr/>
        </p:nvSpPr>
        <p:spPr>
          <a:xfrm>
            <a:off x="10127974" y="2236304"/>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mắc</a:t>
            </a:r>
            <a:endParaRPr lang="en-US" sz="3200" b="1" dirty="0">
              <a:latin typeface="Calibri" panose="020F0502020204030204" pitchFamily="34" charset="0"/>
              <a:cs typeface="Calibri" panose="020F0502020204030204" pitchFamily="34" charset="0"/>
            </a:endParaRPr>
          </a:p>
        </p:txBody>
      </p:sp>
      <p:sp>
        <p:nvSpPr>
          <p:cNvPr id="943" name="Oval 942">
            <a:extLst>
              <a:ext uri="{FF2B5EF4-FFF2-40B4-BE49-F238E27FC236}">
                <a16:creationId xmlns:a16="http://schemas.microsoft.com/office/drawing/2014/main" xmlns="" id="{6DB3B3B9-A2F9-4B2D-8C66-62B3B7D8D351}"/>
              </a:ext>
            </a:extLst>
          </p:cNvPr>
          <p:cNvSpPr/>
          <p:nvPr/>
        </p:nvSpPr>
        <p:spPr>
          <a:xfrm>
            <a:off x="5764696" y="3190461"/>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gặt</a:t>
            </a:r>
            <a:endParaRPr lang="en-US" sz="3200" b="1" dirty="0">
              <a:latin typeface="Calibri" panose="020F0502020204030204" pitchFamily="34" charset="0"/>
              <a:cs typeface="Calibri" panose="020F0502020204030204" pitchFamily="34" charset="0"/>
            </a:endParaRPr>
          </a:p>
        </p:txBody>
      </p:sp>
      <p:sp>
        <p:nvSpPr>
          <p:cNvPr id="944" name="Oval 943">
            <a:extLst>
              <a:ext uri="{FF2B5EF4-FFF2-40B4-BE49-F238E27FC236}">
                <a16:creationId xmlns:a16="http://schemas.microsoft.com/office/drawing/2014/main" xmlns="" id="{96FFFD0A-D254-41CF-8A82-DAAE4BB6BF95}"/>
              </a:ext>
            </a:extLst>
          </p:cNvPr>
          <p:cNvSpPr/>
          <p:nvPr/>
        </p:nvSpPr>
        <p:spPr>
          <a:xfrm>
            <a:off x="10485783" y="3975652"/>
            <a:ext cx="1490869" cy="954156"/>
          </a:xfrm>
          <a:prstGeom prst="ellipse">
            <a:avLst/>
          </a:prstGeom>
          <a:solidFill>
            <a:srgbClr val="FFFF00"/>
          </a:solidFill>
          <a:ln/>
        </p:spPr>
        <p:style>
          <a:lnRef idx="2">
            <a:schemeClr val="dk1"/>
          </a:lnRef>
          <a:fillRef idx="1">
            <a:schemeClr val="lt1"/>
          </a:fillRef>
          <a:effectRef idx="0">
            <a:schemeClr val="dk1"/>
          </a:effectRef>
          <a:fontRef idx="minor">
            <a:schemeClr val="dk1"/>
          </a:fontRef>
        </p:style>
        <p:txBody>
          <a:bodyPr rtlCol="0" anchor="ctr"/>
          <a:lstStyle/>
          <a:p>
            <a:pPr algn="ctr"/>
            <a:r>
              <a:rPr lang="en-US" sz="3200" b="1" dirty="0" err="1">
                <a:latin typeface="Calibri" panose="020F0502020204030204" pitchFamily="34" charset="0"/>
                <a:cs typeface="Calibri" panose="020F0502020204030204" pitchFamily="34" charset="0"/>
              </a:rPr>
              <a:t>giặt</a:t>
            </a:r>
            <a:endParaRPr lang="en-US" sz="32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319978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arn(inVertical)">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942"/>
                                        </p:tgtEl>
                                        <p:attrNameLst>
                                          <p:attrName>style.visibility</p:attrName>
                                        </p:attrNameLst>
                                      </p:cBhvr>
                                      <p:to>
                                        <p:strVal val="visible"/>
                                      </p:to>
                                    </p:set>
                                    <p:animEffect transition="in" filter="wipe(down)">
                                      <p:cBhvr>
                                        <p:cTn id="24" dur="500"/>
                                        <p:tgtEl>
                                          <p:spTgt spid="94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3"/>
                                        </p:tgtEl>
                                        <p:attrNameLst>
                                          <p:attrName>style.visibility</p:attrName>
                                        </p:attrNameLst>
                                      </p:cBhvr>
                                      <p:to>
                                        <p:strVal val="visible"/>
                                      </p:to>
                                    </p:set>
                                    <p:animEffect transition="in" filter="wipe(down)">
                                      <p:cBhvr>
                                        <p:cTn id="29" dur="500"/>
                                        <p:tgtEl>
                                          <p:spTgt spid="9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944"/>
                                        </p:tgtEl>
                                        <p:attrNameLst>
                                          <p:attrName>style.visibility</p:attrName>
                                        </p:attrNameLst>
                                      </p:cBhvr>
                                      <p:to>
                                        <p:strVal val="visible"/>
                                      </p:to>
                                    </p:set>
                                    <p:animEffect transition="in" filter="wipe(down)">
                                      <p:cBhvr>
                                        <p:cTn id="34" dur="500"/>
                                        <p:tgtEl>
                                          <p:spTgt spid="9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2" grpId="0"/>
      <p:bldP spid="942" grpId="0" animBg="1"/>
      <p:bldP spid="943" grpId="0" animBg="1"/>
      <p:bldP spid="94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xmlns="" id="{1056E958-49B3-4913-A29B-75917B0503CD}"/>
              </a:ext>
            </a:extLst>
          </p:cNvPr>
          <p:cNvSpPr/>
          <p:nvPr/>
        </p:nvSpPr>
        <p:spPr>
          <a:xfrm>
            <a:off x="1401417" y="3240157"/>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en-US" sz="4000" b="1" dirty="0" err="1">
                <a:solidFill>
                  <a:srgbClr val="FF0000"/>
                </a:solidFill>
                <a:latin typeface="Calibri" panose="020F0502020204030204" pitchFamily="34" charset="0"/>
                <a:cs typeface="Calibri" panose="020F0502020204030204" pitchFamily="34" charset="0"/>
              </a:rPr>
              <a:t>Các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bác</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nông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dân</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đang</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gặt</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lúa</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ngoài</a:t>
            </a:r>
            <a:r>
              <a:rPr lang="en-US" sz="4000" b="1" dirty="0">
                <a:solidFill>
                  <a:srgbClr val="FF0000"/>
                </a:solidFill>
                <a:latin typeface="Calibri" panose="020F0502020204030204" pitchFamily="34" charset="0"/>
                <a:cs typeface="Calibri" panose="020F0502020204030204" pitchFamily="34" charset="0"/>
              </a:rPr>
              <a:t> </a:t>
            </a:r>
            <a:r>
              <a:rPr lang="en-US" sz="4000" b="1" dirty="0" err="1">
                <a:solidFill>
                  <a:srgbClr val="FF0000"/>
                </a:solidFill>
                <a:latin typeface="Calibri" panose="020F0502020204030204" pitchFamily="34" charset="0"/>
                <a:cs typeface="Calibri" panose="020F0502020204030204" pitchFamily="34" charset="0"/>
              </a:rPr>
              <a:t>đồng</a:t>
            </a:r>
            <a:r>
              <a:rPr lang="en-US" sz="4000" b="1" dirty="0">
                <a:solidFill>
                  <a:srgbClr val="FF0000"/>
                </a:solidFill>
                <a:latin typeface="Calibri" panose="020F0502020204030204" pitchFamily="34" charset="0"/>
                <a:cs typeface="Calibri" panose="020F0502020204030204" pitchFamily="34" charset="0"/>
              </a:rPr>
              <a:t>.</a:t>
            </a:r>
          </a:p>
        </p:txBody>
      </p:sp>
      <p:sp>
        <p:nvSpPr>
          <p:cNvPr id="945" name="Rectangle: Rounded Corners 944">
            <a:extLst>
              <a:ext uri="{FF2B5EF4-FFF2-40B4-BE49-F238E27FC236}">
                <a16:creationId xmlns:a16="http://schemas.microsoft.com/office/drawing/2014/main" xmlns="" id="{7AB09390-5EC4-463C-89B8-BE261F9FC4D5}"/>
              </a:ext>
            </a:extLst>
          </p:cNvPr>
          <p:cNvSpPr/>
          <p:nvPr/>
        </p:nvSpPr>
        <p:spPr>
          <a:xfrm>
            <a:off x="1391478" y="4661453"/>
            <a:ext cx="9740348" cy="914400"/>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dirty="0">
                <a:solidFill>
                  <a:srgbClr val="FF0000"/>
                </a:solidFill>
                <a:latin typeface="Calibri" panose="020F0502020204030204" pitchFamily="34" charset="0"/>
                <a:cs typeface="Calibri" panose="020F0502020204030204" pitchFamily="34" charset="0"/>
              </a:rPr>
              <a:t>Em thường tự giặt áo sơ mi của mình.</a:t>
            </a:r>
          </a:p>
        </p:txBody>
      </p:sp>
      <p:sp>
        <p:nvSpPr>
          <p:cNvPr id="946" name="Rectangle: Rounded Corners 945">
            <a:extLst>
              <a:ext uri="{FF2B5EF4-FFF2-40B4-BE49-F238E27FC236}">
                <a16:creationId xmlns:a16="http://schemas.microsoft.com/office/drawing/2014/main" xmlns="" id="{1AA5320B-2C01-43F7-8DB2-404C6B975F9F}"/>
              </a:ext>
            </a:extLst>
          </p:cNvPr>
          <p:cNvSpPr/>
          <p:nvPr/>
        </p:nvSpPr>
        <p:spPr>
          <a:xfrm>
            <a:off x="1351722" y="1590262"/>
            <a:ext cx="9740348" cy="1222512"/>
          </a:xfrm>
          <a:prstGeom prst="roundRect">
            <a:avLst/>
          </a:prstGeom>
          <a:ln w="57150"/>
        </p:spPr>
        <p:style>
          <a:lnRef idx="2">
            <a:schemeClr val="accent6"/>
          </a:lnRef>
          <a:fillRef idx="1">
            <a:schemeClr val="lt1"/>
          </a:fillRef>
          <a:effectRef idx="0">
            <a:schemeClr val="accent6"/>
          </a:effectRef>
          <a:fontRef idx="minor">
            <a:schemeClr val="dk1"/>
          </a:fontRef>
        </p:style>
        <p:txBody>
          <a:bodyPr rtlCol="0" anchor="ctr"/>
          <a:lstStyle/>
          <a:p>
            <a:pPr algn="just"/>
            <a:r>
              <a:rPr lang="vi-VN" sz="4000" b="1" smtClean="0">
                <a:solidFill>
                  <a:srgbClr val="FF0000"/>
                </a:solidFill>
                <a:latin typeface="Calibri" panose="020F0502020204030204" pitchFamily="34" charset="0"/>
                <a:cs typeface="Calibri" panose="020F0502020204030204" pitchFamily="34" charset="0"/>
              </a:rPr>
              <a:t>Nhiều chiếc thuyền bị mắc cạn ở cửa biển.</a:t>
            </a:r>
            <a:endParaRPr lang="vi-VN" sz="4000" b="1"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946"/>
                                        </p:tgtEl>
                                        <p:attrNameLst>
                                          <p:attrName>style.visibility</p:attrName>
                                        </p:attrNameLst>
                                      </p:cBhvr>
                                      <p:to>
                                        <p:strVal val="visible"/>
                                      </p:to>
                                    </p:set>
                                    <p:animEffect transition="in" filter="wipe(down)">
                                      <p:cBhvr>
                                        <p:cTn id="19" dur="500"/>
                                        <p:tgtEl>
                                          <p:spTgt spid="94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945"/>
                                        </p:tgtEl>
                                        <p:attrNameLst>
                                          <p:attrName>style.visibility</p:attrName>
                                        </p:attrNameLst>
                                      </p:cBhvr>
                                      <p:to>
                                        <p:strVal val="visible"/>
                                      </p:to>
                                    </p:set>
                                    <p:animEffect transition="in" filter="wipe(down)">
                                      <p:cBhvr>
                                        <p:cTn id="2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4" grpId="0" animBg="1"/>
      <p:bldP spid="945" grpId="0" animBg="1"/>
      <p:bldP spid="9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xmlns=""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xmlns=""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xmlns=""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xmlns=""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xmlns=""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xmlns=""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xmlns=""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xmlns=""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xmlns=""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xmlns=""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xmlns=""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xmlns=""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xmlns=""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xmlns=""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xmlns=""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xmlns=""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xmlns=""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xmlns=""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xmlns=""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xmlns=""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xmlns=""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xmlns=""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xmlns=""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xmlns=""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xmlns=""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xmlns=""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xmlns=""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xmlns=""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xmlns=""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xmlns=""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xmlns=""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xmlns=""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xmlns=""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xmlns=""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xmlns=""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xmlns=""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xmlns=""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xmlns=""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xmlns=""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xmlns=""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smtClean="0">
                <a:solidFill>
                  <a:srgbClr val="002060"/>
                </a:solidFill>
                <a:latin typeface="HP001 5 hàng" panose="020B0603050302020204" pitchFamily="34" charset="0"/>
                <a:ea typeface="HP001" panose="020B0603050302020204" pitchFamily="34" charset="0"/>
                <a:cs typeface="Calibri" panose="020F0502020204030204" pitchFamily="34" charset="0"/>
              </a:rPr>
              <a:t>Trăng trên sông, </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xmlns="" id="{76C29F89-FEC7-4768-B250-DF96ACBCE088}"/>
              </a:ext>
            </a:extLst>
          </p:cNvPr>
          <p:cNvSpPr txBox="1">
            <a:spLocks/>
          </p:cNvSpPr>
          <p:nvPr/>
        </p:nvSpPr>
        <p:spPr>
          <a:xfrm>
            <a:off x="4168618" y="5204027"/>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xmlns=""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xmlns=""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31</TotalTime>
  <Words>406</Words>
  <Application>Microsoft Office PowerPoint</Application>
  <PresentationFormat>Widescreen</PresentationFormat>
  <Paragraphs>48</Paragraphs>
  <Slides>16</Slides>
  <Notes>16</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16</vt:i4>
      </vt:variant>
    </vt:vector>
  </HeadingPairs>
  <TitlesOfParts>
    <vt:vector size="27" baseType="lpstr">
      <vt:lpstr>微软雅黑</vt:lpstr>
      <vt:lpstr>宋体</vt:lpstr>
      <vt:lpstr>Arial</vt:lpstr>
      <vt:lpstr>Calibri</vt:lpstr>
      <vt:lpstr>Cambria</vt:lpstr>
      <vt:lpstr>Gloria Hallelujah</vt:lpstr>
      <vt:lpstr>HP001</vt:lpstr>
      <vt:lpstr>HP001 5 hàng</vt:lpstr>
      <vt:lpstr>Indie Flower</vt:lpstr>
      <vt:lpstr>字魂59号-创粗黑</vt:lpstr>
      <vt:lpstr>My New Year's Resolution by Slidesgo</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b. Tìm từ ngữ có tiếng chứa vần ăt hoặc ăc có nghĩa như sau:</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PC</cp:lastModifiedBy>
  <cp:revision>27</cp:revision>
  <dcterms:created xsi:type="dcterms:W3CDTF">2022-10-15T06:15:35Z</dcterms:created>
  <dcterms:modified xsi:type="dcterms:W3CDTF">2024-01-23T08:26:55Z</dcterms:modified>
</cp:coreProperties>
</file>