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5" r:id="rId3"/>
    <p:sldId id="257" r:id="rId4"/>
    <p:sldId id="258" r:id="rId5"/>
    <p:sldId id="259" r:id="rId6"/>
    <p:sldId id="260" r:id="rId7"/>
    <p:sldId id="276" r:id="rId8"/>
    <p:sldId id="277" r:id="rId9"/>
    <p:sldId id="278" r:id="rId10"/>
    <p:sldId id="261" r:id="rId11"/>
    <p:sldId id="263" r:id="rId12"/>
    <p:sldId id="262" r:id="rId13"/>
    <p:sldId id="264" r:id="rId14"/>
    <p:sldId id="266" r:id="rId15"/>
    <p:sldId id="268" r:id="rId16"/>
    <p:sldId id="267" r:id="rId17"/>
    <p:sldId id="270" r:id="rId18"/>
    <p:sldId id="271" r:id="rId19"/>
    <p:sldId id="272" r:id="rId20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6F9"/>
    <a:srgbClr val="FBD8BB"/>
    <a:srgbClr val="CAE8AA"/>
    <a:srgbClr val="5BD4FF"/>
    <a:srgbClr val="25C6FF"/>
    <a:srgbClr val="FFDB69"/>
    <a:srgbClr val="BEE395"/>
    <a:srgbClr val="A9DA74"/>
    <a:srgbClr val="00863D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87722" autoAdjust="0"/>
  </p:normalViewPr>
  <p:slideViewPr>
    <p:cSldViewPr>
      <p:cViewPr varScale="1">
        <p:scale>
          <a:sx n="79" d="100"/>
          <a:sy n="79" d="100"/>
        </p:scale>
        <p:origin x="79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Từ khó có thể likhác nhau theo vùng miền, GV linh động HD học sinh tìm thêm.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04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cho hs luyện</a:t>
            </a:r>
            <a:r>
              <a:rPr lang="en-US" baseline="0"/>
              <a:t> đọc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68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nên</a:t>
            </a:r>
            <a:r>
              <a:rPr lang="en-US" baseline="0"/>
              <a:t> cho HS cầm sách đọc chứ đừng nhìn trên màn hình nhé! Sau này nó khai thác SGK thường bị động.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57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97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cho HS nhìn</a:t>
            </a:r>
            <a:r>
              <a:rPr lang="en-US" baseline="0"/>
              <a:t> sách đọc nhé.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41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Gọi</a:t>
            </a:r>
            <a:r>
              <a:rPr lang="en-US" baseline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36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20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3" name="Rectangle 10"/>
          <p:cNvSpPr/>
          <p:nvPr/>
        </p:nvSpPr>
        <p:spPr>
          <a:xfrm rot="416356">
            <a:off x="13066912" y="966823"/>
            <a:ext cx="1945316" cy="695802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3999"/>
              <a:gd name="connsiteY0" fmla="*/ 0 h 724766"/>
              <a:gd name="connsiteX1" fmla="*/ 5334000 w 5333999"/>
              <a:gd name="connsiteY1" fmla="*/ 0 h 724766"/>
              <a:gd name="connsiteX2" fmla="*/ 3970191 w 5333999"/>
              <a:gd name="connsiteY2" fmla="*/ 513468 h 724766"/>
              <a:gd name="connsiteX3" fmla="*/ 5334000 w 5333999"/>
              <a:gd name="connsiteY3" fmla="*/ 724766 h 724766"/>
              <a:gd name="connsiteX4" fmla="*/ 0 w 5333999"/>
              <a:gd name="connsiteY4" fmla="*/ 724766 h 724766"/>
              <a:gd name="connsiteX5" fmla="*/ 0 w 5333999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572681 w 5334002"/>
              <a:gd name="connsiteY2" fmla="*/ 409907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649495"/>
              <a:gd name="connsiteY0" fmla="*/ 0 h 724766"/>
              <a:gd name="connsiteX1" fmla="*/ 5649496 w 5649495"/>
              <a:gd name="connsiteY1" fmla="*/ 27302 h 724766"/>
              <a:gd name="connsiteX2" fmla="*/ 4572681 w 5649495"/>
              <a:gd name="connsiteY2" fmla="*/ 409907 h 724766"/>
              <a:gd name="connsiteX3" fmla="*/ 5334000 w 5649495"/>
              <a:gd name="connsiteY3" fmla="*/ 724766 h 724766"/>
              <a:gd name="connsiteX4" fmla="*/ 0 w 5649495"/>
              <a:gd name="connsiteY4" fmla="*/ 724766 h 724766"/>
              <a:gd name="connsiteX5" fmla="*/ 0 w 5649495"/>
              <a:gd name="connsiteY5" fmla="*/ 0 h 724766"/>
              <a:gd name="connsiteX0" fmla="*/ -1 w 5673840"/>
              <a:gd name="connsiteY0" fmla="*/ 152873 h 697464"/>
              <a:gd name="connsiteX1" fmla="*/ 5673841 w 5673840"/>
              <a:gd name="connsiteY1" fmla="*/ 0 h 697464"/>
              <a:gd name="connsiteX2" fmla="*/ 4597026 w 5673840"/>
              <a:gd name="connsiteY2" fmla="*/ 382605 h 697464"/>
              <a:gd name="connsiteX3" fmla="*/ 5358345 w 5673840"/>
              <a:gd name="connsiteY3" fmla="*/ 697464 h 697464"/>
              <a:gd name="connsiteX4" fmla="*/ 24345 w 5673840"/>
              <a:gd name="connsiteY4" fmla="*/ 697464 h 697464"/>
              <a:gd name="connsiteX5" fmla="*/ -1 w 5673840"/>
              <a:gd name="connsiteY5" fmla="*/ 152873 h 697464"/>
              <a:gd name="connsiteX0" fmla="*/ -1 w 5673840"/>
              <a:gd name="connsiteY0" fmla="*/ 152873 h 697464"/>
              <a:gd name="connsiteX1" fmla="*/ 5673841 w 5673840"/>
              <a:gd name="connsiteY1" fmla="*/ 0 h 697464"/>
              <a:gd name="connsiteX2" fmla="*/ 4597026 w 5673840"/>
              <a:gd name="connsiteY2" fmla="*/ 382605 h 697464"/>
              <a:gd name="connsiteX3" fmla="*/ 5358345 w 5673840"/>
              <a:gd name="connsiteY3" fmla="*/ 697464 h 697464"/>
              <a:gd name="connsiteX4" fmla="*/ 6831 w 5673840"/>
              <a:gd name="connsiteY4" fmla="*/ 568730 h 697464"/>
              <a:gd name="connsiteX5" fmla="*/ -1 w 5673840"/>
              <a:gd name="connsiteY5" fmla="*/ 152873 h 697464"/>
              <a:gd name="connsiteX0" fmla="*/ -1 w 5673840"/>
              <a:gd name="connsiteY0" fmla="*/ 152873 h 661803"/>
              <a:gd name="connsiteX1" fmla="*/ 5673841 w 5673840"/>
              <a:gd name="connsiteY1" fmla="*/ 0 h 661803"/>
              <a:gd name="connsiteX2" fmla="*/ 4597026 w 5673840"/>
              <a:gd name="connsiteY2" fmla="*/ 382605 h 661803"/>
              <a:gd name="connsiteX3" fmla="*/ 5253439 w 5673840"/>
              <a:gd name="connsiteY3" fmla="*/ 661803 h 661803"/>
              <a:gd name="connsiteX4" fmla="*/ 6831 w 5673840"/>
              <a:gd name="connsiteY4" fmla="*/ 568730 h 661803"/>
              <a:gd name="connsiteX5" fmla="*/ -1 w 5673840"/>
              <a:gd name="connsiteY5" fmla="*/ 152873 h 66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73840" h="661803">
                <a:moveTo>
                  <a:pt x="-1" y="152873"/>
                </a:moveTo>
                <a:lnTo>
                  <a:pt x="5673841" y="0"/>
                </a:lnTo>
                <a:cubicBezTo>
                  <a:pt x="5674995" y="102899"/>
                  <a:pt x="4595872" y="279706"/>
                  <a:pt x="4597026" y="382605"/>
                </a:cubicBezTo>
                <a:lnTo>
                  <a:pt x="5253439" y="661803"/>
                </a:lnTo>
                <a:lnTo>
                  <a:pt x="6831" y="568730"/>
                </a:lnTo>
                <a:lnTo>
                  <a:pt x="-1" y="15287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566064" y="964372"/>
            <a:ext cx="5334002" cy="646524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2" name="Rectangle 10"/>
          <p:cNvSpPr/>
          <p:nvPr/>
        </p:nvSpPr>
        <p:spPr>
          <a:xfrm>
            <a:off x="9616287" y="1021956"/>
            <a:ext cx="5049983" cy="543791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05030" y="1777591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rgbClr val="009E47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43000" y="2412173"/>
            <a:ext cx="7543800" cy="1150177"/>
            <a:chOff x="1143000" y="2412173"/>
            <a:chExt cx="6553201" cy="115017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12173"/>
              <a:ext cx="1017587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905001" y="2579060"/>
              <a:ext cx="5121462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863D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GIẢI THƯỞNG TÌNH BẠN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2957976" y="-1125796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57670" y="-569524"/>
              <a:ext cx="2069022" cy="1668318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400948" y="-328142"/>
              <a:ext cx="1671987" cy="1449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085">
            <a:off x="-573646" y="-979687"/>
            <a:ext cx="246221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2700" y="178394"/>
            <a:ext cx="1341530" cy="1107984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6600" b="1">
                <a:solidFill>
                  <a:srgbClr val="00863D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05000" y="437711"/>
            <a:ext cx="6172200" cy="9233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TÔI VÀ CÁC BẠN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0938" y="2434696"/>
            <a:ext cx="990600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1540" y="4324350"/>
            <a:ext cx="364253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câu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0316"/>
            <a:ext cx="7568884" cy="403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7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466148"/>
            <a:ext cx="3642531" cy="584775"/>
          </a:xfrm>
          <a:prstGeom prst="rect">
            <a:avLst/>
          </a:prstGeom>
          <a:solidFill>
            <a:srgbClr val="A9DA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 đọc câu dài: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57175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Sau khi trọng tài ra hiệu, hai bạn lao như tên bắn.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029200" y="2655285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628215" y="2629884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1546125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Trước vạch xuất phát, nai và hoẵng xoạc chân lấy đà.</a:t>
            </a:r>
            <a:endParaRPr lang="en-US" sz="32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17494" y="3120736"/>
            <a:ext cx="98712" cy="425225"/>
            <a:chOff x="2225388" y="3725155"/>
            <a:chExt cx="98712" cy="425225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2225388" y="3725155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286000" y="3725155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 flipH="1">
            <a:off x="4343400" y="1659509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858000" y="1659508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752600" y="2089929"/>
            <a:ext cx="107372" cy="425225"/>
            <a:chOff x="1524000" y="2410731"/>
            <a:chExt cx="107372" cy="425225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1524000" y="241073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593272" y="241073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457200" y="370279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 cả hai đều được tặng giải thưởng tình bạn.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3124200" y="3760924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867400" y="3816174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1389208" y="4333145"/>
            <a:ext cx="98712" cy="425225"/>
            <a:chOff x="2225388" y="3725155"/>
            <a:chExt cx="98712" cy="425225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2225388" y="3725155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286000" y="3725155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264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39798" y="4375021"/>
            <a:ext cx="364253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đoạn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2871" y="4375022"/>
            <a:ext cx="364253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theo nhóm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19016" y="4375022"/>
            <a:ext cx="364253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toàn bài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0316"/>
            <a:ext cx="7568884" cy="403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6800" y="3820030"/>
            <a:ext cx="364253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 đua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9"/>
          <a:stretch/>
        </p:blipFill>
        <p:spPr bwMode="auto">
          <a:xfrm>
            <a:off x="170810" y="2914363"/>
            <a:ext cx="3810000" cy="20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9550"/>
            <a:ext cx="5777221" cy="308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727" y="445959"/>
            <a:ext cx="2202873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Trả lời câu hỏi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5959"/>
            <a:ext cx="6578600" cy="351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52054" y="4153186"/>
            <a:ext cx="7453746" cy="584775"/>
          </a:xfrm>
          <a:prstGeom prst="rect">
            <a:avLst/>
          </a:prstGeom>
          <a:solidFill>
            <a:srgbClr val="BEE39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 bạn trong câu chuyện là ai?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9354" y="4141347"/>
            <a:ext cx="7453746" cy="584775"/>
          </a:xfrm>
          <a:prstGeom prst="rect">
            <a:avLst/>
          </a:prstGeom>
          <a:solidFill>
            <a:srgbClr val="BEE39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sao hoẵng bị ngã?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6654" y="4153186"/>
            <a:ext cx="7453746" cy="584775"/>
          </a:xfrm>
          <a:prstGeom prst="rect">
            <a:avLst/>
          </a:prstGeom>
          <a:solidFill>
            <a:srgbClr val="BEE39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hoẵng ngã, nai đã làm gì?</a:t>
            </a:r>
          </a:p>
        </p:txBody>
      </p: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07167" y="602962"/>
            <a:ext cx="7246535" cy="584775"/>
          </a:xfrm>
          <a:prstGeom prst="rect">
            <a:avLst/>
          </a:prstGeom>
          <a:solidFill>
            <a:srgbClr val="BEE39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 quả cuộc thi như thế nào?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17" y="1428750"/>
            <a:ext cx="71755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25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971550"/>
            <a:ext cx="7453746" cy="584775"/>
          </a:xfrm>
          <a:prstGeom prst="rect">
            <a:avLst/>
          </a:prstGeom>
          <a:solidFill>
            <a:srgbClr val="BEE39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 chuyên khuyên chúng ta điều gì?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0" y="1809750"/>
            <a:ext cx="8340725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0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727" y="445959"/>
            <a:ext cx="7689273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vở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trả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lời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 ở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mục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5" name="Rectangle 4"/>
          <p:cNvSpPr/>
          <p:nvPr/>
        </p:nvSpPr>
        <p:spPr>
          <a:xfrm>
            <a:off x="-1524000" y="1489025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Khi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hoẵng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nai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(…)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9615EF-9E53-70F9-B966-EB82DA73C872}"/>
              </a:ext>
            </a:extLst>
          </p:cNvPr>
          <p:cNvSpPr/>
          <p:nvPr/>
        </p:nvSpPr>
        <p:spPr>
          <a:xfrm>
            <a:off x="4305300" y="1428750"/>
            <a:ext cx="5067300" cy="798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2"/>
                </a:solidFill>
              </a:rPr>
              <a:t>đã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dừng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lại</a:t>
            </a:r>
            <a:r>
              <a:rPr lang="en-US" sz="3600" dirty="0">
                <a:solidFill>
                  <a:schemeClr val="tx2"/>
                </a:solidFill>
              </a:rPr>
              <a:t>, </a:t>
            </a:r>
            <a:r>
              <a:rPr lang="en-US" sz="3600" dirty="0" err="1">
                <a:solidFill>
                  <a:schemeClr val="tx2"/>
                </a:solidFill>
              </a:rPr>
              <a:t>đỡ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hoẵng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4CB8BC-B98C-55F5-10EB-57FAFFAA444A}"/>
              </a:ext>
            </a:extLst>
          </p:cNvPr>
          <p:cNvSpPr/>
          <p:nvPr/>
        </p:nvSpPr>
        <p:spPr>
          <a:xfrm>
            <a:off x="152400" y="2030583"/>
            <a:ext cx="5067300" cy="798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2"/>
                </a:solidFill>
              </a:rPr>
              <a:t>đứng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dậy</a:t>
            </a:r>
            <a:r>
              <a:rPr lang="en-US" sz="36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1581150"/>
            <a:ext cx="2971800" cy="646331"/>
          </a:xfrm>
          <a:prstGeom prst="rect">
            <a:avLst/>
          </a:prstGeom>
          <a:solidFill>
            <a:srgbClr val="EBF6F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33350"/>
            <a:ext cx="754380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+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r>
              <a:rPr lang="en-US" sz="28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Giải</a:t>
            </a:r>
            <a:r>
              <a:rPr lang="en-US" sz="28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thưởng</a:t>
            </a:r>
            <a:r>
              <a:rPr lang="en-US" sz="28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tình</a:t>
            </a:r>
            <a:r>
              <a:rPr lang="en-US" sz="28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endParaRPr lang="en-US" sz="2800" b="1" i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+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16,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17.</a:t>
            </a: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9" t="50000" b="10982"/>
          <a:stretch/>
        </p:blipFill>
        <p:spPr>
          <a:xfrm>
            <a:off x="3810000" y="3310977"/>
            <a:ext cx="1140280" cy="15936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"/>
            <a:ext cx="1450481" cy="2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50" y="438150"/>
            <a:ext cx="1189037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7" y="3105150"/>
            <a:ext cx="112236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t="30154" r="36413" b="28451"/>
          <a:stretch/>
        </p:blipFill>
        <p:spPr>
          <a:xfrm>
            <a:off x="7526482" y="3201785"/>
            <a:ext cx="904010" cy="1690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344535"/>
            <a:ext cx="5326568" cy="857250"/>
          </a:xfrm>
          <a:solidFill>
            <a:srgbClr val="A9DA74"/>
          </a:solidFill>
        </p:spPr>
        <p:txBody>
          <a:bodyPr/>
          <a:lstStyle/>
          <a:p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động</a:t>
            </a:r>
            <a:endParaRPr lang="en-US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592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9550" y="641669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6300" y="730965"/>
            <a:ext cx="7391400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tranh và nói về những gì em thấy ở trong tranh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8" t="26823" r="26940" b="23438"/>
          <a:stretch/>
        </p:blipFill>
        <p:spPr bwMode="auto">
          <a:xfrm>
            <a:off x="1628775" y="1251269"/>
            <a:ext cx="588645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245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42282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167119"/>
            <a:ext cx="1617518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359406"/>
            <a:ext cx="5947064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Giải thưởng tình bạn</a:t>
            </a:r>
            <a:endParaRPr lang="en-US" sz="32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1" y="795417"/>
            <a:ext cx="8762999" cy="433963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Nai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hoẵng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tham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dự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cuộc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chạy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đua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Trước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vạch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xuất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phát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hoẵng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xoạc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chân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lấy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Sau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trọng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tài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hiệu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lao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bắn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luôn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vị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trí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dẫn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Bỗng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nhiên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hoẵng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vấp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hòn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oạch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Nai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vội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dừng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đỡ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hoẵng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đứng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dậy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Nai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hoẵng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đích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cuối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đều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tặng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giải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thưởng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tình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r>
              <a:rPr lang="en-US" sz="3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                                        (Lâm Anh)</a:t>
            </a:r>
            <a:endParaRPr lang="en-US" sz="3000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027" y="471560"/>
            <a:ext cx="6964813" cy="371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28850" y="4327908"/>
            <a:ext cx="52197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tập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7" name="Oval 6"/>
          <p:cNvSpPr/>
          <p:nvPr/>
        </p:nvSpPr>
        <p:spPr>
          <a:xfrm>
            <a:off x="2076450" y="789992"/>
            <a:ext cx="304800" cy="304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 Rounded MT Bold" pitchFamily="34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1510146" y="1233432"/>
            <a:ext cx="304800" cy="304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 Rounded MT Bold" pitchFamily="34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1859396" y="1650682"/>
            <a:ext cx="304800" cy="304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 Rounded MT Bold" pitchFamily="34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2076450" y="2044830"/>
            <a:ext cx="304800" cy="304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 Rounded MT Bold" pitchFamily="34" charset="0"/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6303819" y="2046787"/>
            <a:ext cx="304800" cy="304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 Rounded MT Bold" pitchFamily="34" charset="0"/>
              </a:rPr>
              <a:t>5</a:t>
            </a:r>
          </a:p>
        </p:txBody>
      </p:sp>
      <p:sp>
        <p:nvSpPr>
          <p:cNvPr id="19" name="Oval 18"/>
          <p:cNvSpPr/>
          <p:nvPr/>
        </p:nvSpPr>
        <p:spPr>
          <a:xfrm>
            <a:off x="7162800" y="2375932"/>
            <a:ext cx="304800" cy="304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 Rounded MT Bold" pitchFamily="34" charset="0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1942712" y="3293795"/>
            <a:ext cx="304800" cy="304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 Rounded MT Bold" pitchFamily="34" charset="0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6705599" y="3125808"/>
            <a:ext cx="304800" cy="304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 Rounded MT Bold" pitchFamily="34" charset="0"/>
              </a:rPr>
              <a:t>8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1066800" y="4070638"/>
            <a:ext cx="762000" cy="762000"/>
            <a:chOff x="1129146" y="3698492"/>
            <a:chExt cx="762000" cy="762000"/>
          </a:xfrm>
        </p:grpSpPr>
        <p:sp>
          <p:nvSpPr>
            <p:cNvPr id="24" name="Oval 23"/>
            <p:cNvSpPr/>
            <p:nvPr/>
          </p:nvSpPr>
          <p:spPr>
            <a:xfrm>
              <a:off x="1129146" y="3698492"/>
              <a:ext cx="762000" cy="762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Arial Rounded MT Bold" pitchFamily="34" charset="0"/>
                </a:rPr>
                <a:t>10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1343892" y="3910834"/>
              <a:ext cx="337316" cy="337316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23" name="Oval 22"/>
          <p:cNvSpPr/>
          <p:nvPr/>
        </p:nvSpPr>
        <p:spPr>
          <a:xfrm>
            <a:off x="-796447" y="3385582"/>
            <a:ext cx="304800" cy="304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 Rounded MT Bold" pitchFamily="34" charset="0"/>
              </a:rPr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65218" y="4398817"/>
            <a:ext cx="5888182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tập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71" y="590550"/>
            <a:ext cx="527050" cy="253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71" y="3115638"/>
            <a:ext cx="527050" cy="8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047" y="1803082"/>
            <a:ext cx="527050" cy="51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96117" y="1650682"/>
            <a:ext cx="1066800" cy="857250"/>
          </a:xfrm>
        </p:spPr>
        <p:txBody>
          <a:bodyPr>
            <a:no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 </a:t>
            </a:r>
            <a:r>
              <a:rPr lang="en-US" sz="2800">
                <a:solidFill>
                  <a:srgbClr val="FF0000"/>
                </a:solidFill>
                <a:latin typeface=".VnArial Narrow" pitchFamily="34" charset="0"/>
                <a:ea typeface="Arial-Rounded" pitchFamily="34" charset="0"/>
                <a:cs typeface="Arial-Rounded" pitchFamily="34" charset="0"/>
              </a:rPr>
              <a:t>1</a:t>
            </a:r>
          </a:p>
        </p:txBody>
      </p:sp>
      <p:sp>
        <p:nvSpPr>
          <p:cNvPr id="31" name="Title 13"/>
          <p:cNvSpPr txBox="1">
            <a:spLocks/>
          </p:cNvSpPr>
          <p:nvPr/>
        </p:nvSpPr>
        <p:spPr>
          <a:xfrm>
            <a:off x="96117" y="3169970"/>
            <a:ext cx="10668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 </a:t>
            </a:r>
            <a:r>
              <a:rPr lang="en-US" sz="2800">
                <a:solidFill>
                  <a:srgbClr val="FF0000"/>
                </a:solidFill>
                <a:latin typeface=".VnArial Narrow" pitchFamily="34" charset="0"/>
                <a:ea typeface="Arial-Rounded" pitchFamily="34" charset="0"/>
                <a:cs typeface="Arial-Rounded" pitchFamily="34" charset="0"/>
              </a:rPr>
              <a:t>2</a:t>
            </a:r>
          </a:p>
        </p:txBody>
      </p:sp>
      <p:sp>
        <p:nvSpPr>
          <p:cNvPr id="32" name="Title 13"/>
          <p:cNvSpPr txBox="1">
            <a:spLocks/>
          </p:cNvSpPr>
          <p:nvPr/>
        </p:nvSpPr>
        <p:spPr>
          <a:xfrm>
            <a:off x="-1516017" y="1723924"/>
            <a:ext cx="10668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 </a:t>
            </a:r>
            <a:r>
              <a:rPr lang="en-US" sz="2800">
                <a:solidFill>
                  <a:srgbClr val="FF0000"/>
                </a:solidFill>
                <a:latin typeface=".VnArial Narrow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6641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14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0316"/>
            <a:ext cx="7568884" cy="403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4347608"/>
            <a:ext cx="85344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hiểu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355780" y="1733550"/>
            <a:ext cx="13404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852398" y="2934373"/>
            <a:ext cx="13231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810000" y="417195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054638" y="1276350"/>
            <a:ext cx="8503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933700" y="211455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527681" y="3714750"/>
            <a:ext cx="6793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96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19600" y="889000"/>
            <a:ext cx="5410200" cy="313930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hoẵng</a:t>
            </a:r>
          </a:p>
          <a:p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xoạc chân</a:t>
            </a:r>
          </a:p>
          <a:p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 oạch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888999"/>
            <a:ext cx="5410200" cy="313930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oăng  -</a:t>
            </a:r>
          </a:p>
          <a:p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oac     - </a:t>
            </a:r>
          </a:p>
          <a:p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oach   -</a:t>
            </a:r>
          </a:p>
        </p:txBody>
      </p:sp>
    </p:spTree>
    <p:extLst>
      <p:ext uri="{BB962C8B-B14F-4D97-AF65-F5344CB8AC3E}">
        <p14:creationId xmlns:p14="http://schemas.microsoft.com/office/powerpoint/2010/main" val="3346617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504950"/>
            <a:ext cx="3048000" cy="3108531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Vạch xuất phát: 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 thẳng được kẻ trên mặt đất để đánh dấu chỗ đứng của các vận động viên trước khi bắt đầu thi chạy.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500" y="1047750"/>
            <a:ext cx="5132500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172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504950"/>
            <a:ext cx="7620000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Lấy đà: 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tạo ra cho mình một thế đứng phù hợp để có thể bắt đầu chạy.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459045"/>
            <a:ext cx="7620000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Trọng tài: 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 điều khiển và xác định thành tích trong cuộc thi.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" y="3417925"/>
            <a:ext cx="7620000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 oạch: 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ý nói ngã mạnh.</a:t>
            </a:r>
          </a:p>
        </p:txBody>
      </p:sp>
    </p:spTree>
    <p:extLst>
      <p:ext uri="{BB962C8B-B14F-4D97-AF65-F5344CB8AC3E}">
        <p14:creationId xmlns:p14="http://schemas.microsoft.com/office/powerpoint/2010/main" val="2003661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480</Words>
  <Application>Microsoft Office PowerPoint</Application>
  <PresentationFormat>On-screen Show (16:9)</PresentationFormat>
  <Paragraphs>78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.VnArial Narrow</vt:lpstr>
      <vt:lpstr>Arial</vt:lpstr>
      <vt:lpstr>Arial Rounded MT Bold</vt:lpstr>
      <vt:lpstr>Arial-Rounded</vt:lpstr>
      <vt:lpstr>Calibri</vt:lpstr>
      <vt:lpstr>Office Theme</vt:lpstr>
      <vt:lpstr>PowerPoint Presentation</vt:lpstr>
      <vt:lpstr>Ôn và khởi động</vt:lpstr>
      <vt:lpstr>PowerPoint Presentation</vt:lpstr>
      <vt:lpstr>PowerPoint Presentation</vt:lpstr>
      <vt:lpstr>Đoạn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Le Chi</cp:lastModifiedBy>
  <cp:revision>99</cp:revision>
  <dcterms:created xsi:type="dcterms:W3CDTF">2020-12-08T15:48:47Z</dcterms:created>
  <dcterms:modified xsi:type="dcterms:W3CDTF">2024-01-21T08:14:01Z</dcterms:modified>
</cp:coreProperties>
</file>