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16"/>
  </p:notesMasterIdLst>
  <p:sldIdLst>
    <p:sldId id="624" r:id="rId3"/>
    <p:sldId id="625" r:id="rId4"/>
    <p:sldId id="585" r:id="rId5"/>
    <p:sldId id="656" r:id="rId6"/>
    <p:sldId id="676" r:id="rId7"/>
    <p:sldId id="267" r:id="rId8"/>
    <p:sldId id="648" r:id="rId9"/>
    <p:sldId id="658" r:id="rId10"/>
    <p:sldId id="659" r:id="rId11"/>
    <p:sldId id="653" r:id="rId12"/>
    <p:sldId id="645" r:id="rId13"/>
    <p:sldId id="268" r:id="rId14"/>
    <p:sldId id="6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C1E11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1" autoAdjust="0"/>
    <p:restoredTop sz="92369" autoAdjust="0"/>
  </p:normalViewPr>
  <p:slideViewPr>
    <p:cSldViewPr snapToGrid="0">
      <p:cViewPr varScale="1">
        <p:scale>
          <a:sx n="66" d="100"/>
          <a:sy n="66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0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6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3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0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3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2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3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35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 Trang trí lớp học ý tưởng | hình ảnh, giáo dục, power points">
            <a:extLst>
              <a:ext uri="{FF2B5EF4-FFF2-40B4-BE49-F238E27FC236}">
                <a16:creationId xmlns:a16="http://schemas.microsoft.com/office/drawing/2014/main" id="{EC1B8C01-9298-4D88-BEEC-C5B5EFA5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ripture Clipart Open Book Outline 758548 2423002 - Hình Quyển Sách Mở,  Cliparts &amp;amp; Cartoons - Jing.fm">
            <a:extLst>
              <a:ext uri="{FF2B5EF4-FFF2-40B4-BE49-F238E27FC236}">
                <a16:creationId xmlns:a16="http://schemas.microsoft.com/office/drawing/2014/main" id="{C16C0895-802F-4A54-BB33-4ADEB070E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9545" b="7953"/>
          <a:stretch/>
        </p:blipFill>
        <p:spPr bwMode="auto">
          <a:xfrm>
            <a:off x="580572" y="689301"/>
            <a:ext cx="11713028" cy="26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F0DC8-8393-47D4-8F64-7FD75BC55172}"/>
              </a:ext>
            </a:extLst>
          </p:cNvPr>
          <p:cNvSpPr txBox="1"/>
          <p:nvPr/>
        </p:nvSpPr>
        <p:spPr>
          <a:xfrm>
            <a:off x="580572" y="961574"/>
            <a:ext cx="10493828" cy="255454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38A8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CHUYỆN BỐN MÙA (TIẾT 1&amp;2)</a:t>
            </a:r>
            <a:endParaRPr lang="zh-CN" altLang="en-US" sz="8000" b="1" dirty="0">
              <a:solidFill>
                <a:srgbClr val="0038A8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2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5">
            <a:extLst>
              <a:ext uri="{FF2B5EF4-FFF2-40B4-BE49-F238E27FC236}">
                <a16:creationId xmlns:a16="http://schemas.microsoft.com/office/drawing/2014/main" id="{C88F208C-2059-477D-A6A5-FE46EADB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681" y="1756019"/>
            <a:ext cx="2069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cs typeface="Arial" charset="0"/>
              </a:rPr>
              <a:t>Nội</a:t>
            </a:r>
            <a:r>
              <a:rPr lang="en-US" altLang="en-US" sz="2800" b="1" u="sng" dirty="0">
                <a:cs typeface="Arial" charset="0"/>
              </a:rPr>
              <a:t> dung:</a:t>
            </a:r>
          </a:p>
        </p:txBody>
      </p:sp>
      <p:sp>
        <p:nvSpPr>
          <p:cNvPr id="23" name="Scroll: Horizontal 22">
            <a:extLst>
              <a:ext uri="{FF2B5EF4-FFF2-40B4-BE49-F238E27FC236}">
                <a16:creationId xmlns:a16="http://schemas.microsoft.com/office/drawing/2014/main" id="{6EF787CD-8DA1-4486-8BFC-1B33A7F53021}"/>
              </a:ext>
            </a:extLst>
          </p:cNvPr>
          <p:cNvSpPr/>
          <p:nvPr/>
        </p:nvSpPr>
        <p:spPr>
          <a:xfrm>
            <a:off x="1360968" y="1570948"/>
            <a:ext cx="10731108" cy="3101065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87C9A317-7F62-48A7-826B-BBEB981F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968" y="2741375"/>
            <a:ext cx="10120593" cy="954107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0BA9D2A-768B-4D9B-B054-1224CAF2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 Trang trí lớp học ý tưởng | hình ảnh, giáo dục, power points">
            <a:extLst>
              <a:ext uri="{FF2B5EF4-FFF2-40B4-BE49-F238E27FC236}">
                <a16:creationId xmlns:a16="http://schemas.microsoft.com/office/drawing/2014/main" id="{EC1B8C01-9298-4D88-BEEC-C5B5EFA5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cripture Clipart Open Book Outline 758548 2423002 - Hình Quyển Sách Mở,  Cliparts &amp;amp; Cartoons - Jing.fm">
            <a:extLst>
              <a:ext uri="{FF2B5EF4-FFF2-40B4-BE49-F238E27FC236}">
                <a16:creationId xmlns:a16="http://schemas.microsoft.com/office/drawing/2014/main" id="{04E65304-B375-4F63-8A31-1EE6FDFE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9545" b="7953"/>
          <a:stretch/>
        </p:blipFill>
        <p:spPr bwMode="auto">
          <a:xfrm>
            <a:off x="2573320" y="1560159"/>
            <a:ext cx="5961080" cy="28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F6B53-CAEC-4971-B932-3C5C4B4A2DB1}"/>
              </a:ext>
            </a:extLst>
          </p:cNvPr>
          <p:cNvSpPr txBox="1"/>
          <p:nvPr/>
        </p:nvSpPr>
        <p:spPr>
          <a:xfrm>
            <a:off x="2030822" y="1766775"/>
            <a:ext cx="7176974" cy="193899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endParaRPr lang="en-US" altLang="zh-CN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2A08D7F-B4AA-4CAE-BBE0-A2300ED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975164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41DE9110-2143-4BE9-8BF9-6C67C8F2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7264F-B03D-4833-B11D-C54D21E61EC8}"/>
              </a:ext>
            </a:extLst>
          </p:cNvPr>
          <p:cNvSpPr txBox="1"/>
          <p:nvPr/>
        </p:nvSpPr>
        <p:spPr>
          <a:xfrm>
            <a:off x="695403" y="1682281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96FFDC-D258-4E9D-8A77-3BB2E7699E6F}"/>
              </a:ext>
            </a:extLst>
          </p:cNvPr>
          <p:cNvSpPr/>
          <p:nvPr/>
        </p:nvSpPr>
        <p:spPr>
          <a:xfrm>
            <a:off x="671501" y="2138335"/>
            <a:ext cx="8329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4B8F22-7440-448C-949C-A27218AB93C5}"/>
              </a:ext>
            </a:extLst>
          </p:cNvPr>
          <p:cNvSpPr/>
          <p:nvPr/>
        </p:nvSpPr>
        <p:spPr>
          <a:xfrm>
            <a:off x="695309" y="2533630"/>
            <a:ext cx="8329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2C22FA-3A57-470C-9483-F6E9BD374C87}"/>
              </a:ext>
            </a:extLst>
          </p:cNvPr>
          <p:cNvSpPr txBox="1"/>
          <p:nvPr/>
        </p:nvSpPr>
        <p:spPr>
          <a:xfrm>
            <a:off x="690635" y="3034829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EAF988-BE3D-48EC-A780-EC5693D51322}"/>
              </a:ext>
            </a:extLst>
          </p:cNvPr>
          <p:cNvSpPr/>
          <p:nvPr/>
        </p:nvSpPr>
        <p:spPr>
          <a:xfrm>
            <a:off x="1008253" y="2550200"/>
            <a:ext cx="533986" cy="52684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225D52-7118-4805-A5A1-6D50FC4E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30" y="3695719"/>
            <a:ext cx="4003670" cy="865188"/>
          </a:xfrm>
          <a:prstGeom prst="roundRect">
            <a:avLst>
              <a:gd name="adj" fmla="val 16667"/>
            </a:avLst>
          </a:prstGeom>
          <a:solidFill>
            <a:srgbClr val="FFC77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cs typeface="Arial" panose="020B0604020202020204" pitchFamily="34" charset="0"/>
              </a:rPr>
              <a:t>Mùa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E22D8F-7610-4024-96A7-19769806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51" y="3719527"/>
            <a:ext cx="4003670" cy="8651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cs typeface="Arial" panose="020B0604020202020204" pitchFamily="34" charset="0"/>
              </a:rPr>
              <a:t>Mùa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( …).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FB9271-BAB9-4E0B-BBCB-CF6279FE4200}"/>
              </a:ext>
            </a:extLst>
          </p:cNvPr>
          <p:cNvSpPr/>
          <p:nvPr/>
        </p:nvSpPr>
        <p:spPr>
          <a:xfrm>
            <a:off x="633391" y="4729145"/>
            <a:ext cx="506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F0D04A-63CA-4BCB-ABED-03C4B7525998}"/>
              </a:ext>
            </a:extLst>
          </p:cNvPr>
          <p:cNvSpPr/>
          <p:nvPr/>
        </p:nvSpPr>
        <p:spPr>
          <a:xfrm>
            <a:off x="628624" y="5224449"/>
            <a:ext cx="8858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Lan: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2" grpId="1" animBg="1"/>
      <p:bldP spid="34" grpId="0" animBg="1"/>
      <p:bldP spid="35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 Trang trí lớp học ý tưởng | hình ảnh, giáo dục, power points">
            <a:extLst>
              <a:ext uri="{FF2B5EF4-FFF2-40B4-BE49-F238E27FC236}">
                <a16:creationId xmlns:a16="http://schemas.microsoft.com/office/drawing/2014/main" id="{EC1B8C01-9298-4D88-BEEC-C5B5EFA5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F0DC8-8393-47D4-8F64-7FD75BC55172}"/>
              </a:ext>
            </a:extLst>
          </p:cNvPr>
          <p:cNvSpPr txBox="1"/>
          <p:nvPr/>
        </p:nvSpPr>
        <p:spPr>
          <a:xfrm>
            <a:off x="2573319" y="2269732"/>
            <a:ext cx="77261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học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FDEC-1D8F-4BA7-8492-18527BB3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100374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ìm kiếm trên Google hình ảnh từ khóa checkmark hoặc checkmark icon">
            <a:extLst>
              <a:ext uri="{FF2B5EF4-FFF2-40B4-BE49-F238E27FC236}">
                <a16:creationId xmlns:a16="http://schemas.microsoft.com/office/drawing/2014/main" id="{BDCF3F11-28E8-49D6-ABC2-B156879B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92" t="66231" r="80274" b="5882"/>
          <a:stretch>
            <a:fillRect/>
          </a:stretch>
        </p:blipFill>
        <p:spPr bwMode="auto">
          <a:xfrm>
            <a:off x="9964929" y="2164118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0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>
            <a:cxnSpLocks/>
          </p:cNvCxnSpPr>
          <p:nvPr/>
        </p:nvCxnSpPr>
        <p:spPr>
          <a:xfrm>
            <a:off x="302996" y="1801831"/>
            <a:ext cx="5338780" cy="0"/>
          </a:xfrm>
          <a:prstGeom prst="line">
            <a:avLst/>
          </a:prstGeom>
          <a:ln w="9525">
            <a:noFill/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id="{5507DA62-AC0D-4E5D-A2C7-72D40CF01BA9}"/>
              </a:ext>
            </a:extLst>
          </p:cNvPr>
          <p:cNvSpPr txBox="1"/>
          <p:nvPr/>
        </p:nvSpPr>
        <p:spPr>
          <a:xfrm>
            <a:off x="1548986" y="1311130"/>
            <a:ext cx="884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hôm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ở.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5045270-58FF-47BD-A3CC-E5F62321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9485702-06EC-4D73-AAC3-41C9E2C7D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522" y="866180"/>
            <a:ext cx="2772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alt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9AF4B-12C7-4A64-BF8D-D0E86CA93EBE}"/>
              </a:ext>
            </a:extLst>
          </p:cNvPr>
          <p:cNvSpPr txBox="1"/>
          <p:nvPr/>
        </p:nvSpPr>
        <p:spPr>
          <a:xfrm>
            <a:off x="972458" y="15633"/>
            <a:ext cx="1095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15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01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2024</a:t>
            </a:r>
          </a:p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771954-47BA-4305-84B1-26770058E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" r="87950" b="88279"/>
          <a:stretch/>
        </p:blipFill>
        <p:spPr>
          <a:xfrm>
            <a:off x="179880" y="1044748"/>
            <a:ext cx="1469036" cy="817080"/>
          </a:xfrm>
          <a:prstGeom prst="rect">
            <a:avLst/>
          </a:prstGeom>
          <a:ln>
            <a:noFill/>
          </a:ln>
        </p:spPr>
      </p:pic>
      <p:pic>
        <p:nvPicPr>
          <p:cNvPr id="14" name="Picture 2" descr="https://img.loigiaihay.com/picture/question_lgh/2021_51/1623831329-riou.jpg">
            <a:extLst>
              <a:ext uri="{FF2B5EF4-FFF2-40B4-BE49-F238E27FC236}">
                <a16:creationId xmlns:a16="http://schemas.microsoft.com/office/drawing/2014/main" id="{A71DF715-66CC-4574-8848-3F138F3E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929276"/>
            <a:ext cx="9382125" cy="49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FD4FF-2CF2-4842-8163-03F6B589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" y="460307"/>
            <a:ext cx="1141116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đầu năm, bốn nàng tiên Xuân, Hạ, Thu, Đông gặp nhau.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 cầm tay Xuân bảo: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Chị là người sung sướng nhất. Ai cũng yêu chị. Chị về, cây nào cũng đâm chồi nảy lộc.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Xuân nói: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</a:p>
          <a:p>
            <a:pPr algn="just"/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Nàng Hạ tinh nghịch xen vào: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thiếu nhi lại thích em Thu nhất. Không có Thu, làm sao có đêm trăng rằm rước đèn, phá cỗ,...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 buồn buồn, Đông nói: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Chỉ có em là chẳng ai yêu.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 đặt tay lên vai Đông, thủ thỉ: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em mới có bập bùng bếp lửa nhà sàn, mọi người mới có giấc ngủ ấm trong chăn.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 nàng tiên mải chuyện trò, không biết bà Đất đã đến từ lúc nào.</a:t>
            </a:r>
          </a:p>
          <a:p>
            <a:pPr algn="just"/>
            <a:r>
              <a:rPr lang="en-US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 nói:</a:t>
            </a:r>
          </a:p>
          <a:p>
            <a:pPr algn="just"/>
            <a:r>
              <a:rPr lang="en-US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Xuân làm cho cây lá tươi tốt. Hạ cho tr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ngọt, hoa thơm. Thu làm cho trời xanh cao, học sinh nhớ ngày tựu trường. Còn cháu Đông, cháu có công ấp ủ mầm sống để xuân về cây cối đâm chồi nảy lộc. Các cháu đều có ích, đều đáng yêu.</a:t>
            </a:r>
          </a:p>
          <a:p>
            <a:pPr algn="r"/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 Từ Nguyên Tĩnh)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7429-5420-4B95-BD2D-06E0D22A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511" y="-57151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FC62D-C18A-45C3-8D6E-E66DA09F1B6B}"/>
              </a:ext>
            </a:extLst>
          </p:cNvPr>
          <p:cNvSpPr/>
          <p:nvPr/>
        </p:nvSpPr>
        <p:spPr>
          <a:xfrm>
            <a:off x="516980" y="460307"/>
            <a:ext cx="11356522" cy="239391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3E8DC-AAD7-46C1-95E8-A02973787AFC}"/>
              </a:ext>
            </a:extLst>
          </p:cNvPr>
          <p:cNvSpPr/>
          <p:nvPr/>
        </p:nvSpPr>
        <p:spPr>
          <a:xfrm>
            <a:off x="516980" y="2852596"/>
            <a:ext cx="11357717" cy="13479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FD262-7302-40C2-87F0-62B48F68F719}"/>
              </a:ext>
            </a:extLst>
          </p:cNvPr>
          <p:cNvSpPr/>
          <p:nvPr/>
        </p:nvSpPr>
        <p:spPr>
          <a:xfrm>
            <a:off x="516980" y="4200528"/>
            <a:ext cx="11356522" cy="165735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4BCCF-ED7A-43E6-8C6C-9FDEDDB3DD68}"/>
              </a:ext>
            </a:extLst>
          </p:cNvPr>
          <p:cNvSpPr txBox="1"/>
          <p:nvPr/>
        </p:nvSpPr>
        <p:spPr>
          <a:xfrm>
            <a:off x="64045" y="1571167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762AD-3809-4E28-AD1E-CC8CE38E2E09}"/>
              </a:ext>
            </a:extLst>
          </p:cNvPr>
          <p:cNvSpPr txBox="1"/>
          <p:nvPr/>
        </p:nvSpPr>
        <p:spPr>
          <a:xfrm>
            <a:off x="59277" y="3123734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0C9ED-F8C3-404C-A66F-16F6E12E10E0}"/>
              </a:ext>
            </a:extLst>
          </p:cNvPr>
          <p:cNvSpPr txBox="1"/>
          <p:nvPr/>
        </p:nvSpPr>
        <p:spPr>
          <a:xfrm>
            <a:off x="40221" y="4676320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991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FD4FF-2CF2-4842-8163-03F6B589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" y="460307"/>
            <a:ext cx="1141116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Ngày đầu năm, bốn nàng tiên Xuân, Hạ, Thu, Đông gặp nhau.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Đông cầm tay Xuân bảo: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Chị là người sung sướng nhất. Ai cũng yêu chị. Chị về, cây nào cũng đâm chồi nảy lộc.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Xuân nói: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Nhưng nhờ có em Hạ, cây trong vườn mới đơm trái ngọt, học sinh mới được nghỉ hè.</a:t>
            </a:r>
          </a:p>
          <a:p>
            <a:pPr algn="just"/>
            <a:r>
              <a:rPr lang="vi-VN" sz="2200" b="0" i="0" dirty="0">
                <a:solidFill>
                  <a:srgbClr val="000000"/>
                </a:solidFill>
                <a:effectLst/>
              </a:rPr>
              <a:t>Nàng Hạ tinh nghịch xen vào: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Thế mà thiếu nhi lại thích em Thu nhất. Không có Thu, làm sao có đêm trăng rằm rước đèn, phá cỗ,...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Giọng buồn buồn, Đông nói: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Chỉ có em là chẳng ai yêu.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Thu đặt tay lên vai Đông, thủ thỉ: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Có em mới có bập bùng bếp lửa nhà sàn, mọi người mới có giấc ngủ ấm trong chăn.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Bốn nàng tiên mải chuyện trò, không biết bà Đất đã đến từ lúc nào.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Bà nói: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   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- Xuân làm cho cây lá tươi tốt. Hạ cho tr</a:t>
            </a:r>
            <a:r>
              <a:rPr lang="en-US" sz="2200" dirty="0">
                <a:solidFill>
                  <a:srgbClr val="000000"/>
                </a:solidFill>
              </a:rPr>
              <a:t>á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i ngọt, hoa thơm. Thu làm cho trời xanh cao, học sinh nhớ ngày tựu trường. Còn cháu Đông, cháu có công ấp ủ mầm sống để xuân về cây cối </a:t>
            </a:r>
            <a:r>
              <a:rPr lang="vi-VN" sz="2200" b="0" i="0" dirty="0">
                <a:effectLst/>
              </a:rPr>
              <a:t>đâm c</a:t>
            </a:r>
            <a:r>
              <a:rPr lang="vi-VN" sz="2200" b="0" i="0" dirty="0">
                <a:solidFill>
                  <a:srgbClr val="000000"/>
                </a:solidFill>
                <a:effectLst/>
              </a:rPr>
              <a:t>hồi nảy lộc. Các cháu đều có ích, đều đáng yêu.</a:t>
            </a:r>
          </a:p>
          <a:p>
            <a:pPr algn="r"/>
            <a:r>
              <a:rPr lang="vi-VN" sz="2200" i="1" dirty="0">
                <a:solidFill>
                  <a:srgbClr val="000000"/>
                </a:solidFill>
                <a:effectLst/>
              </a:rPr>
              <a:t>(Theo Từ Nguyên Tĩnh)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7429-5420-4B95-BD2D-06E0D22A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511" y="-57151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mùa</a:t>
            </a:r>
            <a:endParaRPr lang="en-US" alt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F29400-6FD4-4000-BFC3-0EAA313D559D}"/>
              </a:ext>
            </a:extLst>
          </p:cNvPr>
          <p:cNvCxnSpPr>
            <a:cxnSpLocks/>
          </p:cNvCxnSpPr>
          <p:nvPr/>
        </p:nvCxnSpPr>
        <p:spPr>
          <a:xfrm>
            <a:off x="9873290" y="2495039"/>
            <a:ext cx="1199523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29A92D-E2A9-47C9-8981-B519525918AE}"/>
              </a:ext>
            </a:extLst>
          </p:cNvPr>
          <p:cNvCxnSpPr>
            <a:cxnSpLocks/>
          </p:cNvCxnSpPr>
          <p:nvPr/>
        </p:nvCxnSpPr>
        <p:spPr>
          <a:xfrm>
            <a:off x="1138864" y="2833176"/>
            <a:ext cx="889960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52495-D067-47A1-AF79-9A8F8003F74E}"/>
              </a:ext>
            </a:extLst>
          </p:cNvPr>
          <p:cNvCxnSpPr>
            <a:cxnSpLocks/>
          </p:cNvCxnSpPr>
          <p:nvPr/>
        </p:nvCxnSpPr>
        <p:spPr>
          <a:xfrm>
            <a:off x="2748589" y="4142863"/>
            <a:ext cx="1166186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B6804-E923-486E-BD3A-F679961E250B}"/>
              </a:ext>
            </a:extLst>
          </p:cNvPr>
          <p:cNvCxnSpPr>
            <a:cxnSpLocks/>
          </p:cNvCxnSpPr>
          <p:nvPr/>
        </p:nvCxnSpPr>
        <p:spPr>
          <a:xfrm>
            <a:off x="3101011" y="4509576"/>
            <a:ext cx="1313826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D980DD-FDFC-4605-9C2A-E342DBD6BA10}"/>
              </a:ext>
            </a:extLst>
          </p:cNvPr>
          <p:cNvCxnSpPr>
            <a:cxnSpLocks/>
          </p:cNvCxnSpPr>
          <p:nvPr/>
        </p:nvCxnSpPr>
        <p:spPr>
          <a:xfrm>
            <a:off x="1510335" y="5847839"/>
            <a:ext cx="2047252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81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FD4FF-2CF2-4842-8163-03F6B589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" y="460307"/>
            <a:ext cx="1141116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đầu năm, bốn nàng tiên Xuân, Hạ, Thu, Đông gặp nhau.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 cầm tay Xuân bảo: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Chị là người sung sướng nhất. Ai cũng yêu chị. Chị về, cây nào cũng đâm chồi nảy lộc.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Xuân nói: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</a:p>
          <a:p>
            <a:pPr algn="just"/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Nàng Hạ tinh nghịch xen vào: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thiếu nhi lại thích em Thu nhất. Không có Thu, làm sao có đêm trăng rằm rước đèn, phá cỗ,...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 buồn buồn, Đông nói: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Chỉ có em là chẳng ai yêu.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 đặt tay lên vai Đông, thủ thỉ:</a:t>
            </a:r>
          </a:p>
          <a:p>
            <a:pPr algn="just"/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em mới có bập bùng bếp lửa nhà sàn, mọi người mới có giấc ngủ ấm trong chăn.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 nàng tiên mải chuyện trò, không biết bà Đất đã đến từ lúc nào.</a:t>
            </a:r>
          </a:p>
          <a:p>
            <a:pPr algn="just"/>
            <a:r>
              <a:rPr lang="en-US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 nói:</a:t>
            </a:r>
          </a:p>
          <a:p>
            <a:pPr algn="just"/>
            <a:r>
              <a:rPr lang="en-US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Xuân làm cho cây lá tươi tốt. Hạ cho tr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ngọt, hoa thơm. Thu làm cho trời xanh cao, học sinh nhớ ngày tựu trường. Còn cháu Đông, cháu có công ấp ủ mầm sống để xuân về cây cối đâm chồi nảy lộc. Các cháu đều có ích, đều đáng yêu.</a:t>
            </a:r>
          </a:p>
          <a:p>
            <a:pPr algn="r"/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 Từ Nguyên Tĩnh)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7429-5420-4B95-BD2D-06E0D22A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511" y="-57151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FC62D-C18A-45C3-8D6E-E66DA09F1B6B}"/>
              </a:ext>
            </a:extLst>
          </p:cNvPr>
          <p:cNvSpPr/>
          <p:nvPr/>
        </p:nvSpPr>
        <p:spPr>
          <a:xfrm>
            <a:off x="516980" y="460307"/>
            <a:ext cx="11356522" cy="239391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3E8DC-AAD7-46C1-95E8-A02973787AFC}"/>
              </a:ext>
            </a:extLst>
          </p:cNvPr>
          <p:cNvSpPr/>
          <p:nvPr/>
        </p:nvSpPr>
        <p:spPr>
          <a:xfrm>
            <a:off x="516980" y="2852596"/>
            <a:ext cx="11357717" cy="13479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FD262-7302-40C2-87F0-62B48F68F719}"/>
              </a:ext>
            </a:extLst>
          </p:cNvPr>
          <p:cNvSpPr/>
          <p:nvPr/>
        </p:nvSpPr>
        <p:spPr>
          <a:xfrm>
            <a:off x="516980" y="4200528"/>
            <a:ext cx="11356522" cy="165735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4BCCF-ED7A-43E6-8C6C-9FDEDDB3DD68}"/>
              </a:ext>
            </a:extLst>
          </p:cNvPr>
          <p:cNvSpPr txBox="1"/>
          <p:nvPr/>
        </p:nvSpPr>
        <p:spPr>
          <a:xfrm>
            <a:off x="64045" y="1571167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762AD-3809-4E28-AD1E-CC8CE38E2E09}"/>
              </a:ext>
            </a:extLst>
          </p:cNvPr>
          <p:cNvSpPr txBox="1"/>
          <p:nvPr/>
        </p:nvSpPr>
        <p:spPr>
          <a:xfrm>
            <a:off x="59277" y="3123734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0C9ED-F8C3-404C-A66F-16F6E12E10E0}"/>
              </a:ext>
            </a:extLst>
          </p:cNvPr>
          <p:cNvSpPr txBox="1"/>
          <p:nvPr/>
        </p:nvSpPr>
        <p:spPr>
          <a:xfrm>
            <a:off x="40221" y="4676320"/>
            <a:ext cx="23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237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7" y="1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80" y="1508581"/>
            <a:ext cx="133351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9" y="4695754"/>
            <a:ext cx="2904007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9" y="4566035"/>
            <a:ext cx="133351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7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6837" y="1993091"/>
            <a:ext cx="2967363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28163" y="1669741"/>
            <a:ext cx="4566198" cy="2937260"/>
            <a:chOff x="1379954" y="1834677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379954" y="1834677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8839" y="2341755"/>
              <a:ext cx="1801794" cy="45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mầm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non.</a:t>
              </a:r>
              <a:endParaRPr lang="en-US" altLang="vi-VN" sz="2800" b="0" i="0" u="none" strike="noStrike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074" name="Picture 2" descr="Đâm Chồi Nảy Lộc - Huong Sen">
            <a:extLst>
              <a:ext uri="{FF2B5EF4-FFF2-40B4-BE49-F238E27FC236}">
                <a16:creationId xmlns:a16="http://schemas.microsoft.com/office/drawing/2014/main" id="{99FE69F9-312E-4522-A44A-43EEBCF9E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8132" r="2858"/>
          <a:stretch/>
        </p:blipFill>
        <p:spPr bwMode="auto">
          <a:xfrm>
            <a:off x="7554787" y="943421"/>
            <a:ext cx="4618174" cy="5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hoa Mai - Tổng hợp những hình ảnh hoa Mai đẹp nhất">
            <a:extLst>
              <a:ext uri="{FF2B5EF4-FFF2-40B4-BE49-F238E27FC236}">
                <a16:creationId xmlns:a16="http://schemas.microsoft.com/office/drawing/2014/main" id="{BCA2EB41-6887-48E4-BE2B-53802D32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50" y="981081"/>
            <a:ext cx="4618174" cy="50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exagon 23">
            <a:extLst>
              <a:ext uri="{FF2B5EF4-FFF2-40B4-BE49-F238E27FC236}">
                <a16:creationId xmlns:a16="http://schemas.microsoft.com/office/drawing/2014/main" id="{F4DB178E-DFCD-48E1-B91F-5B77A6406DAB}"/>
              </a:ext>
            </a:extLst>
          </p:cNvPr>
          <p:cNvSpPr/>
          <p:nvPr/>
        </p:nvSpPr>
        <p:spPr>
          <a:xfrm>
            <a:off x="2964275" y="1668152"/>
            <a:ext cx="4566198" cy="293726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F0BA9-4091-457F-8EE6-E177D14018A3}"/>
              </a:ext>
            </a:extLst>
          </p:cNvPr>
          <p:cNvSpPr txBox="1"/>
          <p:nvPr/>
        </p:nvSpPr>
        <p:spPr>
          <a:xfrm>
            <a:off x="3634153" y="2995182"/>
            <a:ext cx="390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</a:t>
            </a:r>
            <a:endParaRPr lang="en-US" altLang="vi-VN" sz="2800" b="0" i="0" u="none" strike="noStrike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>
            <a:cxnSpLocks/>
          </p:cNvCxnSpPr>
          <p:nvPr/>
        </p:nvCxnSpPr>
        <p:spPr>
          <a:xfrm>
            <a:off x="302996" y="1801831"/>
            <a:ext cx="5338780" cy="0"/>
          </a:xfrm>
          <a:prstGeom prst="line">
            <a:avLst/>
          </a:prstGeom>
          <a:ln w="9525">
            <a:noFill/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BA8329-30B7-4068-8480-4DAF7A6A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145" y="1125098"/>
            <a:ext cx="539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bài</a:t>
            </a:r>
            <a:endParaRPr lang="en-US" alt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464D1-20C3-44A8-AF18-326897E54DDA}"/>
              </a:ext>
            </a:extLst>
          </p:cNvPr>
          <p:cNvSpPr txBox="1"/>
          <p:nvPr/>
        </p:nvSpPr>
        <p:spPr>
          <a:xfrm>
            <a:off x="695403" y="1682281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BC157E-95C3-48C5-90D7-EEDFA83D66E1}"/>
              </a:ext>
            </a:extLst>
          </p:cNvPr>
          <p:cNvSpPr/>
          <p:nvPr/>
        </p:nvSpPr>
        <p:spPr>
          <a:xfrm>
            <a:off x="1128710" y="2124047"/>
            <a:ext cx="10701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</a:rPr>
              <a:t>     </a:t>
            </a:r>
            <a:r>
              <a:rPr lang="vi-VN" sz="2800" i="1" dirty="0">
                <a:solidFill>
                  <a:srgbClr val="0070C0"/>
                </a:solidFill>
              </a:rPr>
              <a:t>Bốn nàng tiên tượng trưng cho bốn mùa xuân, hạ, thu, đông </a:t>
            </a:r>
            <a:endParaRPr lang="en-US" sz="2800" i="1" dirty="0">
              <a:solidFill>
                <a:srgbClr val="0070C0"/>
              </a:solidFill>
            </a:endParaRPr>
          </a:p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i="1" dirty="0">
                <a:solidFill>
                  <a:srgbClr val="0070C0"/>
                </a:solidFill>
              </a:rPr>
              <a:t>trong năm.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26">
            <a:extLst>
              <a:ext uri="{FF2B5EF4-FFF2-40B4-BE49-F238E27FC236}">
                <a16:creationId xmlns:a16="http://schemas.microsoft.com/office/drawing/2014/main" id="{64D129A7-A45A-4EF9-BDB0-A941829E869D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70413F3-246C-4F91-AEAC-B6915285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C218A9-9CE4-4235-BE56-11151F2FB979}"/>
              </a:ext>
            </a:extLst>
          </p:cNvPr>
          <p:cNvSpPr txBox="1"/>
          <p:nvPr/>
        </p:nvSpPr>
        <p:spPr>
          <a:xfrm>
            <a:off x="690635" y="3049139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F6DAE4-B921-4358-87CD-E4B88359D6D6}"/>
              </a:ext>
            </a:extLst>
          </p:cNvPr>
          <p:cNvSpPr/>
          <p:nvPr/>
        </p:nvSpPr>
        <p:spPr>
          <a:xfrm>
            <a:off x="1247145" y="3564073"/>
            <a:ext cx="1058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70C0"/>
                </a:solidFill>
              </a:rPr>
              <a:t>   </a:t>
            </a:r>
            <a:r>
              <a:rPr lang="vi-VN" sz="2800" i="1" dirty="0">
                <a:solidFill>
                  <a:srgbClr val="0070C0"/>
                </a:solidFill>
              </a:rPr>
              <a:t>Theo nàng tiên mùa hạ, thiếu nhi thích mùa thu vì có mùa thu mới có đêm trăng rước đèn phá cỗ.</a:t>
            </a:r>
            <a:endParaRPr lang="en-US" sz="2800" i="1" dirty="0">
              <a:solidFill>
                <a:srgbClr val="0070C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9909E3-B2D6-4223-A7E7-245214136656}"/>
              </a:ext>
            </a:extLst>
          </p:cNvPr>
          <p:cNvSpPr txBox="1"/>
          <p:nvPr/>
        </p:nvSpPr>
        <p:spPr>
          <a:xfrm>
            <a:off x="735496" y="4374550"/>
            <a:ext cx="109688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</a:rPr>
              <a:t>Nàng Hạ tinh nghịch xen vào: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</a:rPr>
              <a:t>- Thế mà thiếu nhi lại thích em Thu nhất. Không có Thu, làm sao có đêm trăng rằm rước đèn, phá cỗ,...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E22790-371C-4AA0-934F-91510BDA03EC}"/>
              </a:ext>
            </a:extLst>
          </p:cNvPr>
          <p:cNvCxnSpPr>
            <a:cxnSpLocks/>
          </p:cNvCxnSpPr>
          <p:nvPr/>
        </p:nvCxnSpPr>
        <p:spPr>
          <a:xfrm>
            <a:off x="7399869" y="5252519"/>
            <a:ext cx="4115856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E44EDD-D8B1-4888-8E0D-BD8E7B5105DD}"/>
              </a:ext>
            </a:extLst>
          </p:cNvPr>
          <p:cNvCxnSpPr>
            <a:cxnSpLocks/>
          </p:cNvCxnSpPr>
          <p:nvPr/>
        </p:nvCxnSpPr>
        <p:spPr>
          <a:xfrm>
            <a:off x="865719" y="5688105"/>
            <a:ext cx="5106456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0" grpId="0"/>
      <p:bldP spid="21" grpId="0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>
            <a:cxnSpLocks/>
          </p:cNvCxnSpPr>
          <p:nvPr/>
        </p:nvCxnSpPr>
        <p:spPr>
          <a:xfrm>
            <a:off x="302996" y="1801831"/>
            <a:ext cx="5338780" cy="0"/>
          </a:xfrm>
          <a:prstGeom prst="line">
            <a:avLst/>
          </a:prstGeom>
          <a:ln w="9525">
            <a:noFill/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BA8329-30B7-4068-8480-4DAF7A6A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145" y="1125098"/>
            <a:ext cx="539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bài</a:t>
            </a:r>
            <a:endParaRPr lang="en-US" alt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464D1-20C3-44A8-AF18-326897E54DDA}"/>
              </a:ext>
            </a:extLst>
          </p:cNvPr>
          <p:cNvSpPr txBox="1"/>
          <p:nvPr/>
        </p:nvSpPr>
        <p:spPr>
          <a:xfrm>
            <a:off x="695403" y="1682281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dirty="0">
                <a:cs typeface="Arial" pitchFamily="34" charset="0"/>
              </a:rPr>
              <a:t>Dựa vào bài đọc, viết tên mùa phù hợp với mỗi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26">
            <a:extLst>
              <a:ext uri="{FF2B5EF4-FFF2-40B4-BE49-F238E27FC236}">
                <a16:creationId xmlns:a16="http://schemas.microsoft.com/office/drawing/2014/main" id="{64D129A7-A45A-4EF9-BDB0-A941829E869D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70413F3-246C-4F91-AEAC-B6915285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Bốn nàng tiên tượng trưng cho những mùa nào trong năm? Theo nàng tiên mùa hạ, vì sao thiếu nhi thích mùa thu">
            <a:extLst>
              <a:ext uri="{FF2B5EF4-FFF2-40B4-BE49-F238E27FC236}">
                <a16:creationId xmlns:a16="http://schemas.microsoft.com/office/drawing/2014/main" id="{2C2F6A3A-911F-4C76-A20F-3F81B6F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944217" y="2362193"/>
            <a:ext cx="10386390" cy="1905000"/>
          </a:xfrm>
          <a:prstGeom prst="rect">
            <a:avLst/>
          </a:prstGeom>
          <a:noFill/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26550170-F519-4398-A2AD-910A3F214F45}"/>
              </a:ext>
            </a:extLst>
          </p:cNvPr>
          <p:cNvSpPr/>
          <p:nvPr/>
        </p:nvSpPr>
        <p:spPr>
          <a:xfrm>
            <a:off x="1011928" y="4310463"/>
            <a:ext cx="3399182" cy="37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cs typeface="Arial" pitchFamily="34" charset="0"/>
              </a:rPr>
              <a:t>   mùa </a:t>
            </a:r>
            <a:r>
              <a:rPr lang="en-US" sz="2800" dirty="0" err="1">
                <a:cs typeface="Arial" pitchFamily="34" charset="0"/>
              </a:rPr>
              <a:t>xuân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C6C37260-5CDA-4C98-A42D-B95FEB41FC99}"/>
              </a:ext>
            </a:extLst>
          </p:cNvPr>
          <p:cNvSpPr/>
          <p:nvPr/>
        </p:nvSpPr>
        <p:spPr>
          <a:xfrm>
            <a:off x="3595275" y="4310463"/>
            <a:ext cx="3399182" cy="37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cs typeface="Arial" pitchFamily="34" charset="0"/>
              </a:rPr>
              <a:t>   </a:t>
            </a:r>
            <a:r>
              <a:rPr lang="en-US" sz="2800" dirty="0" err="1">
                <a:cs typeface="Arial" pitchFamily="34" charset="0"/>
              </a:rPr>
              <a:t>mùa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đông</a:t>
            </a:r>
            <a:r>
              <a:rPr lang="en-US" sz="2800" dirty="0">
                <a:cs typeface="Arial" pitchFamily="34" charset="0"/>
              </a:rPr>
              <a:t>  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FA3247BB-EF43-4CE4-9165-D006F0567EEC}"/>
              </a:ext>
            </a:extLst>
          </p:cNvPr>
          <p:cNvSpPr/>
          <p:nvPr/>
        </p:nvSpPr>
        <p:spPr>
          <a:xfrm>
            <a:off x="6160601" y="4310463"/>
            <a:ext cx="2673627" cy="37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cs typeface="Arial" pitchFamily="34" charset="0"/>
              </a:rPr>
              <a:t>  </a:t>
            </a:r>
            <a:r>
              <a:rPr lang="vi-VN" sz="2800" dirty="0">
                <a:cs typeface="Arial" pitchFamily="34" charset="0"/>
              </a:rPr>
              <a:t>   </a:t>
            </a:r>
            <a:r>
              <a:rPr lang="en-US" sz="2800" dirty="0" err="1">
                <a:cs typeface="Arial" pitchFamily="34" charset="0"/>
              </a:rPr>
              <a:t>mùa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hạ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C65055CD-C12B-4EA1-90D2-6DEF630590CE}"/>
              </a:ext>
            </a:extLst>
          </p:cNvPr>
          <p:cNvSpPr/>
          <p:nvPr/>
        </p:nvSpPr>
        <p:spPr>
          <a:xfrm>
            <a:off x="8986837" y="4310463"/>
            <a:ext cx="2673628" cy="377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cs typeface="Arial" pitchFamily="34" charset="0"/>
              </a:rPr>
              <a:t>   </a:t>
            </a:r>
            <a:r>
              <a:rPr lang="en-US" sz="2800" dirty="0" err="1">
                <a:cs typeface="Arial" pitchFamily="34" charset="0"/>
              </a:rPr>
              <a:t>mùa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>
            <a:cxnSpLocks/>
          </p:cNvCxnSpPr>
          <p:nvPr/>
        </p:nvCxnSpPr>
        <p:spPr>
          <a:xfrm>
            <a:off x="302996" y="1801831"/>
            <a:ext cx="5338780" cy="0"/>
          </a:xfrm>
          <a:prstGeom prst="line">
            <a:avLst/>
          </a:prstGeom>
          <a:ln w="9525">
            <a:noFill/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BA8329-30B7-4068-8480-4DAF7A6A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145" y="1125098"/>
            <a:ext cx="539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u="sng" dirty="0" err="1">
                <a:latin typeface="Arial" pitchFamily="34" charset="0"/>
                <a:cs typeface="Arial" pitchFamily="34" charset="0"/>
              </a:rPr>
              <a:t>bài</a:t>
            </a:r>
            <a:endParaRPr lang="en-US" alt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464D1-20C3-44A8-AF18-326897E54DDA}"/>
              </a:ext>
            </a:extLst>
          </p:cNvPr>
          <p:cNvSpPr txBox="1"/>
          <p:nvPr/>
        </p:nvSpPr>
        <p:spPr>
          <a:xfrm>
            <a:off x="695403" y="1682281"/>
            <a:ext cx="114965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26">
            <a:extLst>
              <a:ext uri="{FF2B5EF4-FFF2-40B4-BE49-F238E27FC236}">
                <a16:creationId xmlns:a16="http://schemas.microsoft.com/office/drawing/2014/main" id="{64D129A7-A45A-4EF9-BDB0-A941829E869D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70413F3-246C-4F91-AEAC-B6915285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294" y="446520"/>
            <a:ext cx="599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075E9-4B34-4907-B16C-354DD9D1A4A5}"/>
              </a:ext>
            </a:extLst>
          </p:cNvPr>
          <p:cNvSpPr txBox="1"/>
          <p:nvPr/>
        </p:nvSpPr>
        <p:spPr>
          <a:xfrm>
            <a:off x="851131" y="2712681"/>
            <a:ext cx="111738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</a:rPr>
              <a:t>Bà nói: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</a:rPr>
              <a:t>- Xuân làm cho cây lá tươi tốt. Hạ cho tr</a:t>
            </a:r>
            <a:r>
              <a:rPr lang="en-US" sz="2800" dirty="0">
                <a:solidFill>
                  <a:srgbClr val="000000"/>
                </a:solidFill>
              </a:rPr>
              <a:t>á</a:t>
            </a:r>
            <a:r>
              <a:rPr lang="vi-VN" sz="2800" b="0" i="0" dirty="0">
                <a:solidFill>
                  <a:srgbClr val="000000"/>
                </a:solidFill>
                <a:effectLst/>
              </a:rPr>
              <a:t>i ngọt, hoa thơm. Thu làm cho trời xanh cao, học sinh nhớ ngày tựu trường. Còn cháu Đông, cháu có công ấp ủ mầm sống để xuân về cây cối đâm chồi nảy lộc. Các cháu đều có ích, đều đáng yêu.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9DFD6D-70F1-4749-85EC-21D4803196B1}"/>
              </a:ext>
            </a:extLst>
          </p:cNvPr>
          <p:cNvCxnSpPr>
            <a:cxnSpLocks/>
          </p:cNvCxnSpPr>
          <p:nvPr/>
        </p:nvCxnSpPr>
        <p:spPr>
          <a:xfrm>
            <a:off x="1204281" y="3580880"/>
            <a:ext cx="10777808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F9A873-0B19-4E9D-8170-ECA56F1B981E}"/>
              </a:ext>
            </a:extLst>
          </p:cNvPr>
          <p:cNvCxnSpPr>
            <a:cxnSpLocks/>
          </p:cNvCxnSpPr>
          <p:nvPr/>
        </p:nvCxnSpPr>
        <p:spPr>
          <a:xfrm>
            <a:off x="985838" y="4047605"/>
            <a:ext cx="10834326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150ED6-6656-487A-A10F-E300F358EFCC}"/>
              </a:ext>
            </a:extLst>
          </p:cNvPr>
          <p:cNvCxnSpPr>
            <a:cxnSpLocks/>
          </p:cNvCxnSpPr>
          <p:nvPr/>
        </p:nvCxnSpPr>
        <p:spPr>
          <a:xfrm>
            <a:off x="1057278" y="4457180"/>
            <a:ext cx="10699619" cy="0"/>
          </a:xfrm>
          <a:prstGeom prst="line">
            <a:avLst/>
          </a:prstGeom>
          <a:ln w="3492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77ED5C0-5DBD-4CD0-9023-992D5D3DEA56}"/>
              </a:ext>
            </a:extLst>
          </p:cNvPr>
          <p:cNvSpPr/>
          <p:nvPr/>
        </p:nvSpPr>
        <p:spPr>
          <a:xfrm>
            <a:off x="1075690" y="2135321"/>
            <a:ext cx="10582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70C0"/>
                </a:solidFill>
              </a:rPr>
              <a:t>    </a:t>
            </a:r>
            <a:r>
              <a:rPr lang="vi-VN" sz="2800" dirty="0">
                <a:solidFill>
                  <a:srgbClr val="0070C0"/>
                </a:solidFill>
              </a:rPr>
              <a:t>Bà Đất nói cả bốn nàng tiên đều có ích và đáng yêu vì: Xuân làm cho cây lá tươi tốt. Hạ cho trái ngọt, hoa thơm. Thu làm cho trời xanh cao, học sinh nhớ ngày tựu trường. Đông có công ấp ủ mầm sống để xuân về cây cối đâm chồi nảy lộc.</a:t>
            </a:r>
            <a:endParaRPr lang="en-US" sz="2800" dirty="0">
              <a:solidFill>
                <a:srgbClr val="0070C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1293</Words>
  <Application>Microsoft Office PowerPoint</Application>
  <PresentationFormat>Màn hình rộng</PresentationFormat>
  <Paragraphs>109</Paragraphs>
  <Slides>13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Lê Đức Hùng</cp:lastModifiedBy>
  <cp:revision>188</cp:revision>
  <dcterms:created xsi:type="dcterms:W3CDTF">2021-05-27T05:55:52Z</dcterms:created>
  <dcterms:modified xsi:type="dcterms:W3CDTF">2024-01-24T15:44:53Z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2024-01-24T15:40:33Z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ab884321-42f2-4ae8-a9b9-2cd0acad2435</vt:lpwstr>
  </property>
  <property fmtid="{D5CDD505-2E9C-101B-9397-08002B2CF9AE}" pid="8" name="MSIP_Label_defa4170-0d19-0005-0004-bc88714345d2_ContentBits">
    <vt:lpwstr>0</vt:lpwstr>
  </property>
</Properties>
</file>