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6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61" r:id="rId2"/>
    <p:sldId id="296" r:id="rId3"/>
    <p:sldId id="256" r:id="rId4"/>
    <p:sldId id="333" r:id="rId5"/>
    <p:sldId id="334" r:id="rId6"/>
    <p:sldId id="335" r:id="rId7"/>
    <p:sldId id="336" r:id="rId8"/>
    <p:sldId id="337" r:id="rId9"/>
    <p:sldId id="267" r:id="rId10"/>
    <p:sldId id="344" r:id="rId11"/>
    <p:sldId id="357" r:id="rId12"/>
    <p:sldId id="358" r:id="rId13"/>
    <p:sldId id="359" r:id="rId14"/>
    <p:sldId id="360" r:id="rId15"/>
    <p:sldId id="361" r:id="rId16"/>
    <p:sldId id="362" r:id="rId17"/>
    <p:sldId id="353" r:id="rId18"/>
    <p:sldId id="345" r:id="rId19"/>
    <p:sldId id="347" r:id="rId20"/>
    <p:sldId id="352" r:id="rId21"/>
    <p:sldId id="348" r:id="rId22"/>
    <p:sldId id="355" r:id="rId23"/>
    <p:sldId id="351" r:id="rId24"/>
    <p:sldId id="346" r:id="rId25"/>
    <p:sldId id="354" r:id="rId26"/>
    <p:sldId id="350" r:id="rId27"/>
    <p:sldId id="349" r:id="rId28"/>
    <p:sldId id="300" r:id="rId29"/>
    <p:sldId id="379" r:id="rId30"/>
    <p:sldId id="341" r:id="rId31"/>
    <p:sldId id="303" r:id="rId32"/>
    <p:sldId id="339" r:id="rId33"/>
    <p:sldId id="338" r:id="rId34"/>
    <p:sldId id="340" r:id="rId35"/>
    <p:sldId id="342" r:id="rId36"/>
    <p:sldId id="381" r:id="rId37"/>
    <p:sldId id="380" r:id="rId38"/>
    <p:sldId id="364" r:id="rId39"/>
    <p:sldId id="370" r:id="rId40"/>
    <p:sldId id="372" r:id="rId41"/>
    <p:sldId id="371" r:id="rId42"/>
    <p:sldId id="374" r:id="rId43"/>
    <p:sldId id="373" r:id="rId44"/>
    <p:sldId id="375" r:id="rId45"/>
    <p:sldId id="365" r:id="rId46"/>
    <p:sldId id="366" r:id="rId47"/>
    <p:sldId id="367" r:id="rId48"/>
    <p:sldId id="368" r:id="rId49"/>
    <p:sldId id="369" r:id="rId50"/>
    <p:sldId id="376" r:id="rId51"/>
    <p:sldId id="301" r:id="rId52"/>
    <p:sldId id="302" r:id="rId53"/>
    <p:sldId id="378" r:id="rId54"/>
  </p:sldIdLst>
  <p:sldSz cx="12192000" cy="6858000"/>
  <p:notesSz cx="6858000" cy="9144000"/>
  <p:embeddedFontLst>
    <p:embeddedFont>
      <p:font typeface="Britannic Bold" pitchFamily="34" charset="0"/>
      <p:regular r:id="rId56"/>
    </p:embeddedFont>
    <p:embeddedFont>
      <p:font typeface="Tahoma" pitchFamily="34" charset="0"/>
      <p:regular r:id="rId57"/>
      <p:bold r:id="rId58"/>
    </p:embeddedFont>
    <p:embeddedFont>
      <p:font typeface="Century Gothic" pitchFamily="34" charset="0"/>
      <p:regular r:id="rId59"/>
      <p:bold r:id="rId60"/>
      <p:italic r:id="rId61"/>
      <p:boldItalic r:id="rId62"/>
    </p:embeddedFont>
    <p:embeddedFont>
      <p:font typeface="微軟正黑體" pitchFamily="34" charset="-120"/>
      <p:regular r:id="rId63"/>
      <p:bold r:id="rId64"/>
    </p:embeddedFont>
    <p:embeddedFont>
      <p:font typeface="Algerian" pitchFamily="82" charset="0"/>
      <p:regular r:id="rId65"/>
    </p:embeddedFont>
    <p:embeddedFont>
      <p:font typeface="Arial Black" pitchFamily="34" charset="0"/>
      <p:bold r:id="rId66"/>
    </p:embeddedFont>
    <p:embeddedFont>
      <p:font typeface="Corbel" pitchFamily="34" charset="0"/>
      <p:regular r:id="rId67"/>
      <p:bold r:id="rId68"/>
      <p:italic r:id="rId69"/>
      <p:boldItalic r:id="rId70"/>
    </p:embeddedFont>
    <p:embeddedFont>
      <p:font typeface="Calibri" pitchFamily="34" charset="0"/>
      <p:regular r:id="rId71"/>
      <p:bold r:id="rId72"/>
      <p:italic r:id="rId73"/>
      <p:boldItalic r:id="rId74"/>
    </p:embeddedFont>
    <p:embeddedFont>
      <p:font typeface="Calibri Light" pitchFamily="34" charset="0"/>
      <p:regular r:id="rId75"/>
      <p: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DB7B"/>
    <a:srgbClr val="FFFF66"/>
    <a:srgbClr val="FFFFFF"/>
    <a:srgbClr val="E438B7"/>
    <a:srgbClr val="9D600C"/>
    <a:srgbClr val="01D3F2"/>
    <a:srgbClr val="21C5FF"/>
    <a:srgbClr val="FCC71C"/>
    <a:srgbClr val="FDD75F"/>
    <a:srgbClr val="FEE1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4660"/>
  </p:normalViewPr>
  <p:slideViewPr>
    <p:cSldViewPr snapToGrid="0">
      <p:cViewPr>
        <p:scale>
          <a:sx n="79" d="100"/>
          <a:sy n="79" d="100"/>
        </p:scale>
        <p:origin x="-22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D2C5-8EF4-486A-8F6C-0AF31F7316DB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80E6F-AC7C-4F91-9B8B-1954D0924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2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65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828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8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1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3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9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676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0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09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45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91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67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49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77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05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485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11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3F84CD-23CE-4481-BEA5-8B3B518B092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75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4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2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06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64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2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7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263DE-3BDB-467C-9E0A-0462EBABBB1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06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59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3A1F3-CEDF-4993-8FA2-7DB349A2ABAA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C1F003-6252-4B56-BA6E-1F61340B8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9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59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C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orizontal Scroll 12"/>
          <p:cNvSpPr/>
          <p:nvPr userDrawn="1"/>
        </p:nvSpPr>
        <p:spPr>
          <a:xfrm flipV="1">
            <a:off x="261257" y="45720"/>
            <a:ext cx="11669486" cy="6766560"/>
          </a:xfrm>
          <a:prstGeom prst="horizontalScroll">
            <a:avLst>
              <a:gd name="adj" fmla="val 34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916" y="5838872"/>
            <a:ext cx="595085" cy="1019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37901" y="212513"/>
            <a:ext cx="926672" cy="658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38357" y="35831"/>
            <a:ext cx="687582" cy="6244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468" y="6205731"/>
            <a:ext cx="729199" cy="540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-2" y="6391638"/>
            <a:ext cx="2489201" cy="494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7621" y="698838"/>
            <a:ext cx="816935" cy="5364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rot="840624">
            <a:off x="18045" y="43618"/>
            <a:ext cx="749587" cy="127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8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16.jp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audio" Target="../media/audio5.wav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7.jpeg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g"/><Relationship Id="rId3" Type="http://schemas.openxmlformats.org/officeDocument/2006/relationships/audio" Target="../media/audio7.wav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12" Type="http://schemas.microsoft.com/office/2007/relationships/hdphoto" Target="../media/hdphoto2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audio" Target="../media/audio7.wav"/><Relationship Id="rId9" Type="http://schemas.openxmlformats.org/officeDocument/2006/relationships/image" Target="../media/image43.png"/><Relationship Id="rId14" Type="http://schemas.openxmlformats.org/officeDocument/2006/relationships/image" Target="../media/image47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6.wav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7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45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audio" Target="../media/audio8.wav"/><Relationship Id="rId9" Type="http://schemas.openxmlformats.org/officeDocument/2006/relationships/image" Target="../media/image41.png"/><Relationship Id="rId1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2.wdp"/><Relationship Id="rId3" Type="http://schemas.openxmlformats.org/officeDocument/2006/relationships/audio" Target="../media/audio8.wav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5" Type="http://schemas.openxmlformats.org/officeDocument/2006/relationships/image" Target="../media/image47.jpg"/><Relationship Id="rId10" Type="http://schemas.openxmlformats.org/officeDocument/2006/relationships/image" Target="../media/image43.png"/><Relationship Id="rId4" Type="http://schemas.openxmlformats.org/officeDocument/2006/relationships/audio" Target="../media/audio6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291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6" b="23044"/>
          <a:stretch/>
        </p:blipFill>
        <p:spPr>
          <a:xfrm>
            <a:off x="1298" y="58993"/>
            <a:ext cx="12186807" cy="5922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7" b="23043"/>
          <a:stretch/>
        </p:blipFill>
        <p:spPr>
          <a:xfrm>
            <a:off x="1298" y="-58994"/>
            <a:ext cx="12186807" cy="5223513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937757" y="2566499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1118067" y="2625145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5027912" y="2677822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9859" y="1449000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F0000"/>
                  </a:outerShdw>
                </a:effectLst>
                <a:latin typeface="Algerian" panose="04020705040A02060702" pitchFamily="82" charset="0"/>
              </a:rPr>
              <a:t>The little penguins</a:t>
            </a:r>
          </a:p>
        </p:txBody>
      </p:sp>
      <p:pic>
        <p:nvPicPr>
          <p:cNvPr id="12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435727" y="4652166"/>
            <a:ext cx="609600" cy="6096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4728294" y="2997517"/>
            <a:ext cx="4027961" cy="9794548"/>
            <a:chOff x="-6428720" y="6536291"/>
            <a:chExt cx="4027961" cy="9794548"/>
          </a:xfrm>
        </p:grpSpPr>
        <p:sp>
          <p:nvSpPr>
            <p:cNvPr id="22" name="Rectangle 21"/>
            <p:cNvSpPr/>
            <p:nvPr/>
          </p:nvSpPr>
          <p:spPr>
            <a:xfrm>
              <a:off x="-6428720" y="14516553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2650187" y="4239875"/>
            <a:ext cx="3735296" cy="10470097"/>
            <a:chOff x="-2740105" y="6525876"/>
            <a:chExt cx="3735296" cy="10470097"/>
          </a:xfrm>
        </p:grpSpPr>
        <p:sp>
          <p:nvSpPr>
            <p:cNvPr id="25" name="Rectangle 24"/>
            <p:cNvSpPr/>
            <p:nvPr/>
          </p:nvSpPr>
          <p:spPr>
            <a:xfrm>
              <a:off x="-1951209" y="151816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7" name="Next.MsPham">
            <a:hlinkClick r:id="" action="ppaction://hlinkshowjump?jump=nextslide"/>
          </p:cNvPr>
          <p:cNvSpPr/>
          <p:nvPr/>
        </p:nvSpPr>
        <p:spPr>
          <a:xfrm>
            <a:off x="8937757" y="5236415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87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7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2.59259E-6 L 0.6349 -0.0238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45" y="-1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79167E-6 -1.48148E-6 L -0.57435 -0.08889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3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1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3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8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6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Stomach 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9788" y="3525759"/>
            <a:ext cx="89703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doctor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5548" y="3525759"/>
            <a:ext cx="136855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a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5970" y="3537929"/>
            <a:ext cx="1549400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6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190751" y="2262074"/>
            <a:ext cx="8649527" cy="233385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115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04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8097" y="3537929"/>
            <a:ext cx="1273653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fruit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90170" y="3525759"/>
            <a:ext cx="1117799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3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Backache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1774" y="3537929"/>
            <a:ext cx="941007" cy="134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5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Eat a lot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sweet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525759"/>
            <a:ext cx="921365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dentist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5972" y="3525759"/>
            <a:ext cx="1529404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Headache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1953" y="3683850"/>
            <a:ext cx="921365" cy="105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2" b="23043"/>
          <a:stretch/>
        </p:blipFill>
        <p:spPr>
          <a:xfrm>
            <a:off x="1298" y="0"/>
            <a:ext cx="12186807" cy="6858000"/>
          </a:xfrm>
          <a:prstGeom prst="rect">
            <a:avLst/>
          </a:prstGeom>
        </p:spPr>
      </p:pic>
      <p:grpSp>
        <p:nvGrpSpPr>
          <p:cNvPr id="10" name="cauhoi.MsPham"/>
          <p:cNvGrpSpPr/>
          <p:nvPr/>
        </p:nvGrpSpPr>
        <p:grpSpPr>
          <a:xfrm>
            <a:off x="-4955520" y="2997517"/>
            <a:ext cx="4255187" cy="2332124"/>
            <a:chOff x="-6655946" y="6536291"/>
            <a:chExt cx="4255187" cy="2332124"/>
          </a:xfrm>
        </p:grpSpPr>
        <p:sp>
          <p:nvSpPr>
            <p:cNvPr id="18" name="Rectangle 17"/>
            <p:cNvSpPr/>
            <p:nvPr/>
          </p:nvSpPr>
          <p:spPr>
            <a:xfrm>
              <a:off x="-6655946" y="6840685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t="6645" b="10385"/>
            <a:stretch/>
          </p:blipFill>
          <p:spPr>
            <a:xfrm>
              <a:off x="-4955520" y="6536291"/>
              <a:ext cx="2554761" cy="2332124"/>
            </a:xfrm>
            <a:prstGeom prst="rect">
              <a:avLst/>
            </a:prstGeom>
          </p:spPr>
        </p:pic>
      </p:grpSp>
      <p:grpSp>
        <p:nvGrpSpPr>
          <p:cNvPr id="11" name="Dapan.msPham"/>
          <p:cNvGrpSpPr/>
          <p:nvPr/>
        </p:nvGrpSpPr>
        <p:grpSpPr>
          <a:xfrm>
            <a:off x="12650187" y="4239875"/>
            <a:ext cx="4986172" cy="3398732"/>
            <a:chOff x="-2740105" y="6525876"/>
            <a:chExt cx="4986172" cy="3398732"/>
          </a:xfrm>
        </p:grpSpPr>
        <p:sp>
          <p:nvSpPr>
            <p:cNvPr id="22" name="Rectangle 21"/>
            <p:cNvSpPr/>
            <p:nvPr/>
          </p:nvSpPr>
          <p:spPr>
            <a:xfrm>
              <a:off x="-700333" y="6952087"/>
              <a:ext cx="2946400" cy="1814286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6ABE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Carry 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3" b="90000" l="38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70774">
              <a:off x="-2740105" y="6525876"/>
              <a:ext cx="3146974" cy="3398732"/>
            </a:xfrm>
            <a:prstGeom prst="rect">
              <a:avLst/>
            </a:prstGeom>
          </p:spPr>
        </p:pic>
      </p:grpSp>
      <p:sp>
        <p:nvSpPr>
          <p:cNvPr id="24" name="SURF.MsPham"/>
          <p:cNvSpPr/>
          <p:nvPr/>
        </p:nvSpPr>
        <p:spPr>
          <a:xfrm>
            <a:off x="2951157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SURFING</a:t>
            </a:r>
          </a:p>
        </p:txBody>
      </p:sp>
      <p:sp>
        <p:nvSpPr>
          <p:cNvPr id="25" name="stop.MsPham"/>
          <p:cNvSpPr/>
          <p:nvPr/>
        </p:nvSpPr>
        <p:spPr>
          <a:xfrm>
            <a:off x="6771963" y="988943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STOP</a:t>
            </a:r>
          </a:p>
        </p:txBody>
      </p:sp>
      <p:sp>
        <p:nvSpPr>
          <p:cNvPr id="26" name="Next.MsPham">
            <a:hlinkClick r:id="" action="ppaction://hlinkshowjump?jump=nextslide"/>
          </p:cNvPr>
          <p:cNvSpPr/>
          <p:nvPr/>
        </p:nvSpPr>
        <p:spPr>
          <a:xfrm>
            <a:off x="4861560" y="992366"/>
            <a:ext cx="2468880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0731" y="3525759"/>
            <a:ext cx="1158921" cy="136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4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88 -0.11967 L 1.76914 -0.04004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51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61003 0.004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95" y="20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57435 -0.0888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24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8305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23043"/>
          <a:stretch/>
        </p:blipFill>
        <p:spPr>
          <a:xfrm>
            <a:off x="-1" y="-76200"/>
            <a:ext cx="12186807" cy="6019800"/>
          </a:xfrm>
          <a:prstGeom prst="rect">
            <a:avLst/>
          </a:prstGeom>
        </p:spPr>
      </p:pic>
      <p:pic>
        <p:nvPicPr>
          <p:cNvPr id="7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8"/>
          <a:stretch/>
        </p:blipFill>
        <p:spPr bwMode="auto">
          <a:xfrm>
            <a:off x="8791143" y="3215154"/>
            <a:ext cx="2805727" cy="1055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971453" y="3273800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Untitled (a2)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9"/>
          <a:stretch/>
        </p:blipFill>
        <p:spPr bwMode="auto">
          <a:xfrm>
            <a:off x="4881298" y="3326477"/>
            <a:ext cx="2623992" cy="9382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Donkey Kong Theme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419.0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24050" y="5943600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3907" y="1647618"/>
            <a:ext cx="8420099" cy="1814502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Arial Black" panose="020B0A04020102020204" pitchFamily="34" charset="0"/>
              </a:rPr>
              <a:t>Welldone!</a:t>
            </a:r>
          </a:p>
        </p:txBody>
      </p:sp>
      <p:sp>
        <p:nvSpPr>
          <p:cNvPr id="15" name="Next.MsPham">
            <a:hlinkClick r:id="" action="ppaction://hlinkshowjump?jump=endshow"/>
          </p:cNvPr>
          <p:cNvSpPr/>
          <p:nvPr/>
        </p:nvSpPr>
        <p:spPr>
          <a:xfrm>
            <a:off x="8791143" y="5414876"/>
            <a:ext cx="1951916" cy="7315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 Black" panose="020B0A04020102020204" pitchFamily="34" charset="0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62901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84930" y="669909"/>
            <a:ext cx="10536767" cy="5771200"/>
            <a:chOff x="897583" y="934871"/>
            <a:chExt cx="10885585" cy="6317985"/>
          </a:xfrm>
        </p:grpSpPr>
        <p:pic>
          <p:nvPicPr>
            <p:cNvPr id="11" name="Picture 6" descr="https://s.sachmem.vn/public/images/v2/TA5T2SHS/U11-L2-1-a_5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583" y="934871"/>
              <a:ext cx="5396266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https://s.sachmem.vn/public/images/v2/TA5T2SHS/U11-L2-1-b_4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5045" y="934871"/>
              <a:ext cx="5099642" cy="3679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1064794" y="4606062"/>
              <a:ext cx="10718374" cy="2646794"/>
              <a:chOff x="1064794" y="4606062"/>
              <a:chExt cx="10718374" cy="2646794"/>
            </a:xfrm>
          </p:grpSpPr>
          <p:pic>
            <p:nvPicPr>
              <p:cNvPr id="14" name="Picture 13" descr="https://s.sachmem.vn/public/images/v2/TA5T2SHS/U11-L2-1-c_44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4794" y="4671662"/>
                <a:ext cx="4706045" cy="25155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6" descr="https://s.sachmem.vn/public/images/v2/TA5T2SHS/U11-L2-1-d_56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0839" y="4606062"/>
                <a:ext cx="6012329" cy="26467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" name="Rectangle 4"/>
          <p:cNvSpPr/>
          <p:nvPr/>
        </p:nvSpPr>
        <p:spPr>
          <a:xfrm>
            <a:off x="764969" y="309982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Look, listen and repeat.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4386" y="832499"/>
            <a:ext cx="4463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 Nam? I can't see him here.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85148" y="735850"/>
            <a:ext cx="31774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Hi, Nam. Why aren't you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practising karate?</a:t>
            </a:r>
            <a:endParaRPr lang="en-US" altLang="en-US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72229" y="3240547"/>
            <a:ext cx="3172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 sitting over there,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 the corner of the gym.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70911" y="3238284"/>
            <a:ext cx="13372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Sorry to </a:t>
            </a:r>
          </a:p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 that.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32632" y="3077315"/>
            <a:ext cx="28064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don't feel well.</a:t>
            </a:r>
            <a:b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have a backache.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6783" y="5522367"/>
            <a:ext cx="354436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go to the doctor </a:t>
            </a:r>
          </a:p>
          <a:p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 Nam.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94066" y="5962773"/>
            <a:ext cx="2810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OK, I will. Thanks, Mai.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72687" y="4478643"/>
            <a:ext cx="280161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 should take a rest and shouldn't play </a:t>
            </a:r>
          </a:p>
          <a:p>
            <a:pPr algn="just"/>
            <a:r>
              <a:rPr lang="en-US" sz="1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sports for a few days.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77079" y="5999420"/>
            <a:ext cx="2464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 you, doctor.</a:t>
            </a:r>
          </a:p>
        </p:txBody>
      </p:sp>
      <p:pic>
        <p:nvPicPr>
          <p:cNvPr id="3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19825" y="1674664"/>
            <a:ext cx="365759" cy="365760"/>
          </a:xfrm>
          <a:prstGeom prst="ellipse">
            <a:avLst/>
          </a:prstGeom>
        </p:spPr>
      </p:pic>
      <p:pic>
        <p:nvPicPr>
          <p:cNvPr id="31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70092" y="1324972"/>
            <a:ext cx="365759" cy="365760"/>
          </a:xfrm>
          <a:prstGeom prst="ellipse">
            <a:avLst/>
          </a:prstGeom>
        </p:spPr>
      </p:pic>
      <p:pic>
        <p:nvPicPr>
          <p:cNvPr id="32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669547" y="4159896"/>
            <a:ext cx="365759" cy="365760"/>
          </a:xfrm>
          <a:prstGeom prst="ellipse">
            <a:avLst/>
          </a:prstGeom>
        </p:spPr>
      </p:pic>
      <p:pic>
        <p:nvPicPr>
          <p:cNvPr id="33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57815" y="4295763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7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2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1 Look,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1 Look,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2498998" y="-6172200"/>
            <a:ext cx="5019036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Temperature 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/ˈtemprətʃər/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77244" y="12321181"/>
            <a:ext cx="4476750" cy="1752600"/>
          </a:xfrm>
          <a:prstGeom prst="roundRect">
            <a:avLst>
              <a:gd name="adj" fmla="val 8911"/>
            </a:avLst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Earache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</a:rPr>
              <a:t>/ˈɪəreɪk/</a:t>
            </a:r>
            <a:endParaRPr lang="en-US" sz="4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4324" y="263307"/>
            <a:ext cx="3183885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alt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sentences:</a:t>
            </a:r>
            <a:endParaRPr lang="en-US" alt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95710" y="937442"/>
            <a:ext cx="3049784" cy="649188"/>
          </a:xfrm>
          <a:prstGeom prst="roundRect">
            <a:avLst>
              <a:gd name="adj" fmla="val 50000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395710" y="1887915"/>
            <a:ext cx="3219387" cy="649188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OK, I won't. Thanks </a:t>
            </a:r>
          </a:p>
        </p:txBody>
      </p:sp>
      <p:cxnSp>
        <p:nvCxnSpPr>
          <p:cNvPr id="5" name="Straight Arrow Connector 4"/>
          <p:cNvCxnSpPr>
            <a:stCxn id="17" idx="7"/>
            <a:endCxn id="2" idx="1"/>
          </p:cNvCxnSpPr>
          <p:nvPr/>
        </p:nvCxnSpPr>
        <p:spPr>
          <a:xfrm flipV="1">
            <a:off x="7481332" y="1262036"/>
            <a:ext cx="914378" cy="512195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" idx="7"/>
            <a:endCxn id="3" idx="1"/>
          </p:cNvCxnSpPr>
          <p:nvPr/>
        </p:nvCxnSpPr>
        <p:spPr>
          <a:xfrm>
            <a:off x="7481332" y="1774231"/>
            <a:ext cx="914378" cy="4382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12" name="Rounded Rectangle 11"/>
          <p:cNvSpPr/>
          <p:nvPr/>
        </p:nvSpPr>
        <p:spPr>
          <a:xfrm>
            <a:off x="5119499" y="5614865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of fruit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90312" y="5450077"/>
            <a:ext cx="2494987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heavy things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902249" y="5636517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</a:t>
            </a:r>
          </a:p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14963" y="5615947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dentist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23051" y="3860410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13849" y="3487560"/>
            <a:ext cx="2327362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045940" y="2377654"/>
            <a:ext cx="1327498" cy="124026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844348" y="4394890"/>
            <a:ext cx="1424764" cy="1376364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l="-20166" t="-7858" r="-18958" b="-1878"/>
          <a:stretch/>
        </p:blipFill>
        <p:spPr>
          <a:xfrm>
            <a:off x="5880095" y="4210921"/>
            <a:ext cx="1609240" cy="1545508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9155905" y="2715212"/>
            <a:ext cx="1529394" cy="1437610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/>
          <a:srcRect b="2372"/>
          <a:stretch/>
        </p:blipFill>
        <p:spPr>
          <a:xfrm>
            <a:off x="3819736" y="4317610"/>
            <a:ext cx="1520889" cy="1358681"/>
          </a:xfrm>
          <a:prstGeom prst="cloud">
            <a:avLst/>
          </a:prstGeom>
          <a:ln>
            <a:solidFill>
              <a:srgbClr val="00206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-7479" t="-9300" r="-21006" b="-8625"/>
          <a:stretch/>
        </p:blipFill>
        <p:spPr>
          <a:xfrm>
            <a:off x="7995783" y="4250487"/>
            <a:ext cx="1480457" cy="1538514"/>
          </a:xfrm>
          <a:prstGeom prst="cloud">
            <a:avLst/>
          </a:prstGeom>
          <a:ln>
            <a:solidFill>
              <a:srgbClr val="002060"/>
            </a:solidFill>
          </a:ln>
        </p:spPr>
      </p:pic>
      <p:cxnSp>
        <p:nvCxnSpPr>
          <p:cNvPr id="9" name="Straight Arrow Connector 8"/>
          <p:cNvCxnSpPr>
            <a:endCxn id="19" idx="0"/>
          </p:cNvCxnSpPr>
          <p:nvPr/>
        </p:nvCxnSpPr>
        <p:spPr>
          <a:xfrm flipH="1">
            <a:off x="2372332" y="2404418"/>
            <a:ext cx="1723393" cy="59336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720833" y="2376890"/>
            <a:ext cx="1374892" cy="201800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019856" y="2356320"/>
            <a:ext cx="426523" cy="196129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445220" y="2211427"/>
            <a:ext cx="59744" cy="203906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6370897" y="2212509"/>
            <a:ext cx="1910698" cy="2213785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426472" y="2310174"/>
            <a:ext cx="2863579" cy="7185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16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2667676" y="915507"/>
            <a:ext cx="4836467" cy="1601029"/>
          </a:xfrm>
          <a:custGeom>
            <a:avLst/>
            <a:gdLst>
              <a:gd name="connsiteX0" fmla="*/ 2525232 w 3214009"/>
              <a:gd name="connsiteY0" fmla="*/ 915 h 1221319"/>
              <a:gd name="connsiteX1" fmla="*/ 2637654 w 3214009"/>
              <a:gd name="connsiteY1" fmla="*/ 15515 h 1221319"/>
              <a:gd name="connsiteX2" fmla="*/ 2849784 w 3214009"/>
              <a:gd name="connsiteY2" fmla="*/ 153586 h 1221319"/>
              <a:gd name="connsiteX3" fmla="*/ 2850938 w 3214009"/>
              <a:gd name="connsiteY3" fmla="*/ 153833 h 1221319"/>
              <a:gd name="connsiteX4" fmla="*/ 2940635 w 3214009"/>
              <a:gd name="connsiteY4" fmla="*/ 172958 h 1221319"/>
              <a:gd name="connsiteX5" fmla="*/ 3122023 w 3214009"/>
              <a:gd name="connsiteY5" fmla="*/ 287589 h 1221319"/>
              <a:gd name="connsiteX6" fmla="*/ 3109837 w 3214009"/>
              <a:gd name="connsiteY6" fmla="*/ 432894 h 1221319"/>
              <a:gd name="connsiteX7" fmla="*/ 3198850 w 3214009"/>
              <a:gd name="connsiteY7" fmla="*/ 655064 h 1221319"/>
              <a:gd name="connsiteX8" fmla="*/ 2781873 w 3214009"/>
              <a:gd name="connsiteY8" fmla="*/ 849539 h 1221319"/>
              <a:gd name="connsiteX9" fmla="*/ 2632602 w 3214009"/>
              <a:gd name="connsiteY9" fmla="*/ 1016180 h 1221319"/>
              <a:gd name="connsiteX10" fmla="*/ 2124383 w 3214009"/>
              <a:gd name="connsiteY10" fmla="*/ 1036357 h 1221319"/>
              <a:gd name="connsiteX11" fmla="*/ 1761200 w 3214009"/>
              <a:gd name="connsiteY11" fmla="*/ 1214132 h 1221319"/>
              <a:gd name="connsiteX12" fmla="*/ 1227199 w 3214009"/>
              <a:gd name="connsiteY12" fmla="*/ 1105619 h 1221319"/>
              <a:gd name="connsiteX13" fmla="*/ 433961 w 3214009"/>
              <a:gd name="connsiteY13" fmla="*/ 998406 h 1221319"/>
              <a:gd name="connsiteX14" fmla="*/ 85193 w 3214009"/>
              <a:gd name="connsiteY14" fmla="*/ 879098 h 1221319"/>
              <a:gd name="connsiteX15" fmla="*/ 159716 w 3214009"/>
              <a:gd name="connsiteY15" fmla="*/ 718052 h 1221319"/>
              <a:gd name="connsiteX16" fmla="*/ 2346 w 3214009"/>
              <a:gd name="connsiteY16" fmla="*/ 552824 h 1221319"/>
              <a:gd name="connsiteX17" fmla="*/ 289743 w 3214009"/>
              <a:gd name="connsiteY17" fmla="*/ 405964 h 1221319"/>
              <a:gd name="connsiteX18" fmla="*/ 292492 w 3214009"/>
              <a:gd name="connsiteY18" fmla="*/ 402093 h 1221319"/>
              <a:gd name="connsiteX19" fmla="*/ 420513 w 3214009"/>
              <a:gd name="connsiteY19" fmla="*/ 191199 h 1221319"/>
              <a:gd name="connsiteX20" fmla="*/ 1043304 w 3214009"/>
              <a:gd name="connsiteY20" fmla="*/ 143018 h 1221319"/>
              <a:gd name="connsiteX21" fmla="*/ 1043423 w 3214009"/>
              <a:gd name="connsiteY21" fmla="*/ 142929 h 1221319"/>
              <a:gd name="connsiteX22" fmla="*/ 1098227 w 3214009"/>
              <a:gd name="connsiteY22" fmla="*/ 102086 h 1221319"/>
              <a:gd name="connsiteX23" fmla="*/ 1671221 w 3214009"/>
              <a:gd name="connsiteY23" fmla="*/ 93000 h 1221319"/>
              <a:gd name="connsiteX24" fmla="*/ 1674022 w 3214009"/>
              <a:gd name="connsiteY24" fmla="*/ 90808 h 1221319"/>
              <a:gd name="connsiteX25" fmla="*/ 1714697 w 3214009"/>
              <a:gd name="connsiteY25" fmla="*/ 58967 h 1221319"/>
              <a:gd name="connsiteX26" fmla="*/ 1915895 w 3214009"/>
              <a:gd name="connsiteY26" fmla="*/ 1668 h 1221319"/>
              <a:gd name="connsiteX27" fmla="*/ 2158239 w 3214009"/>
              <a:gd name="connsiteY27" fmla="*/ 34456 h 1221319"/>
              <a:gd name="connsiteX28" fmla="*/ 2215783 w 3214009"/>
              <a:gd name="connsiteY28" fmla="*/ 64282 h 1221319"/>
              <a:gd name="connsiteX29" fmla="*/ 2219340 w 3214009"/>
              <a:gd name="connsiteY29" fmla="*/ 66126 h 1221319"/>
              <a:gd name="connsiteX30" fmla="*/ 2525232 w 3214009"/>
              <a:gd name="connsiteY30" fmla="*/ 915 h 1221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214009" h="1221319">
                <a:moveTo>
                  <a:pt x="2525232" y="915"/>
                </a:moveTo>
                <a:cubicBezTo>
                  <a:pt x="2563261" y="2581"/>
                  <a:pt x="2601210" y="7390"/>
                  <a:pt x="2637654" y="15515"/>
                </a:cubicBezTo>
                <a:cubicBezTo>
                  <a:pt x="2748734" y="40269"/>
                  <a:pt x="2828385" y="92096"/>
                  <a:pt x="2849784" y="153586"/>
                </a:cubicBezTo>
                <a:lnTo>
                  <a:pt x="2850938" y="153833"/>
                </a:lnTo>
                <a:lnTo>
                  <a:pt x="2940635" y="172958"/>
                </a:lnTo>
                <a:cubicBezTo>
                  <a:pt x="3025506" y="197832"/>
                  <a:pt x="3090816" y="238419"/>
                  <a:pt x="3122023" y="287589"/>
                </a:cubicBezTo>
                <a:cubicBezTo>
                  <a:pt x="3152263" y="335176"/>
                  <a:pt x="3147954" y="386861"/>
                  <a:pt x="3109837" y="432894"/>
                </a:cubicBezTo>
                <a:cubicBezTo>
                  <a:pt x="3203531" y="496024"/>
                  <a:pt x="3236297" y="577861"/>
                  <a:pt x="3198850" y="655064"/>
                </a:cubicBezTo>
                <a:cubicBezTo>
                  <a:pt x="3149068" y="757699"/>
                  <a:pt x="2984268" y="834562"/>
                  <a:pt x="2781873" y="849539"/>
                </a:cubicBezTo>
                <a:cubicBezTo>
                  <a:pt x="2780907" y="913602"/>
                  <a:pt x="2726444" y="974358"/>
                  <a:pt x="2632602" y="1016180"/>
                </a:cubicBezTo>
                <a:cubicBezTo>
                  <a:pt x="2490018" y="1079734"/>
                  <a:pt x="2284056" y="1087901"/>
                  <a:pt x="2124383" y="1036357"/>
                </a:cubicBezTo>
                <a:cubicBezTo>
                  <a:pt x="2072744" y="1124891"/>
                  <a:pt x="1934470" y="1192571"/>
                  <a:pt x="1761200" y="1214132"/>
                </a:cubicBezTo>
                <a:cubicBezTo>
                  <a:pt x="1557021" y="1239536"/>
                  <a:pt x="1343925" y="1196244"/>
                  <a:pt x="1227199" y="1105619"/>
                </a:cubicBezTo>
                <a:cubicBezTo>
                  <a:pt x="951691" y="1191638"/>
                  <a:pt x="593857" y="1143288"/>
                  <a:pt x="433961" y="998406"/>
                </a:cubicBezTo>
                <a:cubicBezTo>
                  <a:pt x="276889" y="1007929"/>
                  <a:pt x="129402" y="957487"/>
                  <a:pt x="85193" y="879098"/>
                </a:cubicBezTo>
                <a:cubicBezTo>
                  <a:pt x="53169" y="822383"/>
                  <a:pt x="81477" y="761175"/>
                  <a:pt x="159716" y="718052"/>
                </a:cubicBezTo>
                <a:cubicBezTo>
                  <a:pt x="48711" y="684227"/>
                  <a:pt x="-13108" y="619316"/>
                  <a:pt x="2346" y="552824"/>
                </a:cubicBezTo>
                <a:cubicBezTo>
                  <a:pt x="20476" y="474971"/>
                  <a:pt x="139804" y="413989"/>
                  <a:pt x="289743" y="405964"/>
                </a:cubicBezTo>
                <a:lnTo>
                  <a:pt x="292492" y="402093"/>
                </a:lnTo>
                <a:cubicBezTo>
                  <a:pt x="272357" y="325427"/>
                  <a:pt x="319315" y="248111"/>
                  <a:pt x="420513" y="191199"/>
                </a:cubicBezTo>
                <a:cubicBezTo>
                  <a:pt x="580409" y="101308"/>
                  <a:pt x="839645" y="81273"/>
                  <a:pt x="1043304" y="143018"/>
                </a:cubicBezTo>
                <a:lnTo>
                  <a:pt x="1043423" y="142929"/>
                </a:lnTo>
                <a:lnTo>
                  <a:pt x="1098227" y="102086"/>
                </a:lnTo>
                <a:cubicBezTo>
                  <a:pt x="1244328" y="17334"/>
                  <a:pt x="1505957" y="8683"/>
                  <a:pt x="1671221" y="93000"/>
                </a:cubicBezTo>
                <a:lnTo>
                  <a:pt x="1674022" y="90808"/>
                </a:lnTo>
                <a:lnTo>
                  <a:pt x="1714697" y="58967"/>
                </a:lnTo>
                <a:cubicBezTo>
                  <a:pt x="1765463" y="28145"/>
                  <a:pt x="1836708" y="7475"/>
                  <a:pt x="1915895" y="1668"/>
                </a:cubicBezTo>
                <a:cubicBezTo>
                  <a:pt x="2003050" y="-4733"/>
                  <a:pt x="2090121" y="7528"/>
                  <a:pt x="2158239" y="34456"/>
                </a:cubicBezTo>
                <a:lnTo>
                  <a:pt x="2215783" y="64282"/>
                </a:lnTo>
                <a:lnTo>
                  <a:pt x="2219340" y="66126"/>
                </a:lnTo>
                <a:cubicBezTo>
                  <a:pt x="2296353" y="19202"/>
                  <a:pt x="2411148" y="-4085"/>
                  <a:pt x="2525232" y="9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sz="2400" dirty="0">
                <a:latin typeface="Century Gothic" panose="020B0502020202020204" pitchFamily="34" charset="0"/>
              </a:rPr>
              <a:t>    </a:t>
            </a:r>
            <a:r>
              <a:rPr lang="en-US" sz="2600" dirty="0">
                <a:latin typeface="Century Gothic" panose="020B0502020202020204" pitchFamily="34" charset="0"/>
              </a:rPr>
              <a:t>You 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should</a:t>
            </a: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/</a:t>
            </a:r>
            <a:r>
              <a:rPr lang="en-US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shouldn’t</a:t>
            </a:r>
            <a:r>
              <a:rPr lang="en-US" sz="2600" dirty="0">
                <a:latin typeface="Century Gothic" panose="020B0502020202020204" pitchFamily="34" charset="0"/>
              </a:rPr>
              <a:t> _____________.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52852" y="295387"/>
            <a:ext cx="7968848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u="sng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endParaRPr lang="en-US" altLang="en-US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36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027458" y="2451984"/>
            <a:ext cx="4369187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to the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doctor: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471" t="7722" r="14083"/>
          <a:stretch/>
        </p:blipFill>
        <p:spPr>
          <a:xfrm>
            <a:off x="544072" y="1388357"/>
            <a:ext cx="4241800" cy="42404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27483" y="2639685"/>
            <a:ext cx="305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4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323091" y="51478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72862" y="57774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7732" y="51029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fruit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407" y="1055647"/>
            <a:ext cx="2744650" cy="334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5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74685" y="5205883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24456" y="5835543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5784" y="5160998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471" t="13759" r="14083"/>
          <a:stretch/>
        </p:blipFill>
        <p:spPr>
          <a:xfrm>
            <a:off x="3963722" y="1209896"/>
            <a:ext cx="3728850" cy="348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2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131142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0913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2241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4394936" y="1296980"/>
            <a:ext cx="3329703" cy="330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6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51990" y="5249426"/>
            <a:ext cx="6295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 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01761" y="5879086"/>
            <a:ext cx="36711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will.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83089" y="5204541"/>
            <a:ext cx="350489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3963085" y="1035724"/>
            <a:ext cx="3893472" cy="34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1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813314" y="5133312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3085" y="5762972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792688" y="5144423"/>
            <a:ext cx="376942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eat a lot of sweets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7482"/>
          <a:stretch/>
        </p:blipFill>
        <p:spPr>
          <a:xfrm>
            <a:off x="4491471" y="1302388"/>
            <a:ext cx="3325176" cy="321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4981" y="414048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3247257" y="5249426"/>
            <a:ext cx="7191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You shouldn’t ____________________.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3397028" y="5879086"/>
            <a:ext cx="40110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Ok, I won’t. Thanks.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28604" y="5204541"/>
            <a:ext cx="406073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88779" y="1015999"/>
            <a:ext cx="3177376" cy="3595002"/>
            <a:chOff x="848227" y="1298392"/>
            <a:chExt cx="4219073" cy="477361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986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35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5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3690" y="902538"/>
            <a:ext cx="1223001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72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Bống bống bang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Mỗi câu trả lời đúng là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CÂU THẦN CHÚ giúp cá Vàng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ngoi lên mặt nước nhận thức ăn.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Nào chúng mình cùng giúp </a:t>
            </a:r>
          </a:p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2066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dentist.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6310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backacke.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carry heavy things.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27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738690" y="2451984"/>
            <a:ext cx="4465459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 to the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dentist: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372"/>
          <a:stretch/>
        </p:blipFill>
        <p:spPr>
          <a:xfrm>
            <a:off x="538052" y="1579809"/>
            <a:ext cx="4318099" cy="38575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7483" y="2639685"/>
            <a:ext cx="305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7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689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the doctor.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044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16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9" name="Cloud 18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stomach ache.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eat a lot of sweet.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3" name="TextBox 22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24" name="hong"/>
          <p:cNvSpPr/>
          <p:nvPr/>
        </p:nvSpPr>
        <p:spPr>
          <a:xfrm>
            <a:off x="7575383" y="502925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5212795"/>
            <a:ext cx="956640" cy="967765"/>
          </a:xfrm>
          <a:prstGeom prst="ellipse">
            <a:avLst/>
          </a:prstGeom>
        </p:spPr>
      </p:pic>
      <p:sp>
        <p:nvSpPr>
          <p:cNvPr id="26" name="xanh"/>
          <p:cNvSpPr/>
          <p:nvPr/>
        </p:nvSpPr>
        <p:spPr>
          <a:xfrm>
            <a:off x="7556411" y="3545048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58417" y="370622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539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13581" y="957944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fever.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go to school.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  <a:r>
              <a:rPr lang="en-US" sz="3200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n’t</a:t>
            </a:r>
            <a:endParaRPr lang="en-US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</a:t>
            </a:r>
            <a:endParaRPr lang="en-US" sz="32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727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8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3" name="blue"/>
          <p:cNvSpPr/>
          <p:nvPr/>
        </p:nvSpPr>
        <p:spPr>
          <a:xfrm>
            <a:off x="7397651" y="828604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Sai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6899657" y="844794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33239" y="1101990"/>
              <a:ext cx="5879721" cy="8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_____ take a rest.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519554" y="192561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75383" y="361428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Should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97063" y="3797821"/>
            <a:ext cx="956640" cy="967765"/>
          </a:xfrm>
          <a:prstGeom prst="ellipse">
            <a:avLst/>
          </a:prstGeom>
        </p:spPr>
      </p:pic>
      <p:sp>
        <p:nvSpPr>
          <p:cNvPr id="22" name="xanh"/>
          <p:cNvSpPr/>
          <p:nvPr/>
        </p:nvSpPr>
        <p:spPr>
          <a:xfrm>
            <a:off x="7575383" y="5067411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Shouldn’t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7389" y="5228590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6692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  <a:endParaRPr lang="en-US" sz="3200" dirty="0">
              <a:solidFill>
                <a:schemeClr val="bg1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   go to the dentist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0749" y="11577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flu.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go to school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599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27882" y="1275379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sore throat.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5205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 rest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7944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553329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0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0906" y="1018117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backache.</a:t>
              </a:r>
            </a:p>
          </p:txBody>
        </p:sp>
      </p:grpSp>
      <p:sp>
        <p:nvSpPr>
          <p:cNvPr id="17" name="hong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heavy things.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68313" y="2648679"/>
            <a:ext cx="956640" cy="96776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7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10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eat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 sweet.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76974" y="553329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105310" y="410330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99964" y="1220845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I have a toothache.</a:t>
              </a:r>
            </a:p>
          </p:txBody>
        </p:sp>
      </p:grpSp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shouldn’t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lot of fruit.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737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90804" y="776472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bg1"/>
                  </a:solidFill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9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546633" y="3918269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pen.</a:t>
            </a:r>
          </a:p>
        </p:txBody>
      </p:sp>
      <p:sp>
        <p:nvSpPr>
          <p:cNvPr id="23" name="blue"/>
          <p:cNvSpPr/>
          <p:nvPr/>
        </p:nvSpPr>
        <p:spPr>
          <a:xfrm>
            <a:off x="7546633" y="5371395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I have a flu.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82057" y="1233026"/>
              <a:ext cx="5106405" cy="9117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You should </a:t>
              </a:r>
            </a:p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eat a lot of fruit.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4093516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1" t="25846" r="51846" b="56308"/>
          <a:stretch/>
        </p:blipFill>
        <p:spPr>
          <a:xfrm>
            <a:off x="7076974" y="5561955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546633" y="2465143"/>
            <a:ext cx="3848147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rbel" panose="020B0503020204020204" pitchFamily="34" charset="0"/>
              </a:rPr>
              <a:t>I have an apple.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3" t="49025" r="28584" b="33129"/>
          <a:stretch/>
        </p:blipFill>
        <p:spPr>
          <a:xfrm>
            <a:off x="7048639" y="2625077"/>
            <a:ext cx="1013311" cy="102509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979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522114" y="2451984"/>
            <a:ext cx="4405369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take a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rest: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603061" y="1571838"/>
            <a:ext cx="4465325" cy="387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98075" y="2639685"/>
            <a:ext cx="305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ghỉ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3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-58506"/>
            <a:ext cx="12230957" cy="6916506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0955"/>
          <a:stretch/>
        </p:blipFill>
        <p:spPr>
          <a:xfrm>
            <a:off x="-38016" y="-62153"/>
            <a:ext cx="12230016" cy="411420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07"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487" y="2693848"/>
            <a:ext cx="3959804" cy="4204740"/>
          </a:xfrm>
          <a:prstGeom prst="rect">
            <a:avLst/>
          </a:prstGeom>
        </p:spPr>
      </p:pic>
      <p:sp>
        <p:nvSpPr>
          <p:cNvPr id="28" name="TextBox 27">
            <a:hlinkClick r:id="" action="ppaction://hlinkshowjump?jump=nextslide"/>
          </p:cNvPr>
          <p:cNvSpPr txBox="1"/>
          <p:nvPr/>
        </p:nvSpPr>
        <p:spPr>
          <a:xfrm>
            <a:off x="8034547" y="3072570"/>
            <a:ext cx="2976353" cy="923330"/>
          </a:xfrm>
          <a:prstGeom prst="rect">
            <a:avLst/>
          </a:prstGeom>
          <a:solidFill>
            <a:srgbClr val="EBDB7B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6" t="55797" r="4424" b="13205"/>
          <a:stretch/>
        </p:blipFill>
        <p:spPr>
          <a:xfrm>
            <a:off x="2663932" y="4143375"/>
            <a:ext cx="3187168" cy="2714625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1300489">
            <a:off x="4224979" y="560864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2" t="7291" r="9672" b="66237"/>
          <a:stretch/>
        </p:blipFill>
        <p:spPr>
          <a:xfrm rot="21337400">
            <a:off x="4199578" y="575069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7" t="36539" r="59258" b="57307"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14675" y="5343524"/>
            <a:ext cx="2343150" cy="942975"/>
          </a:xfrm>
          <a:prstGeom prst="ellipse">
            <a:avLst/>
          </a:prstGeom>
          <a:blipFill dpi="0" rotWithShape="1">
            <a:blip r:embed="rId7">
              <a:alphaModFix amt="73000"/>
            </a:blip>
            <a:srcRect/>
            <a:stretch>
              <a:fillRect l="-20009" t="-127273" r="-16967" b="-606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698" b="54948" l="41874" r="57028">
                        <a14:backgroundMark x1="42972" y1="31120" x2="42972" y2="31120"/>
                        <a14:backgroundMark x1="50439" y1="22526" x2="50439" y2="22526"/>
                        <a14:backgroundMark x1="41581" y1="21224" x2="41581" y2="21224"/>
                        <a14:backgroundMark x1="39092" y1="28125" x2="39092" y2="28125"/>
                        <a14:backgroundMark x1="42387" y1="62630" x2="42387" y2="62630"/>
                        <a14:backgroundMark x1="57833" y1="24740" x2="59370" y2="23698"/>
                        <a14:backgroundMark x1="49195" y1="60286" x2="49195" y2="60286"/>
                      </a14:backgroundRemoval>
                    </a14:imgEffect>
                  </a14:imgLayer>
                </a14:imgProps>
              </a:ext>
            </a:extLst>
          </a:blip>
          <a:srcRect l="40824" t="25183" r="41675" b="44424"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="" xmlns:a16="http://schemas.microsoft.com/office/drawing/2014/main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4" b="12813"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77977" y="409531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4024" y="780318"/>
              <a:ext cx="5106405" cy="195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Algerian" panose="04020705040A02060702" pitchFamily="82" charset="0"/>
                  <a:cs typeface="Arial" panose="020B0604020202020204" pitchFamily="34" charset="0"/>
                </a:rPr>
                <a:t>THANK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90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3528 -0.08079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6992" y="306912"/>
            <a:ext cx="30171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 Listen and </a:t>
            </a:r>
            <a:r>
              <a:rPr lang="en-US" altLang="en-US" sz="2000" b="1" dirty="0">
                <a:solidFill>
                  <a:srgbClr val="262520"/>
                </a:solidFill>
                <a:latin typeface="Helvetica Neue"/>
              </a:rPr>
              <a:t>complete</a:t>
            </a:r>
            <a:r>
              <a:rPr lang="en-US" sz="2000" b="1" dirty="0">
                <a:latin typeface="Helvetica Neue"/>
              </a:rPr>
              <a:t>.</a:t>
            </a:r>
            <a:endParaRPr lang="en-US" sz="2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36194"/>
              </p:ext>
            </p:extLst>
          </p:nvPr>
        </p:nvGraphicFramePr>
        <p:xfrm>
          <a:off x="1079479" y="1196090"/>
          <a:ext cx="10355716" cy="4795199"/>
        </p:xfrm>
        <a:graphic>
          <a:graphicData uri="http://schemas.openxmlformats.org/drawingml/2006/table">
            <a:tbl>
              <a:tblPr/>
              <a:tblGrid>
                <a:gridCol w="23410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492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66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9871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8999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Health problem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Shouldn't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1. Quan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2. Tony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8999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3. Phong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89101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  <a:cs typeface="Arial" panose="020B0604020202020204" pitchFamily="34" charset="0"/>
                        </a:rPr>
                        <a:t>4. Mrs Green</a:t>
                      </a: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600" b="1" dirty="0">
                        <a:solidFill>
                          <a:srgbClr val="C00000"/>
                        </a:solidFill>
                        <a:effectLst/>
                        <a:latin typeface="Century Gothic" panose="020B0502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6244" marR="196244" marT="65415" marB="654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3748477" y="2338912"/>
            <a:ext cx="2351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stomach ache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7218" y="2156032"/>
            <a:ext cx="17315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doctor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7003" y="3364022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fever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72589" y="4127978"/>
            <a:ext cx="1731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toothache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42269" y="5093415"/>
            <a:ext cx="1749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53036" y="336402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817582" y="4127978"/>
            <a:ext cx="2303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eat ice cream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8991" y="4908750"/>
            <a:ext cx="20810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carry </a:t>
            </a:r>
          </a:p>
          <a:p>
            <a:pPr algn="ctr" fontAlgn="t"/>
            <a:r>
              <a:rPr lang="en-US" sz="2400" b="1" dirty="0">
                <a:solidFill>
                  <a:srgbClr val="C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heavy things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6303" y="2744352"/>
            <a:ext cx="723932" cy="743840"/>
          </a:xfrm>
          <a:prstGeom prst="rect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3889709" y="324087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22512" y="2378592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11913" y="3411974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9" y="4175930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9"/>
          <a:srcRect l="14414" t="15022" r="14612" b="15187"/>
          <a:stretch/>
        </p:blipFill>
        <p:spPr>
          <a:xfrm>
            <a:off x="608418" y="51893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371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1 - 6 Let’s sing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2 - 4 Listen and complete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2 - 4 Listen and complete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2 - 4 Listen and complete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2 - 4 Listen and complete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2 - Unit 11 What’s the matter with you- - Lesson 2 - 4 Listen and complete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0745" y="40588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3631280" y="813702"/>
            <a:ext cx="7680103" cy="552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Where's Phong?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can't go to school today.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Why not? What's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(1) 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with him?</a:t>
            </a:r>
          </a:p>
          <a:p>
            <a:pPr algn="just" fontAlgn="ctr">
              <a:lnSpc>
                <a:spcPct val="130000"/>
              </a:lnSpc>
              <a:spcAft>
                <a:spcPts val="1200"/>
              </a:spcAft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(2) _______ 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a bad cough and is going to see the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(3) __________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this morning.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Quan: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really? Poor him!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What's the matter with you, Tony?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I have a pain in my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(4) __________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Mai: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Oh, dear. You should take a </a:t>
            </a:r>
            <a:r>
              <a:rPr lang="en-US" sz="24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 now and go to the doctor later.</a:t>
            </a:r>
          </a:p>
          <a:p>
            <a:pPr algn="just" fontAlgn="ctr">
              <a:lnSpc>
                <a:spcPct val="130000"/>
              </a:lnSpc>
            </a:pPr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Tony: </a:t>
            </a:r>
            <a:r>
              <a:rPr lang="en-US" sz="2400" dirty="0">
                <a:solidFill>
                  <a:srgbClr val="002060"/>
                </a:solidFill>
                <a:latin typeface="Helvetica Neue"/>
              </a:rPr>
              <a:t>Yes, I will. Thanks, Mai.</a:t>
            </a:r>
            <a:endParaRPr lang="en-US" sz="24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943945" y="1270521"/>
            <a:ext cx="2191142" cy="4614029"/>
          </a:xfrm>
          <a:prstGeom prst="verticalScroll">
            <a:avLst>
              <a:gd name="adj" fmla="val 767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  <a:p>
            <a:pPr algn="ctr">
              <a:lnSpc>
                <a:spcPct val="20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5" name="Rectangle 4"/>
          <p:cNvSpPr/>
          <p:nvPr/>
        </p:nvSpPr>
        <p:spPr>
          <a:xfrm>
            <a:off x="7895773" y="1842990"/>
            <a:ext cx="178474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</a:p>
        </p:txBody>
      </p:sp>
      <p:sp>
        <p:nvSpPr>
          <p:cNvPr id="6" name="Rectangle 5"/>
          <p:cNvSpPr/>
          <p:nvPr/>
        </p:nvSpPr>
        <p:spPr>
          <a:xfrm>
            <a:off x="8295786" y="4859546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0736" y="2338002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4690" y="280352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71331" y="4397881"/>
            <a:ext cx="21911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1344264" y="37301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54630" y="5457371"/>
            <a:ext cx="757765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35836" y="2866571"/>
            <a:ext cx="1316812" cy="14515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75657" y="2024741"/>
            <a:ext cx="1634885" cy="725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2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=""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572929" y="803600"/>
            <a:ext cx="6382523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eat a lot of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fruit: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907" y="1029342"/>
            <a:ext cx="3889585" cy="4755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80665" y="991301"/>
            <a:ext cx="4319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199938" y="899856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carry heavy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things: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43683" y="1616525"/>
            <a:ext cx="4219073" cy="4972862"/>
            <a:chOff x="848227" y="1099149"/>
            <a:chExt cx="4219073" cy="49728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227" y="1099149"/>
              <a:ext cx="2403453" cy="381307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978327" y="1063493"/>
            <a:ext cx="5526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ang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3078274" y="2451984"/>
            <a:ext cx="5262496" cy="1056604"/>
          </a:xfrm>
          <a:prstGeom prst="roundRect">
            <a:avLst>
              <a:gd name="adj" fmla="val 0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eat a lot of </a:t>
            </a:r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sweets: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234" y="813922"/>
            <a:ext cx="3633531" cy="5389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16795" y="2639685"/>
            <a:ext cx="3717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kẹo</a:t>
            </a:r>
            <a:endParaRPr lang="en-US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29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101536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4589349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8163328" y="939454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589348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8163327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015369" y="3694179"/>
            <a:ext cx="3142513" cy="263778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608880" y="5507721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 eat a lot of fruit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90312" y="5507721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carry heavy things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12542" y="5507721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eat a lot of sweets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7-Point Star 50"/>
          <p:cNvSpPr/>
          <p:nvPr/>
        </p:nvSpPr>
        <p:spPr>
          <a:xfrm>
            <a:off x="1012544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3" name="7-Point Star 52"/>
          <p:cNvSpPr/>
          <p:nvPr/>
        </p:nvSpPr>
        <p:spPr>
          <a:xfrm>
            <a:off x="4601428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4" name="7-Point Star 53"/>
          <p:cNvSpPr/>
          <p:nvPr/>
        </p:nvSpPr>
        <p:spPr>
          <a:xfrm>
            <a:off x="8190312" y="961001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7-Point Star 54"/>
          <p:cNvSpPr/>
          <p:nvPr/>
        </p:nvSpPr>
        <p:spPr>
          <a:xfrm>
            <a:off x="1012543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6" name="7-Point Star 55"/>
          <p:cNvSpPr/>
          <p:nvPr/>
        </p:nvSpPr>
        <p:spPr>
          <a:xfrm>
            <a:off x="4601428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7-Point Star 56"/>
          <p:cNvSpPr/>
          <p:nvPr/>
        </p:nvSpPr>
        <p:spPr>
          <a:xfrm>
            <a:off x="8190312" y="3736683"/>
            <a:ext cx="409259" cy="409259"/>
          </a:xfrm>
          <a:prstGeom prst="star7">
            <a:avLst/>
          </a:prstGeom>
          <a:solidFill>
            <a:srgbClr val="01D3F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3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939257" y="218848"/>
            <a:ext cx="213360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400" dirty="0" smtClean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Vocabulary: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608880" y="2752996"/>
            <a:ext cx="3130433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dentist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8190312" y="2752996"/>
            <a:ext cx="3115528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take a rest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1012542" y="2752996"/>
            <a:ext cx="3145339" cy="914400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 to the doctor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9471" t="13759" r="14083"/>
          <a:stretch/>
        </p:blipFill>
        <p:spPr>
          <a:xfrm>
            <a:off x="1684979" y="1035724"/>
            <a:ext cx="1971389" cy="18418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b="27482"/>
          <a:stretch/>
        </p:blipFill>
        <p:spPr>
          <a:xfrm>
            <a:off x="1684979" y="3798846"/>
            <a:ext cx="1857911" cy="179479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840453" y="3759199"/>
            <a:ext cx="1706150" cy="1930402"/>
            <a:chOff x="848227" y="1298392"/>
            <a:chExt cx="4219073" cy="47736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t="5225"/>
            <a:stretch/>
          </p:blipFill>
          <p:spPr>
            <a:xfrm>
              <a:off x="848227" y="1298392"/>
              <a:ext cx="2403451" cy="361382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2311880" y="3020164"/>
              <a:ext cx="2755420" cy="3051847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6893" y="3784332"/>
            <a:ext cx="1564764" cy="1905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8754868" y="1035724"/>
            <a:ext cx="1959429" cy="18418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9"/>
          <a:srcRect b="2372"/>
          <a:stretch/>
        </p:blipFill>
        <p:spPr>
          <a:xfrm>
            <a:off x="5202012" y="1035724"/>
            <a:ext cx="1983653" cy="177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7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1" grpId="0" animBg="1"/>
      <p:bldP spid="66" grpId="0" animBg="1"/>
      <p:bldP spid="67" grpId="0" animBg="1"/>
      <p:bldP spid="6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1213</Words>
  <Application>Microsoft Office PowerPoint</Application>
  <PresentationFormat>Custom</PresentationFormat>
  <Paragraphs>360</Paragraphs>
  <Slides>53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Britannic Bold</vt:lpstr>
      <vt:lpstr>Tahoma</vt:lpstr>
      <vt:lpstr>Helvetica Neue</vt:lpstr>
      <vt:lpstr>Century Gothic</vt:lpstr>
      <vt:lpstr>微軟正黑體</vt:lpstr>
      <vt:lpstr>Algerian</vt:lpstr>
      <vt:lpstr>Arial Black</vt:lpstr>
      <vt:lpstr>Corbel</vt:lpstr>
      <vt:lpstr>Times New Roman</vt:lpstr>
      <vt:lpstr>字魂59号-创粗黑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392</cp:revision>
  <dcterms:created xsi:type="dcterms:W3CDTF">2020-12-08T06:13:55Z</dcterms:created>
  <dcterms:modified xsi:type="dcterms:W3CDTF">2024-01-19T00:51:08Z</dcterms:modified>
</cp:coreProperties>
</file>