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344" r:id="rId29"/>
  </p:sldIdLst>
  <p:sldSz cx="12192000" cy="6858000"/>
  <p:notesSz cx="6858000" cy="9144000"/>
  <p:embeddedFontLst>
    <p:embeddedFont>
      <p:font typeface="Arial Black" panose="020B0A04020102020204" pitchFamily="34" charset="0"/>
      <p:bold r:id="rId31"/>
    </p:embeddedFont>
    <p:embeddedFont>
      <p:font typeface="Britannic Bold" panose="020B0903060703020204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9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062762-91C1-4242-AFAB-6E26504A3DA0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B09A0-43D4-412D-8E37-3798A5A2BC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25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Powerpoint thật dễ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FB09A0-43D4-412D-8E37-3798A5A2BC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168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22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739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9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8821" y="-61560"/>
            <a:ext cx="12430821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011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7" Type="http://schemas.openxmlformats.org/officeDocument/2006/relationships/image" Target="../media/image3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3.wav"/><Relationship Id="rId5" Type="http://schemas.openxmlformats.org/officeDocument/2006/relationships/audio" Target="../media/audio12.wav"/><Relationship Id="rId4" Type="http://schemas.openxmlformats.org/officeDocument/2006/relationships/audio" Target="../media/audio11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audio" Target="../media/audio1.wav"/><Relationship Id="rId3" Type="http://schemas.openxmlformats.org/officeDocument/2006/relationships/tags" Target="../tags/tag5.xml"/><Relationship Id="rId7" Type="http://schemas.openxmlformats.org/officeDocument/2006/relationships/image" Target="../media/image2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slide" Target="slide7.xml"/><Relationship Id="rId18" Type="http://schemas.openxmlformats.org/officeDocument/2006/relationships/image" Target="../media/image14.png"/><Relationship Id="rId26" Type="http://schemas.openxmlformats.org/officeDocument/2006/relationships/image" Target="../media/image18.png"/><Relationship Id="rId39" Type="http://schemas.openxmlformats.org/officeDocument/2006/relationships/image" Target="../media/image26.png"/><Relationship Id="rId21" Type="http://schemas.openxmlformats.org/officeDocument/2006/relationships/slide" Target="slide11.xml"/><Relationship Id="rId34" Type="http://schemas.openxmlformats.org/officeDocument/2006/relationships/image" Target="../media/image4.png"/><Relationship Id="rId42" Type="http://schemas.openxmlformats.org/officeDocument/2006/relationships/image" Target="../media/image27.png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29" Type="http://schemas.openxmlformats.org/officeDocument/2006/relationships/slide" Target="slide15.xml"/><Relationship Id="rId41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" Target="slide2.xml"/><Relationship Id="rId11" Type="http://schemas.openxmlformats.org/officeDocument/2006/relationships/image" Target="../media/image10.png"/><Relationship Id="rId24" Type="http://schemas.openxmlformats.org/officeDocument/2006/relationships/image" Target="../media/image17.png"/><Relationship Id="rId32" Type="http://schemas.openxmlformats.org/officeDocument/2006/relationships/image" Target="../media/image21.png"/><Relationship Id="rId37" Type="http://schemas.openxmlformats.org/officeDocument/2006/relationships/image" Target="../media/image24.png"/><Relationship Id="rId40" Type="http://schemas.openxmlformats.org/officeDocument/2006/relationships/image" Target="../media/image6.png"/><Relationship Id="rId5" Type="http://schemas.openxmlformats.org/officeDocument/2006/relationships/image" Target="../media/image7.png"/><Relationship Id="rId15" Type="http://schemas.openxmlformats.org/officeDocument/2006/relationships/slide" Target="slide8.xml"/><Relationship Id="rId23" Type="http://schemas.openxmlformats.org/officeDocument/2006/relationships/slide" Target="slide12.xml"/><Relationship Id="rId28" Type="http://schemas.openxmlformats.org/officeDocument/2006/relationships/image" Target="../media/image19.png"/><Relationship Id="rId36" Type="http://schemas.openxmlformats.org/officeDocument/2006/relationships/image" Target="../media/image23.png"/><Relationship Id="rId10" Type="http://schemas.openxmlformats.org/officeDocument/2006/relationships/slide" Target="slide4.xml"/><Relationship Id="rId19" Type="http://schemas.openxmlformats.org/officeDocument/2006/relationships/slide" Target="slide10.xml"/><Relationship Id="rId31" Type="http://schemas.openxmlformats.org/officeDocument/2006/relationships/slide" Target="slide16.xm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16.png"/><Relationship Id="rId27" Type="http://schemas.openxmlformats.org/officeDocument/2006/relationships/slide" Target="slide14.xml"/><Relationship Id="rId30" Type="http://schemas.openxmlformats.org/officeDocument/2006/relationships/image" Target="../media/image20.png"/><Relationship Id="rId35" Type="http://schemas.openxmlformats.org/officeDocument/2006/relationships/image" Target="../media/image22.png"/><Relationship Id="rId43" Type="http://schemas.openxmlformats.org/officeDocument/2006/relationships/image" Target="../media/image28.png"/><Relationship Id="rId8" Type="http://schemas.openxmlformats.org/officeDocument/2006/relationships/slide" Target="slide3.xml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slide" Target="slide9.xml"/><Relationship Id="rId25" Type="http://schemas.openxmlformats.org/officeDocument/2006/relationships/slide" Target="slide13.xml"/><Relationship Id="rId33" Type="http://schemas.openxmlformats.org/officeDocument/2006/relationships/image" Target="../media/image3.png"/><Relationship Id="rId38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solidFill>
            <a:srgbClr val="21C5FF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3</a:t>
            </a:r>
            <a:endParaRPr lang="zh-CN" altLang="en-US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3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chemeClr val="bg1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11</a:t>
            </a:r>
            <a:endParaRPr lang="zh-CN" altLang="en-US" sz="3200" dirty="0">
              <a:solidFill>
                <a:schemeClr val="bg1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4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106275" y="2233549"/>
            <a:ext cx="8485991" cy="20417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66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What’s the matter with you?</a:t>
            </a:r>
            <a:endParaRPr lang="zh-CN" altLang="en-US" sz="66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05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  <p:bldP spid="4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386286" y="1261078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had a ______ last night because he ate too much at dinner.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1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the matter with you?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a headache.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316799" y="4982214"/>
              <a:ext cx="353747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to the dentist.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225" y="3957548"/>
            <a:ext cx="3703866" cy="2477095"/>
            <a:chOff x="8127225" y="3957548"/>
            <a:chExt cx="3703866" cy="2477095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245212" y="4982214"/>
              <a:ext cx="3419022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stay in bed.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49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51" name="Oval 50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88123" y="1838530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 has a toothache.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stay in bed.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19622" cy="2474294"/>
            <a:chOff x="4226461" y="3957548"/>
            <a:chExt cx="3719622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45915" y="4810201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heavy things.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3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7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488123" y="1838530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 has a fever.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have a headache.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stay in bed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33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Mai has a stomach 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2" y="3999201"/>
            <a:ext cx="3730933" cy="2390988"/>
            <a:chOff x="450402" y="3999201"/>
            <a:chExt cx="3730933" cy="2390988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02174" y="480093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eat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lot of sweets.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4294"/>
            <a:chOff x="4226461" y="3957548"/>
            <a:chExt cx="3703866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10" y="4730712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heavy things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 should go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the dentist.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3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77900" y="1800603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Quan's grandma has a backache.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2" y="3999201"/>
            <a:ext cx="3627604" cy="2390988"/>
            <a:chOff x="450402" y="3999201"/>
            <a:chExt cx="3627604" cy="2390988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8845" y="4730712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 carry heavy things.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4294"/>
            <a:chOff x="4226461" y="3957548"/>
            <a:chExt cx="3703866" cy="2474294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7" y="479188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 font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carry heavy things.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5" y="3957548"/>
            <a:ext cx="3785210" cy="2474294"/>
            <a:chOff x="8127225" y="3957548"/>
            <a:chExt cx="3785210" cy="2474294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208568" y="4694747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She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shouldn't eat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lot of sweets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6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7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687629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What’s the ______ with you?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metter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matter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600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mater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</a:rPr>
                <a:t>________ the matter with you?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What’s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What 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How 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4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WARM-UP</a:t>
            </a:r>
            <a:endParaRPr lang="zh-CN" altLang="en-US" sz="96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9309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80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PRONUNCIATION</a:t>
            </a:r>
            <a:endParaRPr lang="zh-CN" altLang="en-US" sz="80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2917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1769" y="643401"/>
            <a:ext cx="5783443" cy="507831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What's the matter with you? </a:t>
            </a:r>
          </a:p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What’s the matter with you?</a:t>
            </a:r>
          </a:p>
          <a:p>
            <a:pPr>
              <a:lnSpc>
                <a:spcPct val="300000"/>
              </a:lnSpc>
            </a:pPr>
            <a:r>
              <a:rPr lang="en-US" sz="3600" b="1" dirty="0">
                <a:solidFill>
                  <a:srgbClr val="002060"/>
                </a:solidFill>
              </a:rPr>
              <a:t>What’s the matter with you?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35212" y="1295496"/>
            <a:ext cx="4429995" cy="507831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headache.</a:t>
            </a:r>
          </a:p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toothache.</a:t>
            </a:r>
          </a:p>
          <a:p>
            <a:pPr>
              <a:lnSpc>
                <a:spcPct val="300000"/>
              </a:lnSpc>
            </a:pPr>
            <a:r>
              <a:rPr lang="en-US" sz="3600" dirty="0">
                <a:solidFill>
                  <a:srgbClr val="002060"/>
                </a:solidFill>
              </a:rPr>
              <a:t>I have a stomach ache.</a:t>
            </a:r>
          </a:p>
        </p:txBody>
      </p:sp>
      <p:sp>
        <p:nvSpPr>
          <p:cNvPr id="5" name="Rectangle 4"/>
          <p:cNvSpPr/>
          <p:nvPr/>
        </p:nvSpPr>
        <p:spPr>
          <a:xfrm>
            <a:off x="855121" y="322861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dirty="0">
                <a:latin typeface="Helvetica Neue"/>
              </a:rPr>
              <a:t>1. Listen and repeat.</a:t>
            </a:r>
          </a:p>
        </p:txBody>
      </p:sp>
      <p:sp>
        <p:nvSpPr>
          <p:cNvPr id="8" name="Rectangle 7"/>
          <p:cNvSpPr/>
          <p:nvPr/>
        </p:nvSpPr>
        <p:spPr>
          <a:xfrm>
            <a:off x="6580174" y="1558955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02168" y="2209761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80174" y="3156799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379442" y="3863349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80174" y="4788997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010169" y="5498966"/>
            <a:ext cx="5100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↷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4" name="8-Point Star 13"/>
          <p:cNvSpPr/>
          <p:nvPr/>
        </p:nvSpPr>
        <p:spPr>
          <a:xfrm>
            <a:off x="756599" y="1140392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756599" y="2776879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8-Point Star 15"/>
          <p:cNvSpPr/>
          <p:nvPr/>
        </p:nvSpPr>
        <p:spPr>
          <a:xfrm>
            <a:off x="756599" y="4470708"/>
            <a:ext cx="457200" cy="457200"/>
          </a:xfrm>
          <a:prstGeom prst="star8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351168" y="1186112"/>
            <a:ext cx="365759" cy="365760"/>
          </a:xfrm>
          <a:prstGeom prst="ellipse">
            <a:avLst/>
          </a:prstGeom>
        </p:spPr>
      </p:pic>
      <p:pic>
        <p:nvPicPr>
          <p:cNvPr id="21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326089" y="2776879"/>
            <a:ext cx="365759" cy="365760"/>
          </a:xfrm>
          <a:prstGeom prst="ellipse">
            <a:avLst/>
          </a:prstGeom>
        </p:spPr>
      </p:pic>
      <p:pic>
        <p:nvPicPr>
          <p:cNvPr id="22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1351168" y="4470708"/>
            <a:ext cx="365759" cy="365760"/>
          </a:xfrm>
          <a:prstGeom prst="ellipse">
            <a:avLst/>
          </a:prstGeom>
        </p:spPr>
      </p:pic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3577731" y="277641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053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3 - 1 Listen and repeat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3 - 1 Listen and repeat. - Sách Mềm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3 - 1 Listen and repeat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3 - 1 Listen and repea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88516" y="1016416"/>
            <a:ext cx="5526798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1.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lang="en-US" altLang="en-US" sz="2800" dirty="0">
                <a:solidFill>
                  <a:srgbClr val="002060"/>
                </a:solidFill>
                <a:cs typeface="Arial" panose="020B0604020202020204" pitchFamily="34" charset="0"/>
              </a:rPr>
              <a:t>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oothache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headache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2.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bad toothache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backache</a:t>
            </a:r>
          </a:p>
        </p:txBody>
      </p:sp>
      <p:sp>
        <p:nvSpPr>
          <p:cNvPr id="3" name="Rectangle 2"/>
          <p:cNvSpPr/>
          <p:nvPr/>
        </p:nvSpPr>
        <p:spPr>
          <a:xfrm>
            <a:off x="888516" y="398104"/>
            <a:ext cx="5416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2. Listen and circle </a:t>
            </a:r>
            <a:r>
              <a:rPr lang="en-US" altLang="en-US" b="1" i="1" dirty="0">
                <a:latin typeface="Helvetica Neue"/>
              </a:rPr>
              <a:t>a</a:t>
            </a:r>
            <a:r>
              <a:rPr lang="en-US" altLang="en-US" b="1" dirty="0">
                <a:latin typeface="Helvetica Neue"/>
              </a:rPr>
              <a:t> or </a:t>
            </a:r>
            <a:r>
              <a:rPr lang="en-US" altLang="en-US" b="1" i="1" dirty="0">
                <a:latin typeface="Helvetica Neue"/>
              </a:rPr>
              <a:t>b</a:t>
            </a:r>
            <a:r>
              <a:rPr lang="en-US" altLang="en-US" b="1" dirty="0">
                <a:latin typeface="Helvetica Neue"/>
              </a:rPr>
              <a:t>. Then ask and answer</a:t>
            </a:r>
            <a:endParaRPr lang="en-US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516993" y="1016416"/>
            <a:ext cx="4992836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34914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3.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stomach ache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headache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4.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What's the matter with you?</a:t>
            </a:r>
            <a:b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</a:b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 have a ___________.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a.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pain in my stomach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	b.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sore throat</a:t>
            </a:r>
            <a:endParaRPr kumimoji="0" lang="en-US" altLang="en-US" sz="3200" b="1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081573" y="1088986"/>
            <a:ext cx="0" cy="5170646"/>
          </a:xfrm>
          <a:prstGeom prst="line">
            <a:avLst/>
          </a:prstGeom>
          <a:ln w="38100">
            <a:solidFill>
              <a:srgbClr val="9D60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1694543" y="2994698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694543" y="558326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09238" y="2354618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309238" y="4943187"/>
            <a:ext cx="640080" cy="640080"/>
          </a:xfrm>
          <a:prstGeom prst="ellipse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9D60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22757" y="1221465"/>
            <a:ext cx="365759" cy="365760"/>
          </a:xfrm>
          <a:prstGeom prst="ellipse">
            <a:avLst/>
          </a:prstGeom>
        </p:spPr>
      </p:pic>
      <p:pic>
        <p:nvPicPr>
          <p:cNvPr id="2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22757" y="3764193"/>
            <a:ext cx="365759" cy="365760"/>
          </a:xfrm>
          <a:prstGeom prst="ellipse">
            <a:avLst/>
          </a:prstGeom>
        </p:spPr>
      </p:pic>
      <p:pic>
        <p:nvPicPr>
          <p:cNvPr id="25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183253" y="1221465"/>
            <a:ext cx="365759" cy="365760"/>
          </a:xfrm>
          <a:prstGeom prst="ellipse">
            <a:avLst/>
          </a:prstGeom>
        </p:spPr>
      </p:pic>
      <p:pic>
        <p:nvPicPr>
          <p:cNvPr id="2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183253" y="3758779"/>
            <a:ext cx="365759" cy="365760"/>
          </a:xfrm>
          <a:prstGeom prst="ellipse">
            <a:avLst/>
          </a:prstGeom>
        </p:spPr>
      </p:pic>
      <p:pic>
        <p:nvPicPr>
          <p:cNvPr id="27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305384" y="419819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255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3 - 2 Listen and circle a or b. Then ask and answer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1 What’s the matter with you- - Lesson 3 - 2 Listen and circle a or b. Then ask and answer. - Sách Mềm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1 What’s the matter with you- - Lesson 3 - 2 Listen and circle a or b. Then ask and answer. - Sách Mềm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1 What’s the matter with you- - Lesson 3 - 2 Listen and circle a or b. Then ask and answer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1 What’s the matter with you- - Lesson 3 - 2 Listen and circle a or b. Then ask and answer. - Sách Mềm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519707" y="2262074"/>
            <a:ext cx="932057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sz="9600" dirty="0">
                <a:solidFill>
                  <a:srgbClr val="FF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</a:rPr>
              <a:t>PRACTISE </a:t>
            </a:r>
            <a:endParaRPr lang="zh-CN" altLang="en-US" sz="9600" dirty="0">
              <a:solidFill>
                <a:srgbClr val="FF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362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770"/>
          <a:stretch/>
        </p:blipFill>
        <p:spPr>
          <a:xfrm>
            <a:off x="1725769" y="650389"/>
            <a:ext cx="9092485" cy="5938278"/>
          </a:xfrm>
          <a:prstGeom prst="round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41481" y="450334"/>
            <a:ext cx="18823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chant.</a:t>
            </a:r>
            <a:endParaRPr lang="en-US" sz="2000" dirty="0"/>
          </a:p>
        </p:txBody>
      </p:sp>
      <p:pic>
        <p:nvPicPr>
          <p:cNvPr id="4" name="sound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71" y="850444"/>
            <a:ext cx="713498" cy="73312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1439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1 What’s the matter with you- - Lesson 3 - 3 Let’s chan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8660" y="374134"/>
            <a:ext cx="37547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Read and match. Then say.</a:t>
            </a:r>
            <a:endParaRPr lang="en-US" sz="2000" dirty="0"/>
          </a:p>
        </p:txBody>
      </p:sp>
      <p:sp>
        <p:nvSpPr>
          <p:cNvPr id="3" name="Rounded Rectangle 2"/>
          <p:cNvSpPr/>
          <p:nvPr/>
        </p:nvSpPr>
        <p:spPr>
          <a:xfrm>
            <a:off x="967710" y="1378972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 your hands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663660" y="2174368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a shower every day.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967710" y="2995230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67710" y="2187101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967710" y="4611488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Keep your nails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67710" y="3803359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67710" y="5419618"/>
            <a:ext cx="3274090" cy="543461"/>
          </a:xfrm>
          <a:prstGeom prst="roundRect">
            <a:avLst>
              <a:gd name="adj" fmla="val 7805"/>
            </a:avLst>
          </a:prstGeom>
          <a:ln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663660" y="1358566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your teeth twice a day.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663660" y="2990170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short and clean.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63660" y="5437576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before having meals.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63660" y="3805972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healthy foods.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663660" y="4621774"/>
            <a:ext cx="5083840" cy="548521"/>
          </a:xfrm>
          <a:prstGeom prst="roundRect">
            <a:avLst>
              <a:gd name="adj" fmla="val 8093"/>
            </a:avLst>
          </a:prstGeom>
          <a:ln>
            <a:solidFill>
              <a:srgbClr val="C00000"/>
            </a:solidFill>
          </a:ln>
        </p:spPr>
        <p:txBody>
          <a:bodyPr wrap="square" anchor="ctr">
            <a:spAutoFit/>
          </a:bodyPr>
          <a:lstStyle/>
          <a:p>
            <a:pPr font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morning exercise regularly.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4058920" y="1467822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8-Point Star 15"/>
          <p:cNvSpPr/>
          <p:nvPr/>
        </p:nvSpPr>
        <p:spPr>
          <a:xfrm>
            <a:off x="4058920" y="2275951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8-Point Star 16"/>
          <p:cNvSpPr/>
          <p:nvPr/>
        </p:nvSpPr>
        <p:spPr>
          <a:xfrm>
            <a:off x="4058920" y="3084080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8-Point Star 17"/>
          <p:cNvSpPr/>
          <p:nvPr/>
        </p:nvSpPr>
        <p:spPr>
          <a:xfrm>
            <a:off x="4058920" y="3892209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9" name="8-Point Star 18"/>
          <p:cNvSpPr/>
          <p:nvPr/>
        </p:nvSpPr>
        <p:spPr>
          <a:xfrm>
            <a:off x="4058920" y="4700338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0" name="8-Point Star 19"/>
          <p:cNvSpPr/>
          <p:nvPr/>
        </p:nvSpPr>
        <p:spPr>
          <a:xfrm>
            <a:off x="4058920" y="5508467"/>
            <a:ext cx="365760" cy="365760"/>
          </a:xfrm>
          <a:prstGeom prst="star8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8-Point Star 20"/>
          <p:cNvSpPr/>
          <p:nvPr/>
        </p:nvSpPr>
        <p:spPr>
          <a:xfrm>
            <a:off x="6480780" y="1467822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8-Point Star 21"/>
          <p:cNvSpPr/>
          <p:nvPr/>
        </p:nvSpPr>
        <p:spPr>
          <a:xfrm>
            <a:off x="6480780" y="2280049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3" name="8-Point Star 22"/>
          <p:cNvSpPr/>
          <p:nvPr/>
        </p:nvSpPr>
        <p:spPr>
          <a:xfrm>
            <a:off x="6480780" y="3092276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8-Point Star 23"/>
          <p:cNvSpPr/>
          <p:nvPr/>
        </p:nvSpPr>
        <p:spPr>
          <a:xfrm>
            <a:off x="6480780" y="3904503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5" name="8-Point Star 24"/>
          <p:cNvSpPr/>
          <p:nvPr/>
        </p:nvSpPr>
        <p:spPr>
          <a:xfrm>
            <a:off x="6480780" y="4716730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26" name="8-Point Star 25"/>
          <p:cNvSpPr/>
          <p:nvPr/>
        </p:nvSpPr>
        <p:spPr>
          <a:xfrm>
            <a:off x="6480780" y="5528956"/>
            <a:ext cx="365760" cy="365760"/>
          </a:xfrm>
          <a:prstGeom prst="star8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</p:txBody>
      </p:sp>
      <p:cxnSp>
        <p:nvCxnSpPr>
          <p:cNvPr id="28" name="Straight Arrow Connector 27"/>
          <p:cNvCxnSpPr>
            <a:stCxn id="15" idx="1"/>
            <a:endCxn id="26" idx="4"/>
          </p:cNvCxnSpPr>
          <p:nvPr/>
        </p:nvCxnSpPr>
        <p:spPr>
          <a:xfrm>
            <a:off x="4371116" y="1780018"/>
            <a:ext cx="2109664" cy="39318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6" idx="1"/>
            <a:endCxn id="24" idx="4"/>
          </p:cNvCxnSpPr>
          <p:nvPr/>
        </p:nvCxnSpPr>
        <p:spPr>
          <a:xfrm>
            <a:off x="4371116" y="2588147"/>
            <a:ext cx="2109664" cy="149923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7" idx="1"/>
            <a:endCxn id="25" idx="4"/>
          </p:cNvCxnSpPr>
          <p:nvPr/>
        </p:nvCxnSpPr>
        <p:spPr>
          <a:xfrm>
            <a:off x="4371116" y="3396276"/>
            <a:ext cx="2109664" cy="150333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19" idx="0"/>
            <a:endCxn id="23" idx="4"/>
          </p:cNvCxnSpPr>
          <p:nvPr/>
        </p:nvCxnSpPr>
        <p:spPr>
          <a:xfrm flipV="1">
            <a:off x="4424680" y="3275156"/>
            <a:ext cx="2056100" cy="1608062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8" idx="0"/>
            <a:endCxn id="21" idx="3"/>
          </p:cNvCxnSpPr>
          <p:nvPr/>
        </p:nvCxnSpPr>
        <p:spPr>
          <a:xfrm flipV="1">
            <a:off x="4424680" y="1780018"/>
            <a:ext cx="2109664" cy="2295071"/>
          </a:xfrm>
          <a:prstGeom prst="straightConnector1">
            <a:avLst/>
          </a:prstGeom>
          <a:ln w="19050">
            <a:solidFill>
              <a:srgbClr val="E438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0" idx="0"/>
            <a:endCxn id="22" idx="4"/>
          </p:cNvCxnSpPr>
          <p:nvPr/>
        </p:nvCxnSpPr>
        <p:spPr>
          <a:xfrm flipV="1">
            <a:off x="4424680" y="2462929"/>
            <a:ext cx="2056100" cy="3228418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91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7908" y="348734"/>
            <a:ext cx="2424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5. Write your advice.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826308" y="1017426"/>
          <a:ext cx="10933911" cy="5180175"/>
        </p:xfrm>
        <a:graphic>
          <a:graphicData uri="http://schemas.openxmlformats.org/drawingml/2006/table">
            <a:tbl>
              <a:tblPr/>
              <a:tblGrid>
                <a:gridCol w="40250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41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44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035">
                <a:tc>
                  <a:txBody>
                    <a:bodyPr/>
                    <a:lstStyle/>
                    <a:p>
                      <a:pPr algn="l" fontAlgn="t"/>
                      <a:endParaRPr lang="en-US" sz="2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He/She should …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He/She shouldn't …</a:t>
                      </a:r>
                      <a:endParaRPr lang="en-US" sz="24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CF1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Tony has a bad toothache.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</a:t>
                      </a:r>
                      <a:r>
                        <a:rPr lang="en-US" sz="28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 has a bad cold.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8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Phong has a stomach ache.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400" dirty="0">
                        <a:solidFill>
                          <a:srgbClr val="2B1198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32535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 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Phong has a sore throat.</a:t>
                      </a:r>
                    </a:p>
                  </a:txBody>
                  <a:tcPr marL="218032" marR="218032" marT="72677" marB="72677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9541" marR="139541" marT="69770" marB="6977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39541" marR="139541" marT="69770" marB="69770" anchor="ctr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8778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5154" y="386834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Project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3535454" y="386834"/>
            <a:ext cx="60598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  <a:latin typeface="Helvetica Neue"/>
              </a:rPr>
              <a:t>Talk about two health problems and give advice.</a:t>
            </a:r>
            <a:endParaRPr lang="en-US" sz="2000" dirty="0">
              <a:solidFill>
                <a:srgbClr val="00B0F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57105" y="786944"/>
            <a:ext cx="1119684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 __________,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a _____________ . I cannot _______________ 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should I do?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Dear __________,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I‛m very sorry to hear about your 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think you should ___________ and shouldn‛t __________ 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hope you‛ll get well soon.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Best.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678152" y="932826"/>
            <a:ext cx="531076" cy="457824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" name="Isosceles Triangle 5"/>
          <p:cNvSpPr/>
          <p:nvPr/>
        </p:nvSpPr>
        <p:spPr>
          <a:xfrm>
            <a:off x="678152" y="3512687"/>
            <a:ext cx="531076" cy="457824"/>
          </a:xfrm>
          <a:prstGeom prst="triangl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278638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4" name="5-Point Star 3"/>
          <p:cNvSpPr/>
          <p:nvPr/>
        </p:nvSpPr>
        <p:spPr>
          <a:xfrm>
            <a:off x="76223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5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712" y="1432230"/>
            <a:ext cx="610474" cy="671931"/>
          </a:xfrm>
          <a:prstGeom prst="rect">
            <a:avLst/>
          </a:prstGeom>
        </p:spPr>
      </p:pic>
      <p:pic>
        <p:nvPicPr>
          <p:cNvPr id="6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2331" y="1130522"/>
            <a:ext cx="1276941" cy="1275345"/>
          </a:xfrm>
          <a:prstGeom prst="rect">
            <a:avLst/>
          </a:prstGeom>
        </p:spPr>
      </p:pic>
      <p:pic>
        <p:nvPicPr>
          <p:cNvPr id="7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075" y="-1476252"/>
            <a:ext cx="609600" cy="609600"/>
          </a:xfrm>
          <a:prstGeom prst="rect">
            <a:avLst/>
          </a:prstGeom>
        </p:spPr>
      </p:pic>
      <p:sp>
        <p:nvSpPr>
          <p:cNvPr id="8" name="5-Point Star 7"/>
          <p:cNvSpPr/>
          <p:nvPr/>
        </p:nvSpPr>
        <p:spPr>
          <a:xfrm>
            <a:off x="7644931" y="1049219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TextBox 8"/>
          <p:cNvSpPr txBox="1"/>
          <p:nvPr/>
        </p:nvSpPr>
        <p:spPr>
          <a:xfrm>
            <a:off x="1700212" y="2072132"/>
            <a:ext cx="8786813" cy="2524844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BOMSTAR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27931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1" name="BOM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37" y="4846943"/>
            <a:ext cx="610474" cy="671931"/>
          </a:xfrm>
          <a:prstGeom prst="rect">
            <a:avLst/>
          </a:prstGeom>
        </p:spPr>
      </p:pic>
      <p:pic>
        <p:nvPicPr>
          <p:cNvPr id="12" name="no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156" y="4545235"/>
            <a:ext cx="1276941" cy="1275345"/>
          </a:xfrm>
          <a:prstGeom prst="rect">
            <a:avLst/>
          </a:prstGeom>
        </p:spPr>
      </p:pic>
      <p:sp>
        <p:nvSpPr>
          <p:cNvPr id="13" name="5-Point Star 12"/>
          <p:cNvSpPr/>
          <p:nvPr/>
        </p:nvSpPr>
        <p:spPr>
          <a:xfrm>
            <a:off x="2815756" y="4463932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pic>
        <p:nvPicPr>
          <p:cNvPr id="14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875771" y="5036212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149192" y="5804526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</p:txBody>
      </p:sp>
      <p:sp>
        <p:nvSpPr>
          <p:cNvPr id="16" name="Oval 15">
            <a:hlinkClick r:id="" action="ppaction://hlinkshowjump?jump=nextslide"/>
          </p:cNvPr>
          <p:cNvSpPr/>
          <p:nvPr/>
        </p:nvSpPr>
        <p:spPr>
          <a:xfrm>
            <a:off x="7946441" y="5036212"/>
            <a:ext cx="1280160" cy="1146456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1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17211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17211"/>
                                </p:stCondLst>
                                <p:childTnLst>
                                  <p:par>
                                    <p:cTn id="12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3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17711"/>
                                </p:stCondLst>
                                <p:childTnLst>
                                  <p:par>
                                    <p:cTn id="1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18211"/>
                                </p:stCondLst>
                                <p:childTnLst>
                                  <p:par>
                                    <p:cTn id="2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18711"/>
                                </p:stCondLst>
                                <p:childTnLst>
                                  <p:par>
                                    <p:cTn id="28" presetID="53" presetClass="exit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19211"/>
                                </p:stCondLst>
                                <p:childTnLst>
                                  <p:par>
                                    <p:cTn id="3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19711"/>
                                </p:stCondLst>
                                <p:childTnLst>
                                  <p:par>
                                    <p:cTn id="3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20211"/>
                                </p:stCondLst>
                                <p:childTnLst>
                                  <p:par>
                                    <p:cTn id="4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  <p:bldLst>
          <p:bldP spid="8" grpId="0" animBg="1"/>
          <p:bldP spid="9" grpId="0"/>
          <p:bldP spid="13" grpId="0" animBg="1"/>
          <p:bldP spid="1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770170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+2</a:t>
            </a:r>
          </a:p>
        </p:txBody>
      </p:sp>
      <p:sp>
        <p:nvSpPr>
          <p:cNvPr id="3" name="5-Point Star 2"/>
          <p:cNvSpPr/>
          <p:nvPr/>
        </p:nvSpPr>
        <p:spPr>
          <a:xfrm>
            <a:off x="3621831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4" name="5-Point Star 3"/>
          <p:cNvSpPr/>
          <p:nvPr/>
        </p:nvSpPr>
        <p:spPr>
          <a:xfrm>
            <a:off x="5469940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+5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7306779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142007" y="46914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7" name="5-Point Star 6"/>
          <p:cNvSpPr/>
          <p:nvPr/>
        </p:nvSpPr>
        <p:spPr>
          <a:xfrm>
            <a:off x="1770170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+5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3621831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9" name="5-Point Star 8"/>
          <p:cNvSpPr/>
          <p:nvPr/>
        </p:nvSpPr>
        <p:spPr>
          <a:xfrm>
            <a:off x="5469940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10" name="5-Point Star 9"/>
          <p:cNvSpPr/>
          <p:nvPr/>
        </p:nvSpPr>
        <p:spPr>
          <a:xfrm>
            <a:off x="7306779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+4</a:t>
            </a:r>
          </a:p>
        </p:txBody>
      </p:sp>
      <p:sp>
        <p:nvSpPr>
          <p:cNvPr id="11" name="5-Point Star 10"/>
          <p:cNvSpPr/>
          <p:nvPr/>
        </p:nvSpPr>
        <p:spPr>
          <a:xfrm>
            <a:off x="9142007" y="197790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-1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1770170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3621831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+1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5469940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5" name="5-Point Star 14"/>
          <p:cNvSpPr/>
          <p:nvPr/>
        </p:nvSpPr>
        <p:spPr>
          <a:xfrm>
            <a:off x="7306779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-3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9142007" y="348666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+1</a:t>
            </a:r>
          </a:p>
        </p:txBody>
      </p:sp>
      <p:sp>
        <p:nvSpPr>
          <p:cNvPr id="17" name="5-Point Star 16"/>
          <p:cNvSpPr/>
          <p:nvPr/>
        </p:nvSpPr>
        <p:spPr>
          <a:xfrm>
            <a:off x="1770170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18" name="5-Point Star 17"/>
          <p:cNvSpPr/>
          <p:nvPr/>
        </p:nvSpPr>
        <p:spPr>
          <a:xfrm>
            <a:off x="3621831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+3</a:t>
            </a:r>
          </a:p>
        </p:txBody>
      </p:sp>
      <p:sp>
        <p:nvSpPr>
          <p:cNvPr id="19" name="5-Point Star 18"/>
          <p:cNvSpPr/>
          <p:nvPr/>
        </p:nvSpPr>
        <p:spPr>
          <a:xfrm>
            <a:off x="5469940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/>
          </a:p>
        </p:txBody>
      </p:sp>
      <p:sp>
        <p:nvSpPr>
          <p:cNvPr id="20" name="5-Point Star 19"/>
          <p:cNvSpPr/>
          <p:nvPr/>
        </p:nvSpPr>
        <p:spPr>
          <a:xfrm>
            <a:off x="7306779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-2</a:t>
            </a:r>
          </a:p>
        </p:txBody>
      </p:sp>
      <p:sp>
        <p:nvSpPr>
          <p:cNvPr id="21" name="5-Point Star 20"/>
          <p:cNvSpPr/>
          <p:nvPr/>
        </p:nvSpPr>
        <p:spPr>
          <a:xfrm>
            <a:off x="9142007" y="4995426"/>
            <a:ext cx="1254341" cy="1257198"/>
          </a:xfrm>
          <a:prstGeom prst="star5">
            <a:avLst>
              <a:gd name="adj" fmla="val 21818"/>
              <a:gd name="hf" fmla="val 105146"/>
              <a:gd name="vf" fmla="val 110557"/>
            </a:avLst>
          </a:prstGeom>
          <a:solidFill>
            <a:srgbClr val="FF8A80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+4</a:t>
            </a:r>
          </a:p>
        </p:txBody>
      </p:sp>
      <p:pic>
        <p:nvPicPr>
          <p:cNvPr id="22" name="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411945"/>
            <a:ext cx="1371600" cy="1371600"/>
          </a:xfrm>
          <a:prstGeom prst="rect">
            <a:avLst/>
          </a:prstGeom>
        </p:spPr>
      </p:pic>
      <p:pic>
        <p:nvPicPr>
          <p:cNvPr id="23" name="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411945"/>
            <a:ext cx="1371600" cy="1371600"/>
          </a:xfrm>
          <a:prstGeom prst="rect">
            <a:avLst/>
          </a:prstGeom>
        </p:spPr>
      </p:pic>
      <p:pic>
        <p:nvPicPr>
          <p:cNvPr id="24" name="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411945"/>
            <a:ext cx="1371600" cy="1371600"/>
          </a:xfrm>
          <a:prstGeom prst="rect">
            <a:avLst/>
          </a:prstGeom>
        </p:spPr>
      </p:pic>
      <p:pic>
        <p:nvPicPr>
          <p:cNvPr id="25" name="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411945"/>
            <a:ext cx="1371600" cy="1371600"/>
          </a:xfrm>
          <a:prstGeom prst="rect">
            <a:avLst/>
          </a:prstGeom>
        </p:spPr>
      </p:pic>
      <p:pic>
        <p:nvPicPr>
          <p:cNvPr id="26" name="Picture 2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1920705"/>
            <a:ext cx="1371600" cy="1371600"/>
          </a:xfrm>
          <a:prstGeom prst="rect">
            <a:avLst/>
          </a:prstGeom>
        </p:spPr>
      </p:pic>
      <p:pic>
        <p:nvPicPr>
          <p:cNvPr id="27" name="Picture 2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1920705"/>
            <a:ext cx="1371600" cy="1371600"/>
          </a:xfrm>
          <a:prstGeom prst="rect">
            <a:avLst/>
          </a:prstGeom>
        </p:spPr>
      </p:pic>
      <p:pic>
        <p:nvPicPr>
          <p:cNvPr id="28" name="Picture 27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1920705"/>
            <a:ext cx="1371600" cy="1371600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1765" y="1920705"/>
            <a:ext cx="1374825" cy="1371600"/>
          </a:xfrm>
          <a:prstGeom prst="rect">
            <a:avLst/>
          </a:prstGeom>
        </p:spPr>
      </p:pic>
      <p:pic>
        <p:nvPicPr>
          <p:cNvPr id="30" name="Picture 2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3429465"/>
            <a:ext cx="1371600" cy="1371600"/>
          </a:xfrm>
          <a:prstGeom prst="rect">
            <a:avLst/>
          </a:prstGeom>
        </p:spPr>
      </p:pic>
      <p:pic>
        <p:nvPicPr>
          <p:cNvPr id="31" name="Picture 30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3429465"/>
            <a:ext cx="1371600" cy="1371600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6537" y="3429465"/>
            <a:ext cx="1374825" cy="1371600"/>
          </a:xfrm>
          <a:prstGeom prst="rect">
            <a:avLst/>
          </a:prstGeom>
        </p:spPr>
      </p:pic>
      <p:pic>
        <p:nvPicPr>
          <p:cNvPr id="33" name="Picture 32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3429465"/>
            <a:ext cx="1371600" cy="1371600"/>
          </a:xfrm>
          <a:prstGeom prst="rect">
            <a:avLst/>
          </a:prstGeom>
        </p:spPr>
      </p:pic>
      <p:pic>
        <p:nvPicPr>
          <p:cNvPr id="34" name="Picture 33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4938225"/>
            <a:ext cx="1371600" cy="1371600"/>
          </a:xfrm>
          <a:prstGeom prst="rect">
            <a:avLst/>
          </a:prstGeom>
        </p:spPr>
      </p:pic>
      <p:pic>
        <p:nvPicPr>
          <p:cNvPr id="35" name="Picture 34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49" y="4938225"/>
            <a:ext cx="1371600" cy="1371600"/>
          </a:xfrm>
          <a:prstGeom prst="rect">
            <a:avLst/>
          </a:prstGeom>
        </p:spPr>
      </p:pic>
      <p:pic>
        <p:nvPicPr>
          <p:cNvPr id="36" name="Picture 35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4938225"/>
            <a:ext cx="1371600" cy="1371600"/>
          </a:xfrm>
          <a:prstGeom prst="rect">
            <a:avLst/>
          </a:prstGeom>
        </p:spPr>
      </p:pic>
      <p:pic>
        <p:nvPicPr>
          <p:cNvPr id="37" name="BOM1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73" y="3847129"/>
            <a:ext cx="610474" cy="671931"/>
          </a:xfrm>
          <a:prstGeom prst="rect">
            <a:avLst/>
          </a:prstGeom>
        </p:spPr>
      </p:pic>
      <p:pic>
        <p:nvPicPr>
          <p:cNvPr id="38" name="no1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0" y="3571752"/>
            <a:ext cx="1276941" cy="1275345"/>
          </a:xfrm>
          <a:prstGeom prst="rect">
            <a:avLst/>
          </a:prstGeom>
        </p:spPr>
      </p:pic>
      <p:pic>
        <p:nvPicPr>
          <p:cNvPr id="39" name="BOM1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212" y="2360917"/>
            <a:ext cx="610474" cy="671931"/>
          </a:xfrm>
          <a:prstGeom prst="rect">
            <a:avLst/>
          </a:prstGeom>
        </p:spPr>
      </p:pic>
      <p:pic>
        <p:nvPicPr>
          <p:cNvPr id="40" name="no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279" y="2085540"/>
            <a:ext cx="1276941" cy="1275345"/>
          </a:xfrm>
          <a:prstGeom prst="rect">
            <a:avLst/>
          </a:prstGeom>
        </p:spPr>
      </p:pic>
      <p:pic>
        <p:nvPicPr>
          <p:cNvPr id="41" name="BOM18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873" y="5294618"/>
            <a:ext cx="610474" cy="671931"/>
          </a:xfrm>
          <a:prstGeom prst="rect">
            <a:avLst/>
          </a:prstGeom>
        </p:spPr>
      </p:pic>
      <p:pic>
        <p:nvPicPr>
          <p:cNvPr id="42" name="BOM1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245" y="852157"/>
            <a:ext cx="610474" cy="671931"/>
          </a:xfrm>
          <a:prstGeom prst="rect">
            <a:avLst/>
          </a:prstGeom>
        </p:spPr>
      </p:pic>
      <p:pic>
        <p:nvPicPr>
          <p:cNvPr id="43" name="no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312" y="576780"/>
            <a:ext cx="1276941" cy="1275345"/>
          </a:xfrm>
          <a:prstGeom prst="rect">
            <a:avLst/>
          </a:prstGeom>
        </p:spPr>
      </p:pic>
      <p:pic>
        <p:nvPicPr>
          <p:cNvPr id="44" name="BOM1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321" y="5302732"/>
            <a:ext cx="610474" cy="671931"/>
          </a:xfrm>
          <a:prstGeom prst="rect">
            <a:avLst/>
          </a:prstGeom>
        </p:spPr>
      </p:pic>
      <p:pic>
        <p:nvPicPr>
          <p:cNvPr id="45" name="no1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73" y="5019240"/>
            <a:ext cx="1276941" cy="1275345"/>
          </a:xfrm>
          <a:prstGeom prst="rect">
            <a:avLst/>
          </a:prstGeom>
        </p:spPr>
      </p:pic>
      <p:pic>
        <p:nvPicPr>
          <p:cNvPr id="46" name="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201" y="1920705"/>
            <a:ext cx="1371600" cy="1371600"/>
          </a:xfrm>
          <a:prstGeom prst="rect">
            <a:avLst/>
          </a:prstGeom>
        </p:spPr>
      </p:pic>
      <p:pic>
        <p:nvPicPr>
          <p:cNvPr id="47" name="1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3429465"/>
            <a:ext cx="1371600" cy="1371600"/>
          </a:xfrm>
          <a:prstGeom prst="rect">
            <a:avLst/>
          </a:prstGeom>
        </p:spPr>
      </p:pic>
      <p:pic>
        <p:nvPicPr>
          <p:cNvPr id="48" name="no1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0" y="5019241"/>
            <a:ext cx="1276941" cy="1275345"/>
          </a:xfrm>
          <a:prstGeom prst="rect">
            <a:avLst/>
          </a:prstGeom>
        </p:spPr>
      </p:pic>
      <p:pic>
        <p:nvPicPr>
          <p:cNvPr id="49" name="1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41" y="4938225"/>
            <a:ext cx="1374825" cy="1371600"/>
          </a:xfrm>
          <a:prstGeom prst="rect">
            <a:avLst/>
          </a:prstGeom>
        </p:spPr>
      </p:pic>
      <p:pic>
        <p:nvPicPr>
          <p:cNvPr id="50" name="18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310" y="4938225"/>
            <a:ext cx="1371600" cy="1371600"/>
          </a:xfrm>
          <a:prstGeom prst="rect">
            <a:avLst/>
          </a:prstGeom>
        </p:spPr>
      </p:pic>
      <p:pic>
        <p:nvPicPr>
          <p:cNvPr id="51" name="5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377" y="411945"/>
            <a:ext cx="1371600" cy="1371600"/>
          </a:xfrm>
          <a:prstGeom prst="rect">
            <a:avLst/>
          </a:prstGeom>
        </p:spPr>
      </p:pic>
      <p:pic>
        <p:nvPicPr>
          <p:cNvPr id="52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829649" y="5711355"/>
            <a:ext cx="1173480" cy="9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1263528" y="6322259"/>
            <a:ext cx="278563" cy="274320"/>
          </a:xfrm>
          <a:prstGeom prst="rect">
            <a:avLst/>
          </a:prstGeom>
        </p:spPr>
      </p:pic>
      <p:sp>
        <p:nvSpPr>
          <p:cNvPr id="57" name="Oval 56">
            <a:hlinkClick r:id="" action="ppaction://hlinkshowjump?jump=endshow"/>
          </p:cNvPr>
          <p:cNvSpPr/>
          <p:nvPr/>
        </p:nvSpPr>
        <p:spPr>
          <a:xfrm>
            <a:off x="11005671" y="5746163"/>
            <a:ext cx="821436" cy="9144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-21746918" y="361580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0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4031" y="638982"/>
            <a:ext cx="2773378" cy="2828925"/>
          </a:xfrm>
          <a:prstGeom prst="rect">
            <a:avLst/>
          </a:prstGeom>
        </p:spPr>
      </p:pic>
      <p:sp>
        <p:nvSpPr>
          <p:cNvPr id="61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4253982" y="-177336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2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69" y="-20710525"/>
            <a:ext cx="2773378" cy="2828925"/>
          </a:xfrm>
          <a:prstGeom prst="rect">
            <a:avLst/>
          </a:prstGeom>
        </p:spPr>
      </p:pic>
      <p:sp>
        <p:nvSpPr>
          <p:cNvPr id="63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32088324" y="471781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4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1211" y="1740991"/>
            <a:ext cx="2773378" cy="2828925"/>
          </a:xfrm>
          <a:prstGeom prst="rect">
            <a:avLst/>
          </a:prstGeom>
        </p:spPr>
      </p:pic>
      <p:sp>
        <p:nvSpPr>
          <p:cNvPr id="65" name="MsPham">
            <a:extLst>
              <a:ext uri="{FF2B5EF4-FFF2-40B4-BE49-F238E27FC236}">
                <a16:creationId xmlns:a16="http://schemas.microsoft.com/office/drawing/2014/main" id="{DD2CB0D4-C3EE-4482-94BE-0CD8DD0F3932}"/>
              </a:ext>
            </a:extLst>
          </p:cNvPr>
          <p:cNvSpPr txBox="1"/>
          <p:nvPr/>
        </p:nvSpPr>
        <p:spPr>
          <a:xfrm>
            <a:off x="4764111" y="27366424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66" name="MsPham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98" y="24389597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01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sore throat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headache</a:t>
              </a:r>
            </a:p>
          </p:txBody>
        </p:sp>
      </p:grpSp>
      <p:pic>
        <p:nvPicPr>
          <p:cNvPr id="11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56" y="4042217"/>
            <a:ext cx="854803" cy="854803"/>
          </a:xfrm>
          <a:prstGeom prst="ellipse">
            <a:avLst/>
          </a:prstGeom>
        </p:spPr>
      </p:pic>
      <p:pic>
        <p:nvPicPr>
          <p:cNvPr id="12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13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13" y="4090618"/>
            <a:ext cx="837291" cy="847141"/>
          </a:xfrm>
          <a:prstGeom prst="ellipse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223854" y="1610722"/>
              <a:ext cx="61679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Trung had a _______ last week. He couldn't speak.</a:t>
              </a:r>
            </a:p>
          </p:txBody>
        </p:sp>
      </p:grpSp>
      <p:pic>
        <p:nvPicPr>
          <p:cNvPr id="17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19" name="Oval 18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3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pic>
        <p:nvPicPr>
          <p:cNvPr id="2" name="a1">
            <a:extLst>
              <a:ext uri="{FF2B5EF4-FFF2-40B4-BE49-F238E27FC236}">
                <a16:creationId xmlns:a16="http://schemas.microsoft.com/office/drawing/2014/main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34" y="-600638"/>
            <a:ext cx="8517405" cy="638464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6559" y="2180210"/>
            <a:ext cx="44865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</a:rPr>
              <a:t>Thêm </a:t>
            </a:r>
          </a:p>
          <a:p>
            <a:pPr algn="ctr"/>
            <a:r>
              <a:rPr lang="en-US" sz="8000" b="1">
                <a:solidFill>
                  <a:srgbClr val="FF0000"/>
                </a:solidFill>
              </a:rPr>
              <a:t>1 lượt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2" t="-1" r="27631" b="60565"/>
          <a:stretch/>
        </p:blipFill>
        <p:spPr>
          <a:xfrm>
            <a:off x="6170777" y="1606314"/>
            <a:ext cx="3409950" cy="2488805"/>
          </a:xfrm>
          <a:prstGeom prst="ellipse">
            <a:avLst/>
          </a:prstGeom>
        </p:spPr>
      </p:pic>
      <p:pic>
        <p:nvPicPr>
          <p:cNvPr id="5" name="2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2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8" fill="hold" grpId="0" nodeType="after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41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pic>
        <p:nvPicPr>
          <p:cNvPr id="46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01" y="4105183"/>
            <a:ext cx="854803" cy="854803"/>
          </a:xfrm>
          <a:prstGeom prst="ellipse">
            <a:avLst/>
          </a:prstGeom>
        </p:spPr>
      </p:pic>
      <p:pic>
        <p:nvPicPr>
          <p:cNvPr id="47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338" y="4090619"/>
            <a:ext cx="837291" cy="847141"/>
          </a:xfrm>
          <a:prstGeom prst="ellipse">
            <a:avLst/>
          </a:prstGeom>
        </p:spPr>
      </p:pic>
      <p:pic>
        <p:nvPicPr>
          <p:cNvPr id="48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50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51" name="TextBox 50"/>
            <p:cNvSpPr txBox="1"/>
            <p:nvPr/>
          </p:nvSpPr>
          <p:spPr>
            <a:xfrm>
              <a:off x="2535785" y="1434101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Nam went to the dentist yesterday because he had a _________.</a:t>
              </a:r>
            </a:p>
          </p:txBody>
        </p:sp>
      </p:grpSp>
      <p:pic>
        <p:nvPicPr>
          <p:cNvPr id="52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54" name="Oval 53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00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15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2535785" y="1754437"/>
              <a:ext cx="55440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Quan is in bed and feels very hot. He has a ____.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backache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stomach ache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</a:rPr>
                <a:t>fever</a:t>
              </a:r>
            </a:p>
          </p:txBody>
        </p:sp>
      </p:grpSp>
      <p:pic>
        <p:nvPicPr>
          <p:cNvPr id="30" name="du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1" name="sai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2" name="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pic>
        <p:nvPicPr>
          <p:cNvPr id="33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Back</a:t>
            </a:r>
          </a:p>
        </p:txBody>
      </p:sp>
      <p:sp>
        <p:nvSpPr>
          <p:cNvPr id="35" name="Oval 34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2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12491"/>
            <a:ext cx="12193057" cy="6882981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0401" y="3999201"/>
            <a:ext cx="3579163" cy="2435442"/>
            <a:chOff x="450401" y="3999201"/>
            <a:chExt cx="3579163" cy="2435442"/>
          </a:xfrm>
        </p:grpSpPr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F9747551-6A72-403E-818E-D51F3DF39604}"/>
                </a:ext>
              </a:extLst>
            </p:cNvPr>
            <p:cNvSpPr/>
            <p:nvPr/>
          </p:nvSpPr>
          <p:spPr bwMode="auto">
            <a:xfrm>
              <a:off x="450402" y="3999201"/>
              <a:ext cx="3579162" cy="2390988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7030A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50401" y="4982214"/>
              <a:ext cx="3579161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headache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226461" y="3957548"/>
            <a:ext cx="3703866" cy="2477095"/>
            <a:chOff x="4226461" y="3957548"/>
            <a:chExt cx="3703866" cy="2477095"/>
          </a:xfrm>
        </p:grpSpPr>
        <p:sp>
          <p:nvSpPr>
            <p:cNvPr id="24" name="Freeform 8">
              <a:extLst>
                <a:ext uri="{FF2B5EF4-FFF2-40B4-BE49-F238E27FC236}">
                  <a16:creationId xmlns:a16="http://schemas.microsoft.com/office/drawing/2014/main" id="{43EBF5BA-A315-49A7-B777-CA81774F01A0}"/>
                </a:ext>
              </a:extLst>
            </p:cNvPr>
            <p:cNvSpPr/>
            <p:nvPr/>
          </p:nvSpPr>
          <p:spPr bwMode="auto">
            <a:xfrm>
              <a:off x="4226461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FC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28308" y="4982214"/>
              <a:ext cx="3700168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toothache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127223" y="3957548"/>
            <a:ext cx="3703868" cy="2477095"/>
            <a:chOff x="8127223" y="3957548"/>
            <a:chExt cx="3703868" cy="2477095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C9C8DA12-733E-4CF7-A78A-D90A0DA795AB}"/>
                </a:ext>
              </a:extLst>
            </p:cNvPr>
            <p:cNvSpPr/>
            <p:nvPr/>
          </p:nvSpPr>
          <p:spPr bwMode="auto">
            <a:xfrm>
              <a:off x="8127225" y="3957548"/>
              <a:ext cx="3703866" cy="2474294"/>
            </a:xfrm>
            <a:custGeom>
              <a:avLst/>
              <a:gdLst>
                <a:gd name="T0" fmla="*/ 2634 w 2634"/>
                <a:gd name="T1" fmla="*/ 1344 h 1701"/>
                <a:gd name="T2" fmla="*/ 2435 w 2634"/>
                <a:gd name="T3" fmla="*/ 1025 h 1701"/>
                <a:gd name="T4" fmla="*/ 2485 w 2634"/>
                <a:gd name="T5" fmla="*/ 885 h 1701"/>
                <a:gd name="T6" fmla="*/ 2260 w 2634"/>
                <a:gd name="T7" fmla="*/ 660 h 1701"/>
                <a:gd name="T8" fmla="*/ 2209 w 2634"/>
                <a:gd name="T9" fmla="*/ 666 h 1701"/>
                <a:gd name="T10" fmla="*/ 2209 w 2634"/>
                <a:gd name="T11" fmla="*/ 659 h 1701"/>
                <a:gd name="T12" fmla="*/ 1932 w 2634"/>
                <a:gd name="T13" fmla="*/ 382 h 1701"/>
                <a:gd name="T14" fmla="*/ 1899 w 2634"/>
                <a:gd name="T15" fmla="*/ 384 h 1701"/>
                <a:gd name="T16" fmla="*/ 1396 w 2634"/>
                <a:gd name="T17" fmla="*/ 0 h 1701"/>
                <a:gd name="T18" fmla="*/ 963 w 2634"/>
                <a:gd name="T19" fmla="*/ 231 h 1701"/>
                <a:gd name="T20" fmla="*/ 789 w 2634"/>
                <a:gd name="T21" fmla="*/ 191 h 1701"/>
                <a:gd name="T22" fmla="*/ 382 w 2634"/>
                <a:gd name="T23" fmla="*/ 598 h 1701"/>
                <a:gd name="T24" fmla="*/ 382 w 2634"/>
                <a:gd name="T25" fmla="*/ 604 h 1701"/>
                <a:gd name="T26" fmla="*/ 0 w 2634"/>
                <a:gd name="T27" fmla="*/ 1137 h 1701"/>
                <a:gd name="T28" fmla="*/ 564 w 2634"/>
                <a:gd name="T29" fmla="*/ 1701 h 1701"/>
                <a:gd name="T30" fmla="*/ 2290 w 2634"/>
                <a:gd name="T31" fmla="*/ 1701 h 1701"/>
                <a:gd name="T32" fmla="*/ 2290 w 2634"/>
                <a:gd name="T33" fmla="*/ 1700 h 1701"/>
                <a:gd name="T34" fmla="*/ 2634 w 2634"/>
                <a:gd name="T35" fmla="*/ 134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634" h="1701">
                  <a:moveTo>
                    <a:pt x="2634" y="1344"/>
                  </a:moveTo>
                  <a:cubicBezTo>
                    <a:pt x="2634" y="1204"/>
                    <a:pt x="2553" y="1084"/>
                    <a:pt x="2435" y="1025"/>
                  </a:cubicBezTo>
                  <a:cubicBezTo>
                    <a:pt x="2466" y="987"/>
                    <a:pt x="2485" y="938"/>
                    <a:pt x="2485" y="885"/>
                  </a:cubicBezTo>
                  <a:cubicBezTo>
                    <a:pt x="2485" y="761"/>
                    <a:pt x="2384" y="660"/>
                    <a:pt x="2260" y="660"/>
                  </a:cubicBezTo>
                  <a:cubicBezTo>
                    <a:pt x="2242" y="660"/>
                    <a:pt x="2225" y="663"/>
                    <a:pt x="2209" y="666"/>
                  </a:cubicBezTo>
                  <a:cubicBezTo>
                    <a:pt x="2209" y="664"/>
                    <a:pt x="2209" y="662"/>
                    <a:pt x="2209" y="659"/>
                  </a:cubicBezTo>
                  <a:cubicBezTo>
                    <a:pt x="2209" y="506"/>
                    <a:pt x="2085" y="382"/>
                    <a:pt x="1932" y="382"/>
                  </a:cubicBezTo>
                  <a:cubicBezTo>
                    <a:pt x="1921" y="382"/>
                    <a:pt x="1910" y="383"/>
                    <a:pt x="1899" y="384"/>
                  </a:cubicBezTo>
                  <a:cubicBezTo>
                    <a:pt x="1839" y="163"/>
                    <a:pt x="1637" y="0"/>
                    <a:pt x="1396" y="0"/>
                  </a:cubicBezTo>
                  <a:cubicBezTo>
                    <a:pt x="1216" y="0"/>
                    <a:pt x="1057" y="91"/>
                    <a:pt x="963" y="231"/>
                  </a:cubicBezTo>
                  <a:cubicBezTo>
                    <a:pt x="910" y="206"/>
                    <a:pt x="851" y="191"/>
                    <a:pt x="789" y="191"/>
                  </a:cubicBezTo>
                  <a:cubicBezTo>
                    <a:pt x="564" y="191"/>
                    <a:pt x="382" y="373"/>
                    <a:pt x="382" y="598"/>
                  </a:cubicBezTo>
                  <a:cubicBezTo>
                    <a:pt x="382" y="600"/>
                    <a:pt x="382" y="602"/>
                    <a:pt x="382" y="604"/>
                  </a:cubicBezTo>
                  <a:cubicBezTo>
                    <a:pt x="160" y="679"/>
                    <a:pt x="0" y="889"/>
                    <a:pt x="0" y="1137"/>
                  </a:cubicBezTo>
                  <a:cubicBezTo>
                    <a:pt x="0" y="1448"/>
                    <a:pt x="252" y="1701"/>
                    <a:pt x="564" y="1701"/>
                  </a:cubicBezTo>
                  <a:cubicBezTo>
                    <a:pt x="2290" y="1701"/>
                    <a:pt x="2290" y="1701"/>
                    <a:pt x="2290" y="1701"/>
                  </a:cubicBezTo>
                  <a:cubicBezTo>
                    <a:pt x="2290" y="1700"/>
                    <a:pt x="2290" y="1700"/>
                    <a:pt x="2290" y="1700"/>
                  </a:cubicBezTo>
                  <a:cubicBezTo>
                    <a:pt x="2481" y="1693"/>
                    <a:pt x="2634" y="1537"/>
                    <a:pt x="2634" y="1344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F141CF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rgbClr val="002060"/>
                </a:solidFill>
                <a:cs typeface="+mn-ea"/>
                <a:sym typeface="+mn-lt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27223" y="4982214"/>
              <a:ext cx="3703867" cy="145242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backache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29" name="du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193" y="3955398"/>
            <a:ext cx="854803" cy="854803"/>
          </a:xfrm>
          <a:prstGeom prst="ellipse">
            <a:avLst/>
          </a:prstGeom>
        </p:spPr>
      </p:pic>
      <p:pic>
        <p:nvPicPr>
          <p:cNvPr id="30" name="sai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39" y="3974611"/>
            <a:ext cx="837291" cy="847141"/>
          </a:xfrm>
          <a:prstGeom prst="ellipse">
            <a:avLst/>
          </a:prstGeom>
        </p:spPr>
      </p:pic>
      <p:pic>
        <p:nvPicPr>
          <p:cNvPr id="31" name="sai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45" y="4017466"/>
            <a:ext cx="837291" cy="847141"/>
          </a:xfrm>
          <a:prstGeom prst="ellipse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1400175" y="-1907838"/>
            <a:ext cx="7815263" cy="5951201"/>
            <a:chOff x="1400175" y="-1907838"/>
            <a:chExt cx="7815263" cy="5951201"/>
          </a:xfrm>
        </p:grpSpPr>
        <p:pic>
          <p:nvPicPr>
            <p:cNvPr id="33" name="a1">
              <a:extLst>
                <a:ext uri="{FF2B5EF4-FFF2-40B4-BE49-F238E27FC236}">
                  <a16:creationId xmlns:a16="http://schemas.microsoft.com/office/drawing/2014/main" id="{8167E989-995B-418D-911F-33D3554289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69" r="975" b="6789"/>
            <a:stretch/>
          </p:blipFill>
          <p:spPr>
            <a:xfrm>
              <a:off x="1400175" y="-1907838"/>
              <a:ext cx="7815263" cy="595120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2620309" y="1411445"/>
              <a:ext cx="554404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Phong's grandpa has a ______ . He can't carry heavy things.</a:t>
              </a:r>
            </a:p>
          </p:txBody>
        </p:sp>
      </p:grpSp>
      <p:pic>
        <p:nvPicPr>
          <p:cNvPr id="35" name="2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10468836" y="2400768"/>
            <a:ext cx="1350830" cy="11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10742257" y="3169082"/>
            <a:ext cx="803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Back</a:t>
            </a:r>
          </a:p>
        </p:txBody>
      </p:sp>
      <p:sp>
        <p:nvSpPr>
          <p:cNvPr id="37" name="Oval 36">
            <a:hlinkClick r:id="rId8" action="ppaction://hlinksldjump"/>
          </p:cNvPr>
          <p:cNvSpPr/>
          <p:nvPr/>
        </p:nvSpPr>
        <p:spPr>
          <a:xfrm>
            <a:off x="10615618" y="2415240"/>
            <a:ext cx="1097280" cy="112317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17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666</Words>
  <Application>Microsoft Office PowerPoint</Application>
  <PresentationFormat>Widescreen</PresentationFormat>
  <Paragraphs>195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 Black</vt:lpstr>
      <vt:lpstr>Tahoma</vt:lpstr>
      <vt:lpstr>Arial</vt:lpstr>
      <vt:lpstr>Britannic Bold</vt:lpstr>
      <vt:lpstr>Helvetica Neue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54</cp:revision>
  <dcterms:created xsi:type="dcterms:W3CDTF">2020-11-06T00:57:06Z</dcterms:created>
  <dcterms:modified xsi:type="dcterms:W3CDTF">2021-07-05T02:01:43Z</dcterms:modified>
</cp:coreProperties>
</file>