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9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0.xml" ContentType="application/vnd.openxmlformats-officedocument.presentationml.notesSlide+xml"/>
  <Override PartName="/ppt/tags/tag2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1.xml" ContentType="application/vnd.openxmlformats-officedocument.presentationml.tags+xml"/>
  <Override PartName="/ppt/notesSlides/notesSlide1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4.xml" ContentType="application/vnd.openxmlformats-officedocument.presentationml.notesSlide+xml"/>
  <Override PartName="/ppt/tags/tag24.xml" ContentType="application/vnd.openxmlformats-officedocument.presentationml.tags+xml"/>
  <Override PartName="/ppt/notesSlides/notesSlide15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5" r:id="rId3"/>
    <p:sldMasterId id="2147483678" r:id="rId4"/>
    <p:sldMasterId id="2147483704" r:id="rId5"/>
    <p:sldMasterId id="2147483716" r:id="rId6"/>
    <p:sldMasterId id="2147483735" r:id="rId7"/>
    <p:sldMasterId id="2147483741" r:id="rId8"/>
    <p:sldMasterId id="2147483753" r:id="rId9"/>
    <p:sldMasterId id="2147483759" r:id="rId10"/>
  </p:sldMasterIdLst>
  <p:notesMasterIdLst>
    <p:notesMasterId r:id="rId32"/>
  </p:notesMasterIdLst>
  <p:sldIdLst>
    <p:sldId id="258" r:id="rId11"/>
    <p:sldId id="257" r:id="rId12"/>
    <p:sldId id="276" r:id="rId13"/>
    <p:sldId id="320" r:id="rId14"/>
    <p:sldId id="350" r:id="rId15"/>
    <p:sldId id="264" r:id="rId16"/>
    <p:sldId id="2007577098" r:id="rId17"/>
    <p:sldId id="295" r:id="rId18"/>
    <p:sldId id="2007577139" r:id="rId19"/>
    <p:sldId id="2007577140" r:id="rId20"/>
    <p:sldId id="2007577141" r:id="rId21"/>
    <p:sldId id="2007577096" r:id="rId22"/>
    <p:sldId id="2007577142" r:id="rId23"/>
    <p:sldId id="2007577097" r:id="rId24"/>
    <p:sldId id="2007577099" r:id="rId25"/>
    <p:sldId id="367" r:id="rId26"/>
    <p:sldId id="2007577101" r:id="rId27"/>
    <p:sldId id="328" r:id="rId28"/>
    <p:sldId id="2007577100" r:id="rId29"/>
    <p:sldId id="330" r:id="rId30"/>
    <p:sldId id="27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xmlns="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91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2T15:33:50.346" idx="1">
    <p:pos x="10" y="10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D0680-87C0-4EA9-87EA-A7C6C57A1E9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37C99-B0F8-4AB1-BD2D-D227E4A79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39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359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04465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79229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12482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0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54250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64627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64627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64627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5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954688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819545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041710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085604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46628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xmlns="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99466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34411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097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029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709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476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008101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003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835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247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839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628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73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8024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6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3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8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274750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49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97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8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6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9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42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73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69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725948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97957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627737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03644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95481718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2256768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028981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56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3399348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658711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125815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951377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183267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901775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414972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93509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865841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466826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377608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101970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494726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1/22/2024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31669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1/22/2024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768335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34926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132813"/>
      </p:ext>
    </p:extLst>
  </p:cSld>
  <p:clrMapOvr>
    <a:masterClrMapping/>
  </p:clrMapOvr>
  <p:transition spd="slow" advClick="0" advTm="1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75417477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740833"/>
      </p:ext>
    </p:extLst>
  </p:cSld>
  <p:clrMapOvr>
    <a:masterClrMapping/>
  </p:clrMapOvr>
  <p:transition spd="slow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36868"/>
      </p:ext>
    </p:extLst>
  </p:cSld>
  <p:clrMapOvr>
    <a:masterClrMapping/>
  </p:clrMapOvr>
  <p:transition spd="slow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89958"/>
      </p:ext>
    </p:extLst>
  </p:cSld>
  <p:clrMapOvr>
    <a:masterClrMapping/>
  </p:clrMapOvr>
  <p:transition spd="slow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091586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643391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99769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167042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2.jpe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6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075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85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70357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507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219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5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09590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307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86734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77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../media/image35.pn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34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12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11.xml"/><Relationship Id="rId9" Type="http://schemas.openxmlformats.org/officeDocument/2006/relationships/tags" Target="../tags/tag1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3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microsoft.com/office/2007/relationships/hdphoto" Target="../media/hdphoto6.wdp"/><Relationship Id="rId4" Type="http://schemas.openxmlformats.org/officeDocument/2006/relationships/image" Target="../media/image23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microsoft.com/office/2007/relationships/hdphoto" Target="../media/hdphoto8.wdp"/><Relationship Id="rId5" Type="http://schemas.openxmlformats.org/officeDocument/2006/relationships/image" Target="../media/image44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8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24.xml"/><Relationship Id="rId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1.xml"/><Relationship Id="rId5" Type="http://schemas.openxmlformats.org/officeDocument/2006/relationships/comments" Target="../comments/comment1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media2.mp3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94B219-1080-4D4A-8FC6-E0578D5DAB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CC5C230-63B8-4851-AD59-EC4383FD0C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1D006A8E-F046-4C39-A9F1-393AA374C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61" y="-98821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258CC52-BCDC-49BB-921B-C5409F1D17E4}"/>
              </a:ext>
            </a:extLst>
          </p:cNvPr>
          <p:cNvSpPr txBox="1"/>
          <p:nvPr/>
        </p:nvSpPr>
        <p:spPr>
          <a:xfrm>
            <a:off x="1452979" y="1279795"/>
            <a:ext cx="23999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Chủ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đề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VẺ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dirty="0">
                <a:solidFill>
                  <a:srgbClr val="FB5B53"/>
                </a:solidFill>
                <a:latin typeface="UTM Cookies" panose="02040603050506020204" pitchFamily="18" charset="0"/>
              </a:rPr>
              <a:t>ĐẸP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QUANH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dirty="0">
                <a:solidFill>
                  <a:srgbClr val="FB5B53"/>
                </a:solidFill>
                <a:latin typeface="UTM Cookies" panose="02040603050506020204" pitchFamily="18" charset="0"/>
              </a:rPr>
              <a:t>EM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B5B53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748D0F6-0498-476C-A314-97EF6A08A5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3" t="1466"/>
          <a:stretch/>
        </p:blipFill>
        <p:spPr>
          <a:xfrm>
            <a:off x="4088774" y="313228"/>
            <a:ext cx="6244833" cy="6231543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50331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F070FE-546C-483E-9EB0-D699AFB1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328C20C6-9A80-4CD4-8CF0-3E26469E2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87" y="523081"/>
            <a:ext cx="10332156" cy="5811838"/>
          </a:xfrm>
        </p:spPr>
      </p:pic>
    </p:spTree>
    <p:extLst>
      <p:ext uri="{BB962C8B-B14F-4D97-AF65-F5344CB8AC3E}">
        <p14:creationId xmlns:p14="http://schemas.microsoft.com/office/powerpoint/2010/main" val="2063884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3394560" y="89268"/>
            <a:ext cx="4290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73935" y="838243"/>
            <a:ext cx="11803765" cy="646958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</a:t>
            </a: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7" y="982169"/>
            <a:ext cx="335835" cy="317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0" y="3755678"/>
            <a:ext cx="317355" cy="317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6" y="5214396"/>
            <a:ext cx="317355" cy="317355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0271F221-4D5E-49DF-A980-0905C56925B9}"/>
              </a:ext>
            </a:extLst>
          </p:cNvPr>
          <p:cNvSpPr/>
          <p:nvPr/>
        </p:nvSpPr>
        <p:spPr>
          <a:xfrm>
            <a:off x="8676641" y="119698"/>
            <a:ext cx="30507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61805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2735" y="618166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5063736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 chồi nảy lộc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6" y="2709334"/>
            <a:ext cx="4597223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vi-VN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đơm trái ngọt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439487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bập bùng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trò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3394560" y="89268"/>
            <a:ext cx="4290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73935" y="838243"/>
            <a:ext cx="11803765" cy="646958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</a:t>
            </a: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7" y="982169"/>
            <a:ext cx="335835" cy="317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0" y="3755678"/>
            <a:ext cx="317355" cy="317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6" y="5214396"/>
            <a:ext cx="317355" cy="317355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0271F221-4D5E-49DF-A980-0905C56925B9}"/>
              </a:ext>
            </a:extLst>
          </p:cNvPr>
          <p:cNvSpPr/>
          <p:nvPr/>
        </p:nvSpPr>
        <p:spPr>
          <a:xfrm>
            <a:off x="8676641" y="119698"/>
            <a:ext cx="30507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61805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-49730"/>
            <a:ext cx="11605768" cy="6624161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27" y="-49730"/>
            <a:ext cx="2264251" cy="22642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231DA7A-C122-45F9-978D-D1AC32E57F82}"/>
              </a:ext>
            </a:extLst>
          </p:cNvPr>
          <p:cNvSpPr txBox="1"/>
          <p:nvPr/>
        </p:nvSpPr>
        <p:spPr>
          <a:xfrm>
            <a:off x="2608443" y="1250878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Ngắt nghỉ câu dài </a:t>
            </a:r>
            <a:endParaRPr lang="en-US" sz="2800" b="1" kern="0" dirty="0">
              <a:solidFill>
                <a:srgbClr val="FC7D77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2769EF3-D111-4F75-A085-7E0A7F725B82}"/>
              </a:ext>
            </a:extLst>
          </p:cNvPr>
          <p:cNvSpPr/>
          <p:nvPr/>
        </p:nvSpPr>
        <p:spPr>
          <a:xfrm>
            <a:off x="2429121" y="1803341"/>
            <a:ext cx="7489277" cy="1943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lang="x-none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8A98F476-C66C-44B7-8B79-D726021025B5}"/>
              </a:ext>
            </a:extLst>
          </p:cNvPr>
          <p:cNvCxnSpPr/>
          <p:nvPr/>
        </p:nvCxnSpPr>
        <p:spPr>
          <a:xfrm flipH="1">
            <a:off x="9086155" y="1947627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5FCE14D9-3751-4581-9F09-2146D2B39EB0}"/>
              </a:ext>
            </a:extLst>
          </p:cNvPr>
          <p:cNvCxnSpPr/>
          <p:nvPr/>
        </p:nvCxnSpPr>
        <p:spPr>
          <a:xfrm flipH="1">
            <a:off x="5957534" y="2618904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E4DC106-7385-4516-B4BF-B6406B5A96E7}"/>
              </a:ext>
            </a:extLst>
          </p:cNvPr>
          <p:cNvCxnSpPr/>
          <p:nvPr/>
        </p:nvCxnSpPr>
        <p:spPr>
          <a:xfrm flipH="1">
            <a:off x="4656456" y="2562965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9C290E8-D841-4D56-82BB-50763F41CB07}"/>
              </a:ext>
            </a:extLst>
          </p:cNvPr>
          <p:cNvCxnSpPr/>
          <p:nvPr/>
        </p:nvCxnSpPr>
        <p:spPr>
          <a:xfrm flipH="1">
            <a:off x="6334670" y="1978701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7B16192-6EE8-4ED4-82FC-B1088330912D}"/>
              </a:ext>
            </a:extLst>
          </p:cNvPr>
          <p:cNvGrpSpPr/>
          <p:nvPr/>
        </p:nvGrpSpPr>
        <p:grpSpPr>
          <a:xfrm>
            <a:off x="9100454" y="2539101"/>
            <a:ext cx="188083" cy="471639"/>
            <a:chOff x="8719213" y="2921749"/>
            <a:chExt cx="141062" cy="35372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0CA95CF7-CEAC-4753-A07F-49812224C976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748D9D20-E61B-4691-B78D-BB9DF14C87AA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2CE43DD-6E3C-4901-A42B-929BD7B495D4}"/>
              </a:ext>
            </a:extLst>
          </p:cNvPr>
          <p:cNvSpPr/>
          <p:nvPr/>
        </p:nvSpPr>
        <p:spPr>
          <a:xfrm>
            <a:off x="2351361" y="3090543"/>
            <a:ext cx="7489277" cy="1943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 em</a:t>
            </a:r>
            <a:r>
              <a:rPr lang="x-none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mới có bập bùng bếp lửa nhà sàn, mọi người có giấc ngủ ấm trong chăn.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x-none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AA6DC11B-1A11-4F5D-BCEE-90801D64B859}"/>
              </a:ext>
            </a:extLst>
          </p:cNvPr>
          <p:cNvCxnSpPr>
            <a:cxnSpLocks/>
          </p:cNvCxnSpPr>
          <p:nvPr/>
        </p:nvCxnSpPr>
        <p:spPr>
          <a:xfrm flipH="1">
            <a:off x="3491135" y="3236855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418CDA36-9600-41F6-AFDD-DD6839F0BB6C}"/>
              </a:ext>
            </a:extLst>
          </p:cNvPr>
          <p:cNvCxnSpPr>
            <a:cxnSpLocks/>
          </p:cNvCxnSpPr>
          <p:nvPr/>
        </p:nvCxnSpPr>
        <p:spPr>
          <a:xfrm flipH="1">
            <a:off x="8924584" y="3269991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0025FAF2-B878-49BD-9CF0-B204995E0910}"/>
              </a:ext>
            </a:extLst>
          </p:cNvPr>
          <p:cNvCxnSpPr>
            <a:cxnSpLocks/>
          </p:cNvCxnSpPr>
          <p:nvPr/>
        </p:nvCxnSpPr>
        <p:spPr>
          <a:xfrm flipH="1">
            <a:off x="3366848" y="3890113"/>
            <a:ext cx="193519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DB3373C-1F9C-4F39-96A1-E20872CF73DB}"/>
              </a:ext>
            </a:extLst>
          </p:cNvPr>
          <p:cNvGrpSpPr/>
          <p:nvPr/>
        </p:nvGrpSpPr>
        <p:grpSpPr>
          <a:xfrm>
            <a:off x="7680436" y="3766232"/>
            <a:ext cx="179873" cy="471639"/>
            <a:chOff x="8719213" y="2921749"/>
            <a:chExt cx="141062" cy="353729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5EF3A470-D03C-4DC6-BA58-B545B56A8457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3C6F0CC6-F230-4D0B-B20C-06903CD0AB7A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FA37399-2518-4320-AE79-142E972D5307}"/>
              </a:ext>
            </a:extLst>
          </p:cNvPr>
          <p:cNvSpPr/>
          <p:nvPr/>
        </p:nvSpPr>
        <p:spPr>
          <a:xfrm>
            <a:off x="2479517" y="4689720"/>
            <a:ext cx="74892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x-none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Còn cháu Đông, cháu có công ấp ủ mầm sống để mùa xuân về cây cối đâm </a:t>
            </a:r>
            <a:r>
              <a:rPr lang="x-none" sz="28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chồi </a:t>
            </a:r>
            <a:r>
              <a:rPr lang="x-none" sz="2800" kern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</a:t>
            </a:r>
            <a:r>
              <a:rPr lang="en-US" sz="28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ảy</a:t>
            </a:r>
            <a:r>
              <a:rPr lang="x-none" sz="2800" kern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x-none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lộc.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2BC3A283-71EF-430D-BC7F-BC2D356B4B3F}"/>
              </a:ext>
            </a:extLst>
          </p:cNvPr>
          <p:cNvCxnSpPr>
            <a:cxnSpLocks/>
          </p:cNvCxnSpPr>
          <p:nvPr/>
        </p:nvCxnSpPr>
        <p:spPr>
          <a:xfrm flipH="1">
            <a:off x="5287330" y="4797884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A604B685-C10D-4418-8C45-DB09CCC08C33}"/>
              </a:ext>
            </a:extLst>
          </p:cNvPr>
          <p:cNvCxnSpPr>
            <a:cxnSpLocks/>
          </p:cNvCxnSpPr>
          <p:nvPr/>
        </p:nvCxnSpPr>
        <p:spPr>
          <a:xfrm flipH="1">
            <a:off x="3366848" y="5514911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EDA01477-3A11-41F0-914F-FCF492DB16A8}"/>
              </a:ext>
            </a:extLst>
          </p:cNvPr>
          <p:cNvCxnSpPr>
            <a:cxnSpLocks/>
          </p:cNvCxnSpPr>
          <p:nvPr/>
        </p:nvCxnSpPr>
        <p:spPr>
          <a:xfrm flipH="1">
            <a:off x="6222127" y="5481101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EB77C31E-CED2-4476-B294-D9717C325104}"/>
              </a:ext>
            </a:extLst>
          </p:cNvPr>
          <p:cNvGrpSpPr/>
          <p:nvPr/>
        </p:nvGrpSpPr>
        <p:grpSpPr>
          <a:xfrm>
            <a:off x="9134683" y="5462051"/>
            <a:ext cx="179873" cy="471639"/>
            <a:chOff x="8719213" y="2921749"/>
            <a:chExt cx="141062" cy="353729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60420429-8DE3-4009-BB87-E6D5E4036A31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91361506-B358-431A-97A3-0BCA228E29CE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48F911A1-EE28-48BB-8752-01BEC9F34013}"/>
              </a:ext>
            </a:extLst>
          </p:cNvPr>
          <p:cNvCxnSpPr>
            <a:cxnSpLocks/>
          </p:cNvCxnSpPr>
          <p:nvPr/>
        </p:nvCxnSpPr>
        <p:spPr>
          <a:xfrm flipH="1">
            <a:off x="7541971" y="5448711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28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3662947" y="119698"/>
            <a:ext cx="4268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73935" y="838243"/>
            <a:ext cx="11803765" cy="646958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7" y="982169"/>
            <a:ext cx="335835" cy="317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0" y="3755678"/>
            <a:ext cx="317355" cy="317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6" y="5214396"/>
            <a:ext cx="317355" cy="317355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0271F221-4D5E-49DF-A980-0905C56925B9}"/>
              </a:ext>
            </a:extLst>
          </p:cNvPr>
          <p:cNvSpPr/>
          <p:nvPr/>
        </p:nvSpPr>
        <p:spPr>
          <a:xfrm>
            <a:off x="8676641" y="119698"/>
            <a:ext cx="30507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452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EC1D770-027B-4777-889E-AF13465BB061}"/>
              </a:ext>
            </a:extLst>
          </p:cNvPr>
          <p:cNvSpPr txBox="1"/>
          <p:nvPr/>
        </p:nvSpPr>
        <p:spPr>
          <a:xfrm>
            <a:off x="828446" y="480181"/>
            <a:ext cx="1110314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 nàng tiên tượng trưng cho những mùa nào trong năm?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E205B17-751F-413E-BEF4-1BFDE64A90A0}"/>
              </a:ext>
            </a:extLst>
          </p:cNvPr>
          <p:cNvSpPr txBox="1"/>
          <p:nvPr/>
        </p:nvSpPr>
        <p:spPr>
          <a:xfrm>
            <a:off x="828445" y="1507083"/>
            <a:ext cx="1058823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 nàng tiên mùa hạ, vì sao thiếu nhi thích mùa thu?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728A4A0-A6D5-4810-81D3-969921B98388}"/>
              </a:ext>
            </a:extLst>
          </p:cNvPr>
          <p:cNvSpPr txBox="1"/>
          <p:nvPr/>
        </p:nvSpPr>
        <p:spPr>
          <a:xfrm>
            <a:off x="945808" y="2045585"/>
            <a:ext cx="10235208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không có mùa thu thì không có đêm trăng rằm rước đề, phá cỗ,…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B3EAB0F-B039-4834-9CF0-BD098ACEF37A}"/>
              </a:ext>
            </a:extLst>
          </p:cNvPr>
          <p:cNvSpPr txBox="1"/>
          <p:nvPr/>
        </p:nvSpPr>
        <p:spPr>
          <a:xfrm>
            <a:off x="594805" y="1004085"/>
            <a:ext cx="11532092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 nàng tiên tượng trưng cho bốn mùa xuân, hạ, thu, đông.</a:t>
            </a:r>
          </a:p>
        </p:txBody>
      </p:sp>
      <p:pic>
        <p:nvPicPr>
          <p:cNvPr id="21" name="Picture 2" descr="Vector Biểu Ngữ Bốn Mùa với Cây và Sự Phản ánh sáng của Hồ | Thư viện stock  vector đẹp miễn phí">
            <a:extLst>
              <a:ext uri="{FF2B5EF4-FFF2-40B4-BE49-F238E27FC236}">
                <a16:creationId xmlns:a16="http://schemas.microsoft.com/office/drawing/2014/main" xmlns="" id="{2B1A1A81-FCBD-4E29-B0B5-24B8C80E0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829" r="-620" b="13604"/>
          <a:stretch/>
        </p:blipFill>
        <p:spPr bwMode="auto">
          <a:xfrm>
            <a:off x="2569036" y="2475202"/>
            <a:ext cx="6053971" cy="341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Ý nghĩa của Tết Trung thu không phải ai cũng biết">
            <a:extLst>
              <a:ext uri="{FF2B5EF4-FFF2-40B4-BE49-F238E27FC236}">
                <a16:creationId xmlns:a16="http://schemas.microsoft.com/office/drawing/2014/main" xmlns="" id="{6279D4E5-79EC-4648-A1DA-D0357BBBC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965" y="3190621"/>
            <a:ext cx="4507849" cy="300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30+ Perfect Mid Autumn Festival Transparent Background Images Free Download">
            <a:extLst>
              <a:ext uri="{FF2B5EF4-FFF2-40B4-BE49-F238E27FC236}">
                <a16:creationId xmlns:a16="http://schemas.microsoft.com/office/drawing/2014/main" xmlns="" id="{DDE72F3B-2527-4C8C-BC7E-4D22D669D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89" b="91944" l="10000" r="90000">
                        <a14:foregroundMark x1="24444" y1="56944" x2="26389" y2="53889"/>
                        <a14:foregroundMark x1="26389" y1="53889" x2="21944" y2="55000"/>
                        <a14:foregroundMark x1="23889" y1="53056" x2="23889" y2="53056"/>
                        <a14:foregroundMark x1="52222" y1="23056" x2="52222" y2="23056"/>
                        <a14:foregroundMark x1="55833" y1="31944" x2="55833" y2="31944"/>
                        <a14:foregroundMark x1="46944" y1="21667" x2="46944" y2="21667"/>
                        <a14:foregroundMark x1="56389" y1="9722" x2="56389" y2="9722"/>
                        <a14:foregroundMark x1="69167" y1="32778" x2="69167" y2="32778"/>
                        <a14:foregroundMark x1="56111" y1="31667" x2="56111" y2="31667"/>
                        <a14:foregroundMark x1="44722" y1="91389" x2="44722" y2="91389"/>
                        <a14:foregroundMark x1="51944" y1="91111" x2="51944" y2="91111"/>
                        <a14:foregroundMark x1="52778" y1="88333" x2="52778" y2="88333"/>
                        <a14:foregroundMark x1="51667" y1="84444" x2="51667" y2="92222"/>
                        <a14:foregroundMark x1="43056" y1="86111" x2="43056" y2="90556"/>
                        <a14:foregroundMark x1="63056" y1="34167" x2="63056" y2="34167"/>
                        <a14:foregroundMark x1="65833" y1="33889" x2="65833" y2="33889"/>
                        <a14:foregroundMark x1="67500" y1="32222" x2="67500" y2="32222"/>
                        <a14:foregroundMark x1="66457" y1="33056" x2="64722" y2="34444"/>
                        <a14:foregroundMark x1="67500" y1="32222" x2="66457" y2="33056"/>
                        <a14:foregroundMark x1="71667" y1="25833" x2="71667" y2="25833"/>
                        <a14:foregroundMark x1="71187" y1="17249" x2="71111" y2="16667"/>
                        <a14:foregroundMark x1="67500" y1="12222" x2="67500" y2="12222"/>
                        <a14:foregroundMark x1="64230" y1="9419" x2="63611" y2="8889"/>
                        <a14:foregroundMark x1="67500" y1="12222" x2="66174" y2="11086"/>
                        <a14:backgroundMark x1="61944" y1="11389" x2="63889" y2="13056"/>
                        <a14:backgroundMark x1="69444" y1="23889" x2="69722" y2="21667"/>
                        <a14:backgroundMark x1="69722" y1="21389" x2="70833" y2="20556"/>
                        <a14:backgroundMark x1="70833" y1="19444" x2="70833" y2="19444"/>
                        <a14:backgroundMark x1="70556" y1="17500" x2="71667" y2="23056"/>
                        <a14:backgroundMark x1="64722" y1="33056" x2="64722" y2="3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814" y="3429000"/>
            <a:ext cx="3066613" cy="306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Mooncake Mid-Autumn Festival Clip Art, PNG, 779x505px, Mooncake, Animation,  Autumn, Cake, Cartoon Download Free">
            <a:extLst>
              <a:ext uri="{FF2B5EF4-FFF2-40B4-BE49-F238E27FC236}">
                <a16:creationId xmlns:a16="http://schemas.microsoft.com/office/drawing/2014/main" xmlns="" id="{BDD9B396-E6B3-42CF-945F-6F5229201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62" b="98218" l="5854" r="95976">
                        <a14:foregroundMark x1="10854" y1="79010" x2="14756" y2="48515"/>
                        <a14:foregroundMark x1="14756" y1="48515" x2="23902" y2="19604"/>
                        <a14:foregroundMark x1="23902" y1="19406" x2="31220" y2="32871"/>
                        <a14:foregroundMark x1="31220" y1="32871" x2="50366" y2="37624"/>
                        <a14:foregroundMark x1="50366" y1="37624" x2="81463" y2="36832"/>
                        <a14:foregroundMark x1="81463" y1="36832" x2="90122" y2="45347"/>
                        <a14:foregroundMark x1="90122" y1="45347" x2="90366" y2="52277"/>
                        <a14:foregroundMark x1="93293" y1="71881" x2="95976" y2="58218"/>
                        <a14:foregroundMark x1="95976" y1="58218" x2="94146" y2="31683"/>
                        <a14:foregroundMark x1="94390" y1="27327" x2="94390" y2="27327"/>
                        <a14:foregroundMark x1="68537" y1="4356" x2="62439" y2="12673"/>
                        <a14:foregroundMark x1="5854" y1="59406" x2="5854" y2="71485"/>
                        <a14:foregroundMark x1="20244" y1="95644" x2="38780" y2="91089"/>
                        <a14:foregroundMark x1="38780" y1="91089" x2="39146" y2="90693"/>
                        <a14:foregroundMark x1="32927" y1="98218" x2="24634" y2="96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08" y="4634144"/>
            <a:ext cx="2419862" cy="149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7568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CA379CB-0389-436E-A39A-02101050944A}"/>
              </a:ext>
            </a:extLst>
          </p:cNvPr>
          <p:cNvSpPr txBox="1"/>
          <p:nvPr/>
        </p:nvSpPr>
        <p:spPr>
          <a:xfrm>
            <a:off x="931758" y="140093"/>
            <a:ext cx="1039180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 </a:t>
            </a:r>
            <a:r>
              <a:rPr lang="vi-VN" sz="2800" kern="0" dirty="0">
                <a:solidFill>
                  <a:srgbClr val="000000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Dựa vào bài đọc, nói tên mùa phù hợp với mỗi tranh: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6BE8217-8760-4D3B-A9E2-3B3779B8A853}"/>
              </a:ext>
            </a:extLst>
          </p:cNvPr>
          <p:cNvSpPr txBox="1"/>
          <p:nvPr/>
        </p:nvSpPr>
        <p:spPr>
          <a:xfrm>
            <a:off x="1030439" y="4596056"/>
            <a:ext cx="10293123" cy="1516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Xuân làm cho cây lá tươi tốt. Hạ cho trái ngọt, hoa thơm. Thu làm cho trời xanh cao, học sinh nhớ ngày tựu trường. Đông ấp ủ mầm sống để mùa xuân về cây cối đâm chồi nảy lộc.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157AB4-F9C7-6E4D-A095-8028C5E7AF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298" t="4891"/>
          <a:stretch/>
        </p:blipFill>
        <p:spPr>
          <a:xfrm>
            <a:off x="831862" y="979292"/>
            <a:ext cx="2036891" cy="1769537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FAD322-2BE4-744A-AF41-AF0B6F9D33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60" r="2364" b="6"/>
          <a:stretch/>
        </p:blipFill>
        <p:spPr>
          <a:xfrm>
            <a:off x="2868754" y="979291"/>
            <a:ext cx="2120633" cy="1732437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020A044-2314-7447-BA26-3B24B2377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2058" y="1036960"/>
            <a:ext cx="1977643" cy="1674768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15DFDB3-A49D-044C-B594-A4366C3BC0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2374" y="1036960"/>
            <a:ext cx="2016636" cy="1654199"/>
          </a:xfrm>
          <a:prstGeom prst="round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BCEE1990-6184-8648-B1F6-E36BEE5E9669}"/>
              </a:ext>
            </a:extLst>
          </p:cNvPr>
          <p:cNvSpPr/>
          <p:nvPr/>
        </p:nvSpPr>
        <p:spPr>
          <a:xfrm>
            <a:off x="931758" y="2889273"/>
            <a:ext cx="1780636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x-none" sz="2800" b="1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xuân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34DF357B-43CF-514A-BA94-1C54DE60A3E6}"/>
              </a:ext>
            </a:extLst>
          </p:cNvPr>
          <p:cNvSpPr/>
          <p:nvPr/>
        </p:nvSpPr>
        <p:spPr>
          <a:xfrm>
            <a:off x="3053707" y="2913657"/>
            <a:ext cx="1935680" cy="67509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x-none" sz="2800" b="1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đông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C323264F-4484-E746-B0B1-D200D143932A}"/>
              </a:ext>
            </a:extLst>
          </p:cNvPr>
          <p:cNvSpPr/>
          <p:nvPr/>
        </p:nvSpPr>
        <p:spPr>
          <a:xfrm>
            <a:off x="5110562" y="2901465"/>
            <a:ext cx="1780636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x-none" sz="2800" b="1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hè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90AEB87F-2B2A-2E4C-9796-5A445768C5DB}"/>
              </a:ext>
            </a:extLst>
          </p:cNvPr>
          <p:cNvSpPr/>
          <p:nvPr/>
        </p:nvSpPr>
        <p:spPr>
          <a:xfrm>
            <a:off x="7167416" y="2904162"/>
            <a:ext cx="1780636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x-none" sz="2800" b="1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thu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88635D8-79BC-6240-A4D6-8CAD8AA60AA2}"/>
              </a:ext>
            </a:extLst>
          </p:cNvPr>
          <p:cNvSpPr txBox="1"/>
          <p:nvPr/>
        </p:nvSpPr>
        <p:spPr>
          <a:xfrm>
            <a:off x="1030440" y="3765627"/>
            <a:ext cx="9995626" cy="534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4. 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sao bà Đất nói cả bốn nàng tiên đều có ích và đáng yêu?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294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0" grpId="0" animBg="1"/>
      <p:bldP spid="16" grpId="0" animBg="1"/>
      <p:bldP spid="17" grpId="0" animBg="1"/>
      <p:bldP spid="20" grpId="0" animBg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4260322" y="119698"/>
            <a:ext cx="367135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73935" y="838243"/>
            <a:ext cx="11803765" cy="646958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xmlns="" id="{0271F221-4D5E-49DF-A980-0905C56925B9}"/>
              </a:ext>
            </a:extLst>
          </p:cNvPr>
          <p:cNvSpPr/>
          <p:nvPr/>
        </p:nvSpPr>
        <p:spPr>
          <a:xfrm>
            <a:off x="8611341" y="119698"/>
            <a:ext cx="31160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noProof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noProof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noProof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noProof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800" noProof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noProof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1566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xmlns="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07278" y="2224045"/>
            <a:ext cx="7361234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9AF2E990-8637-4BC3-B373-6E69B81EA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00F577-F819-4602-BCEB-985221633540}"/>
              </a:ext>
            </a:extLst>
          </p:cNvPr>
          <p:cNvSpPr txBox="1"/>
          <p:nvPr/>
        </p:nvSpPr>
        <p:spPr>
          <a:xfrm>
            <a:off x="2013185" y="2329222"/>
            <a:ext cx="8159768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 nào dưới đây là câu nêu đặc điểm?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Bốn nàng tiên cầm tay nhau trò chuyện.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Các cháu đều có ích, đều đáng yêu.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6C88818-C0C0-400F-98A9-FC392E078C62}"/>
              </a:ext>
            </a:extLst>
          </p:cNvPr>
          <p:cNvSpPr txBox="1"/>
          <p:nvPr/>
        </p:nvSpPr>
        <p:spPr>
          <a:xfrm>
            <a:off x="2013185" y="4218062"/>
            <a:ext cx="815976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Trò chơi: </a:t>
            </a:r>
            <a:r>
              <a:rPr lang="vi-VN" sz="2800" b="1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Hỏi nhanh đáp đúng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90CBE52-488B-43ED-B921-C6338D91C5E2}"/>
              </a:ext>
            </a:extLst>
          </p:cNvPr>
          <p:cNvSpPr txBox="1"/>
          <p:nvPr/>
        </p:nvSpPr>
        <p:spPr>
          <a:xfrm>
            <a:off x="3774891" y="655065"/>
            <a:ext cx="6691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tập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B1F3BAF-7812-3544-BA60-6FA7B59F9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1914144" y="117974"/>
            <a:ext cx="1715455" cy="1589127"/>
          </a:xfrm>
          <a:prstGeom prst="ellipse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15CE484B-FCD6-E04C-8FE9-353EE3781FA9}"/>
              </a:ext>
            </a:extLst>
          </p:cNvPr>
          <p:cNvSpPr/>
          <p:nvPr/>
        </p:nvSpPr>
        <p:spPr>
          <a:xfrm>
            <a:off x="1875201" y="3705998"/>
            <a:ext cx="512064" cy="512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x-none" sz="2800" kern="0">
              <a:solidFill>
                <a:srgbClr val="BAE5E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E2EDFD9C-25E5-FB4E-8565-D5A60B19E02C}"/>
              </a:ext>
            </a:extLst>
          </p:cNvPr>
          <p:cNvCxnSpPr/>
          <p:nvPr/>
        </p:nvCxnSpPr>
        <p:spPr>
          <a:xfrm>
            <a:off x="4647756" y="4218062"/>
            <a:ext cx="792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06617A5-2E6C-0743-8ACB-44F62FE271C1}"/>
              </a:ext>
            </a:extLst>
          </p:cNvPr>
          <p:cNvCxnSpPr/>
          <p:nvPr/>
        </p:nvCxnSpPr>
        <p:spPr>
          <a:xfrm>
            <a:off x="6390569" y="4218062"/>
            <a:ext cx="12762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F60A58A9-5289-4F4F-B548-6FC1545FCDAC}"/>
              </a:ext>
            </a:extLst>
          </p:cNvPr>
          <p:cNvSpPr/>
          <p:nvPr/>
        </p:nvSpPr>
        <p:spPr>
          <a:xfrm>
            <a:off x="2426208" y="4925568"/>
            <a:ext cx="3096768" cy="7315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x-none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xuân có gì?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B7DF2F49-7860-EA46-A08A-E29178920598}"/>
              </a:ext>
            </a:extLst>
          </p:cNvPr>
          <p:cNvSpPr/>
          <p:nvPr/>
        </p:nvSpPr>
        <p:spPr>
          <a:xfrm>
            <a:off x="6299200" y="4925568"/>
            <a:ext cx="3096768" cy="73152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x-none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xuân có (…)</a:t>
            </a:r>
            <a:endParaRPr lang="x-none" sz="2800" kern="0" dirty="0">
              <a:solidFill>
                <a:srgbClr val="BAE5E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uiExpand="1" build="p"/>
      <p:bldP spid="2" grpId="0" animBg="1"/>
      <p:bldP spid="5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11397" y="2419339"/>
            <a:ext cx="4905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100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+ 2</a:t>
            </a:r>
            <a:endParaRPr kumimoji="0" lang="zh-CN" altLang="en-US" sz="100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869" y="835953"/>
            <a:ext cx="927752" cy="488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00F577-F819-4602-BCEB-985221633540}"/>
              </a:ext>
            </a:extLst>
          </p:cNvPr>
          <p:cNvSpPr txBox="1"/>
          <p:nvPr/>
        </p:nvSpPr>
        <p:spPr>
          <a:xfrm>
            <a:off x="2826966" y="295598"/>
            <a:ext cx="7429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 về thời tiết ngày hôm nay ở nơi em ở.</a:t>
            </a:r>
            <a:endParaRPr lang="en-US" sz="48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5925C20-217D-E141-96B1-16479019CC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" b="2581"/>
          <a:stretch/>
        </p:blipFill>
        <p:spPr>
          <a:xfrm>
            <a:off x="1407745" y="1865259"/>
            <a:ext cx="9617432" cy="444417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4260322" y="119698"/>
            <a:ext cx="367135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600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lang="en-US" sz="3600" b="1" kern="0" dirty="0">
              <a:solidFill>
                <a:srgbClr val="FFAB40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73935" y="838243"/>
            <a:ext cx="11803765" cy="646958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vi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lang="x-none" sz="2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vi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vi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lang="x-none" sz="2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x-none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lang="vi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lang="x-none" sz="2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vi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lang="x-none" sz="2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vi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lang="x-none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lang="vi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lang="x-none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lang="vi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lang="x-none" sz="2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x-none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x-none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lang="vi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lang="x-none" sz="2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x-none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x-none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x-none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x-none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lang="vi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x-none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algn="r" defTabSz="1219170">
              <a:lnSpc>
                <a:spcPct val="114000"/>
              </a:lnSpc>
              <a:buClr>
                <a:srgbClr val="000000"/>
              </a:buClr>
            </a:pPr>
            <a:r>
              <a:rPr lang="x-none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pic>
        <p:nvPicPr>
          <p:cNvPr id="2" name="Audio Chuyện bốn mùa_HTS">
            <a:hlinkClick r:id="" action="ppaction://media"/>
            <a:extLst>
              <a:ext uri="{FF2B5EF4-FFF2-40B4-BE49-F238E27FC236}">
                <a16:creationId xmlns:a16="http://schemas.microsoft.com/office/drawing/2014/main" xmlns="" id="{DFDAFC64-D92C-4E01-A2BD-AB6051CDEE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1925" y="350880"/>
            <a:ext cx="487363" cy="487363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0271F221-4D5E-49DF-A980-0905C56925B9}"/>
              </a:ext>
            </a:extLst>
          </p:cNvPr>
          <p:cNvSpPr/>
          <p:nvPr/>
        </p:nvSpPr>
        <p:spPr>
          <a:xfrm>
            <a:off x="9117367" y="119698"/>
            <a:ext cx="2610035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2"/>
                </a:solidFill>
              </a:rPr>
              <a:t>Đọc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mẫu</a:t>
            </a:r>
            <a:endParaRPr lang="en-US" sz="2800" dirty="0">
              <a:solidFill>
                <a:schemeClr val="accent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512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9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761707"/>
            <a:ext cx="9592817" cy="5334587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507" y="-557371"/>
            <a:ext cx="3714501" cy="37145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46A1B1E-8859-47A1-87DB-DC5200AEDFFD}"/>
              </a:ext>
            </a:extLst>
          </p:cNvPr>
          <p:cNvSpPr txBox="1"/>
          <p:nvPr/>
        </p:nvSpPr>
        <p:spPr>
          <a:xfrm>
            <a:off x="2928357" y="2214521"/>
            <a:ext cx="7154436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FC7D7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 đọc lời thoại nhân vật</a:t>
            </a:r>
            <a:endParaRPr lang="en-US" sz="4000" b="1" kern="0" dirty="0">
              <a:solidFill>
                <a:srgbClr val="FC7D77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7AE6770-9634-410C-9B98-14327F0E6745}"/>
              </a:ext>
            </a:extLst>
          </p:cNvPr>
          <p:cNvSpPr txBox="1"/>
          <p:nvPr/>
        </p:nvSpPr>
        <p:spPr>
          <a:xfrm>
            <a:off x="2928354" y="3218316"/>
            <a:ext cx="7840608" cy="1812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x-none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Lời 4 cô tiên: nhí nhảnh, hồn nhiên</a:t>
            </a:r>
          </a:p>
          <a:p>
            <a:pPr marL="380990" indent="-380990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x-none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Lời bà Đất: trầm lắng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3394560" y="89268"/>
            <a:ext cx="4290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73935" y="838243"/>
            <a:ext cx="11803765" cy="646958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</a:t>
            </a: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7" y="982169"/>
            <a:ext cx="335835" cy="317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0" y="3755678"/>
            <a:ext cx="317355" cy="317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6" y="5214396"/>
            <a:ext cx="317355" cy="317355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0271F221-4D5E-49DF-A980-0905C56925B9}"/>
              </a:ext>
            </a:extLst>
          </p:cNvPr>
          <p:cNvSpPr/>
          <p:nvPr/>
        </p:nvSpPr>
        <p:spPr>
          <a:xfrm>
            <a:off x="8676641" y="119698"/>
            <a:ext cx="30507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2308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Giải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nghĩa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từ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" panose="020B0604020202020204" pitchFamily="34" charset="0"/>
              <a:cs typeface="Arial-Rounded" panose="020B0500000000000000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F070FE-546C-483E-9EB0-D699AFB1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4DA1FAB-3CF5-491F-9CD9-7766BAC07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79" y="452761"/>
            <a:ext cx="11186441" cy="6292373"/>
          </a:xfrm>
        </p:spPr>
      </p:pic>
    </p:spTree>
    <p:extLst>
      <p:ext uri="{BB962C8B-B14F-4D97-AF65-F5344CB8AC3E}">
        <p14:creationId xmlns:p14="http://schemas.microsoft.com/office/powerpoint/2010/main" val="3428816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1901</Words>
  <Application>Microsoft Office PowerPoint</Application>
  <PresentationFormat>Custom</PresentationFormat>
  <Paragraphs>140</Paragraphs>
  <Slides>21</Slides>
  <Notes>15</Notes>
  <HiddenSlides>0</HiddenSlides>
  <MMClips>2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千图网拥有20W+精美PPT模板 更多PPT模板下载至：www.58pic.com/office/ppt​​</vt:lpstr>
      <vt:lpstr>1_Doodle Sketchbook by Slidesgo</vt:lpstr>
      <vt:lpstr>Cute Sticker by Slidesgo</vt:lpstr>
      <vt:lpstr>Office 主题​​</vt:lpstr>
      <vt:lpstr>3_Office 主题​​</vt:lpstr>
      <vt:lpstr>2_Doodle Sketchbook by Slidesgo</vt:lpstr>
      <vt:lpstr>Hoạt động</vt:lpstr>
      <vt:lpstr>2_Office Theme</vt:lpstr>
      <vt:lpstr>1_Office 主题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ASUS</cp:lastModifiedBy>
  <cp:revision>13</cp:revision>
  <dcterms:created xsi:type="dcterms:W3CDTF">2021-07-10T02:53:27Z</dcterms:created>
  <dcterms:modified xsi:type="dcterms:W3CDTF">2024-01-22T08:06:52Z</dcterms:modified>
</cp:coreProperties>
</file>