
<file path=[Content_Types].xml><?xml version="1.0" encoding="utf-8"?>
<Types xmlns="http://schemas.openxmlformats.org/package/2006/content-types">
  <Default Extension="mp3" ContentType="audio/mpeg"/>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3"/>
  </p:notesMasterIdLst>
  <p:handoutMasterIdLst>
    <p:handoutMasterId r:id="rId24"/>
  </p:handoutMasterIdLst>
  <p:sldIdLst>
    <p:sldId id="256" r:id="rId3"/>
    <p:sldId id="258" r:id="rId4"/>
    <p:sldId id="11088354" r:id="rId5"/>
    <p:sldId id="260" r:id="rId6"/>
    <p:sldId id="11088338" r:id="rId7"/>
    <p:sldId id="262" r:id="rId8"/>
    <p:sldId id="11088335" r:id="rId9"/>
    <p:sldId id="11088336" r:id="rId10"/>
    <p:sldId id="11088314" r:id="rId11"/>
    <p:sldId id="11088337" r:id="rId12"/>
    <p:sldId id="11088340" r:id="rId13"/>
    <p:sldId id="11088339" r:id="rId14"/>
    <p:sldId id="11088341" r:id="rId15"/>
    <p:sldId id="11088342" r:id="rId16"/>
    <p:sldId id="11088343" r:id="rId17"/>
    <p:sldId id="11088347" r:id="rId18"/>
    <p:sldId id="11088348" r:id="rId19"/>
    <p:sldId id="11088355" r:id="rId20"/>
    <p:sldId id="11088349" r:id="rId21"/>
    <p:sldId id="11088353" r:id="rId22"/>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6600"/>
    <a:srgbClr val="800080"/>
    <a:srgbClr val="9B7F45"/>
    <a:srgbClr val="4D8689"/>
    <a:srgbClr val="E19520"/>
    <a:srgbClr val="FBFBFB"/>
    <a:srgbClr val="E7D6B6"/>
    <a:srgbClr val="C4A1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4" autoAdjust="0"/>
    <p:restoredTop sz="94660"/>
  </p:normalViewPr>
  <p:slideViewPr>
    <p:cSldViewPr snapToGrid="0">
      <p:cViewPr varScale="1">
        <p:scale>
          <a:sx n="69" d="100"/>
          <a:sy n="69"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ontserrat" panose="00000500000000000000" charset="0"/>
              <a:ea typeface="Montserrat" panose="00000500000000000000" charset="0"/>
              <a:cs typeface="Montserrat" panose="00000500000000000000"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Montserrat" panose="00000500000000000000" charset="0"/>
              </a:rPr>
              <a:t>2023/12/6</a:t>
            </a:fld>
            <a:endParaRPr lang="zh-CN" altLang="en-US">
              <a:cs typeface="Montserrat" panose="00000500000000000000"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ontserrat" panose="00000500000000000000" charset="0"/>
              <a:ea typeface="Montserrat" panose="00000500000000000000" charset="0"/>
              <a:cs typeface="Montserrat" panose="00000500000000000000"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Montserrat" panose="00000500000000000000" charset="0"/>
              </a:rPr>
              <a:t>‹#›</a:t>
            </a:fld>
            <a:endParaRPr lang="zh-CN" altLang="en-US">
              <a:cs typeface="Montserrat" panose="00000500000000000000"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panose="00000500000000000000" charset="0"/>
                <a:ea typeface="Montserrat" panose="00000500000000000000" charset="0"/>
                <a:cs typeface="Montserrat" panose="00000500000000000000" charset="0"/>
              </a:defRPr>
            </a:lvl1pPr>
          </a:lstStyle>
          <a:p>
            <a:fld id="{2D92508A-B75B-418D-9F64-3E5B6F927B6A}" type="datetimeFigureOut">
              <a:rPr lang="zh-CN" altLang="en-US" smtClean="0"/>
              <a:t>2023/12/6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panose="00000500000000000000" charset="0"/>
                <a:ea typeface="Montserrat" panose="00000500000000000000" charset="0"/>
                <a:cs typeface="Montserrat" panose="00000500000000000000" charset="0"/>
              </a:defRPr>
            </a:lvl1pPr>
          </a:lstStyle>
          <a:p>
            <a:fld id="{7E77D089-AC8F-4832-A3C3-D9AF30F404B8}"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1pPr>
    <a:lvl2pPr marL="4572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2pPr>
    <a:lvl3pPr marL="9144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3pPr>
    <a:lvl4pPr marL="13716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4pPr>
    <a:lvl5pPr marL="18288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19</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E77D089-AC8F-4832-A3C3-D9AF30F404B8}"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C7EDD04-3380-456C-A4C5-9C1D0E1592E4}" type="datetimeFigureOut">
              <a:rPr lang="zh-CN" altLang="en-US" smtClean="0"/>
              <a:t>2023/12/6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0F071-055F-47C1-A42F-B01CE3C7998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8C7EDD04-3380-456C-A4C5-9C1D0E1592E4}" type="datetimeFigureOut">
              <a:rPr lang="zh-CN" altLang="en-US" smtClean="0"/>
              <a:t>2023/12/6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F370F071-055F-47C1-A42F-B01CE3C7998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ontserrat" panose="00000500000000000000" charset="0"/>
          <a:ea typeface="Montserrat" panose="00000500000000000000" charset="0"/>
          <a:cs typeface="Montserrat" panose="00000500000000000000"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8C7EDD04-3380-456C-A4C5-9C1D0E1592E4}" type="datetimeFigureOut">
              <a:rPr lang="zh-CN" altLang="en-US" smtClean="0"/>
              <a:t>2023/12/6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F370F071-055F-47C1-A42F-B01CE3C7998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ontserrat" panose="00000500000000000000" charset="0"/>
          <a:ea typeface="Montserrat" panose="00000500000000000000" charset="0"/>
          <a:cs typeface="Montserrat" panose="00000500000000000000"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0.jpe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3.tmp"/><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7.jpg"/><Relationship Id="rId5" Type="http://schemas.openxmlformats.org/officeDocument/2006/relationships/image" Target="../media/image18.png"/><Relationship Id="rId10" Type="http://schemas.openxmlformats.org/officeDocument/2006/relationships/image" Target="../media/image46.tmp"/><Relationship Id="rId4" Type="http://schemas.openxmlformats.org/officeDocument/2006/relationships/image" Target="../media/image10.jpeg"/><Relationship Id="rId9" Type="http://schemas.openxmlformats.org/officeDocument/2006/relationships/image" Target="../media/image45.jp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52.jpeg"/><Relationship Id="rId5" Type="http://schemas.openxmlformats.org/officeDocument/2006/relationships/image" Target="../media/image18.png"/><Relationship Id="rId10" Type="http://schemas.openxmlformats.org/officeDocument/2006/relationships/image" Target="../media/image51.png"/><Relationship Id="rId4" Type="http://schemas.openxmlformats.org/officeDocument/2006/relationships/image" Target="../media/image10.jpe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10.jpeg"/><Relationship Id="rId7" Type="http://schemas.openxmlformats.org/officeDocument/2006/relationships/image" Target="../media/image53.tm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jpg"/><Relationship Id="rId18" Type="http://schemas.openxmlformats.org/officeDocument/2006/relationships/hyperlink" Target="https://www.youtube.com/watch?app=desktop&amp;v=JnfVqVA8CK0" TargetMode="External"/><Relationship Id="rId3" Type="http://schemas.openxmlformats.org/officeDocument/2006/relationships/image" Target="../media/image1.jpeg"/><Relationship Id="rId7" Type="http://schemas.openxmlformats.org/officeDocument/2006/relationships/image" Target="../media/image19.png"/><Relationship Id="rId12" Type="http://schemas.openxmlformats.org/officeDocument/2006/relationships/image" Target="../media/image59.jpg"/><Relationship Id="rId17" Type="http://schemas.openxmlformats.org/officeDocument/2006/relationships/image" Target="../media/image64.png"/><Relationship Id="rId2" Type="http://schemas.openxmlformats.org/officeDocument/2006/relationships/notesSlide" Target="../notesSlides/notesSlide17.xml"/><Relationship Id="rId16"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58.jpg"/><Relationship Id="rId5" Type="http://schemas.openxmlformats.org/officeDocument/2006/relationships/image" Target="../media/image18.png"/><Relationship Id="rId15" Type="http://schemas.openxmlformats.org/officeDocument/2006/relationships/image" Target="../media/image62.jpg"/><Relationship Id="rId10" Type="http://schemas.openxmlformats.org/officeDocument/2006/relationships/image" Target="../media/image57.jpg"/><Relationship Id="rId4" Type="http://schemas.openxmlformats.org/officeDocument/2006/relationships/image" Target="../media/image10.jpeg"/><Relationship Id="rId9" Type="http://schemas.openxmlformats.org/officeDocument/2006/relationships/image" Target="../media/image56.jpg"/><Relationship Id="rId14" Type="http://schemas.openxmlformats.org/officeDocument/2006/relationships/image" Target="../media/image61.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0.jpe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jpeg"/><Relationship Id="rId7" Type="http://schemas.openxmlformats.org/officeDocument/2006/relationships/image" Target="../media/image19.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18.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0.jpeg"/><Relationship Id="rId9" Type="http://schemas.microsoft.com/office/2007/relationships/hdphoto" Target="../media/hdphoto3.wdp"/><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19.png"/><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5.png"/><Relationship Id="rId5" Type="http://schemas.openxmlformats.org/officeDocument/2006/relationships/image" Target="../media/image18.png"/><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18.png"/><Relationship Id="rId10" Type="http://schemas.openxmlformats.org/officeDocument/2006/relationships/image" Target="../media/image39.tmp"/><Relationship Id="rId4" Type="http://schemas.openxmlformats.org/officeDocument/2006/relationships/image" Target="../media/image10.jpeg"/><Relationship Id="rId9" Type="http://schemas.openxmlformats.org/officeDocument/2006/relationships/image" Target="../media/image38.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9309" y="430393"/>
            <a:ext cx="8701690" cy="6050234"/>
          </a:xfrm>
          <a:prstGeom prst="rect">
            <a:avLst/>
          </a:prstGeom>
        </p:spPr>
      </p:pic>
      <p:pic>
        <p:nvPicPr>
          <p:cNvPr id="22" name="图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8093" y="-34290"/>
            <a:ext cx="7247624" cy="6041390"/>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8012" y="1185862"/>
            <a:ext cx="6030357" cy="5418138"/>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4412" y="5756274"/>
            <a:ext cx="585268" cy="704306"/>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2697" y="5708650"/>
            <a:ext cx="946149" cy="946149"/>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4319" y="491330"/>
            <a:ext cx="954089" cy="954089"/>
          </a:xfrm>
          <a:prstGeom prst="rect">
            <a:avLst/>
          </a:prstGeom>
        </p:spPr>
      </p:pic>
      <p:pic>
        <p:nvPicPr>
          <p:cNvPr id="16" name="图片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50664" y="3605213"/>
            <a:ext cx="1779587" cy="1779587"/>
          </a:xfrm>
          <a:prstGeom prst="rect">
            <a:avLst/>
          </a:prstGeom>
        </p:spPr>
      </p:pic>
      <p:cxnSp>
        <p:nvCxnSpPr>
          <p:cNvPr id="23" name="直接连接符 22"/>
          <p:cNvCxnSpPr/>
          <p:nvPr/>
        </p:nvCxnSpPr>
        <p:spPr>
          <a:xfrm>
            <a:off x="4894684" y="2892961"/>
            <a:ext cx="23824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4422775" y="3143511"/>
            <a:ext cx="3487420" cy="830997"/>
          </a:xfrm>
          <a:prstGeom prst="rect">
            <a:avLst/>
          </a:prstGeom>
          <a:noFill/>
        </p:spPr>
        <p:txBody>
          <a:bodyPr wrap="square" rtlCol="0">
            <a:spAutoFit/>
          </a:bodyPr>
          <a:lstStyle/>
          <a:p>
            <a:pPr algn="ctr"/>
            <a:r>
              <a:rPr lang="vi-VN" altLang="zh-CN" sz="4800" b="1" dirty="0">
                <a:solidFill>
                  <a:schemeClr val="bg1"/>
                </a:solidFill>
                <a:effectLst>
                  <a:outerShdw blurRad="38100" dist="38100" dir="2700000" algn="tl">
                    <a:srgbClr val="000000">
                      <a:alpha val="43137"/>
                    </a:srgbClr>
                  </a:outerShdw>
                </a:effectLst>
                <a:latin typeface="UTM Deutsch Gothic" panose="02040603050506020204" pitchFamily="18" charset="0"/>
                <a:cs typeface="Montserrat" panose="00000500000000000000" charset="0"/>
              </a:rPr>
              <a:t>MĨ THUẬT</a:t>
            </a:r>
            <a:endParaRPr lang="en-US" altLang="zh-CN" sz="4800" b="1" dirty="0">
              <a:solidFill>
                <a:schemeClr val="bg1"/>
              </a:solidFill>
              <a:effectLst>
                <a:outerShdw blurRad="38100" dist="38100" dir="2700000" algn="tl">
                  <a:srgbClr val="000000">
                    <a:alpha val="43137"/>
                  </a:srgbClr>
                </a:outerShdw>
              </a:effectLst>
              <a:latin typeface="UTM Deutsch Gothic" panose="02040603050506020204" pitchFamily="18" charset="0"/>
              <a:cs typeface="Montserrat" panose="00000500000000000000" charset="0"/>
            </a:endParaRPr>
          </a:p>
        </p:txBody>
      </p:sp>
      <p:sp>
        <p:nvSpPr>
          <p:cNvPr id="26" name="文本框 25"/>
          <p:cNvSpPr txBox="1"/>
          <p:nvPr/>
        </p:nvSpPr>
        <p:spPr>
          <a:xfrm>
            <a:off x="4552675" y="2199319"/>
            <a:ext cx="3185160" cy="706755"/>
          </a:xfrm>
          <a:prstGeom prst="rect">
            <a:avLst/>
          </a:prstGeom>
          <a:noFill/>
        </p:spPr>
        <p:txBody>
          <a:bodyPr wrap="square" rtlCol="0">
            <a:spAutoFit/>
          </a:bodyPr>
          <a:lstStyle/>
          <a:p>
            <a:pPr algn="ctr"/>
            <a:r>
              <a:rPr lang="vi-VN" altLang="zh-CN" sz="4000" dirty="0">
                <a:solidFill>
                  <a:schemeClr val="bg1"/>
                </a:solidFill>
                <a:effectLst>
                  <a:outerShdw blurRad="38100" dist="38100" dir="2700000" algn="tl">
                    <a:srgbClr val="000000">
                      <a:alpha val="43137"/>
                    </a:srgbClr>
                  </a:outerShdw>
                </a:effectLst>
                <a:latin typeface="UTM Deutsch Gothic" panose="02040603050506020204" pitchFamily="18" charset="0"/>
                <a:cs typeface="Montserrat" panose="00000500000000000000" charset="0"/>
              </a:rPr>
              <a:t>Lớp 3</a:t>
            </a:r>
            <a:endParaRPr lang="zh-CN" altLang="en-US" sz="4000" dirty="0">
              <a:solidFill>
                <a:schemeClr val="bg1"/>
              </a:solidFill>
              <a:effectLst>
                <a:outerShdw blurRad="38100" dist="38100" dir="2700000" algn="tl">
                  <a:srgbClr val="000000">
                    <a:alpha val="43137"/>
                  </a:srgbClr>
                </a:outerShdw>
              </a:effectLst>
              <a:latin typeface="UTM Deutsch Gothic" panose="02040603050506020204" pitchFamily="18" charset="0"/>
              <a:cs typeface="Montserrat" panose="00000500000000000000" charset="0"/>
            </a:endParaRPr>
          </a:p>
        </p:txBody>
      </p:sp>
      <p:pic>
        <p:nvPicPr>
          <p:cNvPr id="29" name="Bandari-Crystal Ball 水晶球">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0" y="-779236"/>
            <a:ext cx="609601" cy="609600"/>
          </a:xfrm>
          <a:prstGeom prst="rect">
            <a:avLst/>
          </a:prstGeom>
        </p:spPr>
      </p:pic>
      <p:sp>
        <p:nvSpPr>
          <p:cNvPr id="15" name="文本框 23">
            <a:extLst>
              <a:ext uri="{FF2B5EF4-FFF2-40B4-BE49-F238E27FC236}">
                <a16:creationId xmlns:a16="http://schemas.microsoft.com/office/drawing/2014/main" id="{8B058583-8DB6-436E-92C1-24D2435267B6}"/>
              </a:ext>
            </a:extLst>
          </p:cNvPr>
          <p:cNvSpPr txBox="1"/>
          <p:nvPr/>
        </p:nvSpPr>
        <p:spPr>
          <a:xfrm>
            <a:off x="2809281" y="5015747"/>
            <a:ext cx="8676137" cy="830997"/>
          </a:xfrm>
          <a:prstGeom prst="rect">
            <a:avLst/>
          </a:prstGeom>
          <a:noFill/>
        </p:spPr>
        <p:txBody>
          <a:bodyPr wrap="square" rtlCol="0">
            <a:spAutoFit/>
          </a:bodyPr>
          <a:lstStyle/>
          <a:p>
            <a:pPr algn="ctr"/>
            <a:r>
              <a:rPr lang="vi-VN" altLang="zh-CN" sz="4800" dirty="0">
                <a:solidFill>
                  <a:srgbClr val="FFFF0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rPr>
              <a:t>Giáo viên: </a:t>
            </a:r>
            <a:r>
              <a:rPr lang="en-GB" altLang="zh-CN" sz="4800" dirty="0" err="1" smtClean="0">
                <a:solidFill>
                  <a:srgbClr val="FFFF0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rPr>
              <a:t>Nguyễn</a:t>
            </a:r>
            <a:r>
              <a:rPr lang="en-GB" altLang="zh-CN" sz="4800" dirty="0" smtClean="0">
                <a:solidFill>
                  <a:srgbClr val="FFFF0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rPr>
              <a:t> </a:t>
            </a:r>
            <a:r>
              <a:rPr lang="en-GB" altLang="zh-CN" sz="4800" dirty="0" err="1" smtClean="0">
                <a:solidFill>
                  <a:srgbClr val="FFFF0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rPr>
              <a:t>Thị</a:t>
            </a:r>
            <a:r>
              <a:rPr lang="en-GB" altLang="zh-CN" sz="4800" dirty="0" smtClean="0">
                <a:solidFill>
                  <a:srgbClr val="FFFF0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rPr>
              <a:t> Minh </a:t>
            </a:r>
            <a:r>
              <a:rPr lang="en-GB" altLang="zh-CN" sz="4800" dirty="0" err="1" smtClean="0">
                <a:solidFill>
                  <a:srgbClr val="FFFF0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rPr>
              <a:t>Hạ</a:t>
            </a:r>
            <a:endParaRPr lang="en-US" altLang="zh-CN" sz="4800" dirty="0">
              <a:solidFill>
                <a:srgbClr val="FFFF0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endParaRPr>
          </a:p>
        </p:txBody>
      </p:sp>
      <p:sp>
        <p:nvSpPr>
          <p:cNvPr id="17" name="文本框 23">
            <a:extLst>
              <a:ext uri="{FF2B5EF4-FFF2-40B4-BE49-F238E27FC236}">
                <a16:creationId xmlns:a16="http://schemas.microsoft.com/office/drawing/2014/main" id="{3A1B5E73-C358-4BF9-8AEC-6D5DFE87B10C}"/>
              </a:ext>
            </a:extLst>
          </p:cNvPr>
          <p:cNvSpPr txBox="1"/>
          <p:nvPr/>
        </p:nvSpPr>
        <p:spPr>
          <a:xfrm>
            <a:off x="2809281" y="247557"/>
            <a:ext cx="7747883" cy="830997"/>
          </a:xfrm>
          <a:prstGeom prst="rect">
            <a:avLst/>
          </a:prstGeom>
          <a:noFill/>
        </p:spPr>
        <p:txBody>
          <a:bodyPr wrap="square" rtlCol="0">
            <a:spAutoFit/>
          </a:bodyPr>
          <a:lstStyle/>
          <a:p>
            <a:pPr algn="ctr"/>
            <a:r>
              <a:rPr lang="vi-VN" altLang="zh-CN" sz="4800" dirty="0">
                <a:solidFill>
                  <a:srgbClr val="00206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rPr>
              <a:t>Trường </a:t>
            </a:r>
            <a:r>
              <a:rPr lang="en-GB" altLang="zh-CN" sz="4800" dirty="0" smtClean="0">
                <a:solidFill>
                  <a:srgbClr val="00206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rPr>
              <a:t>T</a:t>
            </a:r>
            <a:r>
              <a:rPr lang="vi-VN" altLang="zh-CN" sz="4800" dirty="0" smtClean="0">
                <a:solidFill>
                  <a:srgbClr val="00206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rPr>
              <a:t>iểu </a:t>
            </a:r>
            <a:r>
              <a:rPr lang="vi-VN" altLang="zh-CN" sz="4800" dirty="0">
                <a:solidFill>
                  <a:srgbClr val="00206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rPr>
              <a:t>học </a:t>
            </a:r>
            <a:r>
              <a:rPr lang="en-GB" altLang="zh-CN" sz="4800" dirty="0" err="1" smtClean="0">
                <a:solidFill>
                  <a:srgbClr val="00206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rPr>
              <a:t>Đại</a:t>
            </a:r>
            <a:r>
              <a:rPr lang="en-GB" altLang="zh-CN" sz="4800" dirty="0" smtClean="0">
                <a:solidFill>
                  <a:srgbClr val="00206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rPr>
              <a:t> </a:t>
            </a:r>
            <a:r>
              <a:rPr lang="en-GB" altLang="zh-CN" sz="4800" dirty="0" err="1" smtClean="0">
                <a:solidFill>
                  <a:srgbClr val="00206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rPr>
              <a:t>Quang</a:t>
            </a:r>
            <a:endParaRPr lang="en-US" altLang="zh-CN" sz="4800" dirty="0">
              <a:solidFill>
                <a:srgbClr val="002060"/>
              </a:solidFill>
              <a:effectLst>
                <a:outerShdw blurRad="38100" dist="38100" dir="2700000" algn="tl">
                  <a:srgbClr val="000000">
                    <a:alpha val="43137"/>
                  </a:srgbClr>
                </a:outerShdw>
              </a:effectLst>
              <a:latin typeface="UTM Fire House" panose="02040603050506020204" pitchFamily="18" charset="0"/>
              <a:cs typeface="Montserrat" panose="000005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53" presetClass="entr" presetSubtype="16"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p:cTn id="9" dur="500" fill="hold"/>
                                        <p:tgtEl>
                                          <p:spTgt spid="20"/>
                                        </p:tgtEl>
                                        <p:attrNameLst>
                                          <p:attrName>ppt_w</p:attrName>
                                        </p:attrNameLst>
                                      </p:cBhvr>
                                      <p:tavLst>
                                        <p:tav tm="0">
                                          <p:val>
                                            <p:fltVal val="0"/>
                                          </p:val>
                                        </p:tav>
                                        <p:tav tm="100000">
                                          <p:val>
                                            <p:strVal val="#ppt_w"/>
                                          </p:val>
                                        </p:tav>
                                      </p:tavLst>
                                    </p:anim>
                                    <p:anim calcmode="lin" valueType="num">
                                      <p:cBhvr>
                                        <p:cTn id="10" dur="500" fill="hold"/>
                                        <p:tgtEl>
                                          <p:spTgt spid="20"/>
                                        </p:tgtEl>
                                        <p:attrNameLst>
                                          <p:attrName>ppt_h</p:attrName>
                                        </p:attrNameLst>
                                      </p:cBhvr>
                                      <p:tavLst>
                                        <p:tav tm="0">
                                          <p:val>
                                            <p:fltVal val="0"/>
                                          </p:val>
                                        </p:tav>
                                        <p:tav tm="100000">
                                          <p:val>
                                            <p:strVal val="#ppt_h"/>
                                          </p:val>
                                        </p:tav>
                                      </p:tavLst>
                                    </p:anim>
                                    <p:animEffect transition="in" filter="fade">
                                      <p:cBhvr>
                                        <p:cTn id="11" dur="500"/>
                                        <p:tgtEl>
                                          <p:spTgt spid="20"/>
                                        </p:tgtEl>
                                      </p:cBhvr>
                                    </p:animEffect>
                                  </p:childTnLst>
                                </p:cTn>
                              </p:par>
                            </p:childTnLst>
                          </p:cTn>
                        </p:par>
                        <p:par>
                          <p:cTn id="12" fill="hold">
                            <p:stCondLst>
                              <p:cond delay="0"/>
                            </p:stCondLst>
                            <p:childTnLst>
                              <p:par>
                                <p:cTn id="13" presetID="31"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par>
                                <p:cTn id="19" presetID="3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par>
                                <p:cTn id="25" presetID="3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par>
                          <p:cTn id="37" fill="hold">
                            <p:stCondLst>
                              <p:cond delay="1500"/>
                            </p:stCondLst>
                            <p:childTnLst>
                              <p:par>
                                <p:cTn id="38" presetID="31"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1000" fill="hold"/>
                                        <p:tgtEl>
                                          <p:spTgt spid="22"/>
                                        </p:tgtEl>
                                        <p:attrNameLst>
                                          <p:attrName>ppt_w</p:attrName>
                                        </p:attrNameLst>
                                      </p:cBhvr>
                                      <p:tavLst>
                                        <p:tav tm="0">
                                          <p:val>
                                            <p:fltVal val="0"/>
                                          </p:val>
                                        </p:tav>
                                        <p:tav tm="100000">
                                          <p:val>
                                            <p:strVal val="#ppt_w"/>
                                          </p:val>
                                        </p:tav>
                                      </p:tavLst>
                                    </p:anim>
                                    <p:anim calcmode="lin" valueType="num">
                                      <p:cBhvr>
                                        <p:cTn id="41" dur="1000" fill="hold"/>
                                        <p:tgtEl>
                                          <p:spTgt spid="22"/>
                                        </p:tgtEl>
                                        <p:attrNameLst>
                                          <p:attrName>ppt_h</p:attrName>
                                        </p:attrNameLst>
                                      </p:cBhvr>
                                      <p:tavLst>
                                        <p:tav tm="0">
                                          <p:val>
                                            <p:fltVal val="0"/>
                                          </p:val>
                                        </p:tav>
                                        <p:tav tm="100000">
                                          <p:val>
                                            <p:strVal val="#ppt_h"/>
                                          </p:val>
                                        </p:tav>
                                      </p:tavLst>
                                    </p:anim>
                                    <p:anim calcmode="lin" valueType="num">
                                      <p:cBhvr>
                                        <p:cTn id="42" dur="1000" fill="hold"/>
                                        <p:tgtEl>
                                          <p:spTgt spid="22"/>
                                        </p:tgtEl>
                                        <p:attrNameLst>
                                          <p:attrName>style.rotation</p:attrName>
                                        </p:attrNameLst>
                                      </p:cBhvr>
                                      <p:tavLst>
                                        <p:tav tm="0">
                                          <p:val>
                                            <p:fltVal val="90"/>
                                          </p:val>
                                        </p:tav>
                                        <p:tav tm="100000">
                                          <p:val>
                                            <p:fltVal val="0"/>
                                          </p:val>
                                        </p:tav>
                                      </p:tavLst>
                                    </p:anim>
                                    <p:animEffect transition="in" filter="fade">
                                      <p:cBhvr>
                                        <p:cTn id="43" dur="1000"/>
                                        <p:tgtEl>
                                          <p:spTgt spid="22"/>
                                        </p:tgtEl>
                                      </p:cBhvr>
                                    </p:animEffect>
                                  </p:childTnLst>
                                </p:cTn>
                              </p:par>
                              <p:par>
                                <p:cTn id="44" presetID="31"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1000" fill="hold"/>
                                        <p:tgtEl>
                                          <p:spTgt spid="8"/>
                                        </p:tgtEl>
                                        <p:attrNameLst>
                                          <p:attrName>ppt_w</p:attrName>
                                        </p:attrNameLst>
                                      </p:cBhvr>
                                      <p:tavLst>
                                        <p:tav tm="0">
                                          <p:val>
                                            <p:fltVal val="0"/>
                                          </p:val>
                                        </p:tav>
                                        <p:tav tm="100000">
                                          <p:val>
                                            <p:strVal val="#ppt_w"/>
                                          </p:val>
                                        </p:tav>
                                      </p:tavLst>
                                    </p:anim>
                                    <p:anim calcmode="lin" valueType="num">
                                      <p:cBhvr>
                                        <p:cTn id="47" dur="1000" fill="hold"/>
                                        <p:tgtEl>
                                          <p:spTgt spid="8"/>
                                        </p:tgtEl>
                                        <p:attrNameLst>
                                          <p:attrName>ppt_h</p:attrName>
                                        </p:attrNameLst>
                                      </p:cBhvr>
                                      <p:tavLst>
                                        <p:tav tm="0">
                                          <p:val>
                                            <p:fltVal val="0"/>
                                          </p:val>
                                        </p:tav>
                                        <p:tav tm="100000">
                                          <p:val>
                                            <p:strVal val="#ppt_h"/>
                                          </p:val>
                                        </p:tav>
                                      </p:tavLst>
                                    </p:anim>
                                    <p:anim calcmode="lin" valueType="num">
                                      <p:cBhvr>
                                        <p:cTn id="48" dur="1000" fill="hold"/>
                                        <p:tgtEl>
                                          <p:spTgt spid="8"/>
                                        </p:tgtEl>
                                        <p:attrNameLst>
                                          <p:attrName>style.rotation</p:attrName>
                                        </p:attrNameLst>
                                      </p:cBhvr>
                                      <p:tavLst>
                                        <p:tav tm="0">
                                          <p:val>
                                            <p:fltVal val="90"/>
                                          </p:val>
                                        </p:tav>
                                        <p:tav tm="100000">
                                          <p:val>
                                            <p:fltVal val="0"/>
                                          </p:val>
                                        </p:tav>
                                      </p:tavLst>
                                    </p:anim>
                                    <p:animEffect transition="in" filter="fade">
                                      <p:cBhvr>
                                        <p:cTn id="49" dur="1000"/>
                                        <p:tgtEl>
                                          <p:spTgt spid="8"/>
                                        </p:tgtEl>
                                      </p:cBhvr>
                                    </p:animEffect>
                                  </p:childTnLst>
                                </p:cTn>
                              </p:par>
                            </p:childTnLst>
                          </p:cTn>
                        </p:par>
                        <p:par>
                          <p:cTn id="50" fill="hold">
                            <p:stCondLst>
                              <p:cond delay="2500"/>
                            </p:stCondLst>
                            <p:childTnLst>
                              <p:par>
                                <p:cTn id="51" presetID="14" presetClass="entr" presetSubtype="1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randombar(horizontal)">
                                      <p:cBhvr>
                                        <p:cTn id="53" dur="500"/>
                                        <p:tgtEl>
                                          <p:spTgt spid="26"/>
                                        </p:tgtEl>
                                      </p:cBhvr>
                                    </p:animEffect>
                                  </p:childTnLst>
                                </p:cTn>
                              </p:par>
                            </p:childTnLst>
                          </p:cTn>
                        </p:par>
                        <p:par>
                          <p:cTn id="54" fill="hold">
                            <p:stCondLst>
                              <p:cond delay="3000"/>
                            </p:stCondLst>
                            <p:childTnLst>
                              <p:par>
                                <p:cTn id="55" presetID="42" presetClass="entr" presetSubtype="0"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par>
                          <p:cTn id="60" fill="hold">
                            <p:stCondLst>
                              <p:cond delay="4000"/>
                            </p:stCondLst>
                            <p:childTnLst>
                              <p:par>
                                <p:cTn id="61" presetID="31" presetClass="entr" presetSubtype="0"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1000" fill="hold"/>
                                        <p:tgtEl>
                                          <p:spTgt spid="24"/>
                                        </p:tgtEl>
                                        <p:attrNameLst>
                                          <p:attrName>ppt_w</p:attrName>
                                        </p:attrNameLst>
                                      </p:cBhvr>
                                      <p:tavLst>
                                        <p:tav tm="0">
                                          <p:val>
                                            <p:fltVal val="0"/>
                                          </p:val>
                                        </p:tav>
                                        <p:tav tm="100000">
                                          <p:val>
                                            <p:strVal val="#ppt_w"/>
                                          </p:val>
                                        </p:tav>
                                      </p:tavLst>
                                    </p:anim>
                                    <p:anim calcmode="lin" valueType="num">
                                      <p:cBhvr>
                                        <p:cTn id="64" dur="1000" fill="hold"/>
                                        <p:tgtEl>
                                          <p:spTgt spid="24"/>
                                        </p:tgtEl>
                                        <p:attrNameLst>
                                          <p:attrName>ppt_h</p:attrName>
                                        </p:attrNameLst>
                                      </p:cBhvr>
                                      <p:tavLst>
                                        <p:tav tm="0">
                                          <p:val>
                                            <p:fltVal val="0"/>
                                          </p:val>
                                        </p:tav>
                                        <p:tav tm="100000">
                                          <p:val>
                                            <p:strVal val="#ppt_h"/>
                                          </p:val>
                                        </p:tav>
                                      </p:tavLst>
                                    </p:anim>
                                    <p:anim calcmode="lin" valueType="num">
                                      <p:cBhvr>
                                        <p:cTn id="65" dur="1000" fill="hold"/>
                                        <p:tgtEl>
                                          <p:spTgt spid="24"/>
                                        </p:tgtEl>
                                        <p:attrNameLst>
                                          <p:attrName>style.rotation</p:attrName>
                                        </p:attrNameLst>
                                      </p:cBhvr>
                                      <p:tavLst>
                                        <p:tav tm="0">
                                          <p:val>
                                            <p:fltVal val="90"/>
                                          </p:val>
                                        </p:tav>
                                        <p:tav tm="100000">
                                          <p:val>
                                            <p:fltVal val="0"/>
                                          </p:val>
                                        </p:tav>
                                      </p:tavLst>
                                    </p:anim>
                                    <p:animEffect transition="in" filter="fade">
                                      <p:cBhvr>
                                        <p:cTn id="66" dur="1000"/>
                                        <p:tgtEl>
                                          <p:spTgt spid="24"/>
                                        </p:tgtEl>
                                      </p:cBhvr>
                                    </p:animEffect>
                                  </p:childTnLst>
                                </p:cTn>
                              </p:par>
                            </p:childTnLst>
                          </p:cTn>
                        </p:par>
                        <p:par>
                          <p:cTn id="67" fill="hold">
                            <p:stCondLst>
                              <p:cond delay="5000"/>
                            </p:stCondLst>
                            <p:childTnLst>
                              <p:par>
                                <p:cTn id="68" presetID="31" presetClass="entr" presetSubtype="0"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1000" fill="hold"/>
                                        <p:tgtEl>
                                          <p:spTgt spid="15"/>
                                        </p:tgtEl>
                                        <p:attrNameLst>
                                          <p:attrName>ppt_w</p:attrName>
                                        </p:attrNameLst>
                                      </p:cBhvr>
                                      <p:tavLst>
                                        <p:tav tm="0">
                                          <p:val>
                                            <p:fltVal val="0"/>
                                          </p:val>
                                        </p:tav>
                                        <p:tav tm="100000">
                                          <p:val>
                                            <p:strVal val="#ppt_w"/>
                                          </p:val>
                                        </p:tav>
                                      </p:tavLst>
                                    </p:anim>
                                    <p:anim calcmode="lin" valueType="num">
                                      <p:cBhvr>
                                        <p:cTn id="71" dur="1000" fill="hold"/>
                                        <p:tgtEl>
                                          <p:spTgt spid="15"/>
                                        </p:tgtEl>
                                        <p:attrNameLst>
                                          <p:attrName>ppt_h</p:attrName>
                                        </p:attrNameLst>
                                      </p:cBhvr>
                                      <p:tavLst>
                                        <p:tav tm="0">
                                          <p:val>
                                            <p:fltVal val="0"/>
                                          </p:val>
                                        </p:tav>
                                        <p:tav tm="100000">
                                          <p:val>
                                            <p:strVal val="#ppt_h"/>
                                          </p:val>
                                        </p:tav>
                                      </p:tavLst>
                                    </p:anim>
                                    <p:anim calcmode="lin" valueType="num">
                                      <p:cBhvr>
                                        <p:cTn id="72" dur="1000" fill="hold"/>
                                        <p:tgtEl>
                                          <p:spTgt spid="15"/>
                                        </p:tgtEl>
                                        <p:attrNameLst>
                                          <p:attrName>style.rotation</p:attrName>
                                        </p:attrNameLst>
                                      </p:cBhvr>
                                      <p:tavLst>
                                        <p:tav tm="0">
                                          <p:val>
                                            <p:fltVal val="90"/>
                                          </p:val>
                                        </p:tav>
                                        <p:tav tm="100000">
                                          <p:val>
                                            <p:fltVal val="0"/>
                                          </p:val>
                                        </p:tav>
                                      </p:tavLst>
                                    </p:anim>
                                    <p:animEffect transition="in" filter="fade">
                                      <p:cBhvr>
                                        <p:cTn id="73" dur="1000"/>
                                        <p:tgtEl>
                                          <p:spTgt spid="15"/>
                                        </p:tgtEl>
                                      </p:cBhvr>
                                    </p:animEffect>
                                  </p:childTnLst>
                                </p:cTn>
                              </p:par>
                            </p:childTnLst>
                          </p:cTn>
                        </p:par>
                        <p:par>
                          <p:cTn id="74" fill="hold">
                            <p:stCondLst>
                              <p:cond delay="6000"/>
                            </p:stCondLst>
                            <p:childTnLst>
                              <p:par>
                                <p:cTn id="75" presetID="31" presetClass="entr" presetSubtype="0" fill="hold" grpId="0" nodeType="after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1000" fill="hold"/>
                                        <p:tgtEl>
                                          <p:spTgt spid="17"/>
                                        </p:tgtEl>
                                        <p:attrNameLst>
                                          <p:attrName>ppt_w</p:attrName>
                                        </p:attrNameLst>
                                      </p:cBhvr>
                                      <p:tavLst>
                                        <p:tav tm="0">
                                          <p:val>
                                            <p:fltVal val="0"/>
                                          </p:val>
                                        </p:tav>
                                        <p:tav tm="100000">
                                          <p:val>
                                            <p:strVal val="#ppt_w"/>
                                          </p:val>
                                        </p:tav>
                                      </p:tavLst>
                                    </p:anim>
                                    <p:anim calcmode="lin" valueType="num">
                                      <p:cBhvr>
                                        <p:cTn id="78" dur="1000" fill="hold"/>
                                        <p:tgtEl>
                                          <p:spTgt spid="17"/>
                                        </p:tgtEl>
                                        <p:attrNameLst>
                                          <p:attrName>ppt_h</p:attrName>
                                        </p:attrNameLst>
                                      </p:cBhvr>
                                      <p:tavLst>
                                        <p:tav tm="0">
                                          <p:val>
                                            <p:fltVal val="0"/>
                                          </p:val>
                                        </p:tav>
                                        <p:tav tm="100000">
                                          <p:val>
                                            <p:strVal val="#ppt_h"/>
                                          </p:val>
                                        </p:tav>
                                      </p:tavLst>
                                    </p:anim>
                                    <p:anim calcmode="lin" valueType="num">
                                      <p:cBhvr>
                                        <p:cTn id="79" dur="1000" fill="hold"/>
                                        <p:tgtEl>
                                          <p:spTgt spid="17"/>
                                        </p:tgtEl>
                                        <p:attrNameLst>
                                          <p:attrName>style.rotation</p:attrName>
                                        </p:attrNameLst>
                                      </p:cBhvr>
                                      <p:tavLst>
                                        <p:tav tm="0">
                                          <p:val>
                                            <p:fltVal val="90"/>
                                          </p:val>
                                        </p:tav>
                                        <p:tav tm="100000">
                                          <p:val>
                                            <p:fltVal val="0"/>
                                          </p:val>
                                        </p:tav>
                                      </p:tavLst>
                                    </p:anim>
                                    <p:animEffect transition="in" filter="fade">
                                      <p:cBhvr>
                                        <p:cTn id="8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81" repeatCount="indefinite" fill="hold" display="0">
                  <p:stCondLst>
                    <p:cond delay="indefinite"/>
                  </p:stCondLst>
                  <p:endCondLst>
                    <p:cond evt="onStopAudio" delay="0">
                      <p:tgtEl>
                        <p:sldTgt/>
                      </p:tgtEl>
                    </p:cond>
                  </p:endCondLst>
                </p:cTn>
                <p:tgtEl>
                  <p:spTgt spid="29"/>
                </p:tgtEl>
              </p:cMediaNode>
            </p:audio>
          </p:childTnLst>
        </p:cTn>
      </p:par>
    </p:tnLst>
    <p:bldLst>
      <p:bldP spid="24" grpId="0"/>
      <p:bldP spid="26" grpId="0"/>
      <p:bldP spid="15"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452" y="517479"/>
            <a:ext cx="8701690" cy="6050234"/>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080820" y="719930"/>
            <a:ext cx="6030357" cy="5418138"/>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2762" y="1143027"/>
            <a:ext cx="761265" cy="761265"/>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080" y="3596995"/>
            <a:ext cx="859283" cy="859283"/>
          </a:xfrm>
          <a:prstGeom prst="rect">
            <a:avLst/>
          </a:prstGeom>
        </p:spPr>
      </p:pic>
      <p:sp>
        <p:nvSpPr>
          <p:cNvPr id="2" name="TextBox 1">
            <a:extLst>
              <a:ext uri="{FF2B5EF4-FFF2-40B4-BE49-F238E27FC236}">
                <a16:creationId xmlns:a16="http://schemas.microsoft.com/office/drawing/2014/main" id="{43CFC7C8-8BB8-43D3-8460-BFAA8DBD763B}"/>
              </a:ext>
            </a:extLst>
          </p:cNvPr>
          <p:cNvSpPr txBox="1"/>
          <p:nvPr/>
        </p:nvSpPr>
        <p:spPr>
          <a:xfrm>
            <a:off x="5054600" y="3429000"/>
            <a:ext cx="2362200" cy="369332"/>
          </a:xfrm>
          <a:prstGeom prst="rect">
            <a:avLst/>
          </a:prstGeom>
          <a:noFill/>
        </p:spPr>
        <p:txBody>
          <a:bodyPr wrap="square" rtlCol="0">
            <a:spAutoFit/>
          </a:bodyPr>
          <a:lstStyle/>
          <a:p>
            <a:endParaRPr lang="en-US" dirty="0">
              <a:latin typeface="UTM Guanine" panose="02040603050506020204" pitchFamily="18" charset="0"/>
            </a:endParaRPr>
          </a:p>
        </p:txBody>
      </p:sp>
      <p:sp>
        <p:nvSpPr>
          <p:cNvPr id="12" name="文本框 8">
            <a:extLst>
              <a:ext uri="{FF2B5EF4-FFF2-40B4-BE49-F238E27FC236}">
                <a16:creationId xmlns:a16="http://schemas.microsoft.com/office/drawing/2014/main" id="{578E578D-C4B6-4AD0-9AEB-4BB80CC22C1F}"/>
              </a:ext>
            </a:extLst>
          </p:cNvPr>
          <p:cNvSpPr txBox="1"/>
          <p:nvPr/>
        </p:nvSpPr>
        <p:spPr>
          <a:xfrm>
            <a:off x="3435347" y="3945419"/>
            <a:ext cx="5372101" cy="1169551"/>
          </a:xfrm>
          <a:prstGeom prst="rect">
            <a:avLst/>
          </a:prstGeom>
          <a:noFill/>
        </p:spPr>
        <p:txBody>
          <a:bodyPr wrap="square" rtlCol="0" anchor="ctr" anchorCtr="0">
            <a:spAutoFit/>
          </a:bodyPr>
          <a:lstStyle/>
          <a:p>
            <a:pPr algn="ctr">
              <a:spcBef>
                <a:spcPct val="0"/>
              </a:spcBef>
            </a:pPr>
            <a:r>
              <a:rPr lang="vi-VN" altLang="zh-CN" sz="7000" spc="600" dirty="0">
                <a:solidFill>
                  <a:srgbClr val="C00000"/>
                </a:solidFill>
                <a:latin typeface="UTM Marlboro" panose="02040603050506020204" pitchFamily="18" charset="0"/>
                <a:cs typeface="Montserrat" panose="00000500000000000000" charset="0"/>
              </a:rPr>
              <a:t>THỂ HIỆN</a:t>
            </a:r>
            <a:endParaRPr lang="zh-CN" altLang="en-US" sz="7000" spc="600" dirty="0">
              <a:solidFill>
                <a:srgbClr val="C00000"/>
              </a:solidFill>
              <a:latin typeface="UTM Marlboro" panose="02040603050506020204" pitchFamily="18" charset="0"/>
              <a:cs typeface="Montserrat" panose="00000500000000000000" charset="0"/>
            </a:endParaRPr>
          </a:p>
        </p:txBody>
      </p:sp>
      <p:pic>
        <p:nvPicPr>
          <p:cNvPr id="13" name="Picture 12">
            <a:extLst>
              <a:ext uri="{FF2B5EF4-FFF2-40B4-BE49-F238E27FC236}">
                <a16:creationId xmlns:a16="http://schemas.microsoft.com/office/drawing/2014/main" id="{45BAF12E-F974-4DE1-9273-32665CCE2B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5642" y="1530453"/>
            <a:ext cx="4047752" cy="25328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45"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par>
                          <p:cTn id="33" fill="hold">
                            <p:stCondLst>
                              <p:cond delay="3500"/>
                            </p:stCondLst>
                            <p:childTnLst>
                              <p:par>
                                <p:cTn id="34" presetID="56" presetClass="entr" presetSubtype="0" fill="hold" grpId="0" nodeType="afterEffect">
                                  <p:stCondLst>
                                    <p:cond delay="0"/>
                                  </p:stCondLst>
                                  <p:iterate type="lt">
                                    <p:tmPct val="10000"/>
                                  </p:iterate>
                                  <p:childTnLst>
                                    <p:set>
                                      <p:cBhvr>
                                        <p:cTn id="35" dur="1" fill="hold">
                                          <p:stCondLst>
                                            <p:cond delay="0"/>
                                          </p:stCondLst>
                                        </p:cTn>
                                        <p:tgtEl>
                                          <p:spTgt spid="12"/>
                                        </p:tgtEl>
                                        <p:attrNameLst>
                                          <p:attrName>style.visibility</p:attrName>
                                        </p:attrNameLst>
                                      </p:cBhvr>
                                      <p:to>
                                        <p:strVal val="visible"/>
                                      </p:to>
                                    </p:set>
                                    <p:anim by="(-#ppt_w*2)" calcmode="lin" valueType="num">
                                      <p:cBhvr rctx="PPT">
                                        <p:cTn id="36" dur="500" autoRev="1" fill="hold">
                                          <p:stCondLst>
                                            <p:cond delay="0"/>
                                          </p:stCondLst>
                                        </p:cTn>
                                        <p:tgtEl>
                                          <p:spTgt spid="12"/>
                                        </p:tgtEl>
                                        <p:attrNameLst>
                                          <p:attrName>ppt_w</p:attrName>
                                        </p:attrNameLst>
                                      </p:cBhvr>
                                    </p:anim>
                                    <p:anim by="(#ppt_w*0.50)" calcmode="lin" valueType="num">
                                      <p:cBhvr>
                                        <p:cTn id="37" dur="500" decel="50000" autoRev="1" fill="hold">
                                          <p:stCondLst>
                                            <p:cond delay="0"/>
                                          </p:stCondLst>
                                        </p:cTn>
                                        <p:tgtEl>
                                          <p:spTgt spid="12"/>
                                        </p:tgtEl>
                                        <p:attrNameLst>
                                          <p:attrName>ppt_x</p:attrName>
                                        </p:attrNameLst>
                                      </p:cBhvr>
                                    </p:anim>
                                    <p:anim from="(-#ppt_h/2)" to="(#ppt_y)" calcmode="lin" valueType="num">
                                      <p:cBhvr>
                                        <p:cTn id="38" dur="1000" fill="hold">
                                          <p:stCondLst>
                                            <p:cond delay="0"/>
                                          </p:stCondLst>
                                        </p:cTn>
                                        <p:tgtEl>
                                          <p:spTgt spid="12"/>
                                        </p:tgtEl>
                                        <p:attrNameLst>
                                          <p:attrName>ppt_y</p:attrName>
                                        </p:attrNameLst>
                                      </p:cBhvr>
                                    </p:anim>
                                    <p:animRot by="21600000">
                                      <p:cBhvr>
                                        <p:cTn id="39"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 y="-1"/>
            <a:ext cx="12192000" cy="6858001"/>
          </a:xfrm>
          <a:prstGeom prst="rect">
            <a:avLst/>
          </a:prstGeom>
        </p:spPr>
      </p:pic>
      <p:sp>
        <p:nvSpPr>
          <p:cNvPr id="5" name="等腰三角形 4"/>
          <p:cNvSpPr/>
          <p:nvPr/>
        </p:nvSpPr>
        <p:spPr>
          <a:xfrm rot="5400000">
            <a:off x="262543" y="374115"/>
            <a:ext cx="668964" cy="576693"/>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sp>
        <p:nvSpPr>
          <p:cNvPr id="6" name="椭圆 5"/>
          <p:cNvSpPr/>
          <p:nvPr/>
        </p:nvSpPr>
        <p:spPr>
          <a:xfrm>
            <a:off x="597025" y="148841"/>
            <a:ext cx="358276" cy="358276"/>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548004">
            <a:off x="11439309" y="5848141"/>
            <a:ext cx="1505382" cy="1352551"/>
          </a:xfrm>
          <a:prstGeom prst="rect">
            <a:avLst/>
          </a:prstGeom>
        </p:spPr>
      </p:pic>
      <p:sp>
        <p:nvSpPr>
          <p:cNvPr id="13" name="文本框 12"/>
          <p:cNvSpPr txBox="1"/>
          <p:nvPr/>
        </p:nvSpPr>
        <p:spPr>
          <a:xfrm>
            <a:off x="1006411" y="287249"/>
            <a:ext cx="3359786" cy="646331"/>
          </a:xfrm>
          <a:prstGeom prst="rect">
            <a:avLst/>
          </a:prstGeom>
          <a:noFill/>
        </p:spPr>
        <p:txBody>
          <a:bodyPr wrap="square" rtlCol="0" anchor="ctr" anchorCtr="0">
            <a:spAutoFit/>
          </a:bodyPr>
          <a:lstStyle/>
          <a:p>
            <a:pPr algn="l">
              <a:spcBef>
                <a:spcPct val="0"/>
              </a:spcBef>
            </a:pPr>
            <a:r>
              <a:rPr lang="vi-VN" altLang="zh-CN" sz="3600" b="1" spc="300" dirty="0">
                <a:solidFill>
                  <a:srgbClr val="002060"/>
                </a:solidFill>
                <a:latin typeface="UTM Marlboro" panose="02040603050506020204" pitchFamily="18" charset="0"/>
                <a:cs typeface="+mn-lt"/>
              </a:rPr>
              <a:t>CÁCH THỰC HIỆN</a:t>
            </a:r>
            <a:endParaRPr lang="zh-CN" altLang="en-US" sz="3600" b="1" spc="300" dirty="0">
              <a:solidFill>
                <a:srgbClr val="002060"/>
              </a:solidFill>
              <a:latin typeface="UTM Marlboro" panose="02040603050506020204" pitchFamily="18" charset="0"/>
              <a:cs typeface="+mn-lt"/>
            </a:endParaRPr>
          </a:p>
        </p:txBody>
      </p:sp>
      <p:pic>
        <p:nvPicPr>
          <p:cNvPr id="50" name="Picture 49">
            <a:extLst>
              <a:ext uri="{FF2B5EF4-FFF2-40B4-BE49-F238E27FC236}">
                <a16:creationId xmlns:a16="http://schemas.microsoft.com/office/drawing/2014/main" id="{FC430EBE-3160-476C-9254-53CBD250E2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6268" y="507117"/>
            <a:ext cx="6365160" cy="6118623"/>
          </a:xfrm>
          <a:prstGeom prst="rect">
            <a:avLst/>
          </a:prstGeom>
        </p:spPr>
      </p:pic>
      <p:pic>
        <p:nvPicPr>
          <p:cNvPr id="52" name="Picture 51">
            <a:extLst>
              <a:ext uri="{FF2B5EF4-FFF2-40B4-BE49-F238E27FC236}">
                <a16:creationId xmlns:a16="http://schemas.microsoft.com/office/drawing/2014/main" id="{BE9D6714-EBA9-43E1-B9DB-8DFA7544220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3613"/>
          <a:stretch/>
        </p:blipFill>
        <p:spPr>
          <a:xfrm>
            <a:off x="4078272" y="566748"/>
            <a:ext cx="7973999" cy="6058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1000"/>
                                        <p:tgtEl>
                                          <p:spTgt spid="52"/>
                                        </p:tgtEl>
                                      </p:cBhvr>
                                    </p:animEffect>
                                    <p:anim calcmode="lin" valueType="num">
                                      <p:cBhvr>
                                        <p:cTn id="51" dur="1000" fill="hold"/>
                                        <p:tgtEl>
                                          <p:spTgt spid="52"/>
                                        </p:tgtEl>
                                        <p:attrNameLst>
                                          <p:attrName>ppt_x</p:attrName>
                                        </p:attrNameLst>
                                      </p:cBhvr>
                                      <p:tavLst>
                                        <p:tav tm="0">
                                          <p:val>
                                            <p:strVal val="#ppt_x"/>
                                          </p:val>
                                        </p:tav>
                                        <p:tav tm="100000">
                                          <p:val>
                                            <p:strVal val="#ppt_x"/>
                                          </p:val>
                                        </p:tav>
                                      </p:tavLst>
                                    </p:anim>
                                    <p:anim calcmode="lin" valueType="num">
                                      <p:cBhvr>
                                        <p:cTn id="5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5" name="等腰三角形 4"/>
          <p:cNvSpPr/>
          <p:nvPr/>
        </p:nvSpPr>
        <p:spPr>
          <a:xfrm rot="5400000">
            <a:off x="262543" y="374115"/>
            <a:ext cx="668964" cy="576693"/>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sp>
        <p:nvSpPr>
          <p:cNvPr id="6" name="椭圆 5"/>
          <p:cNvSpPr/>
          <p:nvPr/>
        </p:nvSpPr>
        <p:spPr>
          <a:xfrm>
            <a:off x="597025" y="148841"/>
            <a:ext cx="358276" cy="358276"/>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548004">
            <a:off x="11439309" y="5848141"/>
            <a:ext cx="1505382" cy="1352551"/>
          </a:xfrm>
          <a:prstGeom prst="rect">
            <a:avLst/>
          </a:prstGeom>
        </p:spPr>
      </p:pic>
      <p:sp>
        <p:nvSpPr>
          <p:cNvPr id="13" name="文本框 12"/>
          <p:cNvSpPr txBox="1"/>
          <p:nvPr/>
        </p:nvSpPr>
        <p:spPr>
          <a:xfrm>
            <a:off x="1959637" y="268935"/>
            <a:ext cx="8114665" cy="646331"/>
          </a:xfrm>
          <a:prstGeom prst="rect">
            <a:avLst/>
          </a:prstGeom>
          <a:noFill/>
        </p:spPr>
        <p:txBody>
          <a:bodyPr wrap="square" rtlCol="0" anchor="ctr" anchorCtr="0">
            <a:spAutoFit/>
          </a:bodyPr>
          <a:lstStyle/>
          <a:p>
            <a:pPr algn="ctr">
              <a:spcBef>
                <a:spcPct val="0"/>
              </a:spcBef>
            </a:pPr>
            <a:r>
              <a:rPr lang="vi-VN" altLang="zh-CN" sz="3600" b="1" dirty="0">
                <a:solidFill>
                  <a:srgbClr val="C00000"/>
                </a:solidFill>
                <a:latin typeface="UTM Guanine" panose="02040603050506020204" pitchFamily="18" charset="0"/>
                <a:cs typeface="+mn-lt"/>
              </a:rPr>
              <a:t>“ROBOT CỦA EM”</a:t>
            </a:r>
          </a:p>
        </p:txBody>
      </p:sp>
      <p:sp>
        <p:nvSpPr>
          <p:cNvPr id="50" name="TextBox 49">
            <a:extLst>
              <a:ext uri="{FF2B5EF4-FFF2-40B4-BE49-F238E27FC236}">
                <a16:creationId xmlns:a16="http://schemas.microsoft.com/office/drawing/2014/main" id="{CCBB64E8-0663-490F-A3B4-98719B2FC443}"/>
              </a:ext>
            </a:extLst>
          </p:cNvPr>
          <p:cNvSpPr txBox="1"/>
          <p:nvPr/>
        </p:nvSpPr>
        <p:spPr>
          <a:xfrm>
            <a:off x="1959637" y="1184202"/>
            <a:ext cx="8435083" cy="1200329"/>
          </a:xfrm>
          <a:prstGeom prst="rect">
            <a:avLst/>
          </a:prstGeom>
          <a:noFill/>
        </p:spPr>
        <p:txBody>
          <a:bodyPr wrap="square" rtlCol="0">
            <a:spAutoFit/>
          </a:bodyPr>
          <a:lstStyle/>
          <a:p>
            <a:pPr algn="ctr"/>
            <a:r>
              <a:rPr lang="vi-VN" sz="3600" dirty="0">
                <a:solidFill>
                  <a:srgbClr val="006600"/>
                </a:solidFill>
                <a:latin typeface="UTM Marlboro" panose="02040603050506020204" pitchFamily="18" charset="0"/>
              </a:rPr>
              <a:t>Em hãy nặn hoặc sử dụng vật liệu tìm được để tạo thành 1 robot theo ý thích.</a:t>
            </a:r>
            <a:endParaRPr lang="en-US" sz="3600" dirty="0">
              <a:solidFill>
                <a:srgbClr val="006600"/>
              </a:solidFill>
              <a:latin typeface="UTM Marlboro" panose="02040603050506020204" pitchFamily="18" charset="0"/>
            </a:endParaRPr>
          </a:p>
        </p:txBody>
      </p:sp>
      <p:pic>
        <p:nvPicPr>
          <p:cNvPr id="52" name="Picture 51">
            <a:extLst>
              <a:ext uri="{FF2B5EF4-FFF2-40B4-BE49-F238E27FC236}">
                <a16:creationId xmlns:a16="http://schemas.microsoft.com/office/drawing/2014/main" id="{5C9D27CF-6DCA-4413-849E-6774DBB555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3586" y="2602858"/>
            <a:ext cx="4672297" cy="37412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par>
                          <p:cTn id="39" fill="hold">
                            <p:stCondLst>
                              <p:cond delay="1500"/>
                            </p:stCondLst>
                            <p:childTnLst>
                              <p:par>
                                <p:cTn id="40" presetID="6" presetClass="entr" presetSubtype="16" fill="hold" grpId="0" nodeType="after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circle(in)">
                                      <p:cBhvr>
                                        <p:cTn id="42" dur="2000"/>
                                        <p:tgtEl>
                                          <p:spTgt spid="50"/>
                                        </p:tgtEl>
                                      </p:cBhvr>
                                    </p:animEffect>
                                  </p:childTnLst>
                                </p:cTn>
                              </p:par>
                            </p:childTnLst>
                          </p:cTn>
                        </p:par>
                        <p:par>
                          <p:cTn id="43" fill="hold">
                            <p:stCondLst>
                              <p:cond delay="3500"/>
                            </p:stCondLst>
                            <p:childTnLst>
                              <p:par>
                                <p:cTn id="44" presetID="6" presetClass="entr" presetSubtype="16"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circle(in)">
                                      <p:cBhvr>
                                        <p:cTn id="46"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3"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5" name="等腰三角形 4"/>
          <p:cNvSpPr/>
          <p:nvPr/>
        </p:nvSpPr>
        <p:spPr>
          <a:xfrm rot="5400000">
            <a:off x="262543" y="374115"/>
            <a:ext cx="668964" cy="576693"/>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sp>
        <p:nvSpPr>
          <p:cNvPr id="6" name="椭圆 5"/>
          <p:cNvSpPr/>
          <p:nvPr/>
        </p:nvSpPr>
        <p:spPr>
          <a:xfrm>
            <a:off x="597025" y="148841"/>
            <a:ext cx="358276" cy="358276"/>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548004">
            <a:off x="11439309" y="5848141"/>
            <a:ext cx="1505382" cy="1352551"/>
          </a:xfrm>
          <a:prstGeom prst="rect">
            <a:avLst/>
          </a:prstGeom>
        </p:spPr>
      </p:pic>
      <p:sp>
        <p:nvSpPr>
          <p:cNvPr id="13" name="文本框 12"/>
          <p:cNvSpPr txBox="1"/>
          <p:nvPr/>
        </p:nvSpPr>
        <p:spPr>
          <a:xfrm>
            <a:off x="955040" y="328930"/>
            <a:ext cx="7792720" cy="645160"/>
          </a:xfrm>
          <a:prstGeom prst="rect">
            <a:avLst/>
          </a:prstGeom>
          <a:noFill/>
        </p:spPr>
        <p:txBody>
          <a:bodyPr wrap="square" rtlCol="0" anchor="ctr" anchorCtr="0">
            <a:spAutoFit/>
          </a:bodyPr>
          <a:lstStyle/>
          <a:p>
            <a:pPr algn="l">
              <a:spcBef>
                <a:spcPct val="0"/>
              </a:spcBef>
            </a:pPr>
            <a:r>
              <a:rPr lang="vi-VN" altLang="zh-CN" sz="3600" b="1" spc="300" dirty="0">
                <a:solidFill>
                  <a:srgbClr val="008000"/>
                </a:solidFill>
                <a:latin typeface="UTM Marlboro" panose="02040603050506020204" pitchFamily="18" charset="0"/>
                <a:cs typeface="+mn-lt"/>
              </a:rPr>
              <a:t>SẢN PHẨM THAM KHẢO</a:t>
            </a:r>
            <a:endParaRPr lang="zh-CN" altLang="en-US" sz="3600" b="1" spc="300" dirty="0">
              <a:solidFill>
                <a:srgbClr val="008000"/>
              </a:solidFill>
              <a:latin typeface="UTM Marlboro" panose="02040603050506020204" pitchFamily="18" charset="0"/>
              <a:cs typeface="+mn-lt"/>
            </a:endParaRPr>
          </a:p>
        </p:txBody>
      </p:sp>
      <p:pic>
        <p:nvPicPr>
          <p:cNvPr id="3" name="Picture 2">
            <a:extLst>
              <a:ext uri="{FF2B5EF4-FFF2-40B4-BE49-F238E27FC236}">
                <a16:creationId xmlns:a16="http://schemas.microsoft.com/office/drawing/2014/main" id="{0E82169A-E6C2-4CCC-84D2-19B16C2AF6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369" y="1324924"/>
            <a:ext cx="3583211" cy="4775443"/>
          </a:xfrm>
          <a:prstGeom prst="rect">
            <a:avLst/>
          </a:prstGeom>
        </p:spPr>
      </p:pic>
      <p:pic>
        <p:nvPicPr>
          <p:cNvPr id="8" name="Picture 7">
            <a:extLst>
              <a:ext uri="{FF2B5EF4-FFF2-40B4-BE49-F238E27FC236}">
                <a16:creationId xmlns:a16="http://schemas.microsoft.com/office/drawing/2014/main" id="{36CF7204-F750-49CA-90E5-D9D8F22CBE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6256" y="1324925"/>
            <a:ext cx="3109862" cy="4681756"/>
          </a:xfrm>
          <a:prstGeom prst="rect">
            <a:avLst/>
          </a:prstGeom>
        </p:spPr>
      </p:pic>
      <p:pic>
        <p:nvPicPr>
          <p:cNvPr id="14" name="Picture 13">
            <a:extLst>
              <a:ext uri="{FF2B5EF4-FFF2-40B4-BE49-F238E27FC236}">
                <a16:creationId xmlns:a16="http://schemas.microsoft.com/office/drawing/2014/main" id="{C422D4A4-7015-431F-9CF4-627923C0BB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4026" y="1324925"/>
            <a:ext cx="3051424" cy="4681756"/>
          </a:xfrm>
          <a:prstGeom prst="rect">
            <a:avLst/>
          </a:prstGeom>
        </p:spPr>
      </p:pic>
      <p:pic>
        <p:nvPicPr>
          <p:cNvPr id="16" name="Picture 15">
            <a:extLst>
              <a:ext uri="{FF2B5EF4-FFF2-40B4-BE49-F238E27FC236}">
                <a16:creationId xmlns:a16="http://schemas.microsoft.com/office/drawing/2014/main" id="{59AEB268-68E7-4D58-88A9-32F45FECDF2A}"/>
              </a:ext>
            </a:extLst>
          </p:cNvPr>
          <p:cNvPicPr>
            <a:picLocks noChangeAspect="1"/>
          </p:cNvPicPr>
          <p:nvPr/>
        </p:nvPicPr>
        <p:blipFill rotWithShape="1">
          <a:blip r:embed="rId11">
            <a:extLst>
              <a:ext uri="{28A0092B-C50C-407E-A947-70E740481C1C}">
                <a14:useLocalDpi xmlns:a14="http://schemas.microsoft.com/office/drawing/2010/main" val="0"/>
              </a:ext>
            </a:extLst>
          </a:blip>
          <a:srcRect l="1393" t="775" r="50959" b="66891"/>
          <a:stretch/>
        </p:blipFill>
        <p:spPr>
          <a:xfrm>
            <a:off x="707368" y="1354638"/>
            <a:ext cx="3583211" cy="4752589"/>
          </a:xfrm>
          <a:prstGeom prst="rect">
            <a:avLst/>
          </a:prstGeom>
        </p:spPr>
      </p:pic>
      <p:pic>
        <p:nvPicPr>
          <p:cNvPr id="40" name="Picture 39">
            <a:extLst>
              <a:ext uri="{FF2B5EF4-FFF2-40B4-BE49-F238E27FC236}">
                <a16:creationId xmlns:a16="http://schemas.microsoft.com/office/drawing/2014/main" id="{14028E4D-BF4E-4CE3-A79C-421A6592BB2A}"/>
              </a:ext>
            </a:extLst>
          </p:cNvPr>
          <p:cNvPicPr>
            <a:picLocks noChangeAspect="1"/>
          </p:cNvPicPr>
          <p:nvPr/>
        </p:nvPicPr>
        <p:blipFill rotWithShape="1">
          <a:blip r:embed="rId11">
            <a:extLst>
              <a:ext uri="{28A0092B-C50C-407E-A947-70E740481C1C}">
                <a14:useLocalDpi xmlns:a14="http://schemas.microsoft.com/office/drawing/2010/main" val="0"/>
              </a:ext>
            </a:extLst>
          </a:blip>
          <a:srcRect l="52165" t="-142" r="187" b="67808"/>
          <a:stretch/>
        </p:blipFill>
        <p:spPr>
          <a:xfrm>
            <a:off x="4398939" y="1303021"/>
            <a:ext cx="3583211" cy="4752589"/>
          </a:xfrm>
          <a:prstGeom prst="rect">
            <a:avLst/>
          </a:prstGeom>
        </p:spPr>
      </p:pic>
      <p:pic>
        <p:nvPicPr>
          <p:cNvPr id="41" name="Picture 40">
            <a:extLst>
              <a:ext uri="{FF2B5EF4-FFF2-40B4-BE49-F238E27FC236}">
                <a16:creationId xmlns:a16="http://schemas.microsoft.com/office/drawing/2014/main" id="{F3E96190-64CE-437D-912E-5980F8409E9C}"/>
              </a:ext>
            </a:extLst>
          </p:cNvPr>
          <p:cNvPicPr>
            <a:picLocks noChangeAspect="1"/>
          </p:cNvPicPr>
          <p:nvPr/>
        </p:nvPicPr>
        <p:blipFill rotWithShape="1">
          <a:blip r:embed="rId11">
            <a:extLst>
              <a:ext uri="{28A0092B-C50C-407E-A947-70E740481C1C}">
                <a14:useLocalDpi xmlns:a14="http://schemas.microsoft.com/office/drawing/2010/main" val="0"/>
              </a:ext>
            </a:extLst>
          </a:blip>
          <a:srcRect l="52197" t="34074" r="155" b="33592"/>
          <a:stretch/>
        </p:blipFill>
        <p:spPr>
          <a:xfrm>
            <a:off x="8096460" y="1324924"/>
            <a:ext cx="3583211" cy="4752589"/>
          </a:xfrm>
          <a:prstGeom prst="rect">
            <a:avLst/>
          </a:prstGeom>
        </p:spPr>
      </p:pic>
      <p:pic>
        <p:nvPicPr>
          <p:cNvPr id="42" name="Picture 41">
            <a:extLst>
              <a:ext uri="{FF2B5EF4-FFF2-40B4-BE49-F238E27FC236}">
                <a16:creationId xmlns:a16="http://schemas.microsoft.com/office/drawing/2014/main" id="{9B7DB3C8-E2D0-45FF-AC14-BCDD8A19B2CB}"/>
              </a:ext>
            </a:extLst>
          </p:cNvPr>
          <p:cNvPicPr>
            <a:picLocks noChangeAspect="1"/>
          </p:cNvPicPr>
          <p:nvPr/>
        </p:nvPicPr>
        <p:blipFill rotWithShape="1">
          <a:blip r:embed="rId11">
            <a:extLst>
              <a:ext uri="{28A0092B-C50C-407E-A947-70E740481C1C}">
                <a14:useLocalDpi xmlns:a14="http://schemas.microsoft.com/office/drawing/2010/main" val="0"/>
              </a:ext>
            </a:extLst>
          </a:blip>
          <a:srcRect l="1818" t="34870" r="50534" b="32796"/>
          <a:stretch/>
        </p:blipFill>
        <p:spPr>
          <a:xfrm>
            <a:off x="704394" y="1289508"/>
            <a:ext cx="3583211" cy="4752589"/>
          </a:xfrm>
          <a:prstGeom prst="rect">
            <a:avLst/>
          </a:prstGeom>
        </p:spPr>
      </p:pic>
      <p:pic>
        <p:nvPicPr>
          <p:cNvPr id="43" name="Picture 42">
            <a:extLst>
              <a:ext uri="{FF2B5EF4-FFF2-40B4-BE49-F238E27FC236}">
                <a16:creationId xmlns:a16="http://schemas.microsoft.com/office/drawing/2014/main" id="{E0E2C5C2-72C9-45EE-A962-A3A9E87D1D3D}"/>
              </a:ext>
            </a:extLst>
          </p:cNvPr>
          <p:cNvPicPr>
            <a:picLocks noChangeAspect="1"/>
          </p:cNvPicPr>
          <p:nvPr/>
        </p:nvPicPr>
        <p:blipFill rotWithShape="1">
          <a:blip r:embed="rId11">
            <a:extLst>
              <a:ext uri="{28A0092B-C50C-407E-A947-70E740481C1C}">
                <a14:useLocalDpi xmlns:a14="http://schemas.microsoft.com/office/drawing/2010/main" val="0"/>
              </a:ext>
            </a:extLst>
          </a:blip>
          <a:srcRect l="761" t="67877" r="51591" b="-211"/>
          <a:stretch/>
        </p:blipFill>
        <p:spPr>
          <a:xfrm>
            <a:off x="4393608" y="1279376"/>
            <a:ext cx="3583211" cy="4752589"/>
          </a:xfrm>
          <a:prstGeom prst="rect">
            <a:avLst/>
          </a:prstGeom>
        </p:spPr>
      </p:pic>
      <p:pic>
        <p:nvPicPr>
          <p:cNvPr id="44" name="Picture 43">
            <a:extLst>
              <a:ext uri="{FF2B5EF4-FFF2-40B4-BE49-F238E27FC236}">
                <a16:creationId xmlns:a16="http://schemas.microsoft.com/office/drawing/2014/main" id="{DC226A11-DCA1-43C6-8F4B-FA8445433274}"/>
              </a:ext>
            </a:extLst>
          </p:cNvPr>
          <p:cNvPicPr>
            <a:picLocks noChangeAspect="1"/>
          </p:cNvPicPr>
          <p:nvPr/>
        </p:nvPicPr>
        <p:blipFill rotWithShape="1">
          <a:blip r:embed="rId11">
            <a:extLst>
              <a:ext uri="{28A0092B-C50C-407E-A947-70E740481C1C}">
                <a14:useLocalDpi xmlns:a14="http://schemas.microsoft.com/office/drawing/2010/main" val="0"/>
              </a:ext>
            </a:extLst>
          </a:blip>
          <a:srcRect l="51532" t="68426" r="820" b="-760"/>
          <a:stretch/>
        </p:blipFill>
        <p:spPr>
          <a:xfrm>
            <a:off x="8114026" y="1303020"/>
            <a:ext cx="3583211" cy="47525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par>
                                <p:cTn id="63" presetID="47"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1000"/>
                                        <p:tgtEl>
                                          <p:spTgt spid="40"/>
                                        </p:tgtEl>
                                      </p:cBhvr>
                                    </p:animEffect>
                                    <p:anim calcmode="lin" valueType="num">
                                      <p:cBhvr>
                                        <p:cTn id="66" dur="1000" fill="hold"/>
                                        <p:tgtEl>
                                          <p:spTgt spid="40"/>
                                        </p:tgtEl>
                                        <p:attrNameLst>
                                          <p:attrName>ppt_x</p:attrName>
                                        </p:attrNameLst>
                                      </p:cBhvr>
                                      <p:tavLst>
                                        <p:tav tm="0">
                                          <p:val>
                                            <p:strVal val="#ppt_x"/>
                                          </p:val>
                                        </p:tav>
                                        <p:tav tm="100000">
                                          <p:val>
                                            <p:strVal val="#ppt_x"/>
                                          </p:val>
                                        </p:tav>
                                      </p:tavLst>
                                    </p:anim>
                                    <p:anim calcmode="lin" valueType="num">
                                      <p:cBhvr>
                                        <p:cTn id="67" dur="1000" fill="hold"/>
                                        <p:tgtEl>
                                          <p:spTgt spid="40"/>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1000"/>
                                        <p:tgtEl>
                                          <p:spTgt spid="41"/>
                                        </p:tgtEl>
                                      </p:cBhvr>
                                    </p:animEffect>
                                    <p:anim calcmode="lin" valueType="num">
                                      <p:cBhvr>
                                        <p:cTn id="71" dur="1000" fill="hold"/>
                                        <p:tgtEl>
                                          <p:spTgt spid="41"/>
                                        </p:tgtEl>
                                        <p:attrNameLst>
                                          <p:attrName>ppt_x</p:attrName>
                                        </p:attrNameLst>
                                      </p:cBhvr>
                                      <p:tavLst>
                                        <p:tav tm="0">
                                          <p:val>
                                            <p:strVal val="#ppt_x"/>
                                          </p:val>
                                        </p:tav>
                                        <p:tav tm="100000">
                                          <p:val>
                                            <p:strVal val="#ppt_x"/>
                                          </p:val>
                                        </p:tav>
                                      </p:tavLst>
                                    </p:anim>
                                    <p:anim calcmode="lin" valueType="num">
                                      <p:cBhvr>
                                        <p:cTn id="7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7"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452" y="517479"/>
            <a:ext cx="8701690" cy="6050234"/>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080820" y="719930"/>
            <a:ext cx="6030357" cy="5418138"/>
          </a:xfrm>
          <a:prstGeom prst="rect">
            <a:avLst/>
          </a:prstGeom>
        </p:spPr>
      </p:pic>
      <p:sp>
        <p:nvSpPr>
          <p:cNvPr id="9" name="文本框 8"/>
          <p:cNvSpPr txBox="1"/>
          <p:nvPr/>
        </p:nvSpPr>
        <p:spPr>
          <a:xfrm>
            <a:off x="3409947" y="3976196"/>
            <a:ext cx="5372101" cy="1107996"/>
          </a:xfrm>
          <a:prstGeom prst="rect">
            <a:avLst/>
          </a:prstGeom>
          <a:noFill/>
        </p:spPr>
        <p:txBody>
          <a:bodyPr wrap="square" rtlCol="0" anchor="ctr" anchorCtr="0">
            <a:spAutoFit/>
          </a:bodyPr>
          <a:lstStyle/>
          <a:p>
            <a:pPr algn="ctr">
              <a:spcBef>
                <a:spcPct val="0"/>
              </a:spcBef>
            </a:pPr>
            <a:r>
              <a:rPr lang="en-US" altLang="zh-CN" sz="6600" b="1" spc="300" dirty="0">
                <a:solidFill>
                  <a:srgbClr val="C00000"/>
                </a:solidFill>
                <a:latin typeface="UTM Marlboro" panose="02040603050506020204" pitchFamily="18" charset="0"/>
                <a:cs typeface="Montserrat" panose="00000500000000000000" charset="0"/>
              </a:rPr>
              <a:t>THẢO LUẬN</a:t>
            </a:r>
            <a:endParaRPr lang="zh-CN" altLang="en-US" sz="6600" b="1" spc="300" dirty="0">
              <a:solidFill>
                <a:srgbClr val="C00000"/>
              </a:solidFill>
              <a:latin typeface="UTM Marlboro" panose="02040603050506020204" pitchFamily="18" charset="0"/>
              <a:cs typeface="Montserrat" panose="00000500000000000000" charset="0"/>
            </a:endParaRPr>
          </a:p>
        </p:txBody>
      </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2762" y="1143027"/>
            <a:ext cx="761265" cy="761265"/>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080" y="3596995"/>
            <a:ext cx="859283" cy="859283"/>
          </a:xfrm>
          <a:prstGeom prst="rect">
            <a:avLst/>
          </a:prstGeom>
        </p:spPr>
      </p:pic>
      <p:pic>
        <p:nvPicPr>
          <p:cNvPr id="3" name="Picture 2">
            <a:extLst>
              <a:ext uri="{FF2B5EF4-FFF2-40B4-BE49-F238E27FC236}">
                <a16:creationId xmlns:a16="http://schemas.microsoft.com/office/drawing/2014/main" id="{A29C6BA0-506B-4170-BD7F-18EC812414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2433" y="760218"/>
            <a:ext cx="3827127" cy="32562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000"/>
                            </p:stCondLst>
                            <p:childTnLst>
                              <p:par>
                                <p:cTn id="22" presetID="3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par>
                          <p:cTn id="28" fill="hold">
                            <p:stCondLst>
                              <p:cond delay="2000"/>
                            </p:stCondLst>
                            <p:childTnLst>
                              <p:par>
                                <p:cTn id="29" presetID="6"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par>
                          <p:cTn id="32" fill="hold">
                            <p:stCondLst>
                              <p:cond delay="40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9"/>
                                        </p:tgtEl>
                                        <p:attrNameLst>
                                          <p:attrName>style.visibility</p:attrName>
                                        </p:attrNameLst>
                                      </p:cBhvr>
                                      <p:to>
                                        <p:strVal val="visible"/>
                                      </p:to>
                                    </p:set>
                                    <p:anim by="(-#ppt_w*2)" calcmode="lin" valueType="num">
                                      <p:cBhvr rctx="PPT">
                                        <p:cTn id="35" dur="500" autoRev="1" fill="hold">
                                          <p:stCondLst>
                                            <p:cond delay="0"/>
                                          </p:stCondLst>
                                        </p:cTn>
                                        <p:tgtEl>
                                          <p:spTgt spid="9"/>
                                        </p:tgtEl>
                                        <p:attrNameLst>
                                          <p:attrName>ppt_w</p:attrName>
                                        </p:attrNameLst>
                                      </p:cBhvr>
                                    </p:anim>
                                    <p:anim by="(#ppt_w*0.50)" calcmode="lin" valueType="num">
                                      <p:cBhvr>
                                        <p:cTn id="36" dur="500" decel="50000" autoRev="1" fill="hold">
                                          <p:stCondLst>
                                            <p:cond delay="0"/>
                                          </p:stCondLst>
                                        </p:cTn>
                                        <p:tgtEl>
                                          <p:spTgt spid="9"/>
                                        </p:tgtEl>
                                        <p:attrNameLst>
                                          <p:attrName>ppt_x</p:attrName>
                                        </p:attrNameLst>
                                      </p:cBhvr>
                                    </p:anim>
                                    <p:anim from="(-#ppt_h/2)" to="(#ppt_y)" calcmode="lin" valueType="num">
                                      <p:cBhvr>
                                        <p:cTn id="37" dur="1000" fill="hold">
                                          <p:stCondLst>
                                            <p:cond delay="0"/>
                                          </p:stCondLst>
                                        </p:cTn>
                                        <p:tgtEl>
                                          <p:spTgt spid="9"/>
                                        </p:tgtEl>
                                        <p:attrNameLst>
                                          <p:attrName>ppt_y</p:attrName>
                                        </p:attrNameLst>
                                      </p:cBhvr>
                                    </p:anim>
                                    <p:animRot by="21600000">
                                      <p:cBhvr>
                                        <p:cTn id="38"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5" name="等腰三角形 4"/>
          <p:cNvSpPr/>
          <p:nvPr/>
        </p:nvSpPr>
        <p:spPr>
          <a:xfrm rot="5400000">
            <a:off x="262543" y="374115"/>
            <a:ext cx="668964" cy="576693"/>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sp>
        <p:nvSpPr>
          <p:cNvPr id="6" name="椭圆 5"/>
          <p:cNvSpPr/>
          <p:nvPr/>
        </p:nvSpPr>
        <p:spPr>
          <a:xfrm>
            <a:off x="597025" y="148841"/>
            <a:ext cx="358276" cy="358276"/>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548004">
            <a:off x="11439309" y="5848141"/>
            <a:ext cx="1505382" cy="1352551"/>
          </a:xfrm>
          <a:prstGeom prst="rect">
            <a:avLst/>
          </a:prstGeom>
        </p:spPr>
      </p:pic>
      <p:sp>
        <p:nvSpPr>
          <p:cNvPr id="14" name="任意多边形: 形状 11"/>
          <p:cNvSpPr>
            <a:spLocks noChangeAspect="1"/>
          </p:cNvSpPr>
          <p:nvPr/>
        </p:nvSpPr>
        <p:spPr bwMode="auto">
          <a:xfrm>
            <a:off x="5786975" y="1865040"/>
            <a:ext cx="490750" cy="414719"/>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775" b="0" i="0" u="none" strike="noStrike" kern="1200" cap="none" spc="0" normalizeH="0" baseline="0" noProof="0">
              <a:ln>
                <a:noFill/>
              </a:ln>
              <a:solidFill>
                <a:prstClr val="black"/>
              </a:solidFill>
              <a:effectLst/>
              <a:uLnTx/>
              <a:uFillTx/>
              <a:ea typeface="Montserrat" panose="00000500000000000000" charset="0"/>
              <a:cs typeface="+mn-lt"/>
            </a:endParaRPr>
          </a:p>
        </p:txBody>
      </p:sp>
      <p:sp>
        <p:nvSpPr>
          <p:cNvPr id="15" name="任意多边形: 形状 12"/>
          <p:cNvSpPr/>
          <p:nvPr/>
        </p:nvSpPr>
        <p:spPr bwMode="auto">
          <a:xfrm>
            <a:off x="4486740" y="3378600"/>
            <a:ext cx="425977" cy="359982"/>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ea typeface="Montserrat" panose="00000500000000000000" charset="0"/>
              <a:cs typeface="+mn-lt"/>
            </a:endParaRPr>
          </a:p>
        </p:txBody>
      </p:sp>
      <p:sp>
        <p:nvSpPr>
          <p:cNvPr id="17" name="任意多边形: 形状 14"/>
          <p:cNvSpPr/>
          <p:nvPr/>
        </p:nvSpPr>
        <p:spPr bwMode="auto">
          <a:xfrm>
            <a:off x="5984922" y="4651827"/>
            <a:ext cx="454137" cy="383778"/>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ea typeface="Montserrat" panose="00000500000000000000" charset="0"/>
              <a:cs typeface="+mn-lt"/>
            </a:endParaRPr>
          </a:p>
        </p:txBody>
      </p:sp>
      <p:sp>
        <p:nvSpPr>
          <p:cNvPr id="18" name="任意多边形: 形状 15"/>
          <p:cNvSpPr/>
          <p:nvPr/>
        </p:nvSpPr>
        <p:spPr bwMode="auto">
          <a:xfrm>
            <a:off x="7208788" y="3118420"/>
            <a:ext cx="421932" cy="356563"/>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ea typeface="Montserrat" panose="00000500000000000000" charset="0"/>
              <a:cs typeface="+mn-lt"/>
            </a:endParaRPr>
          </a:p>
        </p:txBody>
      </p:sp>
      <p:sp>
        <p:nvSpPr>
          <p:cNvPr id="28" name="TextBox 27">
            <a:extLst>
              <a:ext uri="{FF2B5EF4-FFF2-40B4-BE49-F238E27FC236}">
                <a16:creationId xmlns:a16="http://schemas.microsoft.com/office/drawing/2014/main" id="{65C944A7-0655-4E2D-9AB3-6095897BD890}"/>
              </a:ext>
            </a:extLst>
          </p:cNvPr>
          <p:cNvSpPr txBox="1"/>
          <p:nvPr/>
        </p:nvSpPr>
        <p:spPr>
          <a:xfrm>
            <a:off x="621062" y="2023697"/>
            <a:ext cx="11313325" cy="2554545"/>
          </a:xfrm>
          <a:prstGeom prst="rect">
            <a:avLst/>
          </a:prstGeom>
          <a:noFill/>
        </p:spPr>
        <p:txBody>
          <a:bodyPr wrap="square" rtlCol="0">
            <a:spAutoFit/>
          </a:bodyPr>
          <a:lstStyle/>
          <a:p>
            <a:r>
              <a:rPr lang="en-US" sz="4000" dirty="0" err="1">
                <a:solidFill>
                  <a:srgbClr val="006600"/>
                </a:solidFill>
                <a:latin typeface="UTM Marlboro" panose="02040603050506020204" pitchFamily="18" charset="0"/>
              </a:rPr>
              <a:t>Em</a:t>
            </a:r>
            <a:r>
              <a:rPr lang="en-US" sz="4000" dirty="0">
                <a:solidFill>
                  <a:srgbClr val="006600"/>
                </a:solidFill>
                <a:latin typeface="UTM Marlboro" panose="02040603050506020204" pitchFamily="18" charset="0"/>
              </a:rPr>
              <a:t> </a:t>
            </a:r>
            <a:r>
              <a:rPr lang="en-US" sz="4000" dirty="0" err="1">
                <a:solidFill>
                  <a:srgbClr val="006600"/>
                </a:solidFill>
                <a:latin typeface="UTM Marlboro" panose="02040603050506020204" pitchFamily="18" charset="0"/>
              </a:rPr>
              <a:t>hãy</a:t>
            </a:r>
            <a:r>
              <a:rPr lang="en-US" sz="4000" dirty="0">
                <a:solidFill>
                  <a:srgbClr val="006600"/>
                </a:solidFill>
                <a:latin typeface="UTM Marlboro" panose="02040603050506020204" pitchFamily="18" charset="0"/>
              </a:rPr>
              <a:t> </a:t>
            </a:r>
            <a:r>
              <a:rPr lang="en-US" sz="4000" dirty="0" err="1">
                <a:solidFill>
                  <a:srgbClr val="006600"/>
                </a:solidFill>
                <a:latin typeface="UTM Marlboro" panose="02040603050506020204" pitchFamily="18" charset="0"/>
              </a:rPr>
              <a:t>thảo</a:t>
            </a:r>
            <a:r>
              <a:rPr lang="en-US" sz="4000" dirty="0">
                <a:solidFill>
                  <a:srgbClr val="006600"/>
                </a:solidFill>
                <a:latin typeface="UTM Marlboro" panose="02040603050506020204" pitchFamily="18" charset="0"/>
              </a:rPr>
              <a:t> </a:t>
            </a:r>
            <a:r>
              <a:rPr lang="en-US" sz="4000" dirty="0" err="1">
                <a:solidFill>
                  <a:srgbClr val="006600"/>
                </a:solidFill>
                <a:latin typeface="UTM Marlboro" panose="02040603050506020204" pitchFamily="18" charset="0"/>
              </a:rPr>
              <a:t>luận</a:t>
            </a:r>
            <a:r>
              <a:rPr lang="en-US" sz="4000" dirty="0">
                <a:solidFill>
                  <a:srgbClr val="006600"/>
                </a:solidFill>
                <a:latin typeface="UTM Marlboro" panose="02040603050506020204" pitchFamily="18" charset="0"/>
              </a:rPr>
              <a:t> </a:t>
            </a:r>
            <a:r>
              <a:rPr lang="en-US" sz="4000" dirty="0" err="1">
                <a:solidFill>
                  <a:srgbClr val="006600"/>
                </a:solidFill>
                <a:latin typeface="UTM Marlboro" panose="02040603050506020204" pitchFamily="18" charset="0"/>
              </a:rPr>
              <a:t>theo</a:t>
            </a:r>
            <a:r>
              <a:rPr lang="en-US" sz="4000" dirty="0">
                <a:solidFill>
                  <a:srgbClr val="006600"/>
                </a:solidFill>
                <a:latin typeface="UTM Marlboro" panose="02040603050506020204" pitchFamily="18" charset="0"/>
              </a:rPr>
              <a:t> </a:t>
            </a:r>
            <a:r>
              <a:rPr lang="en-US" sz="4000" dirty="0" err="1">
                <a:solidFill>
                  <a:srgbClr val="006600"/>
                </a:solidFill>
                <a:latin typeface="UTM Marlboro" panose="02040603050506020204" pitchFamily="18" charset="0"/>
              </a:rPr>
              <a:t>các</a:t>
            </a:r>
            <a:r>
              <a:rPr lang="en-US" sz="4000" dirty="0">
                <a:solidFill>
                  <a:srgbClr val="006600"/>
                </a:solidFill>
                <a:latin typeface="UTM Marlboro" panose="02040603050506020204" pitchFamily="18" charset="0"/>
              </a:rPr>
              <a:t> </a:t>
            </a:r>
            <a:r>
              <a:rPr lang="en-US" sz="4000" dirty="0" err="1">
                <a:solidFill>
                  <a:srgbClr val="006600"/>
                </a:solidFill>
                <a:latin typeface="UTM Marlboro" panose="02040603050506020204" pitchFamily="18" charset="0"/>
              </a:rPr>
              <a:t>gợi</a:t>
            </a:r>
            <a:r>
              <a:rPr lang="en-US" sz="4000" dirty="0">
                <a:solidFill>
                  <a:srgbClr val="006600"/>
                </a:solidFill>
                <a:latin typeface="UTM Marlboro" panose="02040603050506020204" pitchFamily="18" charset="0"/>
              </a:rPr>
              <a:t> ý </a:t>
            </a:r>
            <a:r>
              <a:rPr lang="en-US" sz="4000" dirty="0" err="1">
                <a:solidFill>
                  <a:srgbClr val="006600"/>
                </a:solidFill>
                <a:latin typeface="UTM Marlboro" panose="02040603050506020204" pitchFamily="18" charset="0"/>
              </a:rPr>
              <a:t>sau</a:t>
            </a:r>
            <a:r>
              <a:rPr lang="en-US" sz="4000" dirty="0">
                <a:solidFill>
                  <a:srgbClr val="006600"/>
                </a:solidFill>
                <a:latin typeface="UTM Marlboro" panose="02040603050506020204" pitchFamily="18" charset="0"/>
              </a:rPr>
              <a:t>:</a:t>
            </a:r>
          </a:p>
          <a:p>
            <a:r>
              <a:rPr lang="en-US" sz="4000" dirty="0">
                <a:solidFill>
                  <a:srgbClr val="0070C0"/>
                </a:solidFill>
                <a:latin typeface="UTM Marlboro" panose="02040603050506020204" pitchFamily="18" charset="0"/>
              </a:rPr>
              <a:t>+ Robot </a:t>
            </a:r>
            <a:r>
              <a:rPr lang="en-US" sz="4000" dirty="0" err="1">
                <a:solidFill>
                  <a:srgbClr val="0070C0"/>
                </a:solidFill>
                <a:latin typeface="UTM Marlboro" panose="02040603050506020204" pitchFamily="18" charset="0"/>
              </a:rPr>
              <a:t>của</a:t>
            </a:r>
            <a:r>
              <a:rPr lang="en-US" sz="4000" dirty="0">
                <a:solidFill>
                  <a:srgbClr val="0070C0"/>
                </a:solidFill>
                <a:latin typeface="UTM Marlboro" panose="02040603050506020204" pitchFamily="18" charset="0"/>
              </a:rPr>
              <a:t> </a:t>
            </a:r>
            <a:r>
              <a:rPr lang="en-US" sz="4000" dirty="0" err="1">
                <a:solidFill>
                  <a:srgbClr val="0070C0"/>
                </a:solidFill>
                <a:latin typeface="UTM Marlboro" panose="02040603050506020204" pitchFamily="18" charset="0"/>
              </a:rPr>
              <a:t>em</a:t>
            </a:r>
            <a:r>
              <a:rPr lang="en-US" sz="4000" dirty="0">
                <a:solidFill>
                  <a:srgbClr val="0070C0"/>
                </a:solidFill>
                <a:latin typeface="UTM Marlboro" panose="02040603050506020204" pitchFamily="18" charset="0"/>
              </a:rPr>
              <a:t> </a:t>
            </a:r>
            <a:r>
              <a:rPr lang="en-US" sz="4000" dirty="0" err="1">
                <a:solidFill>
                  <a:srgbClr val="0070C0"/>
                </a:solidFill>
                <a:latin typeface="UTM Marlboro" panose="02040603050506020204" pitchFamily="18" charset="0"/>
              </a:rPr>
              <a:t>tạo</a:t>
            </a:r>
            <a:r>
              <a:rPr lang="en-US" sz="4000" dirty="0">
                <a:solidFill>
                  <a:srgbClr val="0070C0"/>
                </a:solidFill>
                <a:latin typeface="UTM Marlboro" panose="02040603050506020204" pitchFamily="18" charset="0"/>
              </a:rPr>
              <a:t> </a:t>
            </a:r>
            <a:r>
              <a:rPr lang="en-US" sz="4000" dirty="0" err="1">
                <a:solidFill>
                  <a:srgbClr val="0070C0"/>
                </a:solidFill>
                <a:latin typeface="UTM Marlboro" panose="02040603050506020204" pitchFamily="18" charset="0"/>
              </a:rPr>
              <a:t>từ</a:t>
            </a:r>
            <a:r>
              <a:rPr lang="en-US" sz="4000" dirty="0">
                <a:solidFill>
                  <a:srgbClr val="0070C0"/>
                </a:solidFill>
                <a:latin typeface="UTM Marlboro" panose="02040603050506020204" pitchFamily="18" charset="0"/>
              </a:rPr>
              <a:t> </a:t>
            </a:r>
            <a:r>
              <a:rPr lang="en-US" sz="4000" dirty="0" err="1">
                <a:solidFill>
                  <a:srgbClr val="0070C0"/>
                </a:solidFill>
                <a:latin typeface="UTM Marlboro" panose="02040603050506020204" pitchFamily="18" charset="0"/>
              </a:rPr>
              <a:t>những</a:t>
            </a:r>
            <a:r>
              <a:rPr lang="en-US" sz="4000" dirty="0">
                <a:solidFill>
                  <a:srgbClr val="0070C0"/>
                </a:solidFill>
                <a:latin typeface="UTM Marlboro" panose="02040603050506020204" pitchFamily="18" charset="0"/>
              </a:rPr>
              <a:t> </a:t>
            </a:r>
            <a:r>
              <a:rPr lang="en-US" sz="4000" dirty="0" err="1">
                <a:solidFill>
                  <a:srgbClr val="0070C0"/>
                </a:solidFill>
                <a:latin typeface="UTM Marlboro" panose="02040603050506020204" pitchFamily="18" charset="0"/>
              </a:rPr>
              <a:t>khối</a:t>
            </a:r>
            <a:r>
              <a:rPr lang="en-US" sz="4000" dirty="0">
                <a:solidFill>
                  <a:srgbClr val="0070C0"/>
                </a:solidFill>
                <a:latin typeface="UTM Marlboro" panose="02040603050506020204" pitchFamily="18" charset="0"/>
              </a:rPr>
              <a:t> </a:t>
            </a:r>
            <a:r>
              <a:rPr lang="en-US" sz="4000" dirty="0" err="1">
                <a:solidFill>
                  <a:srgbClr val="0070C0"/>
                </a:solidFill>
                <a:latin typeface="UTM Marlboro" panose="02040603050506020204" pitchFamily="18" charset="0"/>
              </a:rPr>
              <a:t>nào</a:t>
            </a:r>
            <a:r>
              <a:rPr lang="en-US" sz="4000" dirty="0">
                <a:solidFill>
                  <a:srgbClr val="0070C0"/>
                </a:solidFill>
                <a:latin typeface="UTM Marlboro" panose="02040603050506020204" pitchFamily="18" charset="0"/>
              </a:rPr>
              <a:t>?</a:t>
            </a:r>
          </a:p>
          <a:p>
            <a:r>
              <a:rPr lang="en-US" sz="4000" dirty="0">
                <a:solidFill>
                  <a:srgbClr val="0070C0"/>
                </a:solidFill>
                <a:latin typeface="UTM Marlboro" panose="02040603050506020204" pitchFamily="18" charset="0"/>
              </a:rPr>
              <a:t>+ </a:t>
            </a:r>
            <a:r>
              <a:rPr lang="en-US" sz="4000" dirty="0" err="1">
                <a:solidFill>
                  <a:srgbClr val="0070C0"/>
                </a:solidFill>
                <a:latin typeface="UTM Marlboro" panose="02040603050506020204" pitchFamily="18" charset="0"/>
              </a:rPr>
              <a:t>Em</a:t>
            </a:r>
            <a:r>
              <a:rPr lang="en-US" sz="4000" dirty="0">
                <a:solidFill>
                  <a:srgbClr val="0070C0"/>
                </a:solidFill>
                <a:latin typeface="UTM Marlboro" panose="02040603050506020204" pitchFamily="18" charset="0"/>
              </a:rPr>
              <a:t> </a:t>
            </a:r>
            <a:r>
              <a:rPr lang="en-US" sz="4000" dirty="0" err="1">
                <a:solidFill>
                  <a:srgbClr val="0070C0"/>
                </a:solidFill>
                <a:latin typeface="UTM Marlboro" panose="02040603050506020204" pitchFamily="18" charset="0"/>
              </a:rPr>
              <a:t>hãy</a:t>
            </a:r>
            <a:r>
              <a:rPr lang="en-US" sz="4000" dirty="0">
                <a:solidFill>
                  <a:srgbClr val="0070C0"/>
                </a:solidFill>
                <a:latin typeface="UTM Marlboro" panose="02040603050506020204" pitchFamily="18" charset="0"/>
              </a:rPr>
              <a:t> </a:t>
            </a:r>
            <a:r>
              <a:rPr lang="en-US" sz="4000" dirty="0" err="1">
                <a:solidFill>
                  <a:srgbClr val="0070C0"/>
                </a:solidFill>
                <a:latin typeface="UTM Marlboro" panose="02040603050506020204" pitchFamily="18" charset="0"/>
              </a:rPr>
              <a:t>mô</a:t>
            </a:r>
            <a:r>
              <a:rPr lang="en-US" sz="4000" dirty="0">
                <a:solidFill>
                  <a:srgbClr val="0070C0"/>
                </a:solidFill>
                <a:latin typeface="UTM Marlboro" panose="02040603050506020204" pitchFamily="18" charset="0"/>
              </a:rPr>
              <a:t> </a:t>
            </a:r>
            <a:r>
              <a:rPr lang="en-US" sz="4000" dirty="0" err="1">
                <a:solidFill>
                  <a:srgbClr val="0070C0"/>
                </a:solidFill>
                <a:latin typeface="UTM Marlboro" panose="02040603050506020204" pitchFamily="18" charset="0"/>
              </a:rPr>
              <a:t>tả</a:t>
            </a:r>
            <a:r>
              <a:rPr lang="en-US" sz="4000" dirty="0">
                <a:solidFill>
                  <a:srgbClr val="0070C0"/>
                </a:solidFill>
                <a:latin typeface="UTM Marlboro" panose="02040603050506020204" pitchFamily="18" charset="0"/>
              </a:rPr>
              <a:t> con robot </a:t>
            </a:r>
            <a:r>
              <a:rPr lang="en-US" sz="4000" dirty="0" err="1">
                <a:solidFill>
                  <a:srgbClr val="0070C0"/>
                </a:solidFill>
                <a:latin typeface="UTM Marlboro" panose="02040603050506020204" pitchFamily="18" charset="0"/>
              </a:rPr>
              <a:t>của</a:t>
            </a:r>
            <a:r>
              <a:rPr lang="en-US" sz="4000" dirty="0">
                <a:solidFill>
                  <a:srgbClr val="0070C0"/>
                </a:solidFill>
                <a:latin typeface="UTM Marlboro" panose="02040603050506020204" pitchFamily="18" charset="0"/>
              </a:rPr>
              <a:t> </a:t>
            </a:r>
            <a:r>
              <a:rPr lang="en-US" sz="4000" dirty="0" err="1">
                <a:solidFill>
                  <a:srgbClr val="0070C0"/>
                </a:solidFill>
                <a:latin typeface="UTM Marlboro" panose="02040603050506020204" pitchFamily="18" charset="0"/>
              </a:rPr>
              <a:t>mình</a:t>
            </a:r>
            <a:r>
              <a:rPr lang="en-US" sz="4000" dirty="0">
                <a:solidFill>
                  <a:srgbClr val="0070C0"/>
                </a:solidFill>
                <a:latin typeface="UTM Marlboro" panose="02040603050506020204" pitchFamily="18" charset="0"/>
              </a:rPr>
              <a:t>? </a:t>
            </a:r>
            <a:r>
              <a:rPr lang="vi-VN" sz="4000" dirty="0">
                <a:solidFill>
                  <a:srgbClr val="0070C0"/>
                </a:solidFill>
                <a:latin typeface="UTM Marlboro" panose="02040603050506020204" pitchFamily="18" charset="0"/>
              </a:rPr>
              <a:t>(</a:t>
            </a:r>
            <a:r>
              <a:rPr lang="en-US" sz="4000" dirty="0" err="1">
                <a:solidFill>
                  <a:srgbClr val="0070C0"/>
                </a:solidFill>
                <a:latin typeface="UTM Marlboro" panose="02040603050506020204" pitchFamily="18" charset="0"/>
              </a:rPr>
              <a:t>Màu</a:t>
            </a:r>
            <a:r>
              <a:rPr lang="en-US" sz="4000" dirty="0">
                <a:solidFill>
                  <a:srgbClr val="0070C0"/>
                </a:solidFill>
                <a:latin typeface="UTM Marlboro" panose="02040603050506020204" pitchFamily="18" charset="0"/>
              </a:rPr>
              <a:t> </a:t>
            </a:r>
            <a:r>
              <a:rPr lang="en-US" sz="4000" dirty="0" err="1">
                <a:solidFill>
                  <a:srgbClr val="0070C0"/>
                </a:solidFill>
                <a:latin typeface="UTM Marlboro" panose="02040603050506020204" pitchFamily="18" charset="0"/>
              </a:rPr>
              <a:t>sắc</a:t>
            </a:r>
            <a:r>
              <a:rPr lang="en-US" sz="4000" dirty="0">
                <a:solidFill>
                  <a:srgbClr val="0070C0"/>
                </a:solidFill>
                <a:latin typeface="UTM Marlboro" panose="02040603050506020204" pitchFamily="18" charset="0"/>
              </a:rPr>
              <a:t>,</a:t>
            </a:r>
            <a:r>
              <a:rPr lang="vi-VN" sz="4000" dirty="0">
                <a:solidFill>
                  <a:srgbClr val="0070C0"/>
                </a:solidFill>
                <a:latin typeface="UTM Marlboro" panose="02040603050506020204" pitchFamily="18" charset="0"/>
              </a:rPr>
              <a:t> cấu tạo,</a:t>
            </a:r>
            <a:r>
              <a:rPr lang="en-US" sz="4000" dirty="0">
                <a:solidFill>
                  <a:srgbClr val="0070C0"/>
                </a:solidFill>
                <a:latin typeface="UTM Marlboro" panose="02040603050506020204" pitchFamily="18" charset="0"/>
              </a:rPr>
              <a:t> </a:t>
            </a:r>
            <a:r>
              <a:rPr lang="en-US" sz="4000" dirty="0" err="1">
                <a:solidFill>
                  <a:srgbClr val="0070C0"/>
                </a:solidFill>
                <a:latin typeface="UTM Marlboro" panose="02040603050506020204" pitchFamily="18" charset="0"/>
              </a:rPr>
              <a:t>tác</a:t>
            </a:r>
            <a:r>
              <a:rPr lang="en-US" sz="4000" dirty="0">
                <a:solidFill>
                  <a:srgbClr val="0070C0"/>
                </a:solidFill>
                <a:latin typeface="UTM Marlboro" panose="02040603050506020204" pitchFamily="18" charset="0"/>
              </a:rPr>
              <a:t> </a:t>
            </a:r>
            <a:r>
              <a:rPr lang="en-US" sz="4000" dirty="0" err="1">
                <a:solidFill>
                  <a:srgbClr val="0070C0"/>
                </a:solidFill>
                <a:latin typeface="UTM Marlboro" panose="02040603050506020204" pitchFamily="18" charset="0"/>
              </a:rPr>
              <a:t>dụng</a:t>
            </a:r>
            <a:r>
              <a:rPr lang="en-US" sz="4000" dirty="0">
                <a:solidFill>
                  <a:srgbClr val="0070C0"/>
                </a:solidFill>
                <a:latin typeface="UTM Marlboro" panose="02040603050506020204" pitchFamily="18" charset="0"/>
              </a:rPr>
              <a:t>…</a:t>
            </a:r>
            <a:r>
              <a:rPr lang="vi-VN" sz="4000" dirty="0">
                <a:solidFill>
                  <a:srgbClr val="0070C0"/>
                </a:solidFill>
                <a:latin typeface="UTM Marlboro" panose="02040603050506020204" pitchFamily="18" charset="0"/>
              </a:rPr>
              <a:t>)</a:t>
            </a:r>
          </a:p>
          <a:p>
            <a:r>
              <a:rPr lang="vi-VN" sz="4000" dirty="0">
                <a:solidFill>
                  <a:srgbClr val="0070C0"/>
                </a:solidFill>
                <a:latin typeface="UTM Marlboro" panose="02040603050506020204" pitchFamily="18" charset="0"/>
              </a:rPr>
              <a:t>+ Em thích nhất sản phẩm nào nhất? Vì sao?</a:t>
            </a:r>
            <a:endParaRPr lang="en-US" sz="4000" dirty="0">
              <a:solidFill>
                <a:srgbClr val="0070C0"/>
              </a:solidFill>
              <a:latin typeface="UTM Marlbor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1500"/>
                            </p:stCondLst>
                            <p:childTnLst>
                              <p:par>
                                <p:cTn id="42" presetID="53" presetClass="entr" presetSubtype="16"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par>
                          <p:cTn id="47" fill="hold">
                            <p:stCondLst>
                              <p:cond delay="2000"/>
                            </p:stCondLst>
                            <p:childTnLst>
                              <p:par>
                                <p:cTn id="48" presetID="53" presetClass="entr" presetSubtype="16"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childTnLst>
                          </p:cTn>
                        </p:par>
                        <p:par>
                          <p:cTn id="53" fill="hold">
                            <p:stCondLst>
                              <p:cond delay="2500"/>
                            </p:stCondLst>
                            <p:childTnLst>
                              <p:par>
                                <p:cTn id="54" presetID="53" presetClass="entr" presetSubtype="16"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4" grpId="0" bldLvl="0" animBg="1"/>
      <p:bldP spid="15" grpId="0" bldLvl="0" animBg="1"/>
      <p:bldP spid="17" grpId="0" bldLvl="0" animBg="1"/>
      <p:bldP spid="1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452" y="517479"/>
            <a:ext cx="8701690" cy="6050234"/>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080820" y="719930"/>
            <a:ext cx="6030357" cy="5418138"/>
          </a:xfrm>
          <a:prstGeom prst="rect">
            <a:avLst/>
          </a:prstGeom>
        </p:spPr>
      </p:pic>
      <p:sp>
        <p:nvSpPr>
          <p:cNvPr id="9" name="文本框 8"/>
          <p:cNvSpPr txBox="1"/>
          <p:nvPr/>
        </p:nvSpPr>
        <p:spPr>
          <a:xfrm>
            <a:off x="3409947" y="4399711"/>
            <a:ext cx="5372101" cy="1107996"/>
          </a:xfrm>
          <a:prstGeom prst="rect">
            <a:avLst/>
          </a:prstGeom>
          <a:noFill/>
        </p:spPr>
        <p:txBody>
          <a:bodyPr wrap="square" rtlCol="0" anchor="ctr" anchorCtr="0">
            <a:spAutoFit/>
          </a:bodyPr>
          <a:lstStyle/>
          <a:p>
            <a:pPr algn="ctr">
              <a:spcBef>
                <a:spcPct val="0"/>
              </a:spcBef>
            </a:pPr>
            <a:r>
              <a:rPr lang="vi-VN" altLang="zh-CN" sz="6600" b="1" spc="300" dirty="0">
                <a:solidFill>
                  <a:srgbClr val="C00000"/>
                </a:solidFill>
                <a:latin typeface="UTM Marlboro" panose="02040603050506020204" pitchFamily="18" charset="0"/>
                <a:cs typeface="Montserrat" panose="00000500000000000000" charset="0"/>
              </a:rPr>
              <a:t>VẬN DỤNG</a:t>
            </a:r>
            <a:endParaRPr lang="zh-CN" altLang="en-US" sz="6600" b="1" spc="300" dirty="0">
              <a:solidFill>
                <a:srgbClr val="C00000"/>
              </a:solidFill>
              <a:latin typeface="UTM Marlboro" panose="02040603050506020204" pitchFamily="18" charset="0"/>
              <a:cs typeface="Montserrat" panose="00000500000000000000" charset="0"/>
            </a:endParaRPr>
          </a:p>
        </p:txBody>
      </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2762" y="1143027"/>
            <a:ext cx="761265" cy="761265"/>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080" y="3596995"/>
            <a:ext cx="859283" cy="859283"/>
          </a:xfrm>
          <a:prstGeom prst="rect">
            <a:avLst/>
          </a:prstGeom>
        </p:spPr>
      </p:pic>
      <p:pic>
        <p:nvPicPr>
          <p:cNvPr id="3" name="Picture 2">
            <a:extLst>
              <a:ext uri="{FF2B5EF4-FFF2-40B4-BE49-F238E27FC236}">
                <a16:creationId xmlns:a16="http://schemas.microsoft.com/office/drawing/2014/main" id="{1F6B3ADB-ECF5-4DE1-B113-6555CF9BE90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024" b="95032" l="5400" r="93305">
                        <a14:foregroundMark x1="45140" y1="26998" x2="45140" y2="26998"/>
                        <a14:foregroundMark x1="47300" y1="28078" x2="47300" y2="28078"/>
                        <a14:foregroundMark x1="63067" y1="26782" x2="63067" y2="26782"/>
                        <a14:foregroundMark x1="62851" y1="14255" x2="62851" y2="14255"/>
                        <a14:foregroundMark x1="63283" y1="23758" x2="63283" y2="23758"/>
                        <a14:foregroundMark x1="74946" y1="39309" x2="74946" y2="39309"/>
                        <a14:foregroundMark x1="72138" y1="37581" x2="85961" y2="41685"/>
                        <a14:foregroundMark x1="62419" y1="3024" x2="62635" y2="18143"/>
                        <a14:foregroundMark x1="69114" y1="28078" x2="69114" y2="28078"/>
                        <a14:foregroundMark x1="11447" y1="36501" x2="11447" y2="36501"/>
                        <a14:foregroundMark x1="7991" y1="33261" x2="7991" y2="33261"/>
                        <a14:foregroundMark x1="5400" y1="31749" x2="9719" y2="33045"/>
                        <a14:foregroundMark x1="35853" y1="91793" x2="40605" y2="92009"/>
                        <a14:foregroundMark x1="69546" y1="94600" x2="74946" y2="93737"/>
                        <a14:foregroundMark x1="92009" y1="65011" x2="93305" y2="65659"/>
                        <a14:foregroundMark x1="66429" y1="84233" x2="66739" y2="87041"/>
                        <a14:foregroundMark x1="63067" y1="53780" x2="66429" y2="84233"/>
                        <a14:foregroundMark x1="66739" y1="87041" x2="65659" y2="88985"/>
                        <a14:foregroundMark x1="26350" y1="93305" x2="48812" y2="95032"/>
                        <a14:foregroundMark x1="24838" y1="32181" x2="26350" y2="32181"/>
                        <a14:backgroundMark x1="42765" y1="8207" x2="42765" y2="8207"/>
                        <a14:backgroundMark x1="42765" y1="8207" x2="42765" y2="8207"/>
                        <a14:backgroundMark x1="42765" y1="8207" x2="12527" y2="15767"/>
                        <a14:backgroundMark x1="12527" y1="15767" x2="24622" y2="9935"/>
                        <a14:backgroundMark x1="24622" y1="9935" x2="36501" y2="8639"/>
                        <a14:backgroundMark x1="36501" y1="8639" x2="40173" y2="10583"/>
                        <a14:backgroundMark x1="52484" y1="14471" x2="54860" y2="23758"/>
                        <a14:backgroundMark x1="57451" y1="65011" x2="51836" y2="75162"/>
                        <a14:backgroundMark x1="51836" y1="75162" x2="51836" y2="75378"/>
                        <a14:backgroundMark x1="34773" y1="36933" x2="41469" y2="38445"/>
                        <a14:backgroundMark x1="51836" y1="58963" x2="51836" y2="58963"/>
                        <a14:backgroundMark x1="51836" y1="58963" x2="51188" y2="69114"/>
                        <a14:backgroundMark x1="56587" y1="72138" x2="56371" y2="81425"/>
                        <a14:backgroundMark x1="57667" y1="84233" x2="57667" y2="84233"/>
                        <a14:backgroundMark x1="61555" y1="84233" x2="61555" y2="84233"/>
                      </a14:backgroundRemoval>
                    </a14:imgEffect>
                  </a14:imgLayer>
                </a14:imgProps>
              </a:ext>
              <a:ext uri="{28A0092B-C50C-407E-A947-70E740481C1C}">
                <a14:useLocalDpi xmlns:a14="http://schemas.microsoft.com/office/drawing/2010/main" val="0"/>
              </a:ext>
            </a:extLst>
          </a:blip>
          <a:stretch>
            <a:fillRect/>
          </a:stretch>
        </p:blipFill>
        <p:spPr>
          <a:xfrm>
            <a:off x="3997978" y="250531"/>
            <a:ext cx="3905655" cy="3905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000"/>
                            </p:stCondLst>
                            <p:childTnLst>
                              <p:par>
                                <p:cTn id="22" presetID="3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par>
                          <p:cTn id="28" fill="hold">
                            <p:stCondLst>
                              <p:cond delay="2000"/>
                            </p:stCondLst>
                            <p:childTnLst>
                              <p:par>
                                <p:cTn id="29" presetID="45"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anim calcmode="lin" valueType="num">
                                      <p:cBhvr>
                                        <p:cTn id="32" dur="2000" fill="hold"/>
                                        <p:tgtEl>
                                          <p:spTgt spid="3"/>
                                        </p:tgtEl>
                                        <p:attrNameLst>
                                          <p:attrName>ppt_w</p:attrName>
                                        </p:attrNameLst>
                                      </p:cBhvr>
                                      <p:tavLst>
                                        <p:tav tm="0" fmla="#ppt_w*sin(2.5*pi*$)">
                                          <p:val>
                                            <p:fltVal val="0"/>
                                          </p:val>
                                        </p:tav>
                                        <p:tav tm="100000">
                                          <p:val>
                                            <p:fltVal val="1"/>
                                          </p:val>
                                        </p:tav>
                                      </p:tavLst>
                                    </p:anim>
                                    <p:anim calcmode="lin" valueType="num">
                                      <p:cBhvr>
                                        <p:cTn id="33" dur="2000" fill="hold"/>
                                        <p:tgtEl>
                                          <p:spTgt spid="3"/>
                                        </p:tgtEl>
                                        <p:attrNameLst>
                                          <p:attrName>ppt_h</p:attrName>
                                        </p:attrNameLst>
                                      </p:cBhvr>
                                      <p:tavLst>
                                        <p:tav tm="0">
                                          <p:val>
                                            <p:strVal val="#ppt_h"/>
                                          </p:val>
                                        </p:tav>
                                        <p:tav tm="100000">
                                          <p:val>
                                            <p:strVal val="#ppt_h"/>
                                          </p:val>
                                        </p:tav>
                                      </p:tavLst>
                                    </p:anim>
                                  </p:childTnLst>
                                </p:cTn>
                              </p:par>
                            </p:childTnLst>
                          </p:cTn>
                        </p:par>
                        <p:par>
                          <p:cTn id="34" fill="hold">
                            <p:stCondLst>
                              <p:cond delay="400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9"/>
                                        </p:tgtEl>
                                        <p:attrNameLst>
                                          <p:attrName>style.visibility</p:attrName>
                                        </p:attrNameLst>
                                      </p:cBhvr>
                                      <p:to>
                                        <p:strVal val="visible"/>
                                      </p:to>
                                    </p:set>
                                    <p:anim by="(-#ppt_w*2)" calcmode="lin" valueType="num">
                                      <p:cBhvr rctx="PPT">
                                        <p:cTn id="37" dur="500" autoRev="1" fill="hold">
                                          <p:stCondLst>
                                            <p:cond delay="0"/>
                                          </p:stCondLst>
                                        </p:cTn>
                                        <p:tgtEl>
                                          <p:spTgt spid="9"/>
                                        </p:tgtEl>
                                        <p:attrNameLst>
                                          <p:attrName>ppt_w</p:attrName>
                                        </p:attrNameLst>
                                      </p:cBhvr>
                                    </p:anim>
                                    <p:anim by="(#ppt_w*0.50)" calcmode="lin" valueType="num">
                                      <p:cBhvr>
                                        <p:cTn id="38" dur="500" decel="50000" autoRev="1" fill="hold">
                                          <p:stCondLst>
                                            <p:cond delay="0"/>
                                          </p:stCondLst>
                                        </p:cTn>
                                        <p:tgtEl>
                                          <p:spTgt spid="9"/>
                                        </p:tgtEl>
                                        <p:attrNameLst>
                                          <p:attrName>ppt_x</p:attrName>
                                        </p:attrNameLst>
                                      </p:cBhvr>
                                    </p:anim>
                                    <p:anim from="(-#ppt_h/2)" to="(#ppt_y)" calcmode="lin" valueType="num">
                                      <p:cBhvr>
                                        <p:cTn id="39" dur="1000" fill="hold">
                                          <p:stCondLst>
                                            <p:cond delay="0"/>
                                          </p:stCondLst>
                                        </p:cTn>
                                        <p:tgtEl>
                                          <p:spTgt spid="9"/>
                                        </p:tgtEl>
                                        <p:attrNameLst>
                                          <p:attrName>ppt_y</p:attrName>
                                        </p:attrNameLst>
                                      </p:cBhvr>
                                    </p:anim>
                                    <p:animRot by="21600000">
                                      <p:cBhvr>
                                        <p:cTn id="40"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80"/>
            <a:ext cx="12192000" cy="6858001"/>
          </a:xfrm>
          <a:prstGeom prst="rect">
            <a:avLst/>
          </a:prstGeom>
        </p:spPr>
      </p:pic>
      <p:sp>
        <p:nvSpPr>
          <p:cNvPr id="5" name="等腰三角形 4"/>
          <p:cNvSpPr/>
          <p:nvPr/>
        </p:nvSpPr>
        <p:spPr>
          <a:xfrm rot="5400000">
            <a:off x="262543" y="374115"/>
            <a:ext cx="668964" cy="576693"/>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ontserrat" panose="00000500000000000000" charset="0"/>
            </a:endParaRPr>
          </a:p>
        </p:txBody>
      </p:sp>
      <p:sp>
        <p:nvSpPr>
          <p:cNvPr id="6" name="椭圆 5"/>
          <p:cNvSpPr/>
          <p:nvPr/>
        </p:nvSpPr>
        <p:spPr>
          <a:xfrm>
            <a:off x="597025" y="148841"/>
            <a:ext cx="358276" cy="358276"/>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ontserrat" panose="00000500000000000000" charset="0"/>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548004">
            <a:off x="11439309" y="5848141"/>
            <a:ext cx="1505382" cy="1352551"/>
          </a:xfrm>
          <a:prstGeom prst="rect">
            <a:avLst/>
          </a:prstGeom>
        </p:spPr>
      </p:pic>
      <p:sp>
        <p:nvSpPr>
          <p:cNvPr id="13" name="文本框 12"/>
          <p:cNvSpPr txBox="1"/>
          <p:nvPr/>
        </p:nvSpPr>
        <p:spPr>
          <a:xfrm>
            <a:off x="955039" y="51346"/>
            <a:ext cx="10803881" cy="1200329"/>
          </a:xfrm>
          <a:prstGeom prst="rect">
            <a:avLst/>
          </a:prstGeom>
          <a:noFill/>
        </p:spPr>
        <p:txBody>
          <a:bodyPr wrap="square" rtlCol="0" anchor="ctr" anchorCtr="0">
            <a:spAutoFit/>
          </a:bodyPr>
          <a:lstStyle/>
          <a:p>
            <a:pPr algn="l">
              <a:spcBef>
                <a:spcPct val="0"/>
              </a:spcBef>
            </a:pPr>
            <a:r>
              <a:rPr lang="vi-VN" altLang="zh-CN" sz="3600" dirty="0">
                <a:solidFill>
                  <a:srgbClr val="006600"/>
                </a:solidFill>
                <a:latin typeface="UTM Marlboro" panose="02040603050506020204" pitchFamily="18" charset="0"/>
                <a:cs typeface="Montserrat" panose="00000500000000000000" charset="0"/>
              </a:rPr>
              <a:t>Tìm hiểu về sự chuyển động của khối trên một số tác phẩm mĩ thuật của nhà điêu khắc An - béc - tô Gia - cô - mét - ti (Alberto Giacometti)</a:t>
            </a:r>
            <a:endParaRPr lang="zh-CN" altLang="en-US" sz="3600" dirty="0">
              <a:solidFill>
                <a:srgbClr val="006600"/>
              </a:solidFill>
              <a:latin typeface="UTM Marlboro" panose="02040603050506020204" pitchFamily="18" charset="0"/>
              <a:cs typeface="Montserrat" panose="00000500000000000000" charset="0"/>
            </a:endParaRPr>
          </a:p>
        </p:txBody>
      </p:sp>
      <p:pic>
        <p:nvPicPr>
          <p:cNvPr id="32" name="Picture 31">
            <a:extLst>
              <a:ext uri="{FF2B5EF4-FFF2-40B4-BE49-F238E27FC236}">
                <a16:creationId xmlns:a16="http://schemas.microsoft.com/office/drawing/2014/main" id="{9DE11790-06E3-4771-B1A4-9BE1DEADD37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0563" b="56813" l="14825" r="61228">
                        <a14:foregroundMark x1="23509" y1="44750" x2="23509" y2="44750"/>
                        <a14:foregroundMark x1="23947" y1="43750" x2="23947" y2="43750"/>
                        <a14:foregroundMark x1="29123" y1="42563" x2="29123" y2="42563"/>
                        <a14:foregroundMark x1="30526" y1="42500" x2="30526" y2="42500"/>
                        <a14:foregroundMark x1="30702" y1="42063" x2="25614" y2="43188"/>
                        <a14:foregroundMark x1="25614" y1="43188" x2="21930" y2="45625"/>
                        <a14:foregroundMark x1="21930" y1="45625" x2="20439" y2="49250"/>
                        <a14:foregroundMark x1="20439" y1="49250" x2="14825" y2="50125"/>
                        <a14:foregroundMark x1="26579" y1="42813" x2="31579" y2="41813"/>
                        <a14:foregroundMark x1="31579" y1="41813" x2="36316" y2="43125"/>
                        <a14:foregroundMark x1="36316" y1="43125" x2="39649" y2="42313"/>
                        <a14:foregroundMark x1="27944" y1="48563" x2="27932" y2="49095"/>
                        <a14:foregroundMark x1="27982" y1="46938" x2="27944" y2="48563"/>
                        <a14:foregroundMark x1="33063" y1="53815" x2="34298" y2="54563"/>
                        <a14:foregroundMark x1="23509" y1="54688" x2="28947" y2="54750"/>
                        <a14:foregroundMark x1="28947" y1="54750" x2="31140" y2="54688"/>
                        <a14:foregroundMark x1="23741" y1="50886" x2="23421" y2="51625"/>
                        <a14:foregroundMark x1="23421" y1="51625" x2="23421" y2="52688"/>
                        <a14:foregroundMark x1="43969" y1="47553" x2="42293" y2="50461"/>
                        <a14:foregroundMark x1="44035" y1="47438" x2="44034" y2="47439"/>
                        <a14:foregroundMark x1="35741" y1="53889" x2="35439" y2="54000"/>
                        <a14:foregroundMark x1="26404" y1="47688" x2="24825" y2="48250"/>
                        <a14:foregroundMark x1="46196" y1="48935" x2="46404" y2="49625"/>
                        <a14:foregroundMark x1="45351" y1="46125" x2="46079" y2="48545"/>
                        <a14:foregroundMark x1="46404" y1="49625" x2="49386" y2="52500"/>
                        <a14:foregroundMark x1="49386" y1="52500" x2="50877" y2="55625"/>
                        <a14:foregroundMark x1="49211" y1="46813" x2="53509" y2="48750"/>
                        <a14:foregroundMark x1="53509" y1="48750" x2="58333" y2="53500"/>
                        <a14:foregroundMark x1="54649" y1="49438" x2="55789" y2="50438"/>
                        <a14:foregroundMark x1="51930" y1="54563" x2="57632" y2="55063"/>
                        <a14:foregroundMark x1="57632" y1="55063" x2="54912" y2="56813"/>
                        <a14:foregroundMark x1="59123" y1="54937" x2="61228" y2="56313"/>
                        <a14:foregroundMark x1="46842" y1="41750" x2="48333" y2="43125"/>
                        <a14:foregroundMark x1="49298" y1="44938" x2="50088" y2="46000"/>
                        <a14:foregroundMark x1="50439" y1="46438" x2="52018" y2="47625"/>
                        <a14:foregroundMark x1="26842" y1="42625" x2="24123" y2="43375"/>
                        <a14:foregroundMark x1="31140" y1="41813" x2="30000" y2="42063"/>
                        <a14:foregroundMark x1="24211" y1="48438" x2="23158" y2="50250"/>
                        <a14:foregroundMark x1="40614" y1="51500" x2="36754" y2="53188"/>
                        <a14:backgroundMark x1="25702" y1="45813" x2="25702" y2="45813"/>
                        <a14:backgroundMark x1="25702" y1="45813" x2="25614" y2="46125"/>
                        <a14:backgroundMark x1="26140" y1="50688" x2="26491" y2="50938"/>
                        <a14:backgroundMark x1="26491" y1="50938" x2="25641" y2="50143"/>
                        <a14:backgroundMark x1="24156" y1="50529" x2="23947" y2="50938"/>
                        <a14:backgroundMark x1="25789" y1="45563" x2="26140" y2="45563"/>
                        <a14:backgroundMark x1="33947" y1="46125" x2="32281" y2="49938"/>
                        <a14:backgroundMark x1="32281" y1="49938" x2="37368" y2="50125"/>
                        <a14:backgroundMark x1="37368" y1="50125" x2="35351" y2="46688"/>
                        <a14:backgroundMark x1="35351" y1="46688" x2="34298" y2="46375"/>
                        <a14:backgroundMark x1="39111" y1="50407" x2="41842" y2="49750"/>
                        <a14:backgroundMark x1="34561" y1="51500" x2="38741" y2="50495"/>
                        <a14:backgroundMark x1="41842" y1="49750" x2="40088" y2="48813"/>
                        <a14:backgroundMark x1="30526" y1="49625" x2="29825" y2="49063"/>
                        <a14:backgroundMark x1="28596" y1="48875" x2="30965" y2="52250"/>
                        <a14:backgroundMark x1="30965" y1="52250" x2="36053" y2="52625"/>
                        <a14:backgroundMark x1="27368" y1="49375" x2="28684" y2="48313"/>
                        <a14:backgroundMark x1="44386" y1="50688" x2="41619" y2="52231"/>
                        <a14:backgroundMark x1="41666" y1="52863" x2="45877" y2="52625"/>
                        <a14:backgroundMark x1="45877" y1="52625" x2="44211" y2="50938"/>
                        <a14:backgroundMark x1="44737" y1="49250" x2="44649" y2="47625"/>
                        <a14:backgroundMark x1="37754" y1="53914" x2="36228" y2="54313"/>
                        <a14:backgroundMark x1="50702" y1="50438" x2="53333" y2="53438"/>
                        <a14:backgroundMark x1="53333" y1="53438" x2="54825" y2="53938"/>
                        <a14:backgroundMark x1="47719" y1="47750" x2="50702" y2="50375"/>
                        <a14:backgroundMark x1="27544" y1="48563" x2="27544" y2="48563"/>
                      </a14:backgroundRemoval>
                    </a14:imgEffect>
                  </a14:imgLayer>
                </a14:imgProps>
              </a:ext>
              <a:ext uri="{28A0092B-C50C-407E-A947-70E740481C1C}">
                <a14:useLocalDpi xmlns:a14="http://schemas.microsoft.com/office/drawing/2010/main" val="0"/>
              </a:ext>
            </a:extLst>
          </a:blip>
          <a:srcRect l="12350" t="38571" r="35965" b="41429"/>
          <a:stretch/>
        </p:blipFill>
        <p:spPr>
          <a:xfrm>
            <a:off x="237148" y="1518350"/>
            <a:ext cx="4930708" cy="2677886"/>
          </a:xfrm>
          <a:prstGeom prst="rect">
            <a:avLst/>
          </a:prstGeom>
        </p:spPr>
      </p:pic>
      <p:pic>
        <p:nvPicPr>
          <p:cNvPr id="34" name="Picture 33">
            <a:extLst>
              <a:ext uri="{FF2B5EF4-FFF2-40B4-BE49-F238E27FC236}">
                <a16:creationId xmlns:a16="http://schemas.microsoft.com/office/drawing/2014/main" id="{CD82979F-B92D-44D8-AB00-235F93F46FD5}"/>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39375" b="78000" l="65088" r="96404">
                        <a14:foregroundMark x1="81667" y1="48750" x2="81667" y2="48750"/>
                        <a14:foregroundMark x1="81667" y1="48750" x2="80263" y2="40500"/>
                        <a14:foregroundMark x1="81404" y1="40500" x2="79211" y2="39375"/>
                        <a14:foregroundMark x1="84298" y1="50125" x2="81842" y2="57000"/>
                        <a14:foregroundMark x1="81842" y1="57000" x2="78860" y2="60438"/>
                        <a14:foregroundMark x1="84211" y1="52375" x2="83860" y2="54688"/>
                        <a14:foregroundMark x1="65351" y1="77188" x2="75263" y2="77813"/>
                        <a14:foregroundMark x1="75263" y1="77813" x2="77719" y2="77438"/>
                        <a14:foregroundMark x1="65614" y1="78000" x2="65088" y2="77563"/>
                        <a14:foregroundMark x1="75439" y1="67625" x2="79035" y2="60375"/>
                      </a14:backgroundRemoval>
                    </a14:imgEffect>
                  </a14:imgLayer>
                </a14:imgProps>
              </a:ext>
              <a:ext uri="{28A0092B-C50C-407E-A947-70E740481C1C}">
                <a14:useLocalDpi xmlns:a14="http://schemas.microsoft.com/office/drawing/2010/main" val="0"/>
              </a:ext>
            </a:extLst>
          </a:blip>
          <a:srcRect l="64703" t="36190" b="19155"/>
          <a:stretch/>
        </p:blipFill>
        <p:spPr>
          <a:xfrm>
            <a:off x="7461465" y="1140506"/>
            <a:ext cx="2295676" cy="4076237"/>
          </a:xfrm>
          <a:prstGeom prst="rect">
            <a:avLst/>
          </a:prstGeom>
        </p:spPr>
      </p:pic>
      <p:sp>
        <p:nvSpPr>
          <p:cNvPr id="36" name="TextBox 35">
            <a:extLst>
              <a:ext uri="{FF2B5EF4-FFF2-40B4-BE49-F238E27FC236}">
                <a16:creationId xmlns:a16="http://schemas.microsoft.com/office/drawing/2014/main" id="{9D2A1D4E-CB91-4F6F-8032-2916EC98D506}"/>
              </a:ext>
            </a:extLst>
          </p:cNvPr>
          <p:cNvSpPr txBox="1"/>
          <p:nvPr/>
        </p:nvSpPr>
        <p:spPr>
          <a:xfrm>
            <a:off x="14463" y="4067688"/>
            <a:ext cx="5447546" cy="1938992"/>
          </a:xfrm>
          <a:prstGeom prst="rect">
            <a:avLst/>
          </a:prstGeom>
          <a:noFill/>
        </p:spPr>
        <p:txBody>
          <a:bodyPr wrap="square" rtlCol="0">
            <a:spAutoFit/>
          </a:bodyPr>
          <a:lstStyle/>
          <a:p>
            <a:pPr marL="457200" indent="-457200" algn="ctr">
              <a:buAutoNum type="arabicPeriod"/>
            </a:pPr>
            <a:r>
              <a:rPr lang="vi-VN" sz="2400" dirty="0">
                <a:solidFill>
                  <a:srgbClr val="FF0000"/>
                </a:solidFill>
                <a:latin typeface="UTM Marlboro" panose="02040603050506020204" pitchFamily="18" charset="0"/>
                <a:cs typeface="Times New Roman" panose="02020603050405020304" pitchFamily="18" charset="0"/>
              </a:rPr>
              <a:t>Con chó (Dog)</a:t>
            </a:r>
            <a:r>
              <a:rPr lang="vi-VN" sz="2400" dirty="0">
                <a:solidFill>
                  <a:srgbClr val="002060"/>
                </a:solidFill>
                <a:latin typeface="UTM Marlboro" panose="02040603050506020204" pitchFamily="18" charset="0"/>
                <a:cs typeface="Times New Roman" panose="02020603050405020304" pitchFamily="18" charset="0"/>
              </a:rPr>
              <a:t>, </a:t>
            </a:r>
            <a:r>
              <a:rPr lang="vi-VN" sz="2400" dirty="0">
                <a:solidFill>
                  <a:srgbClr val="008000"/>
                </a:solidFill>
                <a:latin typeface="UTM Marlboro" panose="02040603050506020204" pitchFamily="18" charset="0"/>
                <a:cs typeface="Times New Roman" panose="02020603050405020304" pitchFamily="18" charset="0"/>
              </a:rPr>
              <a:t>1951, </a:t>
            </a:r>
            <a:r>
              <a:rPr lang="vi-VN" sz="2400" dirty="0">
                <a:solidFill>
                  <a:schemeClr val="accent2">
                    <a:lumMod val="75000"/>
                  </a:schemeClr>
                </a:solidFill>
                <a:latin typeface="UTM Marlboro" panose="02040603050506020204" pitchFamily="18" charset="0"/>
                <a:cs typeface="Times New Roman" panose="02020603050405020304" pitchFamily="18" charset="0"/>
              </a:rPr>
              <a:t>tượng đồng.</a:t>
            </a:r>
          </a:p>
          <a:p>
            <a:pPr algn="ctr"/>
            <a:r>
              <a:rPr lang="vi-VN" sz="2400" dirty="0">
                <a:solidFill>
                  <a:srgbClr val="002060"/>
                </a:solidFill>
                <a:latin typeface="UTM Marlboro" panose="02040603050506020204" pitchFamily="18" charset="0"/>
                <a:cs typeface="Times New Roman" panose="02020603050405020304" pitchFamily="18" charset="0"/>
              </a:rPr>
              <a:t>Nhà điêu khắc tạo nên cảm giác về sự chuyển động của con chó thông qua cách diễn tả về chiều hướng của thân, đầu cũng như chiều hướng của chân theo xu hướng thon dài hơn so với tỉ lệ thực. </a:t>
            </a:r>
            <a:endParaRPr lang="en-US" sz="2400" dirty="0">
              <a:solidFill>
                <a:srgbClr val="002060"/>
              </a:solidFill>
              <a:latin typeface="UTM Marlboro" panose="020406030505060202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D01F02B-A073-4DC2-A655-D25155E2847B}"/>
              </a:ext>
            </a:extLst>
          </p:cNvPr>
          <p:cNvSpPr txBox="1"/>
          <p:nvPr/>
        </p:nvSpPr>
        <p:spPr>
          <a:xfrm>
            <a:off x="5355612" y="5152610"/>
            <a:ext cx="5976415" cy="1569660"/>
          </a:xfrm>
          <a:prstGeom prst="rect">
            <a:avLst/>
          </a:prstGeom>
          <a:noFill/>
        </p:spPr>
        <p:txBody>
          <a:bodyPr wrap="square" rtlCol="0">
            <a:spAutoFit/>
          </a:bodyPr>
          <a:lstStyle/>
          <a:p>
            <a:pPr algn="ctr"/>
            <a:r>
              <a:rPr lang="vi-VN" sz="2400" dirty="0">
                <a:solidFill>
                  <a:srgbClr val="FF0000"/>
                </a:solidFill>
                <a:latin typeface="UTM Marlboro" panose="02040603050506020204" pitchFamily="18" charset="0"/>
                <a:cs typeface="Times New Roman" panose="02020603050405020304" pitchFamily="18" charset="0"/>
              </a:rPr>
              <a:t>2. Người đang đi, phiên bản 1 (Man Walking, Version 1)</a:t>
            </a:r>
            <a:r>
              <a:rPr lang="vi-VN" sz="2400" dirty="0">
                <a:solidFill>
                  <a:srgbClr val="002060"/>
                </a:solidFill>
                <a:latin typeface="UTM Marlboro" panose="02040603050506020204" pitchFamily="18" charset="0"/>
                <a:cs typeface="Times New Roman" panose="02020603050405020304" pitchFamily="18" charset="0"/>
              </a:rPr>
              <a:t>, </a:t>
            </a:r>
            <a:r>
              <a:rPr lang="vi-VN" sz="2400" dirty="0">
                <a:solidFill>
                  <a:srgbClr val="008000"/>
                </a:solidFill>
                <a:latin typeface="UTM Marlboro" panose="02040603050506020204" pitchFamily="18" charset="0"/>
                <a:cs typeface="Times New Roman" panose="02020603050405020304" pitchFamily="18" charset="0"/>
              </a:rPr>
              <a:t>1960, </a:t>
            </a:r>
            <a:r>
              <a:rPr lang="vi-VN" sz="2400" dirty="0">
                <a:solidFill>
                  <a:schemeClr val="accent2">
                    <a:lumMod val="75000"/>
                  </a:schemeClr>
                </a:solidFill>
                <a:latin typeface="UTM Marlboro" panose="02040603050506020204" pitchFamily="18" charset="0"/>
                <a:cs typeface="Times New Roman" panose="02020603050405020304" pitchFamily="18" charset="0"/>
              </a:rPr>
              <a:t>tượng đồng.</a:t>
            </a:r>
          </a:p>
          <a:p>
            <a:pPr algn="ctr"/>
            <a:r>
              <a:rPr lang="vi-VN" sz="2400" dirty="0">
                <a:solidFill>
                  <a:srgbClr val="002060"/>
                </a:solidFill>
                <a:latin typeface="UTM Marlboro" panose="02040603050506020204" pitchFamily="18" charset="0"/>
                <a:cs typeface="Times New Roman" panose="02020603050405020304" pitchFamily="18" charset="0"/>
              </a:rPr>
              <a:t>Tác giả sử dụng các khối có chiều hướng kéo dài để thể hiện bức tượng cho cảm giác nhân vật đang chuyển động.</a:t>
            </a:r>
            <a:endParaRPr lang="en-US" sz="2400" dirty="0">
              <a:solidFill>
                <a:srgbClr val="002060"/>
              </a:solidFill>
              <a:latin typeface="UTM Marlboro" panose="020406030505060202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481EC5EB-4F6C-4AA0-BC9C-C021657CFBF1}"/>
              </a:ext>
            </a:extLst>
          </p:cNvPr>
          <p:cNvSpPr txBox="1"/>
          <p:nvPr/>
        </p:nvSpPr>
        <p:spPr>
          <a:xfrm>
            <a:off x="1296029" y="1382620"/>
            <a:ext cx="10121900" cy="1569660"/>
          </a:xfrm>
          <a:prstGeom prst="rect">
            <a:avLst/>
          </a:prstGeom>
          <a:noFill/>
        </p:spPr>
        <p:txBody>
          <a:bodyPr wrap="square" rtlCol="0">
            <a:spAutoFit/>
          </a:bodyPr>
          <a:lstStyle/>
          <a:p>
            <a:pPr algn="just"/>
            <a:r>
              <a:rPr lang="vi-VN" sz="3200" dirty="0">
                <a:solidFill>
                  <a:schemeClr val="accent2">
                    <a:lumMod val="75000"/>
                  </a:schemeClr>
                </a:solidFill>
                <a:latin typeface="UTM Marlboro" panose="02040603050506020204" pitchFamily="18" charset="0"/>
              </a:rPr>
              <a:t>An - béc - tô Gia - cô - mét - ti (1901 - 1966) là nhà điêu khắc người Thụy Sĩ. Các tác phẩm của ông được biết đến nhiều nhất với lỗi tạo hình nhân vật có xu hướng kéo dài cũng như thể hiện sự thô ráp của vật liệu. </a:t>
            </a:r>
            <a:endParaRPr lang="en-US" sz="3200" dirty="0">
              <a:solidFill>
                <a:schemeClr val="accent2">
                  <a:lumMod val="75000"/>
                </a:schemeClr>
              </a:solidFill>
              <a:latin typeface="UTM Marlboro" panose="02040603050506020204" pitchFamily="18" charset="0"/>
            </a:endParaRPr>
          </a:p>
        </p:txBody>
      </p:sp>
      <p:pic>
        <p:nvPicPr>
          <p:cNvPr id="1026" name="Picture 2" descr="Alberto Giacometti in Paris">
            <a:extLst>
              <a:ext uri="{FF2B5EF4-FFF2-40B4-BE49-F238E27FC236}">
                <a16:creationId xmlns:a16="http://schemas.microsoft.com/office/drawing/2014/main" id="{6F1500DB-3F9F-4229-AA53-DA016BE5E9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12675" y="2974224"/>
            <a:ext cx="3581860" cy="2981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anim calcmode="lin" valueType="num">
                                      <p:cBhvr>
                                        <p:cTn id="56" dur="1000" fill="hold"/>
                                        <p:tgtEl>
                                          <p:spTgt spid="34"/>
                                        </p:tgtEl>
                                        <p:attrNameLst>
                                          <p:attrName>ppt_x</p:attrName>
                                        </p:attrNameLst>
                                      </p:cBhvr>
                                      <p:tavLst>
                                        <p:tav tm="0">
                                          <p:val>
                                            <p:strVal val="#ppt_x"/>
                                          </p:val>
                                        </p:tav>
                                        <p:tav tm="100000">
                                          <p:val>
                                            <p:strVal val="#ppt_x"/>
                                          </p:val>
                                        </p:tav>
                                      </p:tavLst>
                                    </p:anim>
                                    <p:anim calcmode="lin" valueType="num">
                                      <p:cBhvr>
                                        <p:cTn id="57" dur="1000" fill="hold"/>
                                        <p:tgtEl>
                                          <p:spTgt spid="3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1000"/>
                                        <p:tgtEl>
                                          <p:spTgt spid="37"/>
                                        </p:tgtEl>
                                      </p:cBhvr>
                                    </p:animEffect>
                                    <p:anim calcmode="lin" valueType="num">
                                      <p:cBhvr>
                                        <p:cTn id="61" dur="1000" fill="hold"/>
                                        <p:tgtEl>
                                          <p:spTgt spid="37"/>
                                        </p:tgtEl>
                                        <p:attrNameLst>
                                          <p:attrName>ppt_x</p:attrName>
                                        </p:attrNameLst>
                                      </p:cBhvr>
                                      <p:tavLst>
                                        <p:tav tm="0">
                                          <p:val>
                                            <p:strVal val="#ppt_x"/>
                                          </p:val>
                                        </p:tav>
                                        <p:tav tm="100000">
                                          <p:val>
                                            <p:strVal val="#ppt_x"/>
                                          </p:val>
                                        </p:tav>
                                      </p:tavLst>
                                    </p:anim>
                                    <p:anim calcmode="lin" valueType="num">
                                      <p:cBhvr>
                                        <p:cTn id="6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xit" presetSubtype="1" fill="hold" grpId="1" nodeType="clickEffect">
                                  <p:stCondLst>
                                    <p:cond delay="0"/>
                                  </p:stCondLst>
                                  <p:childTnLst>
                                    <p:animEffect transition="out" filter="wipe(up)">
                                      <p:cBhvr>
                                        <p:cTn id="66" dur="500"/>
                                        <p:tgtEl>
                                          <p:spTgt spid="36"/>
                                        </p:tgtEl>
                                      </p:cBhvr>
                                    </p:animEffect>
                                    <p:set>
                                      <p:cBhvr>
                                        <p:cTn id="67" dur="1" fill="hold">
                                          <p:stCondLst>
                                            <p:cond delay="499"/>
                                          </p:stCondLst>
                                        </p:cTn>
                                        <p:tgtEl>
                                          <p:spTgt spid="36"/>
                                        </p:tgtEl>
                                        <p:attrNameLst>
                                          <p:attrName>style.visibility</p:attrName>
                                        </p:attrNameLst>
                                      </p:cBhvr>
                                      <p:to>
                                        <p:strVal val="hidden"/>
                                      </p:to>
                                    </p:set>
                                  </p:childTnLst>
                                </p:cTn>
                              </p:par>
                              <p:par>
                                <p:cTn id="68" presetID="22" presetClass="exit" presetSubtype="1" fill="hold" nodeType="withEffect">
                                  <p:stCondLst>
                                    <p:cond delay="0"/>
                                  </p:stCondLst>
                                  <p:childTnLst>
                                    <p:animEffect transition="out" filter="wipe(up)">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22" presetClass="exit" presetSubtype="1" fill="hold" nodeType="withEffect">
                                  <p:stCondLst>
                                    <p:cond delay="0"/>
                                  </p:stCondLst>
                                  <p:childTnLst>
                                    <p:animEffect transition="out" filter="wipe(up)">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par>
                                <p:cTn id="74" presetID="22" presetClass="exit" presetSubtype="1" fill="hold" grpId="1" nodeType="withEffect">
                                  <p:stCondLst>
                                    <p:cond delay="0"/>
                                  </p:stCondLst>
                                  <p:childTnLst>
                                    <p:animEffect transition="out" filter="wipe(up)">
                                      <p:cBhvr>
                                        <p:cTn id="75" dur="500"/>
                                        <p:tgtEl>
                                          <p:spTgt spid="37"/>
                                        </p:tgtEl>
                                      </p:cBhvr>
                                    </p:animEffect>
                                    <p:set>
                                      <p:cBhvr>
                                        <p:cTn id="76" dur="1" fill="hold">
                                          <p:stCondLst>
                                            <p:cond delay="499"/>
                                          </p:stCondLst>
                                        </p:cTn>
                                        <p:tgtEl>
                                          <p:spTgt spid="37"/>
                                        </p:tgtEl>
                                        <p:attrNameLst>
                                          <p:attrName>style.visibility</p:attrName>
                                        </p:attrNameLst>
                                      </p:cBhvr>
                                      <p:to>
                                        <p:strVal val="hidden"/>
                                      </p:to>
                                    </p:set>
                                  </p:childTnLst>
                                </p:cTn>
                              </p:par>
                              <p:par>
                                <p:cTn id="77" presetID="42" presetClass="entr" presetSubtype="0" fill="hold" nodeType="withEffect">
                                  <p:stCondLst>
                                    <p:cond delay="0"/>
                                  </p:stCondLst>
                                  <p:childTnLst>
                                    <p:set>
                                      <p:cBhvr>
                                        <p:cTn id="78" dur="1" fill="hold">
                                          <p:stCondLst>
                                            <p:cond delay="0"/>
                                          </p:stCondLst>
                                        </p:cTn>
                                        <p:tgtEl>
                                          <p:spTgt spid="1026"/>
                                        </p:tgtEl>
                                        <p:attrNameLst>
                                          <p:attrName>style.visibility</p:attrName>
                                        </p:attrNameLst>
                                      </p:cBhvr>
                                      <p:to>
                                        <p:strVal val="visible"/>
                                      </p:to>
                                    </p:set>
                                    <p:animEffect transition="in" filter="fade">
                                      <p:cBhvr>
                                        <p:cTn id="79" dur="1000"/>
                                        <p:tgtEl>
                                          <p:spTgt spid="1026"/>
                                        </p:tgtEl>
                                      </p:cBhvr>
                                    </p:animEffect>
                                    <p:anim calcmode="lin" valueType="num">
                                      <p:cBhvr>
                                        <p:cTn id="80" dur="1000" fill="hold"/>
                                        <p:tgtEl>
                                          <p:spTgt spid="1026"/>
                                        </p:tgtEl>
                                        <p:attrNameLst>
                                          <p:attrName>ppt_x</p:attrName>
                                        </p:attrNameLst>
                                      </p:cBhvr>
                                      <p:tavLst>
                                        <p:tav tm="0">
                                          <p:val>
                                            <p:strVal val="#ppt_x"/>
                                          </p:val>
                                        </p:tav>
                                        <p:tav tm="100000">
                                          <p:val>
                                            <p:strVal val="#ppt_x"/>
                                          </p:val>
                                        </p:tav>
                                      </p:tavLst>
                                    </p:anim>
                                    <p:anim calcmode="lin" valueType="num">
                                      <p:cBhvr>
                                        <p:cTn id="81" dur="1000" fill="hold"/>
                                        <p:tgtEl>
                                          <p:spTgt spid="1026"/>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1000"/>
                                        <p:tgtEl>
                                          <p:spTgt spid="38"/>
                                        </p:tgtEl>
                                      </p:cBhvr>
                                    </p:animEffect>
                                    <p:anim calcmode="lin" valueType="num">
                                      <p:cBhvr>
                                        <p:cTn id="85" dur="1000" fill="hold"/>
                                        <p:tgtEl>
                                          <p:spTgt spid="38"/>
                                        </p:tgtEl>
                                        <p:attrNameLst>
                                          <p:attrName>ppt_x</p:attrName>
                                        </p:attrNameLst>
                                      </p:cBhvr>
                                      <p:tavLst>
                                        <p:tav tm="0">
                                          <p:val>
                                            <p:strVal val="#ppt_x"/>
                                          </p:val>
                                        </p:tav>
                                        <p:tav tm="100000">
                                          <p:val>
                                            <p:strVal val="#ppt_x"/>
                                          </p:val>
                                        </p:tav>
                                      </p:tavLst>
                                    </p:anim>
                                    <p:anim calcmode="lin" valueType="num">
                                      <p:cBhvr>
                                        <p:cTn id="8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3" grpId="0"/>
      <p:bldP spid="36" grpId="0"/>
      <p:bldP spid="36" grpId="1"/>
      <p:bldP spid="37" grpId="0"/>
      <p:bldP spid="37" grpId="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37EE54E-475A-4A98-BB7E-E9589285C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5" name="等腰三角形 4">
            <a:extLst>
              <a:ext uri="{FF2B5EF4-FFF2-40B4-BE49-F238E27FC236}">
                <a16:creationId xmlns:a16="http://schemas.microsoft.com/office/drawing/2014/main" id="{12A57841-E786-4651-8553-03DA2F40B371}"/>
              </a:ext>
            </a:extLst>
          </p:cNvPr>
          <p:cNvSpPr/>
          <p:nvPr/>
        </p:nvSpPr>
        <p:spPr>
          <a:xfrm rot="5400000">
            <a:off x="262543" y="374115"/>
            <a:ext cx="668964" cy="576693"/>
          </a:xfrm>
          <a:prstGeom prst="triangl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ontserrat" panose="00000500000000000000" charset="0"/>
            </a:endParaRPr>
          </a:p>
        </p:txBody>
      </p:sp>
      <p:sp>
        <p:nvSpPr>
          <p:cNvPr id="6" name="椭圆 5">
            <a:extLst>
              <a:ext uri="{FF2B5EF4-FFF2-40B4-BE49-F238E27FC236}">
                <a16:creationId xmlns:a16="http://schemas.microsoft.com/office/drawing/2014/main" id="{6E4D8C0F-BF5E-413A-8E8A-9D3397C3F5E2}"/>
              </a:ext>
            </a:extLst>
          </p:cNvPr>
          <p:cNvSpPr/>
          <p:nvPr/>
        </p:nvSpPr>
        <p:spPr>
          <a:xfrm>
            <a:off x="597025" y="148841"/>
            <a:ext cx="358276" cy="358276"/>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ontserrat" panose="00000500000000000000" charset="0"/>
            </a:endParaRPr>
          </a:p>
        </p:txBody>
      </p:sp>
      <p:pic>
        <p:nvPicPr>
          <p:cNvPr id="7" name="图片 11">
            <a:extLst>
              <a:ext uri="{FF2B5EF4-FFF2-40B4-BE49-F238E27FC236}">
                <a16:creationId xmlns:a16="http://schemas.microsoft.com/office/drawing/2014/main" id="{6E35D58E-65E1-49A1-B1F4-AE670ABCDC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48004">
            <a:off x="11439309" y="5848141"/>
            <a:ext cx="1505382" cy="1352551"/>
          </a:xfrm>
          <a:prstGeom prst="rect">
            <a:avLst/>
          </a:prstGeom>
        </p:spPr>
      </p:pic>
      <p:pic>
        <p:nvPicPr>
          <p:cNvPr id="8" name="图片 8">
            <a:extLst>
              <a:ext uri="{FF2B5EF4-FFF2-40B4-BE49-F238E27FC236}">
                <a16:creationId xmlns:a16="http://schemas.microsoft.com/office/drawing/2014/main" id="{B4C749D7-41D3-486E-AE3E-C1304153D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9" name="图片 9">
            <a:extLst>
              <a:ext uri="{FF2B5EF4-FFF2-40B4-BE49-F238E27FC236}">
                <a16:creationId xmlns:a16="http://schemas.microsoft.com/office/drawing/2014/main" id="{6A4C70F0-0F9C-45A6-A000-2F502EC41B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24234" y="5984813"/>
            <a:ext cx="304417" cy="366333"/>
          </a:xfrm>
          <a:prstGeom prst="rect">
            <a:avLst/>
          </a:prstGeom>
        </p:spPr>
      </p:pic>
      <p:sp>
        <p:nvSpPr>
          <p:cNvPr id="12" name="TextBox 11">
            <a:extLst>
              <a:ext uri="{FF2B5EF4-FFF2-40B4-BE49-F238E27FC236}">
                <a16:creationId xmlns:a16="http://schemas.microsoft.com/office/drawing/2014/main" id="{39F4DD36-55CB-4041-A614-33128F617193}"/>
              </a:ext>
            </a:extLst>
          </p:cNvPr>
          <p:cNvSpPr txBox="1"/>
          <p:nvPr/>
        </p:nvSpPr>
        <p:spPr>
          <a:xfrm>
            <a:off x="2031550" y="341670"/>
            <a:ext cx="4852352" cy="830997"/>
          </a:xfrm>
          <a:prstGeom prst="rect">
            <a:avLst/>
          </a:prstGeom>
          <a:noFill/>
        </p:spPr>
        <p:txBody>
          <a:bodyPr wrap="square" rtlCol="0">
            <a:spAutoFit/>
          </a:bodyPr>
          <a:lstStyle/>
          <a:p>
            <a:pPr algn="just"/>
            <a:r>
              <a:rPr lang="vi-VN" sz="4800" dirty="0">
                <a:solidFill>
                  <a:schemeClr val="accent2">
                    <a:lumMod val="75000"/>
                  </a:schemeClr>
                </a:solidFill>
                <a:latin typeface="UTM Marlboro" panose="02040603050506020204" pitchFamily="18" charset="0"/>
              </a:rPr>
              <a:t>Tạo hình con rối.</a:t>
            </a:r>
            <a:endParaRPr lang="en-US" sz="4800" dirty="0">
              <a:solidFill>
                <a:schemeClr val="accent2">
                  <a:lumMod val="75000"/>
                </a:schemeClr>
              </a:solidFill>
              <a:latin typeface="UTM Marlboro" panose="02040603050506020204" pitchFamily="18" charset="0"/>
            </a:endParaRPr>
          </a:p>
        </p:txBody>
      </p:sp>
      <p:pic>
        <p:nvPicPr>
          <p:cNvPr id="14" name="Picture 13">
            <a:extLst>
              <a:ext uri="{FF2B5EF4-FFF2-40B4-BE49-F238E27FC236}">
                <a16:creationId xmlns:a16="http://schemas.microsoft.com/office/drawing/2014/main" id="{ABA543E4-DC2C-41D2-AAC3-B0265DF386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288" y="1700181"/>
            <a:ext cx="7024719" cy="4168416"/>
          </a:xfrm>
          <a:prstGeom prst="rect">
            <a:avLst/>
          </a:prstGeom>
        </p:spPr>
      </p:pic>
      <p:pic>
        <p:nvPicPr>
          <p:cNvPr id="18" name="Picture 17">
            <a:extLst>
              <a:ext uri="{FF2B5EF4-FFF2-40B4-BE49-F238E27FC236}">
                <a16:creationId xmlns:a16="http://schemas.microsoft.com/office/drawing/2014/main" id="{ADD1803A-A198-441E-B282-4A13C2F155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1526" y="996944"/>
            <a:ext cx="3851926" cy="4931011"/>
          </a:xfrm>
          <a:prstGeom prst="rect">
            <a:avLst/>
          </a:prstGeom>
        </p:spPr>
      </p:pic>
    </p:spTree>
    <p:extLst>
      <p:ext uri="{BB962C8B-B14F-4D97-AF65-F5344CB8AC3E}">
        <p14:creationId xmlns:p14="http://schemas.microsoft.com/office/powerpoint/2010/main" val="133801593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a:extLst>
              <a:ext uri="{FF2B5EF4-FFF2-40B4-BE49-F238E27FC236}">
                <a16:creationId xmlns:a16="http://schemas.microsoft.com/office/drawing/2014/main" id="{8AE2834D-0BC8-4707-B28A-7437B133C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5" name="等腰三角形 4"/>
          <p:cNvSpPr/>
          <p:nvPr/>
        </p:nvSpPr>
        <p:spPr>
          <a:xfrm rot="5400000">
            <a:off x="262543" y="374115"/>
            <a:ext cx="668964" cy="576693"/>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sp>
        <p:nvSpPr>
          <p:cNvPr id="6" name="椭圆 5"/>
          <p:cNvSpPr/>
          <p:nvPr/>
        </p:nvSpPr>
        <p:spPr>
          <a:xfrm>
            <a:off x="597025" y="148841"/>
            <a:ext cx="358276" cy="358276"/>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548004">
            <a:off x="11439309" y="5848141"/>
            <a:ext cx="1505382" cy="1352551"/>
          </a:xfrm>
          <a:prstGeom prst="rect">
            <a:avLst/>
          </a:prstGeom>
        </p:spPr>
      </p:pic>
      <p:grpSp>
        <p:nvGrpSpPr>
          <p:cNvPr id="49" name="Group 48">
            <a:extLst>
              <a:ext uri="{FF2B5EF4-FFF2-40B4-BE49-F238E27FC236}">
                <a16:creationId xmlns:a16="http://schemas.microsoft.com/office/drawing/2014/main" id="{08F614D7-244E-499F-AA67-23B7BF15DD73}"/>
              </a:ext>
            </a:extLst>
          </p:cNvPr>
          <p:cNvGrpSpPr/>
          <p:nvPr/>
        </p:nvGrpSpPr>
        <p:grpSpPr>
          <a:xfrm>
            <a:off x="213936" y="1231453"/>
            <a:ext cx="11697193" cy="4300550"/>
            <a:chOff x="213936" y="1523553"/>
            <a:chExt cx="11697193" cy="4300550"/>
          </a:xfrm>
        </p:grpSpPr>
        <p:pic>
          <p:nvPicPr>
            <p:cNvPr id="37" name="Picture 36">
              <a:extLst>
                <a:ext uri="{FF2B5EF4-FFF2-40B4-BE49-F238E27FC236}">
                  <a16:creationId xmlns:a16="http://schemas.microsoft.com/office/drawing/2014/main" id="{CEBE32A2-EEBA-4179-AA57-CFF82E091B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1280" y="1523553"/>
              <a:ext cx="4300550" cy="4300550"/>
            </a:xfrm>
            <a:prstGeom prst="rect">
              <a:avLst/>
            </a:prstGeom>
          </p:spPr>
        </p:pic>
        <p:pic>
          <p:nvPicPr>
            <p:cNvPr id="39" name="Picture 38">
              <a:extLst>
                <a:ext uri="{FF2B5EF4-FFF2-40B4-BE49-F238E27FC236}">
                  <a16:creationId xmlns:a16="http://schemas.microsoft.com/office/drawing/2014/main" id="{3A8A662D-B006-4240-B4FA-3ECA0511C6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936" y="1541014"/>
              <a:ext cx="3208424" cy="4283089"/>
            </a:xfrm>
            <a:prstGeom prst="rect">
              <a:avLst/>
            </a:prstGeom>
          </p:spPr>
        </p:pic>
        <p:pic>
          <p:nvPicPr>
            <p:cNvPr id="45" name="Picture 44">
              <a:extLst>
                <a:ext uri="{FF2B5EF4-FFF2-40B4-BE49-F238E27FC236}">
                  <a16:creationId xmlns:a16="http://schemas.microsoft.com/office/drawing/2014/main" id="{DD474AC1-DB79-447C-A771-4032CBC8FF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32856" y="1543400"/>
              <a:ext cx="3778273" cy="4280703"/>
            </a:xfrm>
            <a:prstGeom prst="rect">
              <a:avLst/>
            </a:prstGeom>
          </p:spPr>
        </p:pic>
      </p:grpSp>
      <p:grpSp>
        <p:nvGrpSpPr>
          <p:cNvPr id="48" name="Group 47">
            <a:extLst>
              <a:ext uri="{FF2B5EF4-FFF2-40B4-BE49-F238E27FC236}">
                <a16:creationId xmlns:a16="http://schemas.microsoft.com/office/drawing/2014/main" id="{1C546271-B0AB-4497-A508-63A2AA0226B5}"/>
              </a:ext>
            </a:extLst>
          </p:cNvPr>
          <p:cNvGrpSpPr/>
          <p:nvPr/>
        </p:nvGrpSpPr>
        <p:grpSpPr>
          <a:xfrm>
            <a:off x="213936" y="1238948"/>
            <a:ext cx="11686919" cy="4144407"/>
            <a:chOff x="291738" y="1523552"/>
            <a:chExt cx="11686919" cy="4144407"/>
          </a:xfrm>
        </p:grpSpPr>
        <p:pic>
          <p:nvPicPr>
            <p:cNvPr id="43" name="Picture 42">
              <a:extLst>
                <a:ext uri="{FF2B5EF4-FFF2-40B4-BE49-F238E27FC236}">
                  <a16:creationId xmlns:a16="http://schemas.microsoft.com/office/drawing/2014/main" id="{DA05B808-C478-49DE-BC7B-92FEA637CC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1738" y="1523554"/>
              <a:ext cx="3108304" cy="4144405"/>
            </a:xfrm>
            <a:prstGeom prst="rect">
              <a:avLst/>
            </a:prstGeom>
          </p:spPr>
        </p:pic>
        <p:pic>
          <p:nvPicPr>
            <p:cNvPr id="46" name="Picture 45">
              <a:extLst>
                <a:ext uri="{FF2B5EF4-FFF2-40B4-BE49-F238E27FC236}">
                  <a16:creationId xmlns:a16="http://schemas.microsoft.com/office/drawing/2014/main" id="{752739BC-D513-4B0B-9C38-EF2BA0DFBF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38785" y="1523552"/>
              <a:ext cx="5045853" cy="4140647"/>
            </a:xfrm>
            <a:prstGeom prst="rect">
              <a:avLst/>
            </a:prstGeom>
          </p:spPr>
        </p:pic>
        <p:pic>
          <p:nvPicPr>
            <p:cNvPr id="47" name="Picture 46">
              <a:extLst>
                <a:ext uri="{FF2B5EF4-FFF2-40B4-BE49-F238E27FC236}">
                  <a16:creationId xmlns:a16="http://schemas.microsoft.com/office/drawing/2014/main" id="{CC8A27A7-F8FF-459F-8BAE-BB87532C8B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4914" y="1523553"/>
              <a:ext cx="2993743" cy="4140283"/>
            </a:xfrm>
            <a:prstGeom prst="rect">
              <a:avLst/>
            </a:prstGeom>
          </p:spPr>
        </p:pic>
      </p:grpSp>
      <p:grpSp>
        <p:nvGrpSpPr>
          <p:cNvPr id="56" name="Group 55">
            <a:extLst>
              <a:ext uri="{FF2B5EF4-FFF2-40B4-BE49-F238E27FC236}">
                <a16:creationId xmlns:a16="http://schemas.microsoft.com/office/drawing/2014/main" id="{9E1B3244-9C24-43A9-A1EC-11CA462AB315}"/>
              </a:ext>
            </a:extLst>
          </p:cNvPr>
          <p:cNvGrpSpPr/>
          <p:nvPr/>
        </p:nvGrpSpPr>
        <p:grpSpPr>
          <a:xfrm>
            <a:off x="455631" y="1231453"/>
            <a:ext cx="11256556" cy="4569226"/>
            <a:chOff x="572529" y="1231453"/>
            <a:chExt cx="11256556" cy="4569226"/>
          </a:xfrm>
        </p:grpSpPr>
        <p:pic>
          <p:nvPicPr>
            <p:cNvPr id="51" name="Picture 50">
              <a:extLst>
                <a:ext uri="{FF2B5EF4-FFF2-40B4-BE49-F238E27FC236}">
                  <a16:creationId xmlns:a16="http://schemas.microsoft.com/office/drawing/2014/main" id="{A06963F9-E0D0-44DE-B259-741E6AC944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96727" y="1231453"/>
              <a:ext cx="3425400" cy="4567200"/>
            </a:xfrm>
            <a:prstGeom prst="rect">
              <a:avLst/>
            </a:prstGeom>
          </p:spPr>
        </p:pic>
        <p:pic>
          <p:nvPicPr>
            <p:cNvPr id="53" name="Picture 52">
              <a:extLst>
                <a:ext uri="{FF2B5EF4-FFF2-40B4-BE49-F238E27FC236}">
                  <a16:creationId xmlns:a16="http://schemas.microsoft.com/office/drawing/2014/main" id="{307994C8-7D97-4CAB-87D4-DEC8C5421DD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2529" y="1267310"/>
              <a:ext cx="3653760" cy="4533369"/>
            </a:xfrm>
            <a:prstGeom prst="rect">
              <a:avLst/>
            </a:prstGeom>
          </p:spPr>
        </p:pic>
        <p:pic>
          <p:nvPicPr>
            <p:cNvPr id="55" name="Picture 54">
              <a:extLst>
                <a:ext uri="{FF2B5EF4-FFF2-40B4-BE49-F238E27FC236}">
                  <a16:creationId xmlns:a16="http://schemas.microsoft.com/office/drawing/2014/main" id="{32A84907-7335-4FB4-BE8A-8EF2DA39F8B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03685" y="1231453"/>
              <a:ext cx="3425400" cy="4567200"/>
            </a:xfrm>
            <a:prstGeom prst="rect">
              <a:avLst/>
            </a:prstGeom>
          </p:spPr>
        </p:pic>
      </p:grpSp>
      <p:pic>
        <p:nvPicPr>
          <p:cNvPr id="57" name="Picture 56">
            <a:extLst>
              <a:ext uri="{FF2B5EF4-FFF2-40B4-BE49-F238E27FC236}">
                <a16:creationId xmlns:a16="http://schemas.microsoft.com/office/drawing/2014/main" id="{1D448C1B-E674-470B-8460-8C1217D19D30}"/>
              </a:ext>
            </a:extLst>
          </p:cNvPr>
          <p:cNvPicPr>
            <a:picLocks noChangeAspect="1"/>
          </p:cNvPicPr>
          <p:nvPr/>
        </p:nvPicPr>
        <p:blipFill>
          <a:blip r:embed="rId17"/>
          <a:stretch>
            <a:fillRect/>
          </a:stretch>
        </p:blipFill>
        <p:spPr>
          <a:xfrm>
            <a:off x="1194050" y="172106"/>
            <a:ext cx="7980356" cy="963251"/>
          </a:xfrm>
          <a:prstGeom prst="rect">
            <a:avLst/>
          </a:prstGeom>
        </p:spPr>
      </p:pic>
      <p:sp>
        <p:nvSpPr>
          <p:cNvPr id="58" name="Rectangle 57">
            <a:extLst>
              <a:ext uri="{FF2B5EF4-FFF2-40B4-BE49-F238E27FC236}">
                <a16:creationId xmlns:a16="http://schemas.microsoft.com/office/drawing/2014/main" id="{4EFB04A0-A68E-480E-8F2C-8AF06A764A47}"/>
              </a:ext>
            </a:extLst>
          </p:cNvPr>
          <p:cNvSpPr/>
          <p:nvPr/>
        </p:nvSpPr>
        <p:spPr>
          <a:xfrm>
            <a:off x="1643936" y="6071524"/>
            <a:ext cx="8327140" cy="369332"/>
          </a:xfrm>
          <a:prstGeom prst="rect">
            <a:avLst/>
          </a:prstGeom>
        </p:spPr>
        <p:txBody>
          <a:bodyPr wrap="square">
            <a:spAutoFit/>
          </a:bodyPr>
          <a:lstStyle/>
          <a:p>
            <a:pPr algn="ctr"/>
            <a:r>
              <a:rPr lang="en-US" dirty="0">
                <a:hlinkClick r:id="rId18"/>
              </a:rPr>
              <a:t>https://www.youtube.com/watch?app=desktop&amp;v=JnfVqVA8CK0</a:t>
            </a:r>
            <a:r>
              <a:rPr lang="vi-VN" dirty="0"/>
              <a:t> </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1000"/>
                                        <p:tgtEl>
                                          <p:spTgt spid="48"/>
                                        </p:tgtEl>
                                      </p:cBhvr>
                                    </p:animEffect>
                                    <p:anim calcmode="lin" valueType="num">
                                      <p:cBhvr>
                                        <p:cTn id="40" dur="1000" fill="hold"/>
                                        <p:tgtEl>
                                          <p:spTgt spid="48"/>
                                        </p:tgtEl>
                                        <p:attrNameLst>
                                          <p:attrName>ppt_x</p:attrName>
                                        </p:attrNameLst>
                                      </p:cBhvr>
                                      <p:tavLst>
                                        <p:tav tm="0">
                                          <p:val>
                                            <p:strVal val="#ppt_x"/>
                                          </p:val>
                                        </p:tav>
                                        <p:tav tm="100000">
                                          <p:val>
                                            <p:strVal val="#ppt_x"/>
                                          </p:val>
                                        </p:tav>
                                      </p:tavLst>
                                    </p:anim>
                                    <p:anim calcmode="lin" valueType="num">
                                      <p:cBhvr>
                                        <p:cTn id="4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xit" presetSubtype="32" fill="hold" nodeType="clickEffect">
                                  <p:stCondLst>
                                    <p:cond delay="0"/>
                                  </p:stCondLst>
                                  <p:childTnLst>
                                    <p:animEffect transition="out" filter="circle(out)">
                                      <p:cBhvr>
                                        <p:cTn id="55" dur="2000"/>
                                        <p:tgtEl>
                                          <p:spTgt spid="49"/>
                                        </p:tgtEl>
                                      </p:cBhvr>
                                    </p:animEffect>
                                    <p:set>
                                      <p:cBhvr>
                                        <p:cTn id="56" dur="1" fill="hold">
                                          <p:stCondLst>
                                            <p:cond delay="1999"/>
                                          </p:stCondLst>
                                        </p:cTn>
                                        <p:tgtEl>
                                          <p:spTgt spid="49"/>
                                        </p:tgtEl>
                                        <p:attrNameLst>
                                          <p:attrName>style.visibility</p:attrName>
                                        </p:attrNameLst>
                                      </p:cBhvr>
                                      <p:to>
                                        <p:strVal val="hidden"/>
                                      </p:to>
                                    </p:set>
                                  </p:childTnLst>
                                </p:cTn>
                              </p:par>
                              <p:par>
                                <p:cTn id="57" presetID="42"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fade">
                                      <p:cBhvr>
                                        <p:cTn id="59" dur="1000"/>
                                        <p:tgtEl>
                                          <p:spTgt spid="56"/>
                                        </p:tgtEl>
                                      </p:cBhvr>
                                    </p:animEffect>
                                    <p:anim calcmode="lin" valueType="num">
                                      <p:cBhvr>
                                        <p:cTn id="60" dur="1000" fill="hold"/>
                                        <p:tgtEl>
                                          <p:spTgt spid="56"/>
                                        </p:tgtEl>
                                        <p:attrNameLst>
                                          <p:attrName>ppt_x</p:attrName>
                                        </p:attrNameLst>
                                      </p:cBhvr>
                                      <p:tavLst>
                                        <p:tav tm="0">
                                          <p:val>
                                            <p:strVal val="#ppt_x"/>
                                          </p:val>
                                        </p:tav>
                                        <p:tav tm="100000">
                                          <p:val>
                                            <p:strVal val="#ppt_x"/>
                                          </p:val>
                                        </p:tav>
                                      </p:tavLst>
                                    </p:anim>
                                    <p:anim calcmode="lin" valueType="num">
                                      <p:cBhvr>
                                        <p:cTn id="6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wheel(1)">
                                      <p:cBhvr>
                                        <p:cTn id="66"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5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等腰三角形 8"/>
          <p:cNvSpPr/>
          <p:nvPr/>
        </p:nvSpPr>
        <p:spPr>
          <a:xfrm rot="5400000">
            <a:off x="384463" y="5622481"/>
            <a:ext cx="1005695" cy="866978"/>
          </a:xfrm>
          <a:prstGeom prst="triangl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ontserrat" panose="00000500000000000000" charset="0"/>
            </a:endParaRPr>
          </a:p>
        </p:txBody>
      </p:sp>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7494" y="238753"/>
            <a:ext cx="1380167" cy="1380167"/>
          </a:xfrm>
          <a:prstGeom prst="rect">
            <a:avLst/>
          </a:prstGeom>
        </p:spPr>
      </p:pic>
      <p:sp>
        <p:nvSpPr>
          <p:cNvPr id="12" name="等腰三角形 11"/>
          <p:cNvSpPr/>
          <p:nvPr/>
        </p:nvSpPr>
        <p:spPr>
          <a:xfrm rot="10800000">
            <a:off x="5807118" y="1325360"/>
            <a:ext cx="539707" cy="465265"/>
          </a:xfrm>
          <a:prstGeom prst="triangle">
            <a:avLst/>
          </a:prstGeom>
          <a:solidFill>
            <a:srgbClr val="C4A159"/>
          </a:solidFill>
          <a:ln>
            <a:noFill/>
          </a:ln>
          <a:effectLst>
            <a:innerShdw blurRad="63500" dist="50800" dir="81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ontserrat" panose="00000500000000000000" charset="0"/>
            </a:endParaRPr>
          </a:p>
        </p:txBody>
      </p:sp>
      <p:sp>
        <p:nvSpPr>
          <p:cNvPr id="8" name="圆: 空心 7"/>
          <p:cNvSpPr/>
          <p:nvPr/>
        </p:nvSpPr>
        <p:spPr>
          <a:xfrm>
            <a:off x="10012694" y="1207908"/>
            <a:ext cx="863120" cy="863120"/>
          </a:xfrm>
          <a:prstGeom prst="donut">
            <a:avLst>
              <a:gd name="adj" fmla="val 8795"/>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ontserrat" panose="00000500000000000000" charset="0"/>
            </a:endParaRPr>
          </a:p>
        </p:txBody>
      </p:sp>
      <p:sp>
        <p:nvSpPr>
          <p:cNvPr id="14" name="椭圆 13"/>
          <p:cNvSpPr/>
          <p:nvPr/>
        </p:nvSpPr>
        <p:spPr>
          <a:xfrm>
            <a:off x="425496" y="4837595"/>
            <a:ext cx="461814" cy="461814"/>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ontserrat" panose="00000500000000000000" charset="0"/>
            </a:endParaRPr>
          </a:p>
        </p:txBody>
      </p:sp>
      <p:sp>
        <p:nvSpPr>
          <p:cNvPr id="35" name="MH_Others_2"/>
          <p:cNvSpPr txBox="1"/>
          <p:nvPr>
            <p:custDataLst>
              <p:tags r:id="rId1"/>
            </p:custDataLst>
          </p:nvPr>
        </p:nvSpPr>
        <p:spPr>
          <a:xfrm>
            <a:off x="3743795" y="566741"/>
            <a:ext cx="4691294" cy="677108"/>
          </a:xfrm>
          <a:prstGeom prst="rect">
            <a:avLst/>
          </a:prstGeom>
          <a:noFill/>
        </p:spPr>
        <p:txBody>
          <a:bodyPr vert="horz" wrap="square" lIns="0" tIns="0" rIns="0" bIns="0" rtlCol="0" anchor="ctr" anchorCtr="0">
            <a:spAutoFit/>
          </a:bodyPr>
          <a:lstStyle>
            <a:defPPr>
              <a:defRPr lang="zh-CN"/>
            </a:defPPr>
            <a:lvl1pPr algn="ctr">
              <a:defRPr sz="10930" b="1">
                <a:gradFill>
                  <a:gsLst>
                    <a:gs pos="8000">
                      <a:srgbClr val="9B7F45"/>
                    </a:gs>
                    <a:gs pos="83000">
                      <a:srgbClr val="E7D6B6"/>
                    </a:gs>
                  </a:gsLst>
                  <a:lin ang="8100000" scaled="1"/>
                </a:gradFill>
                <a:effectLst>
                  <a:innerShdw blurRad="63500" dist="50800" dir="18900000">
                    <a:prstClr val="black">
                      <a:alpha val="50000"/>
                    </a:prstClr>
                  </a:innerShdw>
                </a:effectLst>
                <a:latin typeface="+mn-ea"/>
              </a:defRPr>
            </a:lvl1pPr>
          </a:lstStyle>
          <a:p>
            <a:r>
              <a:rPr lang="vi-VN" altLang="zh-CN" sz="4400" spc="600" dirty="0">
                <a:gradFill>
                  <a:gsLst>
                    <a:gs pos="28000">
                      <a:srgbClr val="9B7F45"/>
                    </a:gs>
                    <a:gs pos="83000">
                      <a:srgbClr val="E7D6B6"/>
                    </a:gs>
                  </a:gsLst>
                  <a:lin ang="8100000" scaled="1"/>
                </a:gradFill>
                <a:latin typeface="UTM Guanine" panose="02040603050506020204" pitchFamily="18" charset="0"/>
                <a:cs typeface="Montserrat" panose="00000500000000000000" charset="0"/>
                <a:sym typeface="Arial" panose="020B0604020202020204" pitchFamily="34" charset="0"/>
              </a:rPr>
              <a:t>KHỞI ĐỘNG</a:t>
            </a:r>
            <a:endParaRPr lang="zh-CN" altLang="en-US" sz="4400" spc="600" dirty="0">
              <a:gradFill>
                <a:gsLst>
                  <a:gs pos="28000">
                    <a:srgbClr val="9B7F45"/>
                  </a:gs>
                  <a:gs pos="83000">
                    <a:srgbClr val="E7D6B6"/>
                  </a:gs>
                </a:gsLst>
                <a:lin ang="8100000" scaled="1"/>
              </a:gradFill>
              <a:latin typeface="UTM Guanine" panose="02040603050506020204" pitchFamily="18" charset="0"/>
              <a:cs typeface="Montserrat" panose="00000500000000000000" charset="0"/>
              <a:sym typeface="Arial" panose="020B0604020202020204" pitchFamily="34" charset="0"/>
            </a:endParaRPr>
          </a:p>
        </p:txBody>
      </p:sp>
      <p:sp>
        <p:nvSpPr>
          <p:cNvPr id="2" name="TextBox 1">
            <a:extLst>
              <a:ext uri="{FF2B5EF4-FFF2-40B4-BE49-F238E27FC236}">
                <a16:creationId xmlns:a16="http://schemas.microsoft.com/office/drawing/2014/main" id="{7C007B0E-01E1-4007-8DC2-56E445AD52F4}"/>
              </a:ext>
            </a:extLst>
          </p:cNvPr>
          <p:cNvSpPr txBox="1"/>
          <p:nvPr/>
        </p:nvSpPr>
        <p:spPr>
          <a:xfrm>
            <a:off x="898360" y="1887682"/>
            <a:ext cx="10407703" cy="1569660"/>
          </a:xfrm>
          <a:prstGeom prst="rect">
            <a:avLst/>
          </a:prstGeom>
          <a:noFill/>
        </p:spPr>
        <p:txBody>
          <a:bodyPr wrap="square" rtlCol="0">
            <a:spAutoFit/>
          </a:bodyPr>
          <a:lstStyle/>
          <a:p>
            <a:pPr algn="ctr"/>
            <a:r>
              <a:rPr lang="vi-VN" sz="3200" dirty="0">
                <a:latin typeface="UTM Cooper Black" panose="02040603050506020204" pitchFamily="18" charset="0"/>
              </a:rPr>
              <a:t>TRÒ CHƠI: “</a:t>
            </a:r>
            <a:r>
              <a:rPr lang="vi-VN" sz="3200" dirty="0">
                <a:solidFill>
                  <a:srgbClr val="FF0000"/>
                </a:solidFill>
                <a:latin typeface="UTM Cooper Black" panose="02040603050506020204" pitchFamily="18" charset="0"/>
              </a:rPr>
              <a:t>HÌNH</a:t>
            </a:r>
            <a:r>
              <a:rPr lang="vi-VN" sz="3200" dirty="0">
                <a:latin typeface="UTM Cooper Black" panose="02040603050506020204" pitchFamily="18" charset="0"/>
              </a:rPr>
              <a:t> </a:t>
            </a:r>
            <a:r>
              <a:rPr lang="vi-VN" sz="3200" dirty="0">
                <a:solidFill>
                  <a:srgbClr val="0070C0"/>
                </a:solidFill>
                <a:latin typeface="UTM Cooper Black" panose="02040603050506020204" pitchFamily="18" charset="0"/>
              </a:rPr>
              <a:t>KHỐI</a:t>
            </a:r>
            <a:r>
              <a:rPr lang="vi-VN" sz="3200" dirty="0">
                <a:latin typeface="UTM Cooper Black" panose="02040603050506020204" pitchFamily="18" charset="0"/>
              </a:rPr>
              <a:t> </a:t>
            </a:r>
            <a:r>
              <a:rPr lang="vi-VN" sz="3200" dirty="0">
                <a:solidFill>
                  <a:schemeClr val="accent4">
                    <a:lumMod val="75000"/>
                  </a:schemeClr>
                </a:solidFill>
                <a:latin typeface="UTM Cooper Black" panose="02040603050506020204" pitchFamily="18" charset="0"/>
              </a:rPr>
              <a:t>EM</a:t>
            </a:r>
            <a:r>
              <a:rPr lang="vi-VN" sz="3200" dirty="0">
                <a:latin typeface="UTM Cooper Black" panose="02040603050506020204" pitchFamily="18" charset="0"/>
              </a:rPr>
              <a:t> </a:t>
            </a:r>
            <a:r>
              <a:rPr lang="vi-VN" sz="3200" dirty="0">
                <a:solidFill>
                  <a:srgbClr val="00B050"/>
                </a:solidFill>
                <a:latin typeface="UTM Cooper Black" panose="02040603050506020204" pitchFamily="18" charset="0"/>
              </a:rPr>
              <a:t>BIẾT</a:t>
            </a:r>
            <a:r>
              <a:rPr lang="vi-VN" sz="3200" dirty="0">
                <a:latin typeface="UTM Cooper Black" panose="02040603050506020204" pitchFamily="18" charset="0"/>
              </a:rPr>
              <a:t>”</a:t>
            </a:r>
          </a:p>
          <a:p>
            <a:pPr algn="ctr"/>
            <a:r>
              <a:rPr lang="vi-VN" sz="3200" dirty="0">
                <a:latin typeface="UTM French Vanilla" panose="02040603050506020204" pitchFamily="18" charset="0"/>
              </a:rPr>
              <a:t>Luật chơi: Em hãy kể tên các hình khối có trong hình. Đội nào kể được nhiều nhất trong thời gian nhanh nhất sẽ chiến thắng. </a:t>
            </a:r>
            <a:endParaRPr lang="en-US" sz="3200" dirty="0">
              <a:latin typeface="UTM French Vanilla"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35"/>
                                        </p:tgtEl>
                                        <p:attrNameLst>
                                          <p:attrName>style.visibility</p:attrName>
                                        </p:attrNameLst>
                                      </p:cBhvr>
                                      <p:to>
                                        <p:strVal val="visible"/>
                                      </p:to>
                                    </p:set>
                                    <p:anim by="(-#ppt_w*2)" calcmode="lin" valueType="num">
                                      <p:cBhvr rctx="PPT">
                                        <p:cTn id="29" dur="500" autoRev="1" fill="hold">
                                          <p:stCondLst>
                                            <p:cond delay="0"/>
                                          </p:stCondLst>
                                        </p:cTn>
                                        <p:tgtEl>
                                          <p:spTgt spid="35"/>
                                        </p:tgtEl>
                                        <p:attrNameLst>
                                          <p:attrName>ppt_w</p:attrName>
                                        </p:attrNameLst>
                                      </p:cBhvr>
                                    </p:anim>
                                    <p:anim by="(#ppt_w*0.50)" calcmode="lin" valueType="num">
                                      <p:cBhvr>
                                        <p:cTn id="30" dur="500" decel="50000" autoRev="1" fill="hold">
                                          <p:stCondLst>
                                            <p:cond delay="0"/>
                                          </p:stCondLst>
                                        </p:cTn>
                                        <p:tgtEl>
                                          <p:spTgt spid="35"/>
                                        </p:tgtEl>
                                        <p:attrNameLst>
                                          <p:attrName>ppt_x</p:attrName>
                                        </p:attrNameLst>
                                      </p:cBhvr>
                                    </p:anim>
                                    <p:anim from="(-#ppt_h/2)" to="(#ppt_y)" calcmode="lin" valueType="num">
                                      <p:cBhvr>
                                        <p:cTn id="31" dur="1000" fill="hold">
                                          <p:stCondLst>
                                            <p:cond delay="0"/>
                                          </p:stCondLst>
                                        </p:cTn>
                                        <p:tgtEl>
                                          <p:spTgt spid="35"/>
                                        </p:tgtEl>
                                        <p:attrNameLst>
                                          <p:attrName>ppt_y</p:attrName>
                                        </p:attrNameLst>
                                      </p:cBhvr>
                                    </p:anim>
                                    <p:animRot by="21600000">
                                      <p:cBhvr>
                                        <p:cTn id="32" dur="1000" fill="hold">
                                          <p:stCondLst>
                                            <p:cond delay="0"/>
                                          </p:stCondLst>
                                        </p:cTn>
                                        <p:tgtEl>
                                          <p:spTgt spid="35"/>
                                        </p:tgtEl>
                                        <p:attrNameLst>
                                          <p:attrName>r</p:attrName>
                                        </p:attrNameLst>
                                      </p:cBhvr>
                                    </p:animRot>
                                  </p:childTnLst>
                                </p:cTn>
                              </p:par>
                            </p:childTnLst>
                          </p:cTn>
                        </p:par>
                        <p:par>
                          <p:cTn id="33" fill="hold">
                            <p:stCondLst>
                              <p:cond delay="1700"/>
                            </p:stCondLst>
                            <p:childTnLst>
                              <p:par>
                                <p:cTn id="34" presetID="22" presetClass="entr" presetSubtype="1"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8" grpId="0" animBg="1"/>
      <p:bldP spid="14" grpId="0" animBg="1"/>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309" y="430393"/>
            <a:ext cx="8701690" cy="6050234"/>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8093" y="-34290"/>
            <a:ext cx="7247624" cy="604139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8012" y="1185862"/>
            <a:ext cx="6030357" cy="5418138"/>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4412" y="5756274"/>
            <a:ext cx="585268" cy="704306"/>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2697" y="5708650"/>
            <a:ext cx="946149" cy="946149"/>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64319" y="491330"/>
            <a:ext cx="954089" cy="954089"/>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0664" y="3605213"/>
            <a:ext cx="1779587" cy="1779587"/>
          </a:xfrm>
          <a:prstGeom prst="rect">
            <a:avLst/>
          </a:prstGeom>
        </p:spPr>
      </p:pic>
      <p:sp>
        <p:nvSpPr>
          <p:cNvPr id="13" name="文本框 8">
            <a:extLst>
              <a:ext uri="{FF2B5EF4-FFF2-40B4-BE49-F238E27FC236}">
                <a16:creationId xmlns:a16="http://schemas.microsoft.com/office/drawing/2014/main" id="{34145DF5-75FB-468D-8CEA-4F6008E0BDE6}"/>
              </a:ext>
            </a:extLst>
          </p:cNvPr>
          <p:cNvSpPr txBox="1"/>
          <p:nvPr/>
        </p:nvSpPr>
        <p:spPr>
          <a:xfrm>
            <a:off x="3498849" y="1904195"/>
            <a:ext cx="5372101" cy="2308324"/>
          </a:xfrm>
          <a:prstGeom prst="rect">
            <a:avLst/>
          </a:prstGeom>
          <a:noFill/>
        </p:spPr>
        <p:txBody>
          <a:bodyPr wrap="square" rtlCol="0" anchor="ctr" anchorCtr="0">
            <a:spAutoFit/>
          </a:bodyPr>
          <a:lstStyle/>
          <a:p>
            <a:pPr algn="ctr">
              <a:spcBef>
                <a:spcPct val="0"/>
              </a:spcBef>
            </a:pPr>
            <a:r>
              <a:rPr lang="vi-VN" altLang="zh-CN" sz="4800" spc="300" dirty="0">
                <a:solidFill>
                  <a:schemeClr val="bg1"/>
                </a:solidFill>
                <a:latin typeface="UTM Marlboro" panose="02040603050506020204" pitchFamily="18" charset="0"/>
                <a:cs typeface="Montserrat" panose="00000500000000000000" charset="0"/>
              </a:rPr>
              <a:t>CẢM ƠN </a:t>
            </a:r>
          </a:p>
          <a:p>
            <a:pPr algn="ctr">
              <a:spcBef>
                <a:spcPct val="0"/>
              </a:spcBef>
            </a:pPr>
            <a:r>
              <a:rPr lang="vi-VN" altLang="zh-CN" sz="4800" spc="300" dirty="0">
                <a:solidFill>
                  <a:schemeClr val="bg1"/>
                </a:solidFill>
                <a:latin typeface="UTM Marlboro" panose="02040603050506020204" pitchFamily="18" charset="0"/>
                <a:cs typeface="Montserrat" panose="00000500000000000000" charset="0"/>
              </a:rPr>
              <a:t>CÁC EM ĐÃ</a:t>
            </a:r>
          </a:p>
          <a:p>
            <a:pPr algn="ctr">
              <a:spcBef>
                <a:spcPct val="0"/>
              </a:spcBef>
            </a:pPr>
            <a:r>
              <a:rPr lang="vi-VN" altLang="zh-CN" sz="4800" spc="300" dirty="0">
                <a:solidFill>
                  <a:schemeClr val="bg1"/>
                </a:solidFill>
                <a:latin typeface="UTM Marlboro" panose="02040603050506020204" pitchFamily="18" charset="0"/>
                <a:cs typeface="Montserrat" panose="00000500000000000000" charset="0"/>
              </a:rPr>
              <a:t>LẮNG NGHE!</a:t>
            </a:r>
            <a:endParaRPr lang="zh-CN" altLang="en-US" sz="4800" spc="300" dirty="0">
              <a:solidFill>
                <a:schemeClr val="bg1"/>
              </a:solidFill>
              <a:latin typeface="UTM Marlboro" panose="02040603050506020204" pitchFamily="18" charset="0"/>
              <a:cs typeface="Montserrat" panose="000005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par>
                          <p:cTn id="35" fill="hold">
                            <p:stCondLst>
                              <p:cond delay="2000"/>
                            </p:stCondLst>
                            <p:childTnLst>
                              <p:par>
                                <p:cTn id="36" presetID="31"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1000" fill="hold"/>
                                        <p:tgtEl>
                                          <p:spTgt spid="22"/>
                                        </p:tgtEl>
                                        <p:attrNameLst>
                                          <p:attrName>ppt_w</p:attrName>
                                        </p:attrNameLst>
                                      </p:cBhvr>
                                      <p:tavLst>
                                        <p:tav tm="0">
                                          <p:val>
                                            <p:fltVal val="0"/>
                                          </p:val>
                                        </p:tav>
                                        <p:tav tm="100000">
                                          <p:val>
                                            <p:strVal val="#ppt_w"/>
                                          </p:val>
                                        </p:tav>
                                      </p:tavLst>
                                    </p:anim>
                                    <p:anim calcmode="lin" valueType="num">
                                      <p:cBhvr>
                                        <p:cTn id="39" dur="1000" fill="hold"/>
                                        <p:tgtEl>
                                          <p:spTgt spid="22"/>
                                        </p:tgtEl>
                                        <p:attrNameLst>
                                          <p:attrName>ppt_h</p:attrName>
                                        </p:attrNameLst>
                                      </p:cBhvr>
                                      <p:tavLst>
                                        <p:tav tm="0">
                                          <p:val>
                                            <p:fltVal val="0"/>
                                          </p:val>
                                        </p:tav>
                                        <p:tav tm="100000">
                                          <p:val>
                                            <p:strVal val="#ppt_h"/>
                                          </p:val>
                                        </p:tav>
                                      </p:tavLst>
                                    </p:anim>
                                    <p:anim calcmode="lin" valueType="num">
                                      <p:cBhvr>
                                        <p:cTn id="40" dur="1000" fill="hold"/>
                                        <p:tgtEl>
                                          <p:spTgt spid="22"/>
                                        </p:tgtEl>
                                        <p:attrNameLst>
                                          <p:attrName>style.rotation</p:attrName>
                                        </p:attrNameLst>
                                      </p:cBhvr>
                                      <p:tavLst>
                                        <p:tav tm="0">
                                          <p:val>
                                            <p:fltVal val="90"/>
                                          </p:val>
                                        </p:tav>
                                        <p:tav tm="100000">
                                          <p:val>
                                            <p:fltVal val="0"/>
                                          </p:val>
                                        </p:tav>
                                      </p:tavLst>
                                    </p:anim>
                                    <p:animEffect transition="in" filter="fade">
                                      <p:cBhvr>
                                        <p:cTn id="41" dur="1000"/>
                                        <p:tgtEl>
                                          <p:spTgt spid="22"/>
                                        </p:tgtEl>
                                      </p:cBhvr>
                                    </p:animEffect>
                                  </p:childTnLst>
                                </p:cTn>
                              </p:par>
                              <p:par>
                                <p:cTn id="42" presetID="31"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00" fill="hold"/>
                                        <p:tgtEl>
                                          <p:spTgt spid="8"/>
                                        </p:tgtEl>
                                        <p:attrNameLst>
                                          <p:attrName>ppt_w</p:attrName>
                                        </p:attrNameLst>
                                      </p:cBhvr>
                                      <p:tavLst>
                                        <p:tav tm="0">
                                          <p:val>
                                            <p:fltVal val="0"/>
                                          </p:val>
                                        </p:tav>
                                        <p:tav tm="100000">
                                          <p:val>
                                            <p:strVal val="#ppt_w"/>
                                          </p:val>
                                        </p:tav>
                                      </p:tavLst>
                                    </p:anim>
                                    <p:anim calcmode="lin" valueType="num">
                                      <p:cBhvr>
                                        <p:cTn id="45" dur="1000" fill="hold"/>
                                        <p:tgtEl>
                                          <p:spTgt spid="8"/>
                                        </p:tgtEl>
                                        <p:attrNameLst>
                                          <p:attrName>ppt_h</p:attrName>
                                        </p:attrNameLst>
                                      </p:cBhvr>
                                      <p:tavLst>
                                        <p:tav tm="0">
                                          <p:val>
                                            <p:fltVal val="0"/>
                                          </p:val>
                                        </p:tav>
                                        <p:tav tm="100000">
                                          <p:val>
                                            <p:strVal val="#ppt_h"/>
                                          </p:val>
                                        </p:tav>
                                      </p:tavLst>
                                    </p:anim>
                                    <p:anim calcmode="lin" valueType="num">
                                      <p:cBhvr>
                                        <p:cTn id="46" dur="1000" fill="hold"/>
                                        <p:tgtEl>
                                          <p:spTgt spid="8"/>
                                        </p:tgtEl>
                                        <p:attrNameLst>
                                          <p:attrName>style.rotation</p:attrName>
                                        </p:attrNameLst>
                                      </p:cBhvr>
                                      <p:tavLst>
                                        <p:tav tm="0">
                                          <p:val>
                                            <p:fltVal val="90"/>
                                          </p:val>
                                        </p:tav>
                                        <p:tav tm="100000">
                                          <p:val>
                                            <p:fltVal val="0"/>
                                          </p:val>
                                        </p:tav>
                                      </p:tavLst>
                                    </p:anim>
                                    <p:animEffect transition="in" filter="fade">
                                      <p:cBhvr>
                                        <p:cTn id="47" dur="1000"/>
                                        <p:tgtEl>
                                          <p:spTgt spid="8"/>
                                        </p:tgtEl>
                                      </p:cBhvr>
                                    </p:animEffect>
                                  </p:childTnLst>
                                </p:cTn>
                              </p:par>
                            </p:childTnLst>
                          </p:cTn>
                        </p:par>
                        <p:par>
                          <p:cTn id="48" fill="hold">
                            <p:stCondLst>
                              <p:cond delay="3000"/>
                            </p:stCondLst>
                            <p:childTnLst>
                              <p:par>
                                <p:cTn id="49" presetID="56" presetClass="entr" presetSubtype="0" fill="hold" grpId="0" nodeType="afterEffect">
                                  <p:stCondLst>
                                    <p:cond delay="0"/>
                                  </p:stCondLst>
                                  <p:iterate type="lt">
                                    <p:tmPct val="10000"/>
                                  </p:iterate>
                                  <p:childTnLst>
                                    <p:set>
                                      <p:cBhvr>
                                        <p:cTn id="50" dur="1" fill="hold">
                                          <p:stCondLst>
                                            <p:cond delay="0"/>
                                          </p:stCondLst>
                                        </p:cTn>
                                        <p:tgtEl>
                                          <p:spTgt spid="13"/>
                                        </p:tgtEl>
                                        <p:attrNameLst>
                                          <p:attrName>style.visibility</p:attrName>
                                        </p:attrNameLst>
                                      </p:cBhvr>
                                      <p:to>
                                        <p:strVal val="visible"/>
                                      </p:to>
                                    </p:set>
                                    <p:anim by="(-#ppt_w*2)" calcmode="lin" valueType="num">
                                      <p:cBhvr rctx="PPT">
                                        <p:cTn id="51" dur="500" autoRev="1" fill="hold">
                                          <p:stCondLst>
                                            <p:cond delay="0"/>
                                          </p:stCondLst>
                                        </p:cTn>
                                        <p:tgtEl>
                                          <p:spTgt spid="13"/>
                                        </p:tgtEl>
                                        <p:attrNameLst>
                                          <p:attrName>ppt_w</p:attrName>
                                        </p:attrNameLst>
                                      </p:cBhvr>
                                    </p:anim>
                                    <p:anim by="(#ppt_w*0.50)" calcmode="lin" valueType="num">
                                      <p:cBhvr>
                                        <p:cTn id="52" dur="500" decel="50000" autoRev="1" fill="hold">
                                          <p:stCondLst>
                                            <p:cond delay="0"/>
                                          </p:stCondLst>
                                        </p:cTn>
                                        <p:tgtEl>
                                          <p:spTgt spid="13"/>
                                        </p:tgtEl>
                                        <p:attrNameLst>
                                          <p:attrName>ppt_x</p:attrName>
                                        </p:attrNameLst>
                                      </p:cBhvr>
                                    </p:anim>
                                    <p:anim from="(-#ppt_h/2)" to="(#ppt_y)" calcmode="lin" valueType="num">
                                      <p:cBhvr>
                                        <p:cTn id="53" dur="1000" fill="hold">
                                          <p:stCondLst>
                                            <p:cond delay="0"/>
                                          </p:stCondLst>
                                        </p:cTn>
                                        <p:tgtEl>
                                          <p:spTgt spid="13"/>
                                        </p:tgtEl>
                                        <p:attrNameLst>
                                          <p:attrName>ppt_y</p:attrName>
                                        </p:attrNameLst>
                                      </p:cBhvr>
                                    </p:anim>
                                    <p:animRot by="21600000">
                                      <p:cBhvr>
                                        <p:cTn id="54" dur="10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9ED962E-331C-42DB-A3F3-06D388346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16"/>
            <a:ext cx="12192000" cy="6858001"/>
          </a:xfrm>
          <a:prstGeom prst="rect">
            <a:avLst/>
          </a:prstGeom>
        </p:spPr>
      </p:pic>
      <p:pic>
        <p:nvPicPr>
          <p:cNvPr id="6" name="Picture 5">
            <a:extLst>
              <a:ext uri="{FF2B5EF4-FFF2-40B4-BE49-F238E27FC236}">
                <a16:creationId xmlns:a16="http://schemas.microsoft.com/office/drawing/2014/main" id="{DF87D42A-E38F-4BBE-B040-F3A5F544248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183" b="94563" l="2867" r="26351">
                        <a14:foregroundMark x1="9592" y1="92422" x2="14333" y2="92257"/>
                        <a14:foregroundMark x1="14333" y1="92257" x2="9702" y2="91598"/>
                        <a14:foregroundMark x1="9702" y1="91598" x2="15105" y2="91763"/>
                        <a14:foregroundMark x1="7497" y1="94069" x2="18853" y2="94563"/>
                      </a14:backgroundRemoval>
                    </a14:imgEffect>
                  </a14:imgLayer>
                </a14:imgProps>
              </a:ext>
              <a:ext uri="{28A0092B-C50C-407E-A947-70E740481C1C}">
                <a14:useLocalDpi xmlns:a14="http://schemas.microsoft.com/office/drawing/2010/main" val="0"/>
              </a:ext>
            </a:extLst>
          </a:blip>
          <a:srcRect t="19218" r="70601" b="-8256"/>
          <a:stretch/>
        </p:blipFill>
        <p:spPr>
          <a:xfrm>
            <a:off x="1139677" y="239485"/>
            <a:ext cx="3113915" cy="5987142"/>
          </a:xfrm>
          <a:prstGeom prst="rect">
            <a:avLst/>
          </a:prstGeom>
        </p:spPr>
      </p:pic>
      <p:grpSp>
        <p:nvGrpSpPr>
          <p:cNvPr id="2" name="Group 1">
            <a:extLst>
              <a:ext uri="{FF2B5EF4-FFF2-40B4-BE49-F238E27FC236}">
                <a16:creationId xmlns:a16="http://schemas.microsoft.com/office/drawing/2014/main" id="{2B361E6C-8467-4A94-8377-11860CA6B73E}"/>
              </a:ext>
            </a:extLst>
          </p:cNvPr>
          <p:cNvGrpSpPr/>
          <p:nvPr/>
        </p:nvGrpSpPr>
        <p:grpSpPr>
          <a:xfrm>
            <a:off x="3407229" y="69298"/>
            <a:ext cx="5615055" cy="1411159"/>
            <a:chOff x="3407229" y="69298"/>
            <a:chExt cx="5615055" cy="1411159"/>
          </a:xfrm>
        </p:grpSpPr>
        <p:cxnSp>
          <p:nvCxnSpPr>
            <p:cNvPr id="9" name="Connector: Elbow 8">
              <a:extLst>
                <a:ext uri="{FF2B5EF4-FFF2-40B4-BE49-F238E27FC236}">
                  <a16:creationId xmlns:a16="http://schemas.microsoft.com/office/drawing/2014/main" id="{B5F90932-6231-47FE-B762-A6B83A14BC82}"/>
                </a:ext>
              </a:extLst>
            </p:cNvPr>
            <p:cNvCxnSpPr/>
            <p:nvPr/>
          </p:nvCxnSpPr>
          <p:spPr>
            <a:xfrm flipV="1">
              <a:off x="3407229" y="587829"/>
              <a:ext cx="3429000" cy="892628"/>
            </a:xfrm>
            <a:prstGeom prst="bentConnector3">
              <a:avLst/>
            </a:prstGeom>
            <a:ln>
              <a:tailEnd type="triangle"/>
            </a:ln>
          </p:spPr>
          <p:style>
            <a:lnRef idx="1">
              <a:schemeClr val="accent2"/>
            </a:lnRef>
            <a:fillRef idx="0">
              <a:schemeClr val="accent2"/>
            </a:fillRef>
            <a:effectRef idx="0">
              <a:schemeClr val="accent2"/>
            </a:effectRef>
            <a:fontRef idx="minor">
              <a:schemeClr val="tx1"/>
            </a:fontRef>
          </p:style>
        </p:cxnSp>
        <p:pic>
          <p:nvPicPr>
            <p:cNvPr id="15" name="Picture 14">
              <a:extLst>
                <a:ext uri="{FF2B5EF4-FFF2-40B4-BE49-F238E27FC236}">
                  <a16:creationId xmlns:a16="http://schemas.microsoft.com/office/drawing/2014/main" id="{E8A43D59-7748-4DA5-BEE6-FB45CEF13199}"/>
                </a:ext>
              </a:extLst>
            </p:cNvPr>
            <p:cNvPicPr>
              <a:picLocks noChangeAspect="1"/>
            </p:cNvPicPr>
            <p:nvPr/>
          </p:nvPicPr>
          <p:blipFill>
            <a:blip r:embed="rId5"/>
            <a:stretch>
              <a:fillRect/>
            </a:stretch>
          </p:blipFill>
          <p:spPr>
            <a:xfrm>
              <a:off x="6662928" y="69298"/>
              <a:ext cx="2359356" cy="1176630"/>
            </a:xfrm>
            <a:prstGeom prst="rect">
              <a:avLst/>
            </a:prstGeom>
          </p:spPr>
        </p:pic>
      </p:grpSp>
      <p:grpSp>
        <p:nvGrpSpPr>
          <p:cNvPr id="3" name="Group 2">
            <a:extLst>
              <a:ext uri="{FF2B5EF4-FFF2-40B4-BE49-F238E27FC236}">
                <a16:creationId xmlns:a16="http://schemas.microsoft.com/office/drawing/2014/main" id="{EFFF0E11-E560-4E87-8CCA-6745A618754E}"/>
              </a:ext>
            </a:extLst>
          </p:cNvPr>
          <p:cNvGrpSpPr/>
          <p:nvPr/>
        </p:nvGrpSpPr>
        <p:grpSpPr>
          <a:xfrm>
            <a:off x="3363740" y="3429000"/>
            <a:ext cx="5850135" cy="1345764"/>
            <a:chOff x="3363740" y="3429000"/>
            <a:chExt cx="5850135" cy="1345764"/>
          </a:xfrm>
        </p:grpSpPr>
        <p:cxnSp>
          <p:nvCxnSpPr>
            <p:cNvPr id="12" name="Connector: Elbow 11">
              <a:extLst>
                <a:ext uri="{FF2B5EF4-FFF2-40B4-BE49-F238E27FC236}">
                  <a16:creationId xmlns:a16="http://schemas.microsoft.com/office/drawing/2014/main" id="{AF5D511B-0379-421A-8CFD-F9406F4145EC}"/>
                </a:ext>
              </a:extLst>
            </p:cNvPr>
            <p:cNvCxnSpPr>
              <a:cxnSpLocks/>
            </p:cNvCxnSpPr>
            <p:nvPr/>
          </p:nvCxnSpPr>
          <p:spPr>
            <a:xfrm>
              <a:off x="3363740" y="3429000"/>
              <a:ext cx="3704879" cy="73203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E086999-A0B1-4C3B-BD6B-CC4E3C2E1011}"/>
                </a:ext>
              </a:extLst>
            </p:cNvPr>
            <p:cNvPicPr>
              <a:picLocks noChangeAspect="1"/>
            </p:cNvPicPr>
            <p:nvPr/>
          </p:nvPicPr>
          <p:blipFill>
            <a:blip r:embed="rId6"/>
            <a:stretch>
              <a:fillRect/>
            </a:stretch>
          </p:blipFill>
          <p:spPr>
            <a:xfrm>
              <a:off x="6836229" y="3598134"/>
              <a:ext cx="2377646" cy="1176630"/>
            </a:xfrm>
            <a:prstGeom prst="rect">
              <a:avLst/>
            </a:prstGeom>
          </p:spPr>
        </p:pic>
      </p:grpSp>
      <p:pic>
        <p:nvPicPr>
          <p:cNvPr id="17" name="Picture 16">
            <a:extLst>
              <a:ext uri="{FF2B5EF4-FFF2-40B4-BE49-F238E27FC236}">
                <a16:creationId xmlns:a16="http://schemas.microsoft.com/office/drawing/2014/main" id="{BBC1CDC6-F665-4B65-9888-C9D5F0E2A68E}"/>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9885" b="97035" l="36053" r="59978">
                        <a14:foregroundMark x1="47299" y1="10214" x2="47299" y2="10214"/>
                        <a14:foregroundMark x1="47189" y1="93081" x2="47189" y2="93081"/>
                        <a14:foregroundMark x1="47189" y1="97035" x2="47189" y2="97035"/>
                      </a14:backgroundRemoval>
                    </a14:imgEffect>
                  </a14:imgLayer>
                </a14:imgProps>
              </a:ext>
              <a:ext uri="{28A0092B-C50C-407E-A947-70E740481C1C}">
                <a14:useLocalDpi xmlns:a14="http://schemas.microsoft.com/office/drawing/2010/main" val="0"/>
              </a:ext>
            </a:extLst>
          </a:blip>
          <a:srcRect l="33198" t="5926" r="36691"/>
          <a:stretch/>
        </p:blipFill>
        <p:spPr>
          <a:xfrm>
            <a:off x="1250163" y="718072"/>
            <a:ext cx="2635426" cy="5510421"/>
          </a:xfrm>
          <a:prstGeom prst="rect">
            <a:avLst/>
          </a:prstGeom>
        </p:spPr>
      </p:pic>
      <p:grpSp>
        <p:nvGrpSpPr>
          <p:cNvPr id="5" name="Group 4">
            <a:extLst>
              <a:ext uri="{FF2B5EF4-FFF2-40B4-BE49-F238E27FC236}">
                <a16:creationId xmlns:a16="http://schemas.microsoft.com/office/drawing/2014/main" id="{92DAF6A9-85AF-4FD9-824F-84E2517BE3FD}"/>
              </a:ext>
            </a:extLst>
          </p:cNvPr>
          <p:cNvGrpSpPr/>
          <p:nvPr/>
        </p:nvGrpSpPr>
        <p:grpSpPr>
          <a:xfrm>
            <a:off x="2785757" y="816272"/>
            <a:ext cx="7735275" cy="1349499"/>
            <a:chOff x="2785757" y="816272"/>
            <a:chExt cx="7735275" cy="1349499"/>
          </a:xfrm>
        </p:grpSpPr>
        <p:cxnSp>
          <p:nvCxnSpPr>
            <p:cNvPr id="18" name="Connector: Elbow 17">
              <a:extLst>
                <a:ext uri="{FF2B5EF4-FFF2-40B4-BE49-F238E27FC236}">
                  <a16:creationId xmlns:a16="http://schemas.microsoft.com/office/drawing/2014/main" id="{53132E92-F669-4609-AF6B-A33382F533ED}"/>
                </a:ext>
              </a:extLst>
            </p:cNvPr>
            <p:cNvCxnSpPr>
              <a:cxnSpLocks/>
            </p:cNvCxnSpPr>
            <p:nvPr/>
          </p:nvCxnSpPr>
          <p:spPr>
            <a:xfrm flipV="1">
              <a:off x="2785757" y="1245928"/>
              <a:ext cx="4282862" cy="919843"/>
            </a:xfrm>
            <a:prstGeom prst="bentConnector3">
              <a:avLst/>
            </a:prstGeom>
            <a:ln>
              <a:tailEnd type="triangle"/>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0CB2C779-060C-4A01-9893-CC0A441F59AF}"/>
                </a:ext>
              </a:extLst>
            </p:cNvPr>
            <p:cNvSpPr txBox="1"/>
            <p:nvPr/>
          </p:nvSpPr>
          <p:spPr>
            <a:xfrm>
              <a:off x="7092032" y="816272"/>
              <a:ext cx="3429000" cy="769441"/>
            </a:xfrm>
            <a:prstGeom prst="rect">
              <a:avLst/>
            </a:prstGeom>
            <a:noFill/>
          </p:spPr>
          <p:txBody>
            <a:bodyPr wrap="square" rtlCol="0">
              <a:spAutoFit/>
            </a:bodyPr>
            <a:lstStyle/>
            <a:p>
              <a:r>
                <a:rPr lang="vi-VN" sz="4400" dirty="0">
                  <a:solidFill>
                    <a:schemeClr val="accent2">
                      <a:lumMod val="50000"/>
                    </a:schemeClr>
                  </a:solidFill>
                  <a:latin typeface="UTM Marlboro" panose="02040603050506020204" pitchFamily="18" charset="0"/>
                </a:rPr>
                <a:t>KHỐI CHÓP NÓN</a:t>
              </a:r>
              <a:endParaRPr lang="en-US" sz="4400" dirty="0">
                <a:solidFill>
                  <a:schemeClr val="accent2">
                    <a:lumMod val="50000"/>
                  </a:schemeClr>
                </a:solidFill>
                <a:latin typeface="UTM Marlboro" panose="02040603050506020204" pitchFamily="18" charset="0"/>
              </a:endParaRPr>
            </a:p>
          </p:txBody>
        </p:sp>
      </p:grpSp>
      <p:grpSp>
        <p:nvGrpSpPr>
          <p:cNvPr id="7" name="Group 6">
            <a:extLst>
              <a:ext uri="{FF2B5EF4-FFF2-40B4-BE49-F238E27FC236}">
                <a16:creationId xmlns:a16="http://schemas.microsoft.com/office/drawing/2014/main" id="{9D5FB855-4A4C-41E3-8CB4-FDE6AD4D4A3E}"/>
              </a:ext>
            </a:extLst>
          </p:cNvPr>
          <p:cNvGrpSpPr/>
          <p:nvPr/>
        </p:nvGrpSpPr>
        <p:grpSpPr>
          <a:xfrm>
            <a:off x="3363740" y="4568002"/>
            <a:ext cx="7688583" cy="1025395"/>
            <a:chOff x="3363740" y="4169133"/>
            <a:chExt cx="7688583" cy="1025395"/>
          </a:xfrm>
        </p:grpSpPr>
        <p:cxnSp>
          <p:nvCxnSpPr>
            <p:cNvPr id="21" name="Connector: Elbow 20">
              <a:extLst>
                <a:ext uri="{FF2B5EF4-FFF2-40B4-BE49-F238E27FC236}">
                  <a16:creationId xmlns:a16="http://schemas.microsoft.com/office/drawing/2014/main" id="{F05BF254-8661-4A72-A9F1-136D4C11B1DD}"/>
                </a:ext>
              </a:extLst>
            </p:cNvPr>
            <p:cNvCxnSpPr>
              <a:cxnSpLocks/>
            </p:cNvCxnSpPr>
            <p:nvPr/>
          </p:nvCxnSpPr>
          <p:spPr>
            <a:xfrm>
              <a:off x="3363740" y="4169133"/>
              <a:ext cx="3704879" cy="73203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5F28933-035E-4BB0-966C-3D46D6219BE4}"/>
                </a:ext>
              </a:extLst>
            </p:cNvPr>
            <p:cNvSpPr txBox="1"/>
            <p:nvPr/>
          </p:nvSpPr>
          <p:spPr>
            <a:xfrm>
              <a:off x="7172845" y="4425087"/>
              <a:ext cx="3879478" cy="769441"/>
            </a:xfrm>
            <a:prstGeom prst="rect">
              <a:avLst/>
            </a:prstGeom>
            <a:noFill/>
          </p:spPr>
          <p:txBody>
            <a:bodyPr wrap="square" rtlCol="0">
              <a:spAutoFit/>
            </a:bodyPr>
            <a:lstStyle/>
            <a:p>
              <a:r>
                <a:rPr lang="vi-VN" sz="4400" dirty="0">
                  <a:solidFill>
                    <a:srgbClr val="002060"/>
                  </a:solidFill>
                  <a:latin typeface="UTM Marlboro" panose="02040603050506020204" pitchFamily="18" charset="0"/>
                </a:rPr>
                <a:t>KHỐI HỘP CHỮ NHẬT</a:t>
              </a:r>
              <a:endParaRPr lang="en-US" sz="4400" dirty="0">
                <a:solidFill>
                  <a:srgbClr val="002060"/>
                </a:solidFill>
                <a:latin typeface="UTM Marlboro" panose="02040603050506020204" pitchFamily="18" charset="0"/>
              </a:endParaRPr>
            </a:p>
          </p:txBody>
        </p:sp>
      </p:grpSp>
      <p:pic>
        <p:nvPicPr>
          <p:cNvPr id="19" name="Picture 18">
            <a:extLst>
              <a:ext uri="{FF2B5EF4-FFF2-40B4-BE49-F238E27FC236}">
                <a16:creationId xmlns:a16="http://schemas.microsoft.com/office/drawing/2014/main" id="{A68FADA0-3679-43F6-A758-41A22D07EB6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447" b="95745" l="9288" r="89474">
                        <a14:foregroundMark x1="33437" y1="7447" x2="33437" y2="7447"/>
                        <a14:foregroundMark x1="9288" y1="26596" x2="9288" y2="26596"/>
                        <a14:foregroundMark x1="57895" y1="90426" x2="57895" y2="90426"/>
                        <a14:foregroundMark x1="50155" y1="95745" x2="50155" y2="95745"/>
                      </a14:backgroundRemoval>
                    </a14:imgEffect>
                  </a14:imgLayer>
                </a14:imgProps>
              </a:ext>
              <a:ext uri="{28A0092B-C50C-407E-A947-70E740481C1C}">
                <a14:useLocalDpi xmlns:a14="http://schemas.microsoft.com/office/drawing/2010/main" val="0"/>
              </a:ext>
            </a:extLst>
          </a:blip>
          <a:stretch>
            <a:fillRect/>
          </a:stretch>
        </p:blipFill>
        <p:spPr>
          <a:xfrm>
            <a:off x="1156574" y="402219"/>
            <a:ext cx="3429000" cy="5987481"/>
          </a:xfrm>
          <a:prstGeom prst="rect">
            <a:avLst/>
          </a:prstGeom>
        </p:spPr>
      </p:pic>
      <p:grpSp>
        <p:nvGrpSpPr>
          <p:cNvPr id="23" name="Group 22">
            <a:extLst>
              <a:ext uri="{FF2B5EF4-FFF2-40B4-BE49-F238E27FC236}">
                <a16:creationId xmlns:a16="http://schemas.microsoft.com/office/drawing/2014/main" id="{996FAA8B-0DB4-40D2-9FF9-9097F0DBFEB7}"/>
              </a:ext>
            </a:extLst>
          </p:cNvPr>
          <p:cNvGrpSpPr/>
          <p:nvPr/>
        </p:nvGrpSpPr>
        <p:grpSpPr>
          <a:xfrm>
            <a:off x="3795974" y="402219"/>
            <a:ext cx="7471126" cy="1278969"/>
            <a:chOff x="2785757" y="886803"/>
            <a:chExt cx="7471126" cy="1278969"/>
          </a:xfrm>
        </p:grpSpPr>
        <p:cxnSp>
          <p:nvCxnSpPr>
            <p:cNvPr id="24" name="Connector: Elbow 23">
              <a:extLst>
                <a:ext uri="{FF2B5EF4-FFF2-40B4-BE49-F238E27FC236}">
                  <a16:creationId xmlns:a16="http://schemas.microsoft.com/office/drawing/2014/main" id="{214DB04A-6232-4965-9B14-72CF3C81645F}"/>
                </a:ext>
              </a:extLst>
            </p:cNvPr>
            <p:cNvCxnSpPr>
              <a:cxnSpLocks/>
            </p:cNvCxnSpPr>
            <p:nvPr/>
          </p:nvCxnSpPr>
          <p:spPr>
            <a:xfrm flipV="1">
              <a:off x="2785757" y="1271524"/>
              <a:ext cx="3347377" cy="894248"/>
            </a:xfrm>
            <a:prstGeom prst="bentConnector3">
              <a:avLst/>
            </a:prstGeom>
            <a:ln>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2D119304-1518-414B-9CF3-41F764036F34}"/>
                </a:ext>
              </a:extLst>
            </p:cNvPr>
            <p:cNvSpPr txBox="1"/>
            <p:nvPr/>
          </p:nvSpPr>
          <p:spPr>
            <a:xfrm>
              <a:off x="6143719" y="886803"/>
              <a:ext cx="4113164" cy="769441"/>
            </a:xfrm>
            <a:prstGeom prst="rect">
              <a:avLst/>
            </a:prstGeom>
            <a:noFill/>
          </p:spPr>
          <p:txBody>
            <a:bodyPr wrap="square" rtlCol="0">
              <a:spAutoFit/>
            </a:bodyPr>
            <a:lstStyle/>
            <a:p>
              <a:r>
                <a:rPr lang="vi-VN" sz="4400" dirty="0">
                  <a:solidFill>
                    <a:schemeClr val="accent2">
                      <a:lumMod val="50000"/>
                    </a:schemeClr>
                  </a:solidFill>
                  <a:latin typeface="UTM Marlboro" panose="02040603050506020204" pitchFamily="18" charset="0"/>
                </a:rPr>
                <a:t>KHỐI HÌNH TAM GIÁC</a:t>
              </a:r>
              <a:endParaRPr lang="en-US" sz="4400" dirty="0">
                <a:solidFill>
                  <a:schemeClr val="accent2">
                    <a:lumMod val="50000"/>
                  </a:schemeClr>
                </a:solidFill>
                <a:latin typeface="UTM Marlboro" panose="02040603050506020204" pitchFamily="18" charset="0"/>
              </a:endParaRPr>
            </a:p>
          </p:txBody>
        </p:sp>
      </p:grpSp>
      <p:grpSp>
        <p:nvGrpSpPr>
          <p:cNvPr id="26" name="Group 25">
            <a:extLst>
              <a:ext uri="{FF2B5EF4-FFF2-40B4-BE49-F238E27FC236}">
                <a16:creationId xmlns:a16="http://schemas.microsoft.com/office/drawing/2014/main" id="{F099C5DC-DD3E-45A4-AED7-1B01C80409E5}"/>
              </a:ext>
            </a:extLst>
          </p:cNvPr>
          <p:cNvGrpSpPr/>
          <p:nvPr/>
        </p:nvGrpSpPr>
        <p:grpSpPr>
          <a:xfrm>
            <a:off x="3578517" y="4362801"/>
            <a:ext cx="7688583" cy="1025395"/>
            <a:chOff x="3363740" y="4169133"/>
            <a:chExt cx="7688583" cy="1025395"/>
          </a:xfrm>
        </p:grpSpPr>
        <p:cxnSp>
          <p:nvCxnSpPr>
            <p:cNvPr id="27" name="Connector: Elbow 26">
              <a:extLst>
                <a:ext uri="{FF2B5EF4-FFF2-40B4-BE49-F238E27FC236}">
                  <a16:creationId xmlns:a16="http://schemas.microsoft.com/office/drawing/2014/main" id="{92B9113D-C51E-4B3E-A721-89831A69A5DB}"/>
                </a:ext>
              </a:extLst>
            </p:cNvPr>
            <p:cNvCxnSpPr>
              <a:cxnSpLocks/>
            </p:cNvCxnSpPr>
            <p:nvPr/>
          </p:nvCxnSpPr>
          <p:spPr>
            <a:xfrm>
              <a:off x="3363740" y="4169133"/>
              <a:ext cx="3704879" cy="73203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B730BF6-62D0-4DE5-BABE-31BD94892DF3}"/>
                </a:ext>
              </a:extLst>
            </p:cNvPr>
            <p:cNvSpPr txBox="1"/>
            <p:nvPr/>
          </p:nvSpPr>
          <p:spPr>
            <a:xfrm>
              <a:off x="7172845" y="4425087"/>
              <a:ext cx="3879478" cy="769441"/>
            </a:xfrm>
            <a:prstGeom prst="rect">
              <a:avLst/>
            </a:prstGeom>
            <a:noFill/>
          </p:spPr>
          <p:txBody>
            <a:bodyPr wrap="square" rtlCol="0">
              <a:spAutoFit/>
            </a:bodyPr>
            <a:lstStyle/>
            <a:p>
              <a:r>
                <a:rPr lang="vi-VN" sz="4400" dirty="0">
                  <a:solidFill>
                    <a:srgbClr val="002060"/>
                  </a:solidFill>
                  <a:latin typeface="UTM Marlboro" panose="02040603050506020204" pitchFamily="18" charset="0"/>
                </a:rPr>
                <a:t>KHỐI HỘP CHỮ NHẬT</a:t>
              </a:r>
              <a:endParaRPr lang="en-US" sz="4400" dirty="0">
                <a:solidFill>
                  <a:srgbClr val="002060"/>
                </a:solidFill>
                <a:latin typeface="UTM Marlboro" panose="02040603050506020204" pitchFamily="18" charset="0"/>
              </a:endParaRPr>
            </a:p>
          </p:txBody>
        </p:sp>
      </p:grpSp>
    </p:spTree>
    <p:extLst>
      <p:ext uri="{BB962C8B-B14F-4D97-AF65-F5344CB8AC3E}">
        <p14:creationId xmlns:p14="http://schemas.microsoft.com/office/powerpoint/2010/main" val="899027078"/>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par>
                                <p:cTn id="23" presetID="6" presetClass="exit" presetSubtype="32" fill="hold" nodeType="withEffect">
                                  <p:stCondLst>
                                    <p:cond delay="0"/>
                                  </p:stCondLst>
                                  <p:childTnLst>
                                    <p:animEffect transition="out" filter="circle(out)">
                                      <p:cBhvr>
                                        <p:cTn id="24" dur="2000"/>
                                        <p:tgtEl>
                                          <p:spTgt spid="3"/>
                                        </p:tgtEl>
                                      </p:cBhvr>
                                    </p:animEffect>
                                    <p:set>
                                      <p:cBhvr>
                                        <p:cTn id="25" dur="1" fill="hold">
                                          <p:stCondLst>
                                            <p:cond delay="1999"/>
                                          </p:stCondLst>
                                        </p:cTn>
                                        <p:tgtEl>
                                          <p:spTgt spid="3"/>
                                        </p:tgtEl>
                                        <p:attrNameLst>
                                          <p:attrName>style.visibility</p:attrName>
                                        </p:attrNameLst>
                                      </p:cBhvr>
                                      <p:to>
                                        <p:strVal val="hidden"/>
                                      </p:to>
                                    </p:set>
                                  </p:childTnLst>
                                </p:cTn>
                              </p:par>
                              <p:par>
                                <p:cTn id="26" presetID="6" presetClass="exit" presetSubtype="32" fill="hold" nodeType="withEffect">
                                  <p:stCondLst>
                                    <p:cond delay="0"/>
                                  </p:stCondLst>
                                  <p:childTnLst>
                                    <p:animEffect transition="out" filter="circle(out)">
                                      <p:cBhvr>
                                        <p:cTn id="27" dur="2000"/>
                                        <p:tgtEl>
                                          <p:spTgt spid="2"/>
                                        </p:tgtEl>
                                      </p:cBhvr>
                                    </p:animEffect>
                                    <p:set>
                                      <p:cBhvr>
                                        <p:cTn id="28" dur="1" fill="hold">
                                          <p:stCondLst>
                                            <p:cond delay="1999"/>
                                          </p:stCondLst>
                                        </p:cTn>
                                        <p:tgtEl>
                                          <p:spTgt spid="2"/>
                                        </p:tgtEl>
                                        <p:attrNameLst>
                                          <p:attrName>style.visibility</p:attrName>
                                        </p:attrNameLst>
                                      </p:cBhvr>
                                      <p:to>
                                        <p:strVal val="hidden"/>
                                      </p:to>
                                    </p:set>
                                  </p:childTnLst>
                                </p:cTn>
                              </p:par>
                              <p:par>
                                <p:cTn id="29" presetID="42"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2000"/>
                                        <p:tgtEl>
                                          <p:spTgt spid="5"/>
                                        </p:tgtEl>
                                      </p:cBhvr>
                                    </p:animEffect>
                                  </p:childTnLst>
                                </p:cTn>
                              </p:par>
                              <p:par>
                                <p:cTn id="39" presetID="6"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nodeType="clickEffect">
                                  <p:stCondLst>
                                    <p:cond delay="0"/>
                                  </p:stCondLst>
                                  <p:childTnLst>
                                    <p:animEffect transition="out" filter="circle(out)">
                                      <p:cBhvr>
                                        <p:cTn id="45" dur="2000"/>
                                        <p:tgtEl>
                                          <p:spTgt spid="17"/>
                                        </p:tgtEl>
                                      </p:cBhvr>
                                    </p:animEffect>
                                    <p:set>
                                      <p:cBhvr>
                                        <p:cTn id="46" dur="1" fill="hold">
                                          <p:stCondLst>
                                            <p:cond delay="1999"/>
                                          </p:stCondLst>
                                        </p:cTn>
                                        <p:tgtEl>
                                          <p:spTgt spid="17"/>
                                        </p:tgtEl>
                                        <p:attrNameLst>
                                          <p:attrName>style.visibility</p:attrName>
                                        </p:attrNameLst>
                                      </p:cBhvr>
                                      <p:to>
                                        <p:strVal val="hidden"/>
                                      </p:to>
                                    </p:set>
                                  </p:childTnLst>
                                </p:cTn>
                              </p:par>
                              <p:par>
                                <p:cTn id="47" presetID="6" presetClass="exit" presetSubtype="32" fill="hold" nodeType="withEffect">
                                  <p:stCondLst>
                                    <p:cond delay="0"/>
                                  </p:stCondLst>
                                  <p:childTnLst>
                                    <p:animEffect transition="out" filter="circle(out)">
                                      <p:cBhvr>
                                        <p:cTn id="48" dur="2000"/>
                                        <p:tgtEl>
                                          <p:spTgt spid="5"/>
                                        </p:tgtEl>
                                      </p:cBhvr>
                                    </p:animEffect>
                                    <p:set>
                                      <p:cBhvr>
                                        <p:cTn id="49" dur="1" fill="hold">
                                          <p:stCondLst>
                                            <p:cond delay="1999"/>
                                          </p:stCondLst>
                                        </p:cTn>
                                        <p:tgtEl>
                                          <p:spTgt spid="5"/>
                                        </p:tgtEl>
                                        <p:attrNameLst>
                                          <p:attrName>style.visibility</p:attrName>
                                        </p:attrNameLst>
                                      </p:cBhvr>
                                      <p:to>
                                        <p:strVal val="hidden"/>
                                      </p:to>
                                    </p:set>
                                  </p:childTnLst>
                                </p:cTn>
                              </p:par>
                              <p:par>
                                <p:cTn id="50" presetID="6" presetClass="exit" presetSubtype="32" fill="hold" nodeType="withEffect">
                                  <p:stCondLst>
                                    <p:cond delay="0"/>
                                  </p:stCondLst>
                                  <p:childTnLst>
                                    <p:animEffect transition="out" filter="circle(out)">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par>
                                <p:cTn id="53" presetID="42"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heel(1)">
                                      <p:cBhvr>
                                        <p:cTn id="62" dur="2000"/>
                                        <p:tgtEl>
                                          <p:spTgt spid="23"/>
                                        </p:tgtEl>
                                      </p:cBhvr>
                                    </p:animEffect>
                                  </p:childTnLst>
                                </p:cTn>
                              </p:par>
                              <p:par>
                                <p:cTn id="63" presetID="6" presetClass="entr" presetSubtype="16"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circle(in)">
                                      <p:cBhvr>
                                        <p:cTn id="6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452" y="517479"/>
            <a:ext cx="8701690" cy="6050234"/>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080820" y="719930"/>
            <a:ext cx="6030357" cy="5418138"/>
          </a:xfrm>
          <a:prstGeom prst="rect">
            <a:avLst/>
          </a:prstGeom>
        </p:spPr>
      </p:pic>
      <p:sp>
        <p:nvSpPr>
          <p:cNvPr id="7" name="文本框 6"/>
          <p:cNvSpPr txBox="1"/>
          <p:nvPr/>
        </p:nvSpPr>
        <p:spPr>
          <a:xfrm>
            <a:off x="4202007" y="3253454"/>
            <a:ext cx="3733800" cy="923330"/>
          </a:xfrm>
          <a:prstGeom prst="rect">
            <a:avLst/>
          </a:prstGeom>
          <a:noFill/>
        </p:spPr>
        <p:txBody>
          <a:bodyPr wrap="square" rtlCol="0" anchor="ctr" anchorCtr="0">
            <a:spAutoFit/>
          </a:bodyPr>
          <a:lstStyle/>
          <a:p>
            <a:pPr algn="ctr"/>
            <a:r>
              <a:rPr lang="vi-VN" altLang="zh-CN" sz="5400" dirty="0">
                <a:solidFill>
                  <a:srgbClr val="002060"/>
                </a:solidFill>
                <a:latin typeface="UTM Fire House" panose="02040603050506020204" pitchFamily="18" charset="0"/>
                <a:cs typeface="Montserrat" panose="00000500000000000000" charset="0"/>
              </a:rPr>
              <a:t>chủ đề 4</a:t>
            </a:r>
            <a:endParaRPr lang="zh-CN" altLang="en-US" sz="5400" dirty="0">
              <a:solidFill>
                <a:srgbClr val="002060"/>
              </a:solidFill>
              <a:latin typeface="UTM Fire House" panose="02040603050506020204" pitchFamily="18" charset="0"/>
              <a:cs typeface="Montserrat" panose="00000500000000000000" charset="0"/>
            </a:endParaRPr>
          </a:p>
        </p:txBody>
      </p:sp>
      <p:sp>
        <p:nvSpPr>
          <p:cNvPr id="9" name="文本框 8"/>
          <p:cNvSpPr txBox="1"/>
          <p:nvPr/>
        </p:nvSpPr>
        <p:spPr>
          <a:xfrm>
            <a:off x="3409947" y="4005406"/>
            <a:ext cx="5372101" cy="1107996"/>
          </a:xfrm>
          <a:prstGeom prst="rect">
            <a:avLst/>
          </a:prstGeom>
          <a:noFill/>
        </p:spPr>
        <p:txBody>
          <a:bodyPr wrap="square" rtlCol="0" anchor="ctr" anchorCtr="0">
            <a:spAutoFit/>
          </a:bodyPr>
          <a:lstStyle/>
          <a:p>
            <a:pPr algn="ctr">
              <a:spcBef>
                <a:spcPct val="0"/>
              </a:spcBef>
            </a:pPr>
            <a:r>
              <a:rPr lang="vi-VN" altLang="zh-CN" sz="6600" b="1" dirty="0">
                <a:gradFill>
                  <a:gsLst>
                    <a:gs pos="0">
                      <a:srgbClr val="C00000"/>
                    </a:gs>
                    <a:gs pos="33000">
                      <a:srgbClr val="FF0000"/>
                    </a:gs>
                    <a:gs pos="67000">
                      <a:srgbClr val="FFC000"/>
                    </a:gs>
                    <a:gs pos="100000">
                      <a:srgbClr val="FFFF00"/>
                    </a:gs>
                  </a:gsLst>
                  <a:lin ang="5400000" scaled="1"/>
                </a:gradFill>
                <a:latin typeface="UTM Fire House" panose="02040603050506020204" pitchFamily="18" charset="0"/>
                <a:cs typeface="Montserrat" panose="00000500000000000000" charset="0"/>
              </a:rPr>
              <a:t>Vẻ đẹp của khối</a:t>
            </a:r>
            <a:endParaRPr lang="zh-CN" altLang="en-US" sz="6600" b="1" dirty="0">
              <a:gradFill>
                <a:gsLst>
                  <a:gs pos="0">
                    <a:srgbClr val="C00000"/>
                  </a:gs>
                  <a:gs pos="33000">
                    <a:srgbClr val="FF0000"/>
                  </a:gs>
                  <a:gs pos="67000">
                    <a:srgbClr val="FFC000"/>
                  </a:gs>
                  <a:gs pos="100000">
                    <a:srgbClr val="FFFF00"/>
                  </a:gs>
                </a:gsLst>
                <a:lin ang="5400000" scaled="1"/>
              </a:gradFill>
              <a:latin typeface="UTM Fire House" panose="02040603050506020204" pitchFamily="18" charset="0"/>
              <a:cs typeface="Montserrat" panose="00000500000000000000" charset="0"/>
            </a:endParaRPr>
          </a:p>
        </p:txBody>
      </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2762" y="1143027"/>
            <a:ext cx="761265" cy="761265"/>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080" y="3596995"/>
            <a:ext cx="859283" cy="859283"/>
          </a:xfrm>
          <a:prstGeom prst="rect">
            <a:avLst/>
          </a:prstGeom>
        </p:spPr>
      </p:pic>
      <p:pic>
        <p:nvPicPr>
          <p:cNvPr id="3" name="Picture 2">
            <a:extLst>
              <a:ext uri="{FF2B5EF4-FFF2-40B4-BE49-F238E27FC236}">
                <a16:creationId xmlns:a16="http://schemas.microsoft.com/office/drawing/2014/main" id="{D4F707B4-75CE-4B90-B2D0-8D12AA5B0D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4568" y="-755249"/>
            <a:ext cx="4978737" cy="49787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000"/>
                            </p:stCondLst>
                            <p:childTnLst>
                              <p:par>
                                <p:cTn id="22" presetID="3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par>
                          <p:cTn id="28" fill="hold">
                            <p:stCondLst>
                              <p:cond delay="2000"/>
                            </p:stCondLst>
                            <p:childTnLst>
                              <p:par>
                                <p:cTn id="29" presetID="6"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par>
                          <p:cTn id="38" fill="hold">
                            <p:stCondLst>
                              <p:cond delay="4500"/>
                            </p:stCondLst>
                            <p:childTnLst>
                              <p:par>
                                <p:cTn id="39" presetID="56" presetClass="entr" presetSubtype="0" fill="hold" grpId="0" nodeType="afterEffect">
                                  <p:stCondLst>
                                    <p:cond delay="0"/>
                                  </p:stCondLst>
                                  <p:iterate type="lt">
                                    <p:tmPct val="10000"/>
                                  </p:iterate>
                                  <p:childTnLst>
                                    <p:set>
                                      <p:cBhvr>
                                        <p:cTn id="40" dur="1" fill="hold">
                                          <p:stCondLst>
                                            <p:cond delay="0"/>
                                          </p:stCondLst>
                                        </p:cTn>
                                        <p:tgtEl>
                                          <p:spTgt spid="9"/>
                                        </p:tgtEl>
                                        <p:attrNameLst>
                                          <p:attrName>style.visibility</p:attrName>
                                        </p:attrNameLst>
                                      </p:cBhvr>
                                      <p:to>
                                        <p:strVal val="visible"/>
                                      </p:to>
                                    </p:set>
                                    <p:anim by="(-#ppt_w*2)" calcmode="lin" valueType="num">
                                      <p:cBhvr rctx="PPT">
                                        <p:cTn id="41" dur="500" autoRev="1" fill="hold">
                                          <p:stCondLst>
                                            <p:cond delay="0"/>
                                          </p:stCondLst>
                                        </p:cTn>
                                        <p:tgtEl>
                                          <p:spTgt spid="9"/>
                                        </p:tgtEl>
                                        <p:attrNameLst>
                                          <p:attrName>ppt_w</p:attrName>
                                        </p:attrNameLst>
                                      </p:cBhvr>
                                    </p:anim>
                                    <p:anim by="(#ppt_w*0.50)" calcmode="lin" valueType="num">
                                      <p:cBhvr>
                                        <p:cTn id="42" dur="500" decel="50000" autoRev="1" fill="hold">
                                          <p:stCondLst>
                                            <p:cond delay="0"/>
                                          </p:stCondLst>
                                        </p:cTn>
                                        <p:tgtEl>
                                          <p:spTgt spid="9"/>
                                        </p:tgtEl>
                                        <p:attrNameLst>
                                          <p:attrName>ppt_x</p:attrName>
                                        </p:attrNameLst>
                                      </p:cBhvr>
                                    </p:anim>
                                    <p:anim from="(-#ppt_h/2)" to="(#ppt_y)" calcmode="lin" valueType="num">
                                      <p:cBhvr>
                                        <p:cTn id="43" dur="1000" fill="hold">
                                          <p:stCondLst>
                                            <p:cond delay="0"/>
                                          </p:stCondLst>
                                        </p:cTn>
                                        <p:tgtEl>
                                          <p:spTgt spid="9"/>
                                        </p:tgtEl>
                                        <p:attrNameLst>
                                          <p:attrName>ppt_y</p:attrName>
                                        </p:attrNameLst>
                                      </p:cBhvr>
                                    </p:anim>
                                    <p:animRot by="21600000">
                                      <p:cBhvr>
                                        <p:cTn id="44"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5" name="等腰三角形 4"/>
          <p:cNvSpPr/>
          <p:nvPr/>
        </p:nvSpPr>
        <p:spPr>
          <a:xfrm rot="5400000">
            <a:off x="262543" y="374115"/>
            <a:ext cx="668964" cy="576693"/>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sp>
        <p:nvSpPr>
          <p:cNvPr id="6" name="椭圆 5"/>
          <p:cNvSpPr/>
          <p:nvPr/>
        </p:nvSpPr>
        <p:spPr>
          <a:xfrm>
            <a:off x="597025" y="148841"/>
            <a:ext cx="358276" cy="358276"/>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548004">
            <a:off x="11439309" y="5848141"/>
            <a:ext cx="1505382" cy="1352551"/>
          </a:xfrm>
          <a:prstGeom prst="rect">
            <a:avLst/>
          </a:prstGeom>
        </p:spPr>
      </p:pic>
      <p:grpSp>
        <p:nvGrpSpPr>
          <p:cNvPr id="3" name="组合 2"/>
          <p:cNvGrpSpPr/>
          <p:nvPr/>
        </p:nvGrpSpPr>
        <p:grpSpPr>
          <a:xfrm>
            <a:off x="3966742" y="1625131"/>
            <a:ext cx="3753472" cy="3919224"/>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Montserrat" panose="00000500000000000000" charset="0"/>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Montserrat" panose="00000500000000000000" charset="0"/>
                <a:cs typeface="+mn-lt"/>
              </a:endParaRPr>
            </a:p>
          </p:txBody>
        </p:sp>
        <p:sp>
          <p:nvSpPr>
            <p:cNvPr id="11" name="TextBox 37"/>
            <p:cNvSpPr txBox="1"/>
            <p:nvPr/>
          </p:nvSpPr>
          <p:spPr>
            <a:xfrm>
              <a:off x="4616283" y="3453469"/>
              <a:ext cx="950293" cy="3113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000" b="0" i="0" u="none" strike="noStrike" kern="0" cap="none" spc="0" normalizeH="0" baseline="0" noProof="0" dirty="0">
                <a:ln>
                  <a:noFill/>
                </a:ln>
                <a:solidFill>
                  <a:prstClr val="white">
                    <a:lumMod val="50000"/>
                  </a:prstClr>
                </a:solidFill>
                <a:effectLst/>
                <a:uLnTx/>
                <a:uFillTx/>
                <a:ea typeface="Montserrat" panose="00000500000000000000" charset="0"/>
                <a:cs typeface="Montserrat" panose="00000500000000000000" charset="0"/>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Montserrat" panose="00000500000000000000" charset="0"/>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Montserrat" panose="00000500000000000000" charset="0"/>
                <a:cs typeface="+mn-lt"/>
              </a:endParaRPr>
            </a:p>
          </p:txBody>
        </p:sp>
      </p:grpSp>
      <p:sp>
        <p:nvSpPr>
          <p:cNvPr id="27" name="66">
            <a:extLst>
              <a:ext uri="{FF2B5EF4-FFF2-40B4-BE49-F238E27FC236}">
                <a16:creationId xmlns:a16="http://schemas.microsoft.com/office/drawing/2014/main" id="{6F909C25-543A-47DD-A621-6026F8848E73}"/>
              </a:ext>
            </a:extLst>
          </p:cNvPr>
          <p:cNvSpPr/>
          <p:nvPr/>
        </p:nvSpPr>
        <p:spPr bwMode="auto">
          <a:xfrm flipH="1">
            <a:off x="1737888" y="2528954"/>
            <a:ext cx="2551112" cy="287339"/>
          </a:xfrm>
          <a:custGeom>
            <a:avLst/>
            <a:gdLst>
              <a:gd name="T0" fmla="*/ 0 w 1600200"/>
              <a:gd name="T1" fmla="*/ 287339 h 552450"/>
              <a:gd name="T2" fmla="*/ 273333 w 1600200"/>
              <a:gd name="T3" fmla="*/ 0 h 552450"/>
              <a:gd name="T4" fmla="*/ 2551112 w 1600200"/>
              <a:gd name="T5" fmla="*/ 0 h 552450"/>
              <a:gd name="T6" fmla="*/ 0 60000 65536"/>
              <a:gd name="T7" fmla="*/ 0 60000 65536"/>
              <a:gd name="T8" fmla="*/ 0 60000 65536"/>
              <a:gd name="T9" fmla="*/ 0 w 1600200"/>
              <a:gd name="T10" fmla="*/ 0 h 552450"/>
              <a:gd name="T11" fmla="*/ 1600200 w 1600200"/>
              <a:gd name="T12" fmla="*/ 552450 h 552450"/>
            </a:gdLst>
            <a:ahLst/>
            <a:cxnLst>
              <a:cxn ang="T6">
                <a:pos x="T0" y="T1"/>
              </a:cxn>
              <a:cxn ang="T7">
                <a:pos x="T2" y="T3"/>
              </a:cxn>
              <a:cxn ang="T8">
                <a:pos x="T4" y="T5"/>
              </a:cxn>
            </a:cxnLst>
            <a:rect l="T9" t="T10" r="T11" b="T12"/>
            <a:pathLst>
              <a:path w="1600200" h="552450">
                <a:moveTo>
                  <a:pt x="0" y="552450"/>
                </a:moveTo>
                <a:lnTo>
                  <a:pt x="171450" y="0"/>
                </a:lnTo>
                <a:lnTo>
                  <a:pt x="1600200" y="0"/>
                </a:lnTo>
              </a:path>
            </a:pathLst>
          </a:custGeom>
          <a:noFill/>
          <a:ln w="12700">
            <a:solidFill>
              <a:srgbClr val="E19520"/>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lIns="91404" tIns="45718" rIns="91404" bIns="45718" anchor="ct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black"/>
              </a:solidFill>
              <a:effectLst/>
              <a:uLnTx/>
              <a:uFillTx/>
              <a:ea typeface="Montserrat" panose="00000500000000000000" charset="0"/>
              <a:cs typeface="+mn-lt"/>
              <a:sym typeface="+mn-lt"/>
            </a:endParaRPr>
          </a:p>
        </p:txBody>
      </p:sp>
      <p:sp>
        <p:nvSpPr>
          <p:cNvPr id="29" name="77">
            <a:extLst>
              <a:ext uri="{FF2B5EF4-FFF2-40B4-BE49-F238E27FC236}">
                <a16:creationId xmlns:a16="http://schemas.microsoft.com/office/drawing/2014/main" id="{1B1D22FE-27B9-4FE3-ADBC-395FA2FC23F9}"/>
              </a:ext>
            </a:extLst>
          </p:cNvPr>
          <p:cNvSpPr/>
          <p:nvPr/>
        </p:nvSpPr>
        <p:spPr bwMode="auto">
          <a:xfrm>
            <a:off x="7397957" y="2542553"/>
            <a:ext cx="2549525" cy="287339"/>
          </a:xfrm>
          <a:custGeom>
            <a:avLst/>
            <a:gdLst>
              <a:gd name="T0" fmla="*/ 0 w 1600200"/>
              <a:gd name="T1" fmla="*/ 287339 h 552450"/>
              <a:gd name="T2" fmla="*/ 273163 w 1600200"/>
              <a:gd name="T3" fmla="*/ 0 h 552450"/>
              <a:gd name="T4" fmla="*/ 2549525 w 1600200"/>
              <a:gd name="T5" fmla="*/ 0 h 552450"/>
              <a:gd name="T6" fmla="*/ 0 60000 65536"/>
              <a:gd name="T7" fmla="*/ 0 60000 65536"/>
              <a:gd name="T8" fmla="*/ 0 60000 65536"/>
              <a:gd name="T9" fmla="*/ 0 w 1600200"/>
              <a:gd name="T10" fmla="*/ 0 h 552450"/>
              <a:gd name="T11" fmla="*/ 1600200 w 1600200"/>
              <a:gd name="T12" fmla="*/ 552450 h 552450"/>
            </a:gdLst>
            <a:ahLst/>
            <a:cxnLst>
              <a:cxn ang="T6">
                <a:pos x="T0" y="T1"/>
              </a:cxn>
              <a:cxn ang="T7">
                <a:pos x="T2" y="T3"/>
              </a:cxn>
              <a:cxn ang="T8">
                <a:pos x="T4" y="T5"/>
              </a:cxn>
            </a:cxnLst>
            <a:rect l="T9" t="T10" r="T11" b="T12"/>
            <a:pathLst>
              <a:path w="1600200" h="552450">
                <a:moveTo>
                  <a:pt x="0" y="552450"/>
                </a:moveTo>
                <a:lnTo>
                  <a:pt x="171450" y="0"/>
                </a:lnTo>
                <a:lnTo>
                  <a:pt x="1600200" y="0"/>
                </a:lnTo>
              </a:path>
            </a:pathLst>
          </a:custGeom>
          <a:noFill/>
          <a:ln w="12700">
            <a:solidFill>
              <a:srgbClr val="4D8689"/>
            </a:solidFill>
            <a:round/>
            <a:headEnd type="oval" w="med" len="med"/>
            <a:tailEnd type="stealth" w="med" len="med"/>
          </a:ln>
          <a:extLst>
            <a:ext uri="{909E8E84-426E-40DD-AFC4-6F175D3DCCD1}">
              <a14:hiddenFill xmlns:a14="http://schemas.microsoft.com/office/drawing/2010/main">
                <a:solidFill>
                  <a:srgbClr val="FFFFFF"/>
                </a:solidFill>
              </a14:hiddenFill>
            </a:ext>
          </a:extLst>
        </p:spPr>
        <p:txBody>
          <a:bodyPr lIns="91404" tIns="45718" rIns="91404" bIns="45718" anchor="ctr"/>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black"/>
              </a:solidFill>
              <a:effectLst/>
              <a:uLnTx/>
              <a:uFillTx/>
              <a:ea typeface="Montserrat" panose="00000500000000000000" charset="0"/>
              <a:cs typeface="+mn-lt"/>
              <a:sym typeface="+mn-lt"/>
            </a:endParaRPr>
          </a:p>
        </p:txBody>
      </p:sp>
      <p:pic>
        <p:nvPicPr>
          <p:cNvPr id="19" name="Picture 18">
            <a:extLst>
              <a:ext uri="{FF2B5EF4-FFF2-40B4-BE49-F238E27FC236}">
                <a16:creationId xmlns:a16="http://schemas.microsoft.com/office/drawing/2014/main" id="{D1C8F040-0EA6-4DD9-BF14-9AD5FD6711C6}"/>
              </a:ext>
            </a:extLst>
          </p:cNvPr>
          <p:cNvPicPr>
            <a:picLocks noChangeAspect="1"/>
          </p:cNvPicPr>
          <p:nvPr/>
        </p:nvPicPr>
        <p:blipFill>
          <a:blip r:embed="rId8"/>
          <a:stretch>
            <a:fillRect/>
          </a:stretch>
        </p:blipFill>
        <p:spPr>
          <a:xfrm>
            <a:off x="885371" y="266835"/>
            <a:ext cx="6512585" cy="963251"/>
          </a:xfrm>
          <a:prstGeom prst="rect">
            <a:avLst/>
          </a:prstGeom>
        </p:spPr>
      </p:pic>
      <p:sp>
        <p:nvSpPr>
          <p:cNvPr id="18" name="Rectangle 30">
            <a:extLst>
              <a:ext uri="{FF2B5EF4-FFF2-40B4-BE49-F238E27FC236}">
                <a16:creationId xmlns:a16="http://schemas.microsoft.com/office/drawing/2014/main" id="{4E761066-AE7E-447C-81CF-D2F911EEA8D7}"/>
              </a:ext>
            </a:extLst>
          </p:cNvPr>
          <p:cNvSpPr/>
          <p:nvPr/>
        </p:nvSpPr>
        <p:spPr>
          <a:xfrm>
            <a:off x="128570" y="2672623"/>
            <a:ext cx="3343984"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dirty="0" err="1">
                <a:solidFill>
                  <a:srgbClr val="002060"/>
                </a:solidFill>
                <a:latin typeface="UTM French Vanilla" panose="02040603050506020204" pitchFamily="18" charset="0"/>
                <a:ea typeface="+mn-lt"/>
                <a:cs typeface="Montserrat" panose="00000500000000000000" charset="0"/>
                <a:sym typeface="+mn-ea"/>
              </a:rPr>
              <a:t>Biết</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được</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biểu</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hiện</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của</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một</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số</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khối</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dạng</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cơ</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bản</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theo</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một</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số</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cặp</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tương</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en-US" altLang="zh-CN" sz="3200" b="1" dirty="0" err="1">
                <a:solidFill>
                  <a:srgbClr val="002060"/>
                </a:solidFill>
                <a:latin typeface="UTM French Vanilla" panose="02040603050506020204" pitchFamily="18" charset="0"/>
                <a:ea typeface="+mn-lt"/>
                <a:cs typeface="Montserrat" panose="00000500000000000000" charset="0"/>
                <a:sym typeface="+mn-ea"/>
              </a:rPr>
              <a:t>phản</a:t>
            </a:r>
            <a:r>
              <a:rPr lang="en-US" altLang="zh-CN" sz="3200" b="1" dirty="0">
                <a:solidFill>
                  <a:srgbClr val="002060"/>
                </a:solidFill>
                <a:latin typeface="UTM French Vanilla" panose="02040603050506020204" pitchFamily="18" charset="0"/>
                <a:ea typeface="+mn-lt"/>
                <a:cs typeface="Montserrat" panose="00000500000000000000" charset="0"/>
                <a:sym typeface="+mn-ea"/>
              </a:rPr>
              <a:t>.</a:t>
            </a:r>
            <a:endParaRPr kumimoji="0" lang="zh-CN" altLang="en-US" sz="3200" b="1" i="0" u="none" strike="noStrike" kern="1200" cap="none" spc="0" normalizeH="0" baseline="0" noProof="0" dirty="0">
              <a:ln>
                <a:noFill/>
              </a:ln>
              <a:solidFill>
                <a:srgbClr val="002060"/>
              </a:solidFill>
              <a:effectLst/>
              <a:uLnTx/>
              <a:uFillTx/>
              <a:latin typeface="UTM French Vanilla" panose="02040603050506020204" pitchFamily="18" charset="0"/>
              <a:ea typeface="+mn-lt"/>
              <a:cs typeface="Montserrat" panose="00000500000000000000" charset="0"/>
              <a:sym typeface="+mn-ea"/>
            </a:endParaRPr>
          </a:p>
        </p:txBody>
      </p:sp>
      <p:sp>
        <p:nvSpPr>
          <p:cNvPr id="20" name="Rectangle 30">
            <a:extLst>
              <a:ext uri="{FF2B5EF4-FFF2-40B4-BE49-F238E27FC236}">
                <a16:creationId xmlns:a16="http://schemas.microsoft.com/office/drawing/2014/main" id="{E46CE013-B9BD-4718-8D6C-DECE1B2C4C3A}"/>
              </a:ext>
            </a:extLst>
          </p:cNvPr>
          <p:cNvSpPr/>
          <p:nvPr/>
        </p:nvSpPr>
        <p:spPr>
          <a:xfrm>
            <a:off x="8505705" y="2672623"/>
            <a:ext cx="2962805"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dirty="0" err="1">
                <a:solidFill>
                  <a:srgbClr val="002060"/>
                </a:solidFill>
                <a:latin typeface="UTM French Vanilla" panose="02040603050506020204" pitchFamily="18" charset="0"/>
                <a:ea typeface="+mn-lt"/>
                <a:cs typeface="Montserrat" panose="00000500000000000000" charset="0"/>
                <a:sym typeface="+mn-ea"/>
              </a:rPr>
              <a:t>Biết</a:t>
            </a:r>
            <a:r>
              <a:rPr lang="en-US" altLang="zh-CN" sz="3200" b="1" dirty="0">
                <a:solidFill>
                  <a:srgbClr val="002060"/>
                </a:solidFill>
                <a:latin typeface="UTM French Vanilla" panose="02040603050506020204" pitchFamily="18" charset="0"/>
                <a:ea typeface="+mn-lt"/>
                <a:cs typeface="Montserrat" panose="00000500000000000000" charset="0"/>
                <a:sym typeface="+mn-ea"/>
              </a:rPr>
              <a:t> </a:t>
            </a:r>
            <a:r>
              <a:rPr lang="vi-VN" altLang="zh-CN" sz="3200" b="1" dirty="0">
                <a:solidFill>
                  <a:srgbClr val="002060"/>
                </a:solidFill>
                <a:latin typeface="UTM French Vanilla" panose="02040603050506020204" pitchFamily="18" charset="0"/>
                <a:ea typeface="+mn-lt"/>
                <a:cs typeface="Montserrat" panose="00000500000000000000" charset="0"/>
                <a:sym typeface="+mn-ea"/>
              </a:rPr>
              <a:t>thực hành, sáng tạo sản phẩm mĩ thuật tạo được biểu hiện của khối, cảm giác về sự chuyển động.</a:t>
            </a:r>
            <a:endParaRPr kumimoji="0" lang="zh-CN" altLang="en-US" sz="3200" b="1" i="0" u="none" strike="noStrike" kern="1200" cap="none" spc="0" normalizeH="0" baseline="0" noProof="0" dirty="0">
              <a:ln>
                <a:noFill/>
              </a:ln>
              <a:solidFill>
                <a:srgbClr val="002060"/>
              </a:solidFill>
              <a:effectLst/>
              <a:uLnTx/>
              <a:uFillTx/>
              <a:latin typeface="UTM French Vanilla" panose="02040603050506020204" pitchFamily="18" charset="0"/>
              <a:ea typeface="+mn-lt"/>
              <a:cs typeface="Montserrat" panose="00000500000000000000"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childTnLst>
                          </p:cTn>
                        </p:par>
                        <p:par>
                          <p:cTn id="40" fill="hold">
                            <p:stCondLst>
                              <p:cond delay="2000"/>
                            </p:stCondLst>
                            <p:childTnLst>
                              <p:par>
                                <p:cTn id="41" presetID="42"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22" presetClass="entr" presetSubtype="4"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anim calcmode="lin" valueType="num">
                                      <p:cBhvr>
                                        <p:cTn id="61" dur="1000" fill="hold"/>
                                        <p:tgtEl>
                                          <p:spTgt spid="20"/>
                                        </p:tgtEl>
                                        <p:attrNameLst>
                                          <p:attrName>ppt_x</p:attrName>
                                        </p:attrNameLst>
                                      </p:cBhvr>
                                      <p:tavLst>
                                        <p:tav tm="0">
                                          <p:val>
                                            <p:strVal val="#ppt_x"/>
                                          </p:val>
                                        </p:tav>
                                        <p:tav tm="100000">
                                          <p:val>
                                            <p:strVal val="#ppt_x"/>
                                          </p:val>
                                        </p:tav>
                                      </p:tavLst>
                                    </p:anim>
                                    <p:anim calcmode="lin" valueType="num">
                                      <p:cBhvr>
                                        <p:cTn id="6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27" grpId="0" bldLvl="0" animBg="1"/>
      <p:bldP spid="29" grpId="0" bldLvl="0" animBg="1"/>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5B97F160-7BB8-4092-B88A-E62718363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5" name="等腰三角形 4"/>
          <p:cNvSpPr/>
          <p:nvPr/>
        </p:nvSpPr>
        <p:spPr>
          <a:xfrm rot="5400000">
            <a:off x="262543" y="374115"/>
            <a:ext cx="668964" cy="576693"/>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sp>
        <p:nvSpPr>
          <p:cNvPr id="6" name="椭圆 5"/>
          <p:cNvSpPr/>
          <p:nvPr/>
        </p:nvSpPr>
        <p:spPr>
          <a:xfrm>
            <a:off x="597025" y="148841"/>
            <a:ext cx="358276" cy="358276"/>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548004">
            <a:off x="11439309" y="5848141"/>
            <a:ext cx="1505382" cy="1352551"/>
          </a:xfrm>
          <a:prstGeom prst="rect">
            <a:avLst/>
          </a:prstGeom>
        </p:spPr>
      </p:pic>
      <p:sp>
        <p:nvSpPr>
          <p:cNvPr id="39947" name="22"/>
          <p:cNvSpPr>
            <a:spLocks noChangeAspect="1"/>
          </p:cNvSpPr>
          <p:nvPr/>
        </p:nvSpPr>
        <p:spPr bwMode="auto">
          <a:xfrm>
            <a:off x="7526350" y="4070201"/>
            <a:ext cx="242887" cy="250825"/>
          </a:xfrm>
          <a:custGeom>
            <a:avLst/>
            <a:gdLst>
              <a:gd name="T0" fmla="*/ 91304 w 274"/>
              <a:gd name="T1" fmla="*/ 250825 h 284"/>
              <a:gd name="T2" fmla="*/ 70916 w 274"/>
              <a:gd name="T3" fmla="*/ 241110 h 284"/>
              <a:gd name="T4" fmla="*/ 7978 w 274"/>
              <a:gd name="T5" fmla="*/ 157207 h 284"/>
              <a:gd name="T6" fmla="*/ 12410 w 274"/>
              <a:gd name="T7" fmla="*/ 122763 h 284"/>
              <a:gd name="T8" fmla="*/ 46982 w 274"/>
              <a:gd name="T9" fmla="*/ 128062 h 284"/>
              <a:gd name="T10" fmla="*/ 88645 w 274"/>
              <a:gd name="T11" fmla="*/ 182820 h 284"/>
              <a:gd name="T12" fmla="*/ 194132 w 274"/>
              <a:gd name="T13" fmla="*/ 15014 h 284"/>
              <a:gd name="T14" fmla="*/ 227817 w 274"/>
              <a:gd name="T15" fmla="*/ 7065 h 284"/>
              <a:gd name="T16" fmla="*/ 235795 w 274"/>
              <a:gd name="T17" fmla="*/ 41510 h 284"/>
              <a:gd name="T18" fmla="*/ 111693 w 274"/>
              <a:gd name="T19" fmla="*/ 239344 h 284"/>
              <a:gd name="T20" fmla="*/ 92191 w 274"/>
              <a:gd name="T21" fmla="*/ 250825 h 284"/>
              <a:gd name="T22" fmla="*/ 91304 w 274"/>
              <a:gd name="T23" fmla="*/ 250825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04" tIns="45718" rIns="91404" bIns="45718"/>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black"/>
              </a:solidFill>
              <a:effectLst/>
              <a:uLnTx/>
              <a:uFillTx/>
              <a:ea typeface="Montserrat" panose="00000500000000000000" charset="0"/>
              <a:cs typeface="+mn-lt"/>
              <a:sym typeface="+mn-lt"/>
            </a:endParaRPr>
          </a:p>
        </p:txBody>
      </p:sp>
      <p:sp>
        <p:nvSpPr>
          <p:cNvPr id="39948" name="11"/>
          <p:cNvSpPr>
            <a:spLocks noEditPoints="1"/>
          </p:cNvSpPr>
          <p:nvPr/>
        </p:nvSpPr>
        <p:spPr bwMode="auto">
          <a:xfrm>
            <a:off x="5181601" y="4087652"/>
            <a:ext cx="258763" cy="222251"/>
          </a:xfrm>
          <a:custGeom>
            <a:avLst/>
            <a:gdLst>
              <a:gd name="T0" fmla="*/ 249778 w 288"/>
              <a:gd name="T1" fmla="*/ 0 h 246"/>
              <a:gd name="T2" fmla="*/ 46721 w 288"/>
              <a:gd name="T3" fmla="*/ 0 h 246"/>
              <a:gd name="T4" fmla="*/ 37736 w 288"/>
              <a:gd name="T5" fmla="*/ 9035 h 246"/>
              <a:gd name="T6" fmla="*/ 37736 w 288"/>
              <a:gd name="T7" fmla="*/ 38849 h 246"/>
              <a:gd name="T8" fmla="*/ 8985 w 288"/>
              <a:gd name="T9" fmla="*/ 38849 h 246"/>
              <a:gd name="T10" fmla="*/ 0 w 288"/>
              <a:gd name="T11" fmla="*/ 47883 h 246"/>
              <a:gd name="T12" fmla="*/ 0 w 288"/>
              <a:gd name="T13" fmla="*/ 197858 h 246"/>
              <a:gd name="T14" fmla="*/ 24259 w 288"/>
              <a:gd name="T15" fmla="*/ 222251 h 246"/>
              <a:gd name="T16" fmla="*/ 46721 w 288"/>
              <a:gd name="T17" fmla="*/ 222251 h 246"/>
              <a:gd name="T18" fmla="*/ 216534 w 288"/>
              <a:gd name="T19" fmla="*/ 222251 h 246"/>
              <a:gd name="T20" fmla="*/ 249778 w 288"/>
              <a:gd name="T21" fmla="*/ 222251 h 246"/>
              <a:gd name="T22" fmla="*/ 258763 w 288"/>
              <a:gd name="T23" fmla="*/ 213216 h 246"/>
              <a:gd name="T24" fmla="*/ 258763 w 288"/>
              <a:gd name="T25" fmla="*/ 9035 h 246"/>
              <a:gd name="T26" fmla="*/ 249778 w 288"/>
              <a:gd name="T27" fmla="*/ 0 h 246"/>
              <a:gd name="T28" fmla="*/ 243489 w 288"/>
              <a:gd name="T29" fmla="*/ 206892 h 246"/>
              <a:gd name="T30" fmla="*/ 216534 w 288"/>
              <a:gd name="T31" fmla="*/ 206892 h 246"/>
              <a:gd name="T32" fmla="*/ 46721 w 288"/>
              <a:gd name="T33" fmla="*/ 206892 h 246"/>
              <a:gd name="T34" fmla="*/ 24259 w 288"/>
              <a:gd name="T35" fmla="*/ 206892 h 246"/>
              <a:gd name="T36" fmla="*/ 15274 w 288"/>
              <a:gd name="T37" fmla="*/ 197858 h 246"/>
              <a:gd name="T38" fmla="*/ 15274 w 288"/>
              <a:gd name="T39" fmla="*/ 54208 h 246"/>
              <a:gd name="T40" fmla="*/ 37736 w 288"/>
              <a:gd name="T41" fmla="*/ 54208 h 246"/>
              <a:gd name="T42" fmla="*/ 37736 w 288"/>
              <a:gd name="T43" fmla="*/ 193340 h 246"/>
              <a:gd name="T44" fmla="*/ 53010 w 288"/>
              <a:gd name="T45" fmla="*/ 193340 h 246"/>
              <a:gd name="T46" fmla="*/ 53010 w 288"/>
              <a:gd name="T47" fmla="*/ 54208 h 246"/>
              <a:gd name="T48" fmla="*/ 53010 w 288"/>
              <a:gd name="T49" fmla="*/ 54208 h 246"/>
              <a:gd name="T50" fmla="*/ 53010 w 288"/>
              <a:gd name="T51" fmla="*/ 38849 h 246"/>
              <a:gd name="T52" fmla="*/ 53010 w 288"/>
              <a:gd name="T53" fmla="*/ 15359 h 246"/>
              <a:gd name="T54" fmla="*/ 243489 w 288"/>
              <a:gd name="T55" fmla="*/ 15359 h 246"/>
              <a:gd name="T56" fmla="*/ 243489 w 288"/>
              <a:gd name="T57" fmla="*/ 206892 h 2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246"/>
              <a:gd name="T89" fmla="*/ 288 w 288"/>
              <a:gd name="T90" fmla="*/ 246 h 2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246">
                <a:moveTo>
                  <a:pt x="278" y="0"/>
                </a:moveTo>
                <a:cubicBezTo>
                  <a:pt x="52" y="0"/>
                  <a:pt x="52" y="0"/>
                  <a:pt x="52" y="0"/>
                </a:cubicBezTo>
                <a:cubicBezTo>
                  <a:pt x="44" y="0"/>
                  <a:pt x="42" y="2"/>
                  <a:pt x="42" y="10"/>
                </a:cubicBezTo>
                <a:cubicBezTo>
                  <a:pt x="42" y="43"/>
                  <a:pt x="42" y="43"/>
                  <a:pt x="42" y="43"/>
                </a:cubicBezTo>
                <a:cubicBezTo>
                  <a:pt x="10" y="43"/>
                  <a:pt x="10" y="43"/>
                  <a:pt x="10" y="43"/>
                </a:cubicBezTo>
                <a:cubicBezTo>
                  <a:pt x="2" y="43"/>
                  <a:pt x="0" y="45"/>
                  <a:pt x="0" y="53"/>
                </a:cubicBezTo>
                <a:cubicBezTo>
                  <a:pt x="0" y="219"/>
                  <a:pt x="0" y="219"/>
                  <a:pt x="0" y="219"/>
                </a:cubicBezTo>
                <a:cubicBezTo>
                  <a:pt x="0" y="231"/>
                  <a:pt x="14" y="246"/>
                  <a:pt x="27" y="246"/>
                </a:cubicBezTo>
                <a:cubicBezTo>
                  <a:pt x="52" y="246"/>
                  <a:pt x="52" y="246"/>
                  <a:pt x="52" y="246"/>
                </a:cubicBezTo>
                <a:cubicBezTo>
                  <a:pt x="241" y="246"/>
                  <a:pt x="241" y="246"/>
                  <a:pt x="241" y="246"/>
                </a:cubicBezTo>
                <a:cubicBezTo>
                  <a:pt x="278" y="246"/>
                  <a:pt x="278" y="246"/>
                  <a:pt x="278" y="246"/>
                </a:cubicBezTo>
                <a:cubicBezTo>
                  <a:pt x="286" y="246"/>
                  <a:pt x="288" y="244"/>
                  <a:pt x="288" y="236"/>
                </a:cubicBezTo>
                <a:cubicBezTo>
                  <a:pt x="288" y="10"/>
                  <a:pt x="288" y="10"/>
                  <a:pt x="288" y="10"/>
                </a:cubicBezTo>
                <a:cubicBezTo>
                  <a:pt x="288" y="2"/>
                  <a:pt x="286" y="0"/>
                  <a:pt x="278" y="0"/>
                </a:cubicBezTo>
                <a:close/>
                <a:moveTo>
                  <a:pt x="271" y="229"/>
                </a:moveTo>
                <a:cubicBezTo>
                  <a:pt x="241" y="229"/>
                  <a:pt x="241" y="229"/>
                  <a:pt x="241" y="229"/>
                </a:cubicBezTo>
                <a:cubicBezTo>
                  <a:pt x="52" y="229"/>
                  <a:pt x="52" y="229"/>
                  <a:pt x="52" y="229"/>
                </a:cubicBezTo>
                <a:cubicBezTo>
                  <a:pt x="27" y="229"/>
                  <a:pt x="27" y="229"/>
                  <a:pt x="27" y="229"/>
                </a:cubicBezTo>
                <a:cubicBezTo>
                  <a:pt x="24" y="229"/>
                  <a:pt x="17" y="222"/>
                  <a:pt x="17" y="219"/>
                </a:cubicBezTo>
                <a:cubicBezTo>
                  <a:pt x="17" y="60"/>
                  <a:pt x="17" y="60"/>
                  <a:pt x="17" y="60"/>
                </a:cubicBezTo>
                <a:cubicBezTo>
                  <a:pt x="42" y="60"/>
                  <a:pt x="42" y="60"/>
                  <a:pt x="42" y="60"/>
                </a:cubicBezTo>
                <a:cubicBezTo>
                  <a:pt x="42" y="214"/>
                  <a:pt x="42" y="214"/>
                  <a:pt x="42" y="214"/>
                </a:cubicBezTo>
                <a:cubicBezTo>
                  <a:pt x="59" y="214"/>
                  <a:pt x="59" y="214"/>
                  <a:pt x="59" y="214"/>
                </a:cubicBezTo>
                <a:cubicBezTo>
                  <a:pt x="59" y="60"/>
                  <a:pt x="59" y="60"/>
                  <a:pt x="59" y="60"/>
                </a:cubicBezTo>
                <a:cubicBezTo>
                  <a:pt x="59" y="60"/>
                  <a:pt x="59" y="60"/>
                  <a:pt x="59" y="60"/>
                </a:cubicBezTo>
                <a:cubicBezTo>
                  <a:pt x="59" y="43"/>
                  <a:pt x="59" y="43"/>
                  <a:pt x="59" y="43"/>
                </a:cubicBezTo>
                <a:cubicBezTo>
                  <a:pt x="59" y="17"/>
                  <a:pt x="59" y="17"/>
                  <a:pt x="59" y="17"/>
                </a:cubicBezTo>
                <a:cubicBezTo>
                  <a:pt x="271" y="17"/>
                  <a:pt x="271" y="17"/>
                  <a:pt x="271" y="17"/>
                </a:cubicBezTo>
                <a:lnTo>
                  <a:pt x="271" y="22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04" tIns="45718" rIns="91404" bIns="45718"/>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black"/>
              </a:solidFill>
              <a:effectLst/>
              <a:uLnTx/>
              <a:uFillTx/>
              <a:ea typeface="Montserrat" panose="00000500000000000000" charset="0"/>
              <a:cs typeface="+mn-lt"/>
              <a:sym typeface="+mn-lt"/>
            </a:endParaRPr>
          </a:p>
        </p:txBody>
      </p:sp>
      <p:sp>
        <p:nvSpPr>
          <p:cNvPr id="39949" name="9"/>
          <p:cNvSpPr>
            <a:spLocks noChangeArrowheads="1"/>
          </p:cNvSpPr>
          <p:nvPr/>
        </p:nvSpPr>
        <p:spPr bwMode="auto">
          <a:xfrm>
            <a:off x="5254637" y="4124176"/>
            <a:ext cx="68263" cy="68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rgbClr val="000000"/>
              </a:solidFill>
              <a:effectLst/>
              <a:uLnTx/>
              <a:uFillTx/>
              <a:ea typeface="Montserrat" panose="00000500000000000000" charset="0"/>
              <a:cs typeface="+mn-lt"/>
              <a:sym typeface="+mn-lt"/>
            </a:endParaRPr>
          </a:p>
        </p:txBody>
      </p:sp>
      <p:sp>
        <p:nvSpPr>
          <p:cNvPr id="39950" name="8"/>
          <p:cNvSpPr>
            <a:spLocks noChangeArrowheads="1"/>
          </p:cNvSpPr>
          <p:nvPr/>
        </p:nvSpPr>
        <p:spPr bwMode="auto">
          <a:xfrm>
            <a:off x="5345125" y="4133698"/>
            <a:ext cx="57151" cy="11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rgbClr val="000000"/>
              </a:solidFill>
              <a:effectLst/>
              <a:uLnTx/>
              <a:uFillTx/>
              <a:ea typeface="Montserrat" panose="00000500000000000000" charset="0"/>
              <a:cs typeface="+mn-lt"/>
              <a:sym typeface="+mn-lt"/>
            </a:endParaRPr>
          </a:p>
        </p:txBody>
      </p:sp>
      <p:sp>
        <p:nvSpPr>
          <p:cNvPr id="39951" name="7"/>
          <p:cNvSpPr>
            <a:spLocks noChangeArrowheads="1"/>
          </p:cNvSpPr>
          <p:nvPr/>
        </p:nvSpPr>
        <p:spPr bwMode="auto">
          <a:xfrm>
            <a:off x="5345125" y="4168618"/>
            <a:ext cx="57151" cy="11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rgbClr val="000000"/>
              </a:solidFill>
              <a:effectLst/>
              <a:uLnTx/>
              <a:uFillTx/>
              <a:ea typeface="Montserrat" panose="00000500000000000000" charset="0"/>
              <a:cs typeface="+mn-lt"/>
              <a:sym typeface="+mn-lt"/>
            </a:endParaRPr>
          </a:p>
        </p:txBody>
      </p:sp>
      <p:sp>
        <p:nvSpPr>
          <p:cNvPr id="39952" name="6"/>
          <p:cNvSpPr>
            <a:spLocks noChangeArrowheads="1"/>
          </p:cNvSpPr>
          <p:nvPr/>
        </p:nvSpPr>
        <p:spPr bwMode="auto">
          <a:xfrm>
            <a:off x="5254637" y="4216250"/>
            <a:ext cx="147639" cy="11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rgbClr val="000000"/>
              </a:solidFill>
              <a:effectLst/>
              <a:uLnTx/>
              <a:uFillTx/>
              <a:ea typeface="Montserrat" panose="00000500000000000000" charset="0"/>
              <a:cs typeface="+mn-lt"/>
              <a:sym typeface="+mn-lt"/>
            </a:endParaRPr>
          </a:p>
        </p:txBody>
      </p:sp>
      <p:sp>
        <p:nvSpPr>
          <p:cNvPr id="39953" name="5"/>
          <p:cNvSpPr>
            <a:spLocks noChangeArrowheads="1"/>
          </p:cNvSpPr>
          <p:nvPr/>
        </p:nvSpPr>
        <p:spPr bwMode="auto">
          <a:xfrm>
            <a:off x="5254637" y="4252752"/>
            <a:ext cx="147639" cy="11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rgbClr val="000000"/>
              </a:solidFill>
              <a:effectLst/>
              <a:uLnTx/>
              <a:uFillTx/>
              <a:ea typeface="Montserrat" panose="00000500000000000000" charset="0"/>
              <a:cs typeface="+mn-lt"/>
              <a:sym typeface="+mn-lt"/>
            </a:endParaRPr>
          </a:p>
        </p:txBody>
      </p:sp>
      <p:sp>
        <p:nvSpPr>
          <p:cNvPr id="39954" name="4"/>
          <p:cNvSpPr>
            <a:spLocks noChangeArrowheads="1"/>
          </p:cNvSpPr>
          <p:nvPr/>
        </p:nvSpPr>
        <p:spPr bwMode="auto">
          <a:xfrm>
            <a:off x="6272223" y="4047975"/>
            <a:ext cx="301625" cy="300039"/>
          </a:xfrm>
          <a:prstGeom prst="ellipse">
            <a:avLst/>
          </a:prstGeom>
          <a:noFill/>
          <a:ln w="30163" cap="rnd">
            <a:solidFill>
              <a:srgbClr val="FFFFFF"/>
            </a:solidFill>
            <a:round/>
          </a:ln>
          <a:extLst>
            <a:ext uri="{909E8E84-426E-40DD-AFC4-6F175D3DCCD1}">
              <a14:hiddenFill xmlns:a14="http://schemas.microsoft.com/office/drawing/2010/main">
                <a:solidFill>
                  <a:srgbClr val="FFFFFF"/>
                </a:solidFill>
              </a14:hiddenFill>
            </a:ext>
          </a:extLst>
        </p:spPr>
        <p:txBody>
          <a:bodyPr lIns="80261" tIns="40146" rIns="80261" bIns="40146"/>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ea typeface="Montserrat" panose="00000500000000000000" charset="0"/>
              <a:cs typeface="+mn-lt"/>
              <a:sym typeface="+mn-lt"/>
            </a:endParaRPr>
          </a:p>
        </p:txBody>
      </p:sp>
      <p:sp>
        <p:nvSpPr>
          <p:cNvPr id="39955" name="3"/>
          <p:cNvSpPr/>
          <p:nvPr/>
        </p:nvSpPr>
        <p:spPr bwMode="auto">
          <a:xfrm>
            <a:off x="6318262" y="4087664"/>
            <a:ext cx="155575" cy="141287"/>
          </a:xfrm>
          <a:custGeom>
            <a:avLst/>
            <a:gdLst>
              <a:gd name="T0" fmla="*/ 13101 w 95"/>
              <a:gd name="T1" fmla="*/ 53592 h 87"/>
              <a:gd name="T2" fmla="*/ 47491 w 95"/>
              <a:gd name="T3" fmla="*/ 120175 h 87"/>
              <a:gd name="T4" fmla="*/ 93345 w 95"/>
              <a:gd name="T5" fmla="*/ 138039 h 87"/>
              <a:gd name="T6" fmla="*/ 88432 w 95"/>
              <a:gd name="T7" fmla="*/ 131543 h 87"/>
              <a:gd name="T8" fmla="*/ 78606 w 95"/>
              <a:gd name="T9" fmla="*/ 123423 h 87"/>
              <a:gd name="T10" fmla="*/ 73693 w 95"/>
              <a:gd name="T11" fmla="*/ 108807 h 87"/>
              <a:gd name="T12" fmla="*/ 58955 w 95"/>
              <a:gd name="T13" fmla="*/ 103935 h 87"/>
              <a:gd name="T14" fmla="*/ 73693 w 95"/>
              <a:gd name="T15" fmla="*/ 84447 h 87"/>
              <a:gd name="T16" fmla="*/ 116272 w 95"/>
              <a:gd name="T17" fmla="*/ 53592 h 87"/>
              <a:gd name="T18" fmla="*/ 70418 w 95"/>
              <a:gd name="T19" fmla="*/ 4872 h 87"/>
              <a:gd name="T20" fmla="*/ 9826 w 95"/>
              <a:gd name="T21" fmla="*/ 22736 h 87"/>
              <a:gd name="T22" fmla="*/ 13101 w 95"/>
              <a:gd name="T23" fmla="*/ 5359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87"/>
              <a:gd name="T38" fmla="*/ 95 w 95"/>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87">
                <a:moveTo>
                  <a:pt x="8" y="33"/>
                </a:moveTo>
                <a:cubicBezTo>
                  <a:pt x="4" y="44"/>
                  <a:pt x="7" y="61"/>
                  <a:pt x="29" y="74"/>
                </a:cubicBezTo>
                <a:cubicBezTo>
                  <a:pt x="51" y="86"/>
                  <a:pt x="55" y="83"/>
                  <a:pt x="57" y="85"/>
                </a:cubicBezTo>
                <a:cubicBezTo>
                  <a:pt x="59" y="87"/>
                  <a:pt x="53" y="87"/>
                  <a:pt x="54" y="81"/>
                </a:cubicBezTo>
                <a:cubicBezTo>
                  <a:pt x="55" y="75"/>
                  <a:pt x="51" y="76"/>
                  <a:pt x="48" y="76"/>
                </a:cubicBezTo>
                <a:cubicBezTo>
                  <a:pt x="45" y="76"/>
                  <a:pt x="44" y="70"/>
                  <a:pt x="45" y="67"/>
                </a:cubicBezTo>
                <a:cubicBezTo>
                  <a:pt x="46" y="63"/>
                  <a:pt x="41" y="71"/>
                  <a:pt x="36" y="64"/>
                </a:cubicBezTo>
                <a:cubicBezTo>
                  <a:pt x="32" y="56"/>
                  <a:pt x="39" y="50"/>
                  <a:pt x="45" y="52"/>
                </a:cubicBezTo>
                <a:cubicBezTo>
                  <a:pt x="61" y="57"/>
                  <a:pt x="59" y="43"/>
                  <a:pt x="71" y="33"/>
                </a:cubicBezTo>
                <a:cubicBezTo>
                  <a:pt x="95" y="15"/>
                  <a:pt x="60" y="5"/>
                  <a:pt x="43" y="3"/>
                </a:cubicBezTo>
                <a:cubicBezTo>
                  <a:pt x="25" y="0"/>
                  <a:pt x="0" y="7"/>
                  <a:pt x="6" y="14"/>
                </a:cubicBezTo>
                <a:cubicBezTo>
                  <a:pt x="12" y="20"/>
                  <a:pt x="9" y="30"/>
                  <a:pt x="8" y="33"/>
                </a:cubicBezTo>
                <a:close/>
              </a:path>
            </a:pathLst>
          </a:custGeom>
          <a:noFill/>
          <a:ln w="30163" cap="rnd">
            <a:solidFill>
              <a:srgbClr val="FFFFFF"/>
            </a:solidFill>
            <a:miter lim="800000"/>
          </a:ln>
          <a:extLst>
            <a:ext uri="{909E8E84-426E-40DD-AFC4-6F175D3DCCD1}">
              <a14:hiddenFill xmlns:a14="http://schemas.microsoft.com/office/drawing/2010/main">
                <a:solidFill>
                  <a:srgbClr val="FFFFFF"/>
                </a:solidFill>
              </a14:hiddenFill>
            </a:ext>
          </a:extLst>
        </p:spPr>
        <p:txBody>
          <a:bodyPr lIns="80261" tIns="40146" rIns="80261" bIns="40146"/>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black"/>
              </a:solidFill>
              <a:effectLst/>
              <a:uLnTx/>
              <a:uFillTx/>
              <a:ea typeface="Montserrat" panose="00000500000000000000" charset="0"/>
              <a:cs typeface="+mn-lt"/>
              <a:sym typeface="+mn-lt"/>
            </a:endParaRPr>
          </a:p>
        </p:txBody>
      </p:sp>
      <p:sp>
        <p:nvSpPr>
          <p:cNvPr id="39956" name="2"/>
          <p:cNvSpPr/>
          <p:nvPr/>
        </p:nvSpPr>
        <p:spPr bwMode="auto">
          <a:xfrm>
            <a:off x="6402389" y="4197201"/>
            <a:ext cx="117475" cy="138113"/>
          </a:xfrm>
          <a:custGeom>
            <a:avLst/>
            <a:gdLst>
              <a:gd name="T0" fmla="*/ 19311 w 73"/>
              <a:gd name="T1" fmla="*/ 51995 h 85"/>
              <a:gd name="T2" fmla="*/ 19311 w 73"/>
              <a:gd name="T3" fmla="*/ 73119 h 85"/>
              <a:gd name="T4" fmla="*/ 40231 w 73"/>
              <a:gd name="T5" fmla="*/ 94242 h 85"/>
              <a:gd name="T6" fmla="*/ 30576 w 73"/>
              <a:gd name="T7" fmla="*/ 129989 h 85"/>
              <a:gd name="T8" fmla="*/ 72416 w 73"/>
              <a:gd name="T9" fmla="*/ 107241 h 85"/>
              <a:gd name="T10" fmla="*/ 106210 w 73"/>
              <a:gd name="T11" fmla="*/ 60120 h 85"/>
              <a:gd name="T12" fmla="*/ 86899 w 73"/>
              <a:gd name="T13" fmla="*/ 38997 h 85"/>
              <a:gd name="T14" fmla="*/ 38622 w 73"/>
              <a:gd name="T15" fmla="*/ 17873 h 85"/>
              <a:gd name="T16" fmla="*/ 19311 w 73"/>
              <a:gd name="T17" fmla="*/ 51995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
              <a:gd name="T28" fmla="*/ 0 h 85"/>
              <a:gd name="T29" fmla="*/ 73 w 73"/>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 h="85">
                <a:moveTo>
                  <a:pt x="12" y="32"/>
                </a:moveTo>
                <a:cubicBezTo>
                  <a:pt x="10" y="43"/>
                  <a:pt x="0" y="34"/>
                  <a:pt x="12" y="45"/>
                </a:cubicBezTo>
                <a:cubicBezTo>
                  <a:pt x="23" y="56"/>
                  <a:pt x="26" y="33"/>
                  <a:pt x="25" y="58"/>
                </a:cubicBezTo>
                <a:cubicBezTo>
                  <a:pt x="23" y="83"/>
                  <a:pt x="2" y="85"/>
                  <a:pt x="19" y="80"/>
                </a:cubicBezTo>
                <a:cubicBezTo>
                  <a:pt x="36" y="74"/>
                  <a:pt x="33" y="79"/>
                  <a:pt x="45" y="66"/>
                </a:cubicBezTo>
                <a:cubicBezTo>
                  <a:pt x="58" y="54"/>
                  <a:pt x="60" y="47"/>
                  <a:pt x="66" y="37"/>
                </a:cubicBezTo>
                <a:cubicBezTo>
                  <a:pt x="73" y="27"/>
                  <a:pt x="62" y="31"/>
                  <a:pt x="54" y="24"/>
                </a:cubicBezTo>
                <a:cubicBezTo>
                  <a:pt x="47" y="17"/>
                  <a:pt x="34" y="0"/>
                  <a:pt x="24" y="11"/>
                </a:cubicBezTo>
                <a:cubicBezTo>
                  <a:pt x="14" y="21"/>
                  <a:pt x="12" y="32"/>
                  <a:pt x="12" y="32"/>
                </a:cubicBezTo>
                <a:close/>
              </a:path>
            </a:pathLst>
          </a:custGeom>
          <a:noFill/>
          <a:ln w="30163" cap="rnd">
            <a:solidFill>
              <a:srgbClr val="FFFFFF"/>
            </a:solidFill>
            <a:miter lim="800000"/>
          </a:ln>
          <a:extLst>
            <a:ext uri="{909E8E84-426E-40DD-AFC4-6F175D3DCCD1}">
              <a14:hiddenFill xmlns:a14="http://schemas.microsoft.com/office/drawing/2010/main">
                <a:solidFill>
                  <a:srgbClr val="FFFFFF"/>
                </a:solidFill>
              </a14:hiddenFill>
            </a:ext>
          </a:extLst>
        </p:spPr>
        <p:txBody>
          <a:bodyPr lIns="80261" tIns="40146" rIns="80261" bIns="40146"/>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black"/>
              </a:solidFill>
              <a:effectLst/>
              <a:uLnTx/>
              <a:uFillTx/>
              <a:ea typeface="Montserrat" panose="00000500000000000000" charset="0"/>
              <a:cs typeface="+mn-lt"/>
              <a:sym typeface="+mn-lt"/>
            </a:endParaRPr>
          </a:p>
        </p:txBody>
      </p:sp>
      <p:sp>
        <p:nvSpPr>
          <p:cNvPr id="39957" name="1"/>
          <p:cNvSpPr/>
          <p:nvPr/>
        </p:nvSpPr>
        <p:spPr bwMode="auto">
          <a:xfrm>
            <a:off x="6465889" y="4054316"/>
            <a:ext cx="103187" cy="193675"/>
          </a:xfrm>
          <a:custGeom>
            <a:avLst/>
            <a:gdLst>
              <a:gd name="T0" fmla="*/ 0 w 63"/>
              <a:gd name="T1" fmla="*/ 0 h 119"/>
              <a:gd name="T2" fmla="*/ 18017 w 63"/>
              <a:gd name="T3" fmla="*/ 48826 h 119"/>
              <a:gd name="T4" fmla="*/ 75343 w 63"/>
              <a:gd name="T5" fmla="*/ 87886 h 119"/>
              <a:gd name="T6" fmla="*/ 88446 w 63"/>
              <a:gd name="T7" fmla="*/ 131829 h 119"/>
              <a:gd name="T8" fmla="*/ 85170 w 63"/>
              <a:gd name="T9" fmla="*/ 180655 h 119"/>
              <a:gd name="T10" fmla="*/ 103187 w 63"/>
              <a:gd name="T11" fmla="*/ 183910 h 119"/>
              <a:gd name="T12" fmla="*/ 0 60000 65536"/>
              <a:gd name="T13" fmla="*/ 0 60000 65536"/>
              <a:gd name="T14" fmla="*/ 0 60000 65536"/>
              <a:gd name="T15" fmla="*/ 0 60000 65536"/>
              <a:gd name="T16" fmla="*/ 0 60000 65536"/>
              <a:gd name="T17" fmla="*/ 0 60000 65536"/>
              <a:gd name="T18" fmla="*/ 0 w 63"/>
              <a:gd name="T19" fmla="*/ 0 h 119"/>
              <a:gd name="T20" fmla="*/ 63 w 6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63" h="119">
                <a:moveTo>
                  <a:pt x="0" y="0"/>
                </a:moveTo>
                <a:cubicBezTo>
                  <a:pt x="0" y="6"/>
                  <a:pt x="3" y="22"/>
                  <a:pt x="11" y="30"/>
                </a:cubicBezTo>
                <a:cubicBezTo>
                  <a:pt x="19" y="37"/>
                  <a:pt x="45" y="44"/>
                  <a:pt x="46" y="54"/>
                </a:cubicBezTo>
                <a:cubicBezTo>
                  <a:pt x="47" y="64"/>
                  <a:pt x="58" y="71"/>
                  <a:pt x="54" y="81"/>
                </a:cubicBezTo>
                <a:cubicBezTo>
                  <a:pt x="50" y="90"/>
                  <a:pt x="42" y="103"/>
                  <a:pt x="52" y="111"/>
                </a:cubicBezTo>
                <a:cubicBezTo>
                  <a:pt x="61" y="119"/>
                  <a:pt x="63" y="113"/>
                  <a:pt x="63" y="113"/>
                </a:cubicBezTo>
              </a:path>
            </a:pathLst>
          </a:custGeom>
          <a:noFill/>
          <a:ln w="30163" cap="rnd">
            <a:solidFill>
              <a:srgbClr val="FFFFFF"/>
            </a:solidFill>
            <a:miter lim="800000"/>
          </a:ln>
          <a:extLst>
            <a:ext uri="{909E8E84-426E-40DD-AFC4-6F175D3DCCD1}">
              <a14:hiddenFill xmlns:a14="http://schemas.microsoft.com/office/drawing/2010/main">
                <a:solidFill>
                  <a:srgbClr val="FFFFFF"/>
                </a:solidFill>
              </a14:hiddenFill>
            </a:ext>
          </a:extLst>
        </p:spPr>
        <p:txBody>
          <a:bodyPr lIns="80261" tIns="40146" rIns="80261" bIns="40146"/>
          <a:lstStyle/>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black"/>
              </a:solidFill>
              <a:effectLst/>
              <a:uLnTx/>
              <a:uFillTx/>
              <a:ea typeface="Montserrat" panose="00000500000000000000" charset="0"/>
              <a:cs typeface="+mn-lt"/>
              <a:sym typeface="+mn-lt"/>
            </a:endParaRPr>
          </a:p>
        </p:txBody>
      </p:sp>
      <p:pic>
        <p:nvPicPr>
          <p:cNvPr id="14" name="Picture 13">
            <a:extLst>
              <a:ext uri="{FF2B5EF4-FFF2-40B4-BE49-F238E27FC236}">
                <a16:creationId xmlns:a16="http://schemas.microsoft.com/office/drawing/2014/main" id="{5450FFD6-615D-4A67-977A-358F5009AD9D}"/>
              </a:ext>
            </a:extLst>
          </p:cNvPr>
          <p:cNvPicPr>
            <a:picLocks noChangeAspect="1"/>
          </p:cNvPicPr>
          <p:nvPr/>
        </p:nvPicPr>
        <p:blipFill rotWithShape="1">
          <a:blip r:embed="rId8">
            <a:extLst>
              <a:ext uri="{28A0092B-C50C-407E-A947-70E740481C1C}">
                <a14:useLocalDpi xmlns:a14="http://schemas.microsoft.com/office/drawing/2010/main" val="0"/>
              </a:ext>
            </a:extLst>
          </a:blip>
          <a:srcRect l="15040" t="7021" r="15310" b="13606"/>
          <a:stretch/>
        </p:blipFill>
        <p:spPr>
          <a:xfrm>
            <a:off x="308678" y="1219554"/>
            <a:ext cx="4373200" cy="4983651"/>
          </a:xfrm>
          <a:prstGeom prst="rect">
            <a:avLst/>
          </a:prstGeom>
        </p:spPr>
      </p:pic>
      <p:sp>
        <p:nvSpPr>
          <p:cNvPr id="28" name="文本框 12">
            <a:extLst>
              <a:ext uri="{FF2B5EF4-FFF2-40B4-BE49-F238E27FC236}">
                <a16:creationId xmlns:a16="http://schemas.microsoft.com/office/drawing/2014/main" id="{8ED8250B-0EDE-48EA-969F-8C93B5403597}"/>
              </a:ext>
            </a:extLst>
          </p:cNvPr>
          <p:cNvSpPr txBox="1"/>
          <p:nvPr/>
        </p:nvSpPr>
        <p:spPr>
          <a:xfrm>
            <a:off x="4777141" y="2336198"/>
            <a:ext cx="7037100" cy="2308324"/>
          </a:xfrm>
          <a:prstGeom prst="rect">
            <a:avLst/>
          </a:prstGeom>
          <a:noFill/>
        </p:spPr>
        <p:txBody>
          <a:bodyPr wrap="square" rtlCol="0" anchor="ctr" anchorCtr="0">
            <a:spAutoFit/>
          </a:bodyPr>
          <a:lstStyle/>
          <a:p>
            <a:pPr marL="742950" indent="-742950" algn="l">
              <a:spcBef>
                <a:spcPct val="0"/>
              </a:spcBef>
              <a:buAutoNum type="arabicPeriod"/>
            </a:pPr>
            <a:r>
              <a:rPr lang="vi-VN" altLang="zh-CN" sz="3600" dirty="0">
                <a:solidFill>
                  <a:srgbClr val="006600"/>
                </a:solidFill>
                <a:latin typeface="UTM Marlboro" panose="02040603050506020204" pitchFamily="18" charset="0"/>
                <a:cs typeface="+mn-lt"/>
              </a:rPr>
              <a:t>Sự kết hợp của khối</a:t>
            </a:r>
          </a:p>
          <a:p>
            <a:pPr algn="just">
              <a:spcBef>
                <a:spcPct val="0"/>
              </a:spcBef>
            </a:pPr>
            <a:r>
              <a:rPr lang="vi-VN" altLang="zh-CN" sz="3600" dirty="0">
                <a:solidFill>
                  <a:schemeClr val="accent2">
                    <a:lumMod val="75000"/>
                  </a:schemeClr>
                </a:solidFill>
                <a:latin typeface="UTM Marlboro" panose="02040603050506020204" pitchFamily="18" charset="0"/>
                <a:cs typeface="+mn-lt"/>
              </a:rPr>
              <a:t>Hình dạng và cấu trúc bên ngoài của khối gợi cho người xem cảm giác về sự tương phản: tĩnh hay động, đặc hay rỗng, cứng hay mềm...</a:t>
            </a:r>
            <a:endParaRPr lang="zh-CN" altLang="en-US" sz="3600" dirty="0">
              <a:solidFill>
                <a:schemeClr val="accent2">
                  <a:lumMod val="75000"/>
                </a:schemeClr>
              </a:solidFill>
              <a:latin typeface="UTM Marlboro" panose="02040603050506020204" pitchFamily="18" charset="0"/>
              <a:cs typeface="+mn-lt"/>
            </a:endParaRPr>
          </a:p>
        </p:txBody>
      </p:sp>
      <p:pic>
        <p:nvPicPr>
          <p:cNvPr id="16" name="Picture 15">
            <a:extLst>
              <a:ext uri="{FF2B5EF4-FFF2-40B4-BE49-F238E27FC236}">
                <a16:creationId xmlns:a16="http://schemas.microsoft.com/office/drawing/2014/main" id="{F1590108-A0E0-4EB2-BEBF-A48B52090E5B}"/>
              </a:ext>
            </a:extLst>
          </p:cNvPr>
          <p:cNvPicPr>
            <a:picLocks noChangeAspect="1"/>
          </p:cNvPicPr>
          <p:nvPr/>
        </p:nvPicPr>
        <p:blipFill>
          <a:blip r:embed="rId9"/>
          <a:stretch>
            <a:fillRect/>
          </a:stretch>
        </p:blipFill>
        <p:spPr>
          <a:xfrm>
            <a:off x="1032257" y="144998"/>
            <a:ext cx="10479932"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47"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31"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31"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ppt_w</p:attrName>
                                        </p:attrNameLst>
                                      </p:cBhvr>
                                      <p:tavLst>
                                        <p:tav tm="0">
                                          <p:val>
                                            <p:fltVal val="0"/>
                                          </p:val>
                                        </p:tav>
                                        <p:tav tm="100000">
                                          <p:val>
                                            <p:strVal val="#ppt_w"/>
                                          </p:val>
                                        </p:tav>
                                      </p:tavLst>
                                    </p:anim>
                                    <p:anim calcmode="lin" valueType="num">
                                      <p:cBhvr>
                                        <p:cTn id="37" dur="1000" fill="hold"/>
                                        <p:tgtEl>
                                          <p:spTgt spid="12"/>
                                        </p:tgtEl>
                                        <p:attrNameLst>
                                          <p:attrName>ppt_h</p:attrName>
                                        </p:attrNameLst>
                                      </p:cBhvr>
                                      <p:tavLst>
                                        <p:tav tm="0">
                                          <p:val>
                                            <p:fltVal val="0"/>
                                          </p:val>
                                        </p:tav>
                                        <p:tav tm="100000">
                                          <p:val>
                                            <p:strVal val="#ppt_h"/>
                                          </p:val>
                                        </p:tav>
                                      </p:tavLst>
                                    </p:anim>
                                    <p:anim calcmode="lin" valueType="num">
                                      <p:cBhvr>
                                        <p:cTn id="38" dur="1000" fill="hold"/>
                                        <p:tgtEl>
                                          <p:spTgt spid="12"/>
                                        </p:tgtEl>
                                        <p:attrNameLst>
                                          <p:attrName>style.rotation</p:attrName>
                                        </p:attrNameLst>
                                      </p:cBhvr>
                                      <p:tavLst>
                                        <p:tav tm="0">
                                          <p:val>
                                            <p:fltVal val="90"/>
                                          </p:val>
                                        </p:tav>
                                        <p:tav tm="100000">
                                          <p:val>
                                            <p:fltVal val="0"/>
                                          </p:val>
                                        </p:tav>
                                      </p:tavLst>
                                    </p:anim>
                                    <p:animEffect transition="in" filter="fade">
                                      <p:cBhvr>
                                        <p:cTn id="39" dur="1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ircle(in)">
                                      <p:cBhvr>
                                        <p:cTn id="44" dur="2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3">
            <a:extLst>
              <a:ext uri="{FF2B5EF4-FFF2-40B4-BE49-F238E27FC236}">
                <a16:creationId xmlns:a16="http://schemas.microsoft.com/office/drawing/2014/main" id="{58F94E3E-B196-4943-952E-11AD59F58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72"/>
            <a:ext cx="12192000" cy="6858001"/>
          </a:xfrm>
          <a:prstGeom prst="rect">
            <a:avLst/>
          </a:prstGeom>
        </p:spPr>
      </p:pic>
      <p:sp>
        <p:nvSpPr>
          <p:cNvPr id="5" name="等腰三角形 4"/>
          <p:cNvSpPr/>
          <p:nvPr/>
        </p:nvSpPr>
        <p:spPr>
          <a:xfrm rot="5400000">
            <a:off x="262543" y="374115"/>
            <a:ext cx="668964" cy="576693"/>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sp>
        <p:nvSpPr>
          <p:cNvPr id="6" name="椭圆 5"/>
          <p:cNvSpPr/>
          <p:nvPr/>
        </p:nvSpPr>
        <p:spPr>
          <a:xfrm>
            <a:off x="597025" y="148841"/>
            <a:ext cx="358276" cy="358276"/>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548004">
            <a:off x="11439309" y="5848141"/>
            <a:ext cx="1505382" cy="1352551"/>
          </a:xfrm>
          <a:prstGeom prst="rect">
            <a:avLst/>
          </a:prstGeom>
        </p:spPr>
      </p:pic>
      <p:sp>
        <p:nvSpPr>
          <p:cNvPr id="59" name="文本框 12">
            <a:extLst>
              <a:ext uri="{FF2B5EF4-FFF2-40B4-BE49-F238E27FC236}">
                <a16:creationId xmlns:a16="http://schemas.microsoft.com/office/drawing/2014/main" id="{7ED913C5-7404-493C-BE76-FD659BA3091C}"/>
              </a:ext>
            </a:extLst>
          </p:cNvPr>
          <p:cNvSpPr txBox="1"/>
          <p:nvPr/>
        </p:nvSpPr>
        <p:spPr>
          <a:xfrm>
            <a:off x="955040" y="327710"/>
            <a:ext cx="10289336" cy="646331"/>
          </a:xfrm>
          <a:prstGeom prst="rect">
            <a:avLst/>
          </a:prstGeom>
          <a:noFill/>
        </p:spPr>
        <p:txBody>
          <a:bodyPr wrap="square" rtlCol="0" anchor="ctr" anchorCtr="0">
            <a:spAutoFit/>
          </a:bodyPr>
          <a:lstStyle/>
          <a:p>
            <a:pPr algn="l">
              <a:spcBef>
                <a:spcPct val="0"/>
              </a:spcBef>
            </a:pPr>
            <a:r>
              <a:rPr lang="vi-VN" altLang="zh-CN" sz="3600" dirty="0">
                <a:solidFill>
                  <a:srgbClr val="C00000"/>
                </a:solidFill>
                <a:latin typeface="UTM Colossalis" panose="02040603050506020204" pitchFamily="18" charset="0"/>
                <a:cs typeface="+mn-lt"/>
              </a:rPr>
              <a:t>Một số biểu hiện của khối tạo cảm giác</a:t>
            </a:r>
            <a:endParaRPr lang="zh-CN" altLang="en-US" sz="3600" dirty="0">
              <a:solidFill>
                <a:srgbClr val="C00000"/>
              </a:solidFill>
              <a:latin typeface="UTM Colossalis" panose="02040603050506020204" pitchFamily="18" charset="0"/>
              <a:cs typeface="+mn-lt"/>
            </a:endParaRPr>
          </a:p>
        </p:txBody>
      </p:sp>
      <p:grpSp>
        <p:nvGrpSpPr>
          <p:cNvPr id="26" name="Group 25">
            <a:extLst>
              <a:ext uri="{FF2B5EF4-FFF2-40B4-BE49-F238E27FC236}">
                <a16:creationId xmlns:a16="http://schemas.microsoft.com/office/drawing/2014/main" id="{458BDBE6-39F1-435F-81CF-4A4F1CB63FA3}"/>
              </a:ext>
            </a:extLst>
          </p:cNvPr>
          <p:cNvGrpSpPr/>
          <p:nvPr/>
        </p:nvGrpSpPr>
        <p:grpSpPr>
          <a:xfrm>
            <a:off x="2603635" y="2000329"/>
            <a:ext cx="6236865" cy="2922755"/>
            <a:chOff x="2633231" y="1417299"/>
            <a:chExt cx="6236865" cy="2922755"/>
          </a:xfrm>
        </p:grpSpPr>
        <p:pic>
          <p:nvPicPr>
            <p:cNvPr id="62" name="Picture 61">
              <a:extLst>
                <a:ext uri="{FF2B5EF4-FFF2-40B4-BE49-F238E27FC236}">
                  <a16:creationId xmlns:a16="http://schemas.microsoft.com/office/drawing/2014/main" id="{E4A939BE-54E1-48C5-AA05-081A24419FD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4438" b="47754" l="45206" r="85766">
                          <a14:foregroundMark x1="52982" y1="36250" x2="56404" y2="40063"/>
                          <a14:foregroundMark x1="79386" y1="44313" x2="79386" y2="44313"/>
                          <a14:foregroundMark x1="72456" y1="42250" x2="72456" y2="42250"/>
                          <a14:foregroundMark x1="71842" y1="42000" x2="71842" y2="42000"/>
                          <a14:foregroundMark x1="72368" y1="42500" x2="72368" y2="42500"/>
                          <a14:backgroundMark x1="64035" y1="43313" x2="64035" y2="43313"/>
                          <a14:backgroundMark x1="61316" y1="39250" x2="61316" y2="39250"/>
                          <a14:backgroundMark x1="61316" y1="39250" x2="65088" y2="40125"/>
                          <a14:backgroundMark x1="70526" y1="42125" x2="70526" y2="42125"/>
                          <a14:backgroundMark x1="70526" y1="41688" x2="70526" y2="41688"/>
                          <a14:backgroundMark x1="70526" y1="40688" x2="70526" y2="40688"/>
                          <a14:backgroundMark x1="76754" y1="38625" x2="76754" y2="38625"/>
                          <a14:backgroundMark x1="53421" y1="39813" x2="53421" y2="39813"/>
                        </a14:backgroundRemoval>
                      </a14:imgEffect>
                    </a14:imgLayer>
                  </a14:imgProps>
                </a:ext>
                <a:ext uri="{28A0092B-C50C-407E-A947-70E740481C1C}">
                  <a14:useLocalDpi xmlns:a14="http://schemas.microsoft.com/office/drawing/2010/main" val="0"/>
                </a:ext>
              </a:extLst>
            </a:blip>
            <a:srcRect l="40136" t="32774" r="9164" b="50581"/>
            <a:stretch/>
          </p:blipFill>
          <p:spPr>
            <a:xfrm>
              <a:off x="2633231" y="1417299"/>
              <a:ext cx="6236865" cy="2922755"/>
            </a:xfrm>
            <a:prstGeom prst="rect">
              <a:avLst/>
            </a:prstGeom>
          </p:spPr>
        </p:pic>
        <p:pic>
          <p:nvPicPr>
            <p:cNvPr id="24" name="Picture 23">
              <a:extLst>
                <a:ext uri="{FF2B5EF4-FFF2-40B4-BE49-F238E27FC236}">
                  <a16:creationId xmlns:a16="http://schemas.microsoft.com/office/drawing/2014/main" id="{78DD7EE2-B67E-4AC2-9994-913FAC54CC35}"/>
                </a:ext>
              </a:extLst>
            </p:cNvPr>
            <p:cNvPicPr>
              <a:picLocks noChangeAspect="1"/>
            </p:cNvPicPr>
            <p:nvPr/>
          </p:nvPicPr>
          <p:blipFill>
            <a:blip r:embed="rId10"/>
            <a:stretch>
              <a:fillRect/>
            </a:stretch>
          </p:blipFill>
          <p:spPr>
            <a:xfrm>
              <a:off x="3374157" y="3356573"/>
              <a:ext cx="2158437" cy="859611"/>
            </a:xfrm>
            <a:prstGeom prst="rect">
              <a:avLst/>
            </a:prstGeom>
          </p:spPr>
        </p:pic>
        <p:pic>
          <p:nvPicPr>
            <p:cNvPr id="25" name="Picture 24">
              <a:extLst>
                <a:ext uri="{FF2B5EF4-FFF2-40B4-BE49-F238E27FC236}">
                  <a16:creationId xmlns:a16="http://schemas.microsoft.com/office/drawing/2014/main" id="{B38DD664-126D-4C5E-814E-7B96DF54BC71}"/>
                </a:ext>
              </a:extLst>
            </p:cNvPr>
            <p:cNvPicPr>
              <a:picLocks noChangeAspect="1"/>
            </p:cNvPicPr>
            <p:nvPr/>
          </p:nvPicPr>
          <p:blipFill>
            <a:blip r:embed="rId11"/>
            <a:stretch>
              <a:fillRect/>
            </a:stretch>
          </p:blipFill>
          <p:spPr>
            <a:xfrm>
              <a:off x="6430706" y="3356574"/>
              <a:ext cx="1942135" cy="859611"/>
            </a:xfrm>
            <a:prstGeom prst="rect">
              <a:avLst/>
            </a:prstGeom>
          </p:spPr>
        </p:pic>
      </p:grpSp>
      <p:grpSp>
        <p:nvGrpSpPr>
          <p:cNvPr id="77" name="Group 76">
            <a:extLst>
              <a:ext uri="{FF2B5EF4-FFF2-40B4-BE49-F238E27FC236}">
                <a16:creationId xmlns:a16="http://schemas.microsoft.com/office/drawing/2014/main" id="{6CB661C2-5AD2-4EB0-AC46-9E34573F7CCF}"/>
              </a:ext>
            </a:extLst>
          </p:cNvPr>
          <p:cNvGrpSpPr/>
          <p:nvPr/>
        </p:nvGrpSpPr>
        <p:grpSpPr>
          <a:xfrm>
            <a:off x="2611466" y="2042226"/>
            <a:ext cx="6191261" cy="2922754"/>
            <a:chOff x="2626436" y="2000330"/>
            <a:chExt cx="6191261" cy="2922754"/>
          </a:xfrm>
        </p:grpSpPr>
        <p:pic>
          <p:nvPicPr>
            <p:cNvPr id="70" name="Picture 69">
              <a:extLst>
                <a:ext uri="{FF2B5EF4-FFF2-40B4-BE49-F238E27FC236}">
                  <a16:creationId xmlns:a16="http://schemas.microsoft.com/office/drawing/2014/main" id="{56FFA656-51B1-484E-A2F2-3D7D8025EFA0}"/>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52761" b="66175" l="45090" r="85650">
                          <a14:foregroundMark x1="54123" y1="52750" x2="54123" y2="52750"/>
                          <a14:foregroundMark x1="79649" y1="55937" x2="79649" y2="55937"/>
                          <a14:foregroundMark x1="81579" y1="54750" x2="81579" y2="54750"/>
                          <a14:foregroundMark x1="80000" y1="54313" x2="80000" y2="54313"/>
                          <a14:backgroundMark x1="62105" y1="59062" x2="62105" y2="59062"/>
                          <a14:backgroundMark x1="60614" y1="62187" x2="60614" y2="62187"/>
                          <a14:backgroundMark x1="65965" y1="51063" x2="65965" y2="51063"/>
                          <a14:backgroundMark x1="65877" y1="51000" x2="65877" y2="51000"/>
                          <a14:backgroundMark x1="42807" y1="50625" x2="42807" y2="50625"/>
                          <a14:backgroundMark x1="43860" y1="51063" x2="43860" y2="51063"/>
                          <a14:backgroundMark x1="43860" y1="51063" x2="43860" y2="51063"/>
                          <a14:backgroundMark x1="43860" y1="51063" x2="43860" y2="51063"/>
                          <a14:backgroundMark x1="43860" y1="51063" x2="39825" y2="55250"/>
                          <a14:backgroundMark x1="39825" y1="55250" x2="38860" y2="59813"/>
                          <a14:backgroundMark x1="38860" y1="59813" x2="39649" y2="62250"/>
                          <a14:backgroundMark x1="40088" y1="51438" x2="39825" y2="65875"/>
                          <a14:backgroundMark x1="39825" y1="65875" x2="46053" y2="67313"/>
                          <a14:backgroundMark x1="46053" y1="67313" x2="74737" y2="68063"/>
                          <a14:backgroundMark x1="62632" y1="59875" x2="62632" y2="59875"/>
                          <a14:backgroundMark x1="63684" y1="57625" x2="67018" y2="60750"/>
                        </a14:backgroundRemoval>
                      </a14:imgEffect>
                    </a14:imgLayer>
                  </a14:imgProps>
                </a:ext>
                <a:ext uri="{28A0092B-C50C-407E-A947-70E740481C1C}">
                  <a14:useLocalDpi xmlns:a14="http://schemas.microsoft.com/office/drawing/2010/main" val="0"/>
                </a:ext>
              </a:extLst>
            </a:blip>
            <a:srcRect l="40020" t="51084" r="9280" b="32148"/>
            <a:stretch/>
          </p:blipFill>
          <p:spPr>
            <a:xfrm>
              <a:off x="2626436" y="2000330"/>
              <a:ext cx="6191261" cy="2922754"/>
            </a:xfrm>
            <a:prstGeom prst="rect">
              <a:avLst/>
            </a:prstGeom>
          </p:spPr>
        </p:pic>
        <p:pic>
          <p:nvPicPr>
            <p:cNvPr id="75" name="Picture 74">
              <a:extLst>
                <a:ext uri="{FF2B5EF4-FFF2-40B4-BE49-F238E27FC236}">
                  <a16:creationId xmlns:a16="http://schemas.microsoft.com/office/drawing/2014/main" id="{F5307E1C-BDFE-4696-98E2-1C118DC0B5B1}"/>
                </a:ext>
              </a:extLst>
            </p:cNvPr>
            <p:cNvPicPr>
              <a:picLocks noChangeAspect="1"/>
            </p:cNvPicPr>
            <p:nvPr/>
          </p:nvPicPr>
          <p:blipFill>
            <a:blip r:embed="rId13"/>
            <a:stretch>
              <a:fillRect/>
            </a:stretch>
          </p:blipFill>
          <p:spPr>
            <a:xfrm>
              <a:off x="6378307" y="3949027"/>
              <a:ext cx="1889665" cy="859611"/>
            </a:xfrm>
            <a:prstGeom prst="rect">
              <a:avLst/>
            </a:prstGeom>
          </p:spPr>
        </p:pic>
        <p:pic>
          <p:nvPicPr>
            <p:cNvPr id="76" name="Picture 75">
              <a:extLst>
                <a:ext uri="{FF2B5EF4-FFF2-40B4-BE49-F238E27FC236}">
                  <a16:creationId xmlns:a16="http://schemas.microsoft.com/office/drawing/2014/main" id="{5553FD00-D76F-4088-AE97-648507FCCFF8}"/>
                </a:ext>
              </a:extLst>
            </p:cNvPr>
            <p:cNvPicPr>
              <a:picLocks noChangeAspect="1"/>
            </p:cNvPicPr>
            <p:nvPr/>
          </p:nvPicPr>
          <p:blipFill>
            <a:blip r:embed="rId14"/>
            <a:stretch>
              <a:fillRect/>
            </a:stretch>
          </p:blipFill>
          <p:spPr>
            <a:xfrm>
              <a:off x="3205995" y="3928250"/>
              <a:ext cx="2176461" cy="859611"/>
            </a:xfrm>
            <a:prstGeom prst="rect">
              <a:avLst/>
            </a:prstGeom>
          </p:spPr>
        </p:pic>
      </p:grpSp>
      <p:grpSp>
        <p:nvGrpSpPr>
          <p:cNvPr id="85" name="Group 84">
            <a:extLst>
              <a:ext uri="{FF2B5EF4-FFF2-40B4-BE49-F238E27FC236}">
                <a16:creationId xmlns:a16="http://schemas.microsoft.com/office/drawing/2014/main" id="{F050DECC-C4E3-4C77-9EF8-C3C4AD672A3D}"/>
              </a:ext>
            </a:extLst>
          </p:cNvPr>
          <p:cNvGrpSpPr/>
          <p:nvPr/>
        </p:nvGrpSpPr>
        <p:grpSpPr>
          <a:xfrm>
            <a:off x="2638258" y="2042226"/>
            <a:ext cx="6322209" cy="2834944"/>
            <a:chOff x="2639450" y="2021079"/>
            <a:chExt cx="6322209" cy="2834944"/>
          </a:xfrm>
        </p:grpSpPr>
        <p:pic>
          <p:nvPicPr>
            <p:cNvPr id="82" name="Picture 81">
              <a:extLst>
                <a:ext uri="{FF2B5EF4-FFF2-40B4-BE49-F238E27FC236}">
                  <a16:creationId xmlns:a16="http://schemas.microsoft.com/office/drawing/2014/main" id="{E17A22AA-4316-4FA5-8037-05A43B87B5CE}"/>
                </a:ext>
              </a:extLst>
            </p:cNvPr>
            <p:cNvPicPr>
              <a:picLocks noChangeAspect="1"/>
            </p:cNvPicPr>
            <p:nvPr/>
          </p:nvPicPr>
          <p:blipFill rotWithShape="1">
            <a:blip r:embed="rId15">
              <a:extLst>
                <a:ext uri="{BEBA8EAE-BF5A-486C-A8C5-ECC9F3942E4B}">
                  <a14:imgProps xmlns:a14="http://schemas.microsoft.com/office/drawing/2010/main">
                    <a14:imgLayer r:embed="rId9">
                      <a14:imgEffect>
                        <a14:backgroundRemoval t="70876" b="83532" l="45354" r="85914">
                          <a14:foregroundMark x1="75088" y1="74000" x2="75088" y2="74000"/>
                          <a14:foregroundMark x1="75088" y1="74000" x2="74386" y2="77313"/>
                          <a14:foregroundMark x1="83596" y1="73438" x2="83596" y2="73438"/>
                          <a14:foregroundMark x1="84298" y1="75875" x2="84298" y2="75875"/>
                          <a14:foregroundMark x1="84561" y1="76313" x2="84561" y2="76313"/>
                          <a14:foregroundMark x1="84474" y1="76875" x2="84474" y2="76875"/>
                          <a14:foregroundMark x1="76053" y1="71688" x2="76053" y2="71688"/>
                          <a14:foregroundMark x1="76754" y1="73313" x2="76754" y2="73313"/>
                          <a14:foregroundMark x1="84561" y1="76625" x2="84561" y2="76625"/>
                          <a14:foregroundMark x1="84649" y1="76313" x2="84649" y2="76313"/>
                          <a14:foregroundMark x1="82368" y1="76125" x2="82368" y2="76125"/>
                          <a14:foregroundMark x1="84825" y1="75875" x2="84825" y2="75875"/>
                          <a14:foregroundMark x1="83772" y1="75313" x2="83772" y2="75313"/>
                          <a14:foregroundMark x1="76140" y1="71563" x2="76140" y2="71563"/>
                          <a14:foregroundMark x1="72895" y1="73750" x2="72895" y2="73750"/>
                        </a14:backgroundRemoval>
                      </a14:imgEffect>
                    </a14:imgLayer>
                  </a14:imgProps>
                </a:ext>
                <a:ext uri="{28A0092B-C50C-407E-A947-70E740481C1C}">
                  <a14:useLocalDpi xmlns:a14="http://schemas.microsoft.com/office/drawing/2010/main" val="0"/>
                </a:ext>
              </a:extLst>
            </a:blip>
            <a:srcRect l="40284" t="69294" r="9016" b="14886"/>
            <a:stretch/>
          </p:blipFill>
          <p:spPr>
            <a:xfrm>
              <a:off x="2639450" y="2021079"/>
              <a:ext cx="6322209" cy="2815841"/>
            </a:xfrm>
            <a:prstGeom prst="rect">
              <a:avLst/>
            </a:prstGeom>
          </p:spPr>
        </p:pic>
        <p:pic>
          <p:nvPicPr>
            <p:cNvPr id="83" name="Picture 82">
              <a:extLst>
                <a:ext uri="{FF2B5EF4-FFF2-40B4-BE49-F238E27FC236}">
                  <a16:creationId xmlns:a16="http://schemas.microsoft.com/office/drawing/2014/main" id="{998E12A6-8014-453C-A3B6-3A2B2349EE25}"/>
                </a:ext>
              </a:extLst>
            </p:cNvPr>
            <p:cNvPicPr>
              <a:picLocks noChangeAspect="1"/>
            </p:cNvPicPr>
            <p:nvPr/>
          </p:nvPicPr>
          <p:blipFill>
            <a:blip r:embed="rId16"/>
            <a:stretch>
              <a:fillRect/>
            </a:stretch>
          </p:blipFill>
          <p:spPr>
            <a:xfrm>
              <a:off x="3377959" y="3981636"/>
              <a:ext cx="1942134" cy="859611"/>
            </a:xfrm>
            <a:prstGeom prst="rect">
              <a:avLst/>
            </a:prstGeom>
          </p:spPr>
        </p:pic>
        <p:pic>
          <p:nvPicPr>
            <p:cNvPr id="84" name="Picture 83">
              <a:extLst>
                <a:ext uri="{FF2B5EF4-FFF2-40B4-BE49-F238E27FC236}">
                  <a16:creationId xmlns:a16="http://schemas.microsoft.com/office/drawing/2014/main" id="{66C2578F-7914-4369-8B92-E7F1E9208A42}"/>
                </a:ext>
              </a:extLst>
            </p:cNvPr>
            <p:cNvPicPr>
              <a:picLocks noChangeAspect="1"/>
            </p:cNvPicPr>
            <p:nvPr/>
          </p:nvPicPr>
          <p:blipFill>
            <a:blip r:embed="rId17"/>
            <a:stretch>
              <a:fillRect/>
            </a:stretch>
          </p:blipFill>
          <p:spPr>
            <a:xfrm>
              <a:off x="6380170" y="3996412"/>
              <a:ext cx="1963545" cy="859611"/>
            </a:xfrm>
            <a:prstGeom prst="rect">
              <a:avLst/>
            </a:prstGeom>
          </p:spPr>
        </p:pic>
      </p:grpSp>
      <p:grpSp>
        <p:nvGrpSpPr>
          <p:cNvPr id="2" name="Group 1">
            <a:extLst>
              <a:ext uri="{FF2B5EF4-FFF2-40B4-BE49-F238E27FC236}">
                <a16:creationId xmlns:a16="http://schemas.microsoft.com/office/drawing/2014/main" id="{BE3FA654-5D4F-4A4B-BB06-7241BE7C0305}"/>
              </a:ext>
            </a:extLst>
          </p:cNvPr>
          <p:cNvGrpSpPr/>
          <p:nvPr/>
        </p:nvGrpSpPr>
        <p:grpSpPr>
          <a:xfrm>
            <a:off x="3910728" y="783477"/>
            <a:ext cx="4035759" cy="5173875"/>
            <a:chOff x="3910728" y="783477"/>
            <a:chExt cx="4035759" cy="5173875"/>
          </a:xfrm>
        </p:grpSpPr>
        <p:grpSp>
          <p:nvGrpSpPr>
            <p:cNvPr id="90" name="Group 89">
              <a:extLst>
                <a:ext uri="{FF2B5EF4-FFF2-40B4-BE49-F238E27FC236}">
                  <a16:creationId xmlns:a16="http://schemas.microsoft.com/office/drawing/2014/main" id="{70B5758A-F8D1-45F2-9681-DBFE5728E46E}"/>
                </a:ext>
              </a:extLst>
            </p:cNvPr>
            <p:cNvGrpSpPr/>
            <p:nvPr/>
          </p:nvGrpSpPr>
          <p:grpSpPr>
            <a:xfrm>
              <a:off x="3910728" y="2419245"/>
              <a:ext cx="3984810" cy="1854133"/>
              <a:chOff x="2626436" y="2000330"/>
              <a:chExt cx="6191261" cy="2922754"/>
            </a:xfrm>
          </p:grpSpPr>
          <p:pic>
            <p:nvPicPr>
              <p:cNvPr id="91" name="Picture 90">
                <a:extLst>
                  <a:ext uri="{FF2B5EF4-FFF2-40B4-BE49-F238E27FC236}">
                    <a16:creationId xmlns:a16="http://schemas.microsoft.com/office/drawing/2014/main" id="{AF9A1766-EE8D-4629-BFF9-71405063B977}"/>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52761" b="66175" l="45090" r="85650">
                            <a14:foregroundMark x1="54123" y1="52750" x2="54123" y2="52750"/>
                            <a14:foregroundMark x1="79649" y1="55937" x2="79649" y2="55937"/>
                            <a14:foregroundMark x1="81579" y1="54750" x2="81579" y2="54750"/>
                            <a14:foregroundMark x1="80000" y1="54313" x2="80000" y2="54313"/>
                            <a14:backgroundMark x1="62105" y1="59062" x2="62105" y2="59062"/>
                            <a14:backgroundMark x1="60614" y1="62187" x2="60614" y2="62187"/>
                            <a14:backgroundMark x1="65965" y1="51063" x2="65965" y2="51063"/>
                            <a14:backgroundMark x1="65877" y1="51000" x2="65877" y2="51000"/>
                            <a14:backgroundMark x1="42807" y1="50625" x2="42807" y2="50625"/>
                            <a14:backgroundMark x1="43860" y1="51063" x2="43860" y2="51063"/>
                            <a14:backgroundMark x1="43860" y1="51063" x2="43860" y2="51063"/>
                            <a14:backgroundMark x1="43860" y1="51063" x2="43860" y2="51063"/>
                            <a14:backgroundMark x1="43860" y1="51063" x2="39825" y2="55250"/>
                            <a14:backgroundMark x1="39825" y1="55250" x2="38860" y2="59813"/>
                            <a14:backgroundMark x1="38860" y1="59813" x2="39649" y2="62250"/>
                            <a14:backgroundMark x1="40088" y1="51438" x2="39825" y2="65875"/>
                            <a14:backgroundMark x1="39825" y1="65875" x2="46053" y2="67313"/>
                            <a14:backgroundMark x1="46053" y1="67313" x2="74737" y2="68063"/>
                            <a14:backgroundMark x1="62632" y1="59875" x2="62632" y2="59875"/>
                            <a14:backgroundMark x1="63684" y1="57625" x2="67018" y2="60750"/>
                          </a14:backgroundRemoval>
                        </a14:imgEffect>
                      </a14:imgLayer>
                    </a14:imgProps>
                  </a:ext>
                  <a:ext uri="{28A0092B-C50C-407E-A947-70E740481C1C}">
                    <a14:useLocalDpi xmlns:a14="http://schemas.microsoft.com/office/drawing/2010/main" val="0"/>
                  </a:ext>
                </a:extLst>
              </a:blip>
              <a:srcRect l="40020" t="51084" r="9280" b="32148"/>
              <a:stretch/>
            </p:blipFill>
            <p:spPr>
              <a:xfrm>
                <a:off x="2626436" y="2000330"/>
                <a:ext cx="6191261" cy="2922754"/>
              </a:xfrm>
              <a:prstGeom prst="rect">
                <a:avLst/>
              </a:prstGeom>
            </p:spPr>
          </p:pic>
          <p:pic>
            <p:nvPicPr>
              <p:cNvPr id="92" name="Picture 91">
                <a:extLst>
                  <a:ext uri="{FF2B5EF4-FFF2-40B4-BE49-F238E27FC236}">
                    <a16:creationId xmlns:a16="http://schemas.microsoft.com/office/drawing/2014/main" id="{4C409608-483F-444D-8DF4-8458BEC6084F}"/>
                  </a:ext>
                </a:extLst>
              </p:cNvPr>
              <p:cNvPicPr>
                <a:picLocks noChangeAspect="1"/>
              </p:cNvPicPr>
              <p:nvPr/>
            </p:nvPicPr>
            <p:blipFill>
              <a:blip r:embed="rId13"/>
              <a:stretch>
                <a:fillRect/>
              </a:stretch>
            </p:blipFill>
            <p:spPr>
              <a:xfrm>
                <a:off x="6378307" y="3949027"/>
                <a:ext cx="1889665" cy="859611"/>
              </a:xfrm>
              <a:prstGeom prst="rect">
                <a:avLst/>
              </a:prstGeom>
            </p:spPr>
          </p:pic>
          <p:pic>
            <p:nvPicPr>
              <p:cNvPr id="93" name="Picture 92">
                <a:extLst>
                  <a:ext uri="{FF2B5EF4-FFF2-40B4-BE49-F238E27FC236}">
                    <a16:creationId xmlns:a16="http://schemas.microsoft.com/office/drawing/2014/main" id="{718EB160-2F51-4C2D-9864-22D9DD8FE031}"/>
                  </a:ext>
                </a:extLst>
              </p:cNvPr>
              <p:cNvPicPr>
                <a:picLocks noChangeAspect="1"/>
              </p:cNvPicPr>
              <p:nvPr/>
            </p:nvPicPr>
            <p:blipFill>
              <a:blip r:embed="rId14"/>
              <a:stretch>
                <a:fillRect/>
              </a:stretch>
            </p:blipFill>
            <p:spPr>
              <a:xfrm>
                <a:off x="3205995" y="3928250"/>
                <a:ext cx="2176461" cy="859611"/>
              </a:xfrm>
              <a:prstGeom prst="rect">
                <a:avLst/>
              </a:prstGeom>
            </p:spPr>
          </p:pic>
        </p:grpSp>
        <p:grpSp>
          <p:nvGrpSpPr>
            <p:cNvPr id="94" name="Group 93">
              <a:extLst>
                <a:ext uri="{FF2B5EF4-FFF2-40B4-BE49-F238E27FC236}">
                  <a16:creationId xmlns:a16="http://schemas.microsoft.com/office/drawing/2014/main" id="{BE4F6B1E-5718-4F58-84CC-769A6CF5FF47}"/>
                </a:ext>
              </a:extLst>
            </p:cNvPr>
            <p:cNvGrpSpPr/>
            <p:nvPr/>
          </p:nvGrpSpPr>
          <p:grpSpPr>
            <a:xfrm>
              <a:off x="3988276" y="783477"/>
              <a:ext cx="3798048" cy="1663004"/>
              <a:chOff x="2633231" y="1417299"/>
              <a:chExt cx="6236865" cy="2922755"/>
            </a:xfrm>
          </p:grpSpPr>
          <p:pic>
            <p:nvPicPr>
              <p:cNvPr id="95" name="Picture 94">
                <a:extLst>
                  <a:ext uri="{FF2B5EF4-FFF2-40B4-BE49-F238E27FC236}">
                    <a16:creationId xmlns:a16="http://schemas.microsoft.com/office/drawing/2014/main" id="{4E7B7774-62E7-4968-86D8-58B6E5CC357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4438" b="47754" l="45206" r="85766">
                            <a14:foregroundMark x1="52982" y1="36250" x2="56404" y2="40063"/>
                            <a14:foregroundMark x1="79386" y1="44313" x2="79386" y2="44313"/>
                            <a14:foregroundMark x1="72456" y1="42250" x2="72456" y2="42250"/>
                            <a14:foregroundMark x1="71842" y1="42000" x2="71842" y2="42000"/>
                            <a14:foregroundMark x1="72368" y1="42500" x2="72368" y2="42500"/>
                            <a14:backgroundMark x1="64035" y1="43313" x2="64035" y2="43313"/>
                            <a14:backgroundMark x1="61316" y1="39250" x2="61316" y2="39250"/>
                            <a14:backgroundMark x1="61316" y1="39250" x2="65088" y2="40125"/>
                            <a14:backgroundMark x1="70526" y1="42125" x2="70526" y2="42125"/>
                            <a14:backgroundMark x1="70526" y1="41688" x2="70526" y2="41688"/>
                            <a14:backgroundMark x1="70526" y1="40688" x2="70526" y2="40688"/>
                            <a14:backgroundMark x1="76754" y1="38625" x2="76754" y2="38625"/>
                            <a14:backgroundMark x1="53421" y1="39813" x2="53421" y2="39813"/>
                          </a14:backgroundRemoval>
                        </a14:imgEffect>
                      </a14:imgLayer>
                    </a14:imgProps>
                  </a:ext>
                  <a:ext uri="{28A0092B-C50C-407E-A947-70E740481C1C}">
                    <a14:useLocalDpi xmlns:a14="http://schemas.microsoft.com/office/drawing/2010/main" val="0"/>
                  </a:ext>
                </a:extLst>
              </a:blip>
              <a:srcRect l="40136" t="32774" r="9164" b="50581"/>
              <a:stretch/>
            </p:blipFill>
            <p:spPr>
              <a:xfrm>
                <a:off x="2633231" y="1417299"/>
                <a:ext cx="6236865" cy="2922755"/>
              </a:xfrm>
              <a:prstGeom prst="rect">
                <a:avLst/>
              </a:prstGeom>
            </p:spPr>
          </p:pic>
          <p:pic>
            <p:nvPicPr>
              <p:cNvPr id="96" name="Picture 95">
                <a:extLst>
                  <a:ext uri="{FF2B5EF4-FFF2-40B4-BE49-F238E27FC236}">
                    <a16:creationId xmlns:a16="http://schemas.microsoft.com/office/drawing/2014/main" id="{087888BC-5E60-4CAC-A169-9442B0AB0B10}"/>
                  </a:ext>
                </a:extLst>
              </p:cNvPr>
              <p:cNvPicPr>
                <a:picLocks noChangeAspect="1"/>
              </p:cNvPicPr>
              <p:nvPr/>
            </p:nvPicPr>
            <p:blipFill>
              <a:blip r:embed="rId10"/>
              <a:stretch>
                <a:fillRect/>
              </a:stretch>
            </p:blipFill>
            <p:spPr>
              <a:xfrm>
                <a:off x="3374157" y="3356573"/>
                <a:ext cx="2158437" cy="859611"/>
              </a:xfrm>
              <a:prstGeom prst="rect">
                <a:avLst/>
              </a:prstGeom>
            </p:spPr>
          </p:pic>
          <p:pic>
            <p:nvPicPr>
              <p:cNvPr id="97" name="Picture 96">
                <a:extLst>
                  <a:ext uri="{FF2B5EF4-FFF2-40B4-BE49-F238E27FC236}">
                    <a16:creationId xmlns:a16="http://schemas.microsoft.com/office/drawing/2014/main" id="{656A3365-4BE2-4B81-8E23-36FDBB953492}"/>
                  </a:ext>
                </a:extLst>
              </p:cNvPr>
              <p:cNvPicPr>
                <a:picLocks noChangeAspect="1"/>
              </p:cNvPicPr>
              <p:nvPr/>
            </p:nvPicPr>
            <p:blipFill>
              <a:blip r:embed="rId11"/>
              <a:stretch>
                <a:fillRect/>
              </a:stretch>
            </p:blipFill>
            <p:spPr>
              <a:xfrm>
                <a:off x="6430706" y="3356574"/>
                <a:ext cx="1942135" cy="859611"/>
              </a:xfrm>
              <a:prstGeom prst="rect">
                <a:avLst/>
              </a:prstGeom>
            </p:spPr>
          </p:pic>
        </p:grpSp>
        <p:grpSp>
          <p:nvGrpSpPr>
            <p:cNvPr id="98" name="Group 97">
              <a:extLst>
                <a:ext uri="{FF2B5EF4-FFF2-40B4-BE49-F238E27FC236}">
                  <a16:creationId xmlns:a16="http://schemas.microsoft.com/office/drawing/2014/main" id="{4577AD7B-90FB-48AB-9047-380E769DF804}"/>
                </a:ext>
              </a:extLst>
            </p:cNvPr>
            <p:cNvGrpSpPr/>
            <p:nvPr/>
          </p:nvGrpSpPr>
          <p:grpSpPr>
            <a:xfrm>
              <a:off x="4075175" y="4221416"/>
              <a:ext cx="3871312" cy="1735936"/>
              <a:chOff x="2639450" y="2021079"/>
              <a:chExt cx="6322209" cy="2834944"/>
            </a:xfrm>
          </p:grpSpPr>
          <p:pic>
            <p:nvPicPr>
              <p:cNvPr id="99" name="Picture 98">
                <a:extLst>
                  <a:ext uri="{FF2B5EF4-FFF2-40B4-BE49-F238E27FC236}">
                    <a16:creationId xmlns:a16="http://schemas.microsoft.com/office/drawing/2014/main" id="{096482C4-24B9-43AF-B356-E51B28222351}"/>
                  </a:ext>
                </a:extLst>
              </p:cNvPr>
              <p:cNvPicPr>
                <a:picLocks noChangeAspect="1"/>
              </p:cNvPicPr>
              <p:nvPr/>
            </p:nvPicPr>
            <p:blipFill rotWithShape="1">
              <a:blip r:embed="rId15">
                <a:extLst>
                  <a:ext uri="{BEBA8EAE-BF5A-486C-A8C5-ECC9F3942E4B}">
                    <a14:imgProps xmlns:a14="http://schemas.microsoft.com/office/drawing/2010/main">
                      <a14:imgLayer r:embed="rId9">
                        <a14:imgEffect>
                          <a14:backgroundRemoval t="70876" b="83532" l="45354" r="85914">
                            <a14:foregroundMark x1="75088" y1="74000" x2="75088" y2="74000"/>
                            <a14:foregroundMark x1="75088" y1="74000" x2="74386" y2="77313"/>
                            <a14:foregroundMark x1="83596" y1="73438" x2="83596" y2="73438"/>
                            <a14:foregroundMark x1="84298" y1="75875" x2="84298" y2="75875"/>
                            <a14:foregroundMark x1="84561" y1="76313" x2="84561" y2="76313"/>
                            <a14:foregroundMark x1="84474" y1="76875" x2="84474" y2="76875"/>
                            <a14:foregroundMark x1="76053" y1="71688" x2="76053" y2="71688"/>
                            <a14:foregroundMark x1="76754" y1="73313" x2="76754" y2="73313"/>
                            <a14:foregroundMark x1="84561" y1="76625" x2="84561" y2="76625"/>
                            <a14:foregroundMark x1="84649" y1="76313" x2="84649" y2="76313"/>
                            <a14:foregroundMark x1="82368" y1="76125" x2="82368" y2="76125"/>
                            <a14:foregroundMark x1="84825" y1="75875" x2="84825" y2="75875"/>
                            <a14:foregroundMark x1="83772" y1="75313" x2="83772" y2="75313"/>
                            <a14:foregroundMark x1="76140" y1="71563" x2="76140" y2="71563"/>
                            <a14:foregroundMark x1="72895" y1="73750" x2="72895" y2="73750"/>
                          </a14:backgroundRemoval>
                        </a14:imgEffect>
                      </a14:imgLayer>
                    </a14:imgProps>
                  </a:ext>
                  <a:ext uri="{28A0092B-C50C-407E-A947-70E740481C1C}">
                    <a14:useLocalDpi xmlns:a14="http://schemas.microsoft.com/office/drawing/2010/main" val="0"/>
                  </a:ext>
                </a:extLst>
              </a:blip>
              <a:srcRect l="40284" t="69294" r="9016" b="14886"/>
              <a:stretch/>
            </p:blipFill>
            <p:spPr>
              <a:xfrm>
                <a:off x="2639450" y="2021079"/>
                <a:ext cx="6322209" cy="2815841"/>
              </a:xfrm>
              <a:prstGeom prst="rect">
                <a:avLst/>
              </a:prstGeom>
            </p:spPr>
          </p:pic>
          <p:pic>
            <p:nvPicPr>
              <p:cNvPr id="100" name="Picture 99">
                <a:extLst>
                  <a:ext uri="{FF2B5EF4-FFF2-40B4-BE49-F238E27FC236}">
                    <a16:creationId xmlns:a16="http://schemas.microsoft.com/office/drawing/2014/main" id="{E2737A9B-2162-4092-B7FD-2B87A0A52643}"/>
                  </a:ext>
                </a:extLst>
              </p:cNvPr>
              <p:cNvPicPr>
                <a:picLocks noChangeAspect="1"/>
              </p:cNvPicPr>
              <p:nvPr/>
            </p:nvPicPr>
            <p:blipFill>
              <a:blip r:embed="rId16"/>
              <a:stretch>
                <a:fillRect/>
              </a:stretch>
            </p:blipFill>
            <p:spPr>
              <a:xfrm>
                <a:off x="3377959" y="3981636"/>
                <a:ext cx="1942134" cy="859611"/>
              </a:xfrm>
              <a:prstGeom prst="rect">
                <a:avLst/>
              </a:prstGeom>
            </p:spPr>
          </p:pic>
          <p:pic>
            <p:nvPicPr>
              <p:cNvPr id="101" name="Picture 100">
                <a:extLst>
                  <a:ext uri="{FF2B5EF4-FFF2-40B4-BE49-F238E27FC236}">
                    <a16:creationId xmlns:a16="http://schemas.microsoft.com/office/drawing/2014/main" id="{01E244E6-7FC5-4A06-9FC7-64CAA823581D}"/>
                  </a:ext>
                </a:extLst>
              </p:cNvPr>
              <p:cNvPicPr>
                <a:picLocks noChangeAspect="1"/>
              </p:cNvPicPr>
              <p:nvPr/>
            </p:nvPicPr>
            <p:blipFill>
              <a:blip r:embed="rId17"/>
              <a:stretch>
                <a:fillRect/>
              </a:stretch>
            </p:blipFill>
            <p:spPr>
              <a:xfrm>
                <a:off x="6380170" y="3996412"/>
                <a:ext cx="1963545" cy="859611"/>
              </a:xfrm>
              <a:prstGeom prst="rect">
                <a:avLst/>
              </a:prstGeom>
            </p:spPr>
          </p:pic>
        </p:grpSp>
      </p:grpSp>
      <p:pic>
        <p:nvPicPr>
          <p:cNvPr id="102" name="Picture 101">
            <a:extLst>
              <a:ext uri="{FF2B5EF4-FFF2-40B4-BE49-F238E27FC236}">
                <a16:creationId xmlns:a16="http://schemas.microsoft.com/office/drawing/2014/main" id="{74477310-345F-4717-8A2C-D9656F00AE1D}"/>
              </a:ext>
            </a:extLst>
          </p:cNvPr>
          <p:cNvPicPr>
            <a:picLocks noChangeAspect="1"/>
          </p:cNvPicPr>
          <p:nvPr/>
        </p:nvPicPr>
        <p:blipFill>
          <a:blip r:embed="rId18"/>
          <a:stretch>
            <a:fillRect/>
          </a:stretch>
        </p:blipFill>
        <p:spPr>
          <a:xfrm>
            <a:off x="333824" y="5871508"/>
            <a:ext cx="10931075" cy="9144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wipe(left)">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26"/>
                                        </p:tgtEl>
                                      </p:cBhvr>
                                    </p:animEffect>
                                    <p:anim calcmode="lin" valueType="num">
                                      <p:cBhvr>
                                        <p:cTn id="50" dur="1000"/>
                                        <p:tgtEl>
                                          <p:spTgt spid="26"/>
                                        </p:tgtEl>
                                        <p:attrNameLst>
                                          <p:attrName>ppt_x</p:attrName>
                                        </p:attrNameLst>
                                      </p:cBhvr>
                                      <p:tavLst>
                                        <p:tav tm="0">
                                          <p:val>
                                            <p:strVal val="ppt_x"/>
                                          </p:val>
                                        </p:tav>
                                        <p:tav tm="100000">
                                          <p:val>
                                            <p:strVal val="ppt_x"/>
                                          </p:val>
                                        </p:tav>
                                      </p:tavLst>
                                    </p:anim>
                                    <p:anim calcmode="lin" valueType="num">
                                      <p:cBhvr>
                                        <p:cTn id="51" dur="1000"/>
                                        <p:tgtEl>
                                          <p:spTgt spid="26"/>
                                        </p:tgtEl>
                                        <p:attrNameLst>
                                          <p:attrName>ppt_y</p:attrName>
                                        </p:attrNameLst>
                                      </p:cBhvr>
                                      <p:tavLst>
                                        <p:tav tm="0">
                                          <p:val>
                                            <p:strVal val="ppt_y"/>
                                          </p:val>
                                        </p:tav>
                                        <p:tav tm="100000">
                                          <p:val>
                                            <p:strVal val="ppt_y+.1"/>
                                          </p:val>
                                        </p:tav>
                                      </p:tavLst>
                                    </p:anim>
                                    <p:set>
                                      <p:cBhvr>
                                        <p:cTn id="52" dur="1" fill="hold">
                                          <p:stCondLst>
                                            <p:cond delay="999"/>
                                          </p:stCondLst>
                                        </p:cTn>
                                        <p:tgtEl>
                                          <p:spTgt spid="26"/>
                                        </p:tgtEl>
                                        <p:attrNameLst>
                                          <p:attrName>style.visibility</p:attrName>
                                        </p:attrNameLst>
                                      </p:cBhvr>
                                      <p:to>
                                        <p:strVal val="hidden"/>
                                      </p:to>
                                    </p:set>
                                  </p:childTnLst>
                                </p:cTn>
                              </p:par>
                              <p:par>
                                <p:cTn id="53" presetID="47" presetClass="entr" presetSubtype="0" fill="hold" nodeType="with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1000"/>
                                        <p:tgtEl>
                                          <p:spTgt spid="77"/>
                                        </p:tgtEl>
                                      </p:cBhvr>
                                    </p:animEffect>
                                    <p:anim calcmode="lin" valueType="num">
                                      <p:cBhvr>
                                        <p:cTn id="56" dur="1000" fill="hold"/>
                                        <p:tgtEl>
                                          <p:spTgt spid="77"/>
                                        </p:tgtEl>
                                        <p:attrNameLst>
                                          <p:attrName>ppt_x</p:attrName>
                                        </p:attrNameLst>
                                      </p:cBhvr>
                                      <p:tavLst>
                                        <p:tav tm="0">
                                          <p:val>
                                            <p:strVal val="#ppt_x"/>
                                          </p:val>
                                        </p:tav>
                                        <p:tav tm="100000">
                                          <p:val>
                                            <p:strVal val="#ppt_x"/>
                                          </p:val>
                                        </p:tav>
                                      </p:tavLst>
                                    </p:anim>
                                    <p:anim calcmode="lin" valueType="num">
                                      <p:cBhvr>
                                        <p:cTn id="57"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77"/>
                                        </p:tgtEl>
                                      </p:cBhvr>
                                    </p:animEffect>
                                    <p:anim calcmode="lin" valueType="num">
                                      <p:cBhvr>
                                        <p:cTn id="62" dur="1000"/>
                                        <p:tgtEl>
                                          <p:spTgt spid="77"/>
                                        </p:tgtEl>
                                        <p:attrNameLst>
                                          <p:attrName>ppt_x</p:attrName>
                                        </p:attrNameLst>
                                      </p:cBhvr>
                                      <p:tavLst>
                                        <p:tav tm="0">
                                          <p:val>
                                            <p:strVal val="ppt_x"/>
                                          </p:val>
                                        </p:tav>
                                        <p:tav tm="100000">
                                          <p:val>
                                            <p:strVal val="ppt_x"/>
                                          </p:val>
                                        </p:tav>
                                      </p:tavLst>
                                    </p:anim>
                                    <p:anim calcmode="lin" valueType="num">
                                      <p:cBhvr>
                                        <p:cTn id="63" dur="1000"/>
                                        <p:tgtEl>
                                          <p:spTgt spid="77"/>
                                        </p:tgtEl>
                                        <p:attrNameLst>
                                          <p:attrName>ppt_y</p:attrName>
                                        </p:attrNameLst>
                                      </p:cBhvr>
                                      <p:tavLst>
                                        <p:tav tm="0">
                                          <p:val>
                                            <p:strVal val="ppt_y"/>
                                          </p:val>
                                        </p:tav>
                                        <p:tav tm="100000">
                                          <p:val>
                                            <p:strVal val="ppt_y+.1"/>
                                          </p:val>
                                        </p:tav>
                                      </p:tavLst>
                                    </p:anim>
                                    <p:set>
                                      <p:cBhvr>
                                        <p:cTn id="64" dur="1" fill="hold">
                                          <p:stCondLst>
                                            <p:cond delay="999"/>
                                          </p:stCondLst>
                                        </p:cTn>
                                        <p:tgtEl>
                                          <p:spTgt spid="77"/>
                                        </p:tgtEl>
                                        <p:attrNameLst>
                                          <p:attrName>style.visibility</p:attrName>
                                        </p:attrNameLst>
                                      </p:cBhvr>
                                      <p:to>
                                        <p:strVal val="hidden"/>
                                      </p:to>
                                    </p:set>
                                  </p:childTnLst>
                                </p:cTn>
                              </p:par>
                              <p:par>
                                <p:cTn id="65" presetID="42" presetClass="entr" presetSubtype="0" fill="hold" nodeType="with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fade">
                                      <p:cBhvr>
                                        <p:cTn id="67" dur="1000"/>
                                        <p:tgtEl>
                                          <p:spTgt spid="85"/>
                                        </p:tgtEl>
                                      </p:cBhvr>
                                    </p:animEffect>
                                    <p:anim calcmode="lin" valueType="num">
                                      <p:cBhvr>
                                        <p:cTn id="68" dur="1000" fill="hold"/>
                                        <p:tgtEl>
                                          <p:spTgt spid="85"/>
                                        </p:tgtEl>
                                        <p:attrNameLst>
                                          <p:attrName>ppt_x</p:attrName>
                                        </p:attrNameLst>
                                      </p:cBhvr>
                                      <p:tavLst>
                                        <p:tav tm="0">
                                          <p:val>
                                            <p:strVal val="#ppt_x"/>
                                          </p:val>
                                        </p:tav>
                                        <p:tav tm="100000">
                                          <p:val>
                                            <p:strVal val="#ppt_x"/>
                                          </p:val>
                                        </p:tav>
                                      </p:tavLst>
                                    </p:anim>
                                    <p:anim calcmode="lin" valueType="num">
                                      <p:cBhvr>
                                        <p:cTn id="6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85"/>
                                        </p:tgtEl>
                                      </p:cBhvr>
                                    </p:animEffect>
                                    <p:anim calcmode="lin" valueType="num">
                                      <p:cBhvr>
                                        <p:cTn id="74" dur="1000"/>
                                        <p:tgtEl>
                                          <p:spTgt spid="85"/>
                                        </p:tgtEl>
                                        <p:attrNameLst>
                                          <p:attrName>ppt_x</p:attrName>
                                        </p:attrNameLst>
                                      </p:cBhvr>
                                      <p:tavLst>
                                        <p:tav tm="0">
                                          <p:val>
                                            <p:strVal val="ppt_x"/>
                                          </p:val>
                                        </p:tav>
                                        <p:tav tm="100000">
                                          <p:val>
                                            <p:strVal val="ppt_x"/>
                                          </p:val>
                                        </p:tav>
                                      </p:tavLst>
                                    </p:anim>
                                    <p:anim calcmode="lin" valueType="num">
                                      <p:cBhvr>
                                        <p:cTn id="75" dur="1000"/>
                                        <p:tgtEl>
                                          <p:spTgt spid="85"/>
                                        </p:tgtEl>
                                        <p:attrNameLst>
                                          <p:attrName>ppt_y</p:attrName>
                                        </p:attrNameLst>
                                      </p:cBhvr>
                                      <p:tavLst>
                                        <p:tav tm="0">
                                          <p:val>
                                            <p:strVal val="ppt_y"/>
                                          </p:val>
                                        </p:tav>
                                        <p:tav tm="100000">
                                          <p:val>
                                            <p:strVal val="ppt_y+.1"/>
                                          </p:val>
                                        </p:tav>
                                      </p:tavLst>
                                    </p:anim>
                                    <p:set>
                                      <p:cBhvr>
                                        <p:cTn id="76" dur="1" fill="hold">
                                          <p:stCondLst>
                                            <p:cond delay="999"/>
                                          </p:stCondLst>
                                        </p:cTn>
                                        <p:tgtEl>
                                          <p:spTgt spid="85"/>
                                        </p:tgtEl>
                                        <p:attrNameLst>
                                          <p:attrName>style.visibility</p:attrName>
                                        </p:attrNameLst>
                                      </p:cBhvr>
                                      <p:to>
                                        <p:strVal val="hidden"/>
                                      </p:to>
                                    </p:set>
                                  </p:childTnLst>
                                </p:cTn>
                              </p:par>
                              <p:par>
                                <p:cTn id="77" presetID="42" presetClass="entr" presetSubtype="0"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1000"/>
                                        <p:tgtEl>
                                          <p:spTgt spid="2"/>
                                        </p:tgtEl>
                                      </p:cBhvr>
                                    </p:animEffect>
                                    <p:anim calcmode="lin" valueType="num">
                                      <p:cBhvr>
                                        <p:cTn id="80" dur="1000" fill="hold"/>
                                        <p:tgtEl>
                                          <p:spTgt spid="2"/>
                                        </p:tgtEl>
                                        <p:attrNameLst>
                                          <p:attrName>ppt_x</p:attrName>
                                        </p:attrNameLst>
                                      </p:cBhvr>
                                      <p:tavLst>
                                        <p:tav tm="0">
                                          <p:val>
                                            <p:strVal val="#ppt_x"/>
                                          </p:val>
                                        </p:tav>
                                        <p:tav tm="100000">
                                          <p:val>
                                            <p:strVal val="#ppt_x"/>
                                          </p:val>
                                        </p:tav>
                                      </p:tavLst>
                                    </p:anim>
                                    <p:anim calcmode="lin" valueType="num">
                                      <p:cBhvr>
                                        <p:cTn id="81" dur="1000" fill="hold"/>
                                        <p:tgtEl>
                                          <p:spTgt spid="2"/>
                                        </p:tgtEl>
                                        <p:attrNameLst>
                                          <p:attrName>ppt_y</p:attrName>
                                        </p:attrNameLst>
                                      </p:cBhvr>
                                      <p:tavLst>
                                        <p:tav tm="0">
                                          <p:val>
                                            <p:strVal val="#ppt_y+.1"/>
                                          </p:val>
                                        </p:tav>
                                        <p:tav tm="100000">
                                          <p:val>
                                            <p:strVal val="#ppt_y"/>
                                          </p:val>
                                        </p:tav>
                                      </p:tavLst>
                                    </p:anim>
                                  </p:childTnLst>
                                </p:cTn>
                              </p:par>
                              <p:par>
                                <p:cTn id="82" presetID="6" presetClass="entr" presetSubtype="16" fill="hold" nodeType="withEffect">
                                  <p:stCondLst>
                                    <p:cond delay="0"/>
                                  </p:stCondLst>
                                  <p:childTnLst>
                                    <p:set>
                                      <p:cBhvr>
                                        <p:cTn id="83" dur="1" fill="hold">
                                          <p:stCondLst>
                                            <p:cond delay="0"/>
                                          </p:stCondLst>
                                        </p:cTn>
                                        <p:tgtEl>
                                          <p:spTgt spid="102"/>
                                        </p:tgtEl>
                                        <p:attrNameLst>
                                          <p:attrName>style.visibility</p:attrName>
                                        </p:attrNameLst>
                                      </p:cBhvr>
                                      <p:to>
                                        <p:strVal val="visible"/>
                                      </p:to>
                                    </p:set>
                                    <p:animEffect transition="in" filter="circle(in)">
                                      <p:cBhvr>
                                        <p:cTn id="84"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4" y="10204"/>
            <a:ext cx="12192000" cy="6858001"/>
          </a:xfrm>
          <a:prstGeom prst="rect">
            <a:avLst/>
          </a:prstGeom>
        </p:spPr>
      </p:pic>
      <p:sp>
        <p:nvSpPr>
          <p:cNvPr id="5" name="等腰三角形 4"/>
          <p:cNvSpPr/>
          <p:nvPr/>
        </p:nvSpPr>
        <p:spPr>
          <a:xfrm rot="5400000">
            <a:off x="262543" y="374115"/>
            <a:ext cx="668964" cy="576693"/>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sp>
        <p:nvSpPr>
          <p:cNvPr id="6" name="椭圆 5"/>
          <p:cNvSpPr/>
          <p:nvPr/>
        </p:nvSpPr>
        <p:spPr>
          <a:xfrm>
            <a:off x="597025" y="148841"/>
            <a:ext cx="358276" cy="358276"/>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548004">
            <a:off x="11439309" y="5848141"/>
            <a:ext cx="1505382" cy="1352551"/>
          </a:xfrm>
          <a:prstGeom prst="rect">
            <a:avLst/>
          </a:prstGeom>
        </p:spPr>
      </p:pic>
      <p:sp>
        <p:nvSpPr>
          <p:cNvPr id="50" name="文本框 12">
            <a:extLst>
              <a:ext uri="{FF2B5EF4-FFF2-40B4-BE49-F238E27FC236}">
                <a16:creationId xmlns:a16="http://schemas.microsoft.com/office/drawing/2014/main" id="{9D61DA19-DDFD-4D9D-A42A-9E2378755170}"/>
              </a:ext>
            </a:extLst>
          </p:cNvPr>
          <p:cNvSpPr txBox="1"/>
          <p:nvPr/>
        </p:nvSpPr>
        <p:spPr>
          <a:xfrm>
            <a:off x="955040" y="327710"/>
            <a:ext cx="10289336" cy="646331"/>
          </a:xfrm>
          <a:prstGeom prst="rect">
            <a:avLst/>
          </a:prstGeom>
          <a:noFill/>
        </p:spPr>
        <p:txBody>
          <a:bodyPr wrap="square" rtlCol="0" anchor="ctr" anchorCtr="0">
            <a:spAutoFit/>
          </a:bodyPr>
          <a:lstStyle/>
          <a:p>
            <a:pPr algn="l">
              <a:spcBef>
                <a:spcPct val="0"/>
              </a:spcBef>
            </a:pPr>
            <a:r>
              <a:rPr lang="vi-VN" altLang="zh-CN" sz="3600" dirty="0">
                <a:solidFill>
                  <a:srgbClr val="C00000"/>
                </a:solidFill>
                <a:latin typeface="UTM Colossalis" panose="02040603050506020204" pitchFamily="18" charset="0"/>
                <a:cs typeface="+mn-lt"/>
              </a:rPr>
              <a:t>Biểu hiện của khối trên sản phẩm mĩ thuật</a:t>
            </a:r>
            <a:endParaRPr lang="zh-CN" altLang="en-US" sz="3600" dirty="0">
              <a:solidFill>
                <a:srgbClr val="C00000"/>
              </a:solidFill>
              <a:latin typeface="UTM Colossalis" panose="02040603050506020204" pitchFamily="18" charset="0"/>
              <a:cs typeface="+mn-lt"/>
            </a:endParaRPr>
          </a:p>
        </p:txBody>
      </p:sp>
      <p:grpSp>
        <p:nvGrpSpPr>
          <p:cNvPr id="17" name="Group 16">
            <a:extLst>
              <a:ext uri="{FF2B5EF4-FFF2-40B4-BE49-F238E27FC236}">
                <a16:creationId xmlns:a16="http://schemas.microsoft.com/office/drawing/2014/main" id="{D2779D38-FA46-49E8-AC6F-67284618CA6A}"/>
              </a:ext>
            </a:extLst>
          </p:cNvPr>
          <p:cNvGrpSpPr/>
          <p:nvPr/>
        </p:nvGrpSpPr>
        <p:grpSpPr>
          <a:xfrm>
            <a:off x="540414" y="1620873"/>
            <a:ext cx="5670347" cy="4327356"/>
            <a:chOff x="642015" y="1620873"/>
            <a:chExt cx="5523342" cy="4327356"/>
          </a:xfrm>
        </p:grpSpPr>
        <p:pic>
          <p:nvPicPr>
            <p:cNvPr id="3" name="Picture 2">
              <a:extLst>
                <a:ext uri="{FF2B5EF4-FFF2-40B4-BE49-F238E27FC236}">
                  <a16:creationId xmlns:a16="http://schemas.microsoft.com/office/drawing/2014/main" id="{913804BF-D75A-480F-8CEE-9BAEE81D773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750" b="27563" l="13246" r="49649">
                          <a14:foregroundMark x1="25351" y1="11125" x2="26404" y2="10750"/>
                          <a14:backgroundMark x1="23860" y1="25813" x2="34649" y2="26125"/>
                        </a14:backgroundRemoval>
                      </a14:imgEffect>
                    </a14:imgLayer>
                  </a14:imgProps>
                </a:ext>
                <a:ext uri="{28A0092B-C50C-407E-A947-70E740481C1C}">
                  <a14:useLocalDpi xmlns:a14="http://schemas.microsoft.com/office/drawing/2010/main" val="0"/>
                </a:ext>
              </a:extLst>
            </a:blip>
            <a:srcRect l="18653" t="9746" r="60470" b="72043"/>
            <a:stretch/>
          </p:blipFill>
          <p:spPr>
            <a:xfrm>
              <a:off x="1994187" y="1620873"/>
              <a:ext cx="2929314" cy="3586127"/>
            </a:xfrm>
            <a:prstGeom prst="rect">
              <a:avLst/>
            </a:prstGeom>
          </p:spPr>
        </p:pic>
        <p:sp>
          <p:nvSpPr>
            <p:cNvPr id="16" name="TextBox 15">
              <a:extLst>
                <a:ext uri="{FF2B5EF4-FFF2-40B4-BE49-F238E27FC236}">
                  <a16:creationId xmlns:a16="http://schemas.microsoft.com/office/drawing/2014/main" id="{FC0E6531-F586-4AFC-B9FD-073CCAEAE67A}"/>
                </a:ext>
              </a:extLst>
            </p:cNvPr>
            <p:cNvSpPr txBox="1"/>
            <p:nvPr/>
          </p:nvSpPr>
          <p:spPr>
            <a:xfrm>
              <a:off x="642015" y="5117232"/>
              <a:ext cx="5523342" cy="830997"/>
            </a:xfrm>
            <a:prstGeom prst="rect">
              <a:avLst/>
            </a:prstGeom>
            <a:noFill/>
          </p:spPr>
          <p:txBody>
            <a:bodyPr wrap="square" rtlCol="0">
              <a:spAutoFit/>
            </a:bodyPr>
            <a:lstStyle/>
            <a:p>
              <a:pPr algn="ctr"/>
              <a:r>
                <a:rPr lang="vi-VN" sz="2400" dirty="0">
                  <a:solidFill>
                    <a:srgbClr val="002060"/>
                  </a:solidFill>
                  <a:latin typeface="UTM Marlboro" panose="02040603050506020204" pitchFamily="18" charset="0"/>
                  <a:cs typeface="Times New Roman" panose="02020603050405020304" pitchFamily="18" charset="0"/>
                </a:rPr>
                <a:t>1. </a:t>
              </a:r>
              <a:r>
                <a:rPr lang="vi-VN" sz="2400" dirty="0">
                  <a:solidFill>
                    <a:srgbClr val="FF0000"/>
                  </a:solidFill>
                  <a:latin typeface="UTM Marlboro" panose="02040603050506020204" pitchFamily="18" charset="0"/>
                  <a:cs typeface="Times New Roman" panose="02020603050405020304" pitchFamily="18" charset="0"/>
                </a:rPr>
                <a:t>Thanh Vân</a:t>
              </a:r>
              <a:r>
                <a:rPr lang="vi-VN" sz="2400" dirty="0">
                  <a:latin typeface="UTM Marlboro" panose="02040603050506020204" pitchFamily="18" charset="0"/>
                  <a:cs typeface="Times New Roman" panose="02020603050405020304" pitchFamily="18" charset="0"/>
                </a:rPr>
                <a:t>, </a:t>
              </a:r>
              <a:r>
                <a:rPr lang="vi-VN" sz="2400" dirty="0">
                  <a:solidFill>
                    <a:srgbClr val="008000"/>
                  </a:solidFill>
                  <a:latin typeface="UTM Marlboro" panose="02040603050506020204" pitchFamily="18" charset="0"/>
                  <a:cs typeface="Times New Roman" panose="02020603050405020304" pitchFamily="18" charset="0"/>
                </a:rPr>
                <a:t>Tổ chim</a:t>
              </a:r>
              <a:r>
                <a:rPr lang="vi-VN" sz="2400" dirty="0">
                  <a:latin typeface="UTM Marlboro" panose="02040603050506020204" pitchFamily="18" charset="0"/>
                  <a:cs typeface="Times New Roman" panose="02020603050405020304" pitchFamily="18" charset="0"/>
                </a:rPr>
                <a:t>, </a:t>
              </a:r>
              <a:r>
                <a:rPr lang="vi-VN" sz="2400" dirty="0">
                  <a:solidFill>
                    <a:srgbClr val="002060"/>
                  </a:solidFill>
                  <a:latin typeface="UTM Marlboro" panose="02040603050506020204" pitchFamily="18" charset="0"/>
                  <a:cs typeface="Times New Roman" panose="02020603050405020304" pitchFamily="18" charset="0"/>
                </a:rPr>
                <a:t>sản phẩm mĩ thuật từ đất nặn thể hiện cảm giác về khối đặc và khối rỗng. </a:t>
              </a:r>
              <a:endParaRPr lang="en-US" sz="2400" dirty="0">
                <a:solidFill>
                  <a:srgbClr val="002060"/>
                </a:solidFill>
                <a:latin typeface="UTM Marlboro" panose="020406030505060202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CA2A5A3C-125A-4182-9F64-5166DED6076C}"/>
              </a:ext>
            </a:extLst>
          </p:cNvPr>
          <p:cNvGrpSpPr/>
          <p:nvPr/>
        </p:nvGrpSpPr>
        <p:grpSpPr>
          <a:xfrm>
            <a:off x="6287011" y="2089718"/>
            <a:ext cx="5523342" cy="3858945"/>
            <a:chOff x="6287011" y="2089718"/>
            <a:chExt cx="5523342" cy="3858945"/>
          </a:xfrm>
        </p:grpSpPr>
        <p:pic>
          <p:nvPicPr>
            <p:cNvPr id="11" name="Picture 10">
              <a:extLst>
                <a:ext uri="{FF2B5EF4-FFF2-40B4-BE49-F238E27FC236}">
                  <a16:creationId xmlns:a16="http://schemas.microsoft.com/office/drawing/2014/main" id="{32EB908D-2A32-48A2-8DAA-1E2CA7A6F8D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30875" b="41688" l="19474" r="41053">
                          <a14:foregroundMark x1="30175" y1="30875" x2="30175" y2="30875"/>
                          <a14:foregroundMark x1="24825" y1="41688" x2="24825" y2="41688"/>
                          <a14:foregroundMark x1="40877" y1="36250" x2="40877" y2="36250"/>
                        </a14:backgroundRemoval>
                      </a14:imgEffect>
                    </a14:imgLayer>
                  </a14:imgProps>
                </a:ext>
                <a:ext uri="{28A0092B-C50C-407E-A947-70E740481C1C}">
                  <a14:useLocalDpi xmlns:a14="http://schemas.microsoft.com/office/drawing/2010/main" val="0"/>
                </a:ext>
              </a:extLst>
            </a:blip>
            <a:srcRect l="16841" t="29755" r="56172" b="57193"/>
            <a:stretch/>
          </p:blipFill>
          <p:spPr>
            <a:xfrm>
              <a:off x="7196032" y="2089718"/>
              <a:ext cx="4146242" cy="2814603"/>
            </a:xfrm>
            <a:prstGeom prst="rect">
              <a:avLst/>
            </a:prstGeom>
          </p:spPr>
        </p:pic>
        <p:sp>
          <p:nvSpPr>
            <p:cNvPr id="61" name="TextBox 60">
              <a:extLst>
                <a:ext uri="{FF2B5EF4-FFF2-40B4-BE49-F238E27FC236}">
                  <a16:creationId xmlns:a16="http://schemas.microsoft.com/office/drawing/2014/main" id="{52592F8E-C7D8-48FD-85CF-976E9AB1A28D}"/>
                </a:ext>
              </a:extLst>
            </p:cNvPr>
            <p:cNvSpPr txBox="1"/>
            <p:nvPr/>
          </p:nvSpPr>
          <p:spPr>
            <a:xfrm>
              <a:off x="6287011" y="5117666"/>
              <a:ext cx="5523342" cy="830997"/>
            </a:xfrm>
            <a:prstGeom prst="rect">
              <a:avLst/>
            </a:prstGeom>
            <a:noFill/>
          </p:spPr>
          <p:txBody>
            <a:bodyPr wrap="square" rtlCol="0">
              <a:spAutoFit/>
            </a:bodyPr>
            <a:lstStyle/>
            <a:p>
              <a:pPr algn="ctr"/>
              <a:r>
                <a:rPr lang="vi-VN" sz="2400" dirty="0">
                  <a:solidFill>
                    <a:srgbClr val="002060"/>
                  </a:solidFill>
                  <a:latin typeface="UTM Marlboro" panose="02040603050506020204" pitchFamily="18" charset="0"/>
                  <a:cs typeface="Times New Roman" panose="02020603050405020304" pitchFamily="18" charset="0"/>
                </a:rPr>
                <a:t>2. </a:t>
              </a:r>
              <a:r>
                <a:rPr lang="vi-VN" sz="2400" dirty="0">
                  <a:solidFill>
                    <a:srgbClr val="FF0000"/>
                  </a:solidFill>
                  <a:latin typeface="UTM Marlboro" panose="02040603050506020204" pitchFamily="18" charset="0"/>
                  <a:cs typeface="Times New Roman" panose="02020603050405020304" pitchFamily="18" charset="0"/>
                </a:rPr>
                <a:t>Mạnh Cường</a:t>
              </a:r>
              <a:r>
                <a:rPr lang="vi-VN" sz="2400" dirty="0">
                  <a:latin typeface="UTM Marlboro" panose="02040603050506020204" pitchFamily="18" charset="0"/>
                  <a:cs typeface="Times New Roman" panose="02020603050405020304" pitchFamily="18" charset="0"/>
                </a:rPr>
                <a:t>, </a:t>
              </a:r>
              <a:r>
                <a:rPr lang="vi-VN" sz="2400" dirty="0">
                  <a:solidFill>
                    <a:srgbClr val="008000"/>
                  </a:solidFill>
                  <a:latin typeface="UTM Marlboro" panose="02040603050506020204" pitchFamily="18" charset="0"/>
                  <a:cs typeface="Times New Roman" panose="02020603050405020304" pitchFamily="18" charset="0"/>
                </a:rPr>
                <a:t>Con voi</a:t>
              </a:r>
              <a:r>
                <a:rPr lang="vi-VN" sz="2400" dirty="0">
                  <a:latin typeface="UTM Marlboro" panose="02040603050506020204" pitchFamily="18" charset="0"/>
                  <a:cs typeface="Times New Roman" panose="02020603050405020304" pitchFamily="18" charset="0"/>
                </a:rPr>
                <a:t>, </a:t>
              </a:r>
              <a:r>
                <a:rPr lang="vi-VN" sz="2400" dirty="0">
                  <a:solidFill>
                    <a:srgbClr val="002060"/>
                  </a:solidFill>
                  <a:latin typeface="UTM Marlboro" panose="02040603050506020204" pitchFamily="18" charset="0"/>
                  <a:cs typeface="Times New Roman" panose="02020603050405020304" pitchFamily="18" charset="0"/>
                </a:rPr>
                <a:t>sản phẩm mĩ thuật từ đất nặn thể hiện cảm giác về khối mềm. </a:t>
              </a:r>
              <a:endParaRPr lang="en-US" sz="2400" dirty="0">
                <a:solidFill>
                  <a:srgbClr val="002060"/>
                </a:solidFill>
                <a:latin typeface="UTM Marlboro" panose="020406030505060202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DB9154C1-6E47-4478-A852-48474D269720}"/>
              </a:ext>
            </a:extLst>
          </p:cNvPr>
          <p:cNvGrpSpPr/>
          <p:nvPr/>
        </p:nvGrpSpPr>
        <p:grpSpPr>
          <a:xfrm>
            <a:off x="651814" y="849517"/>
            <a:ext cx="5447546" cy="5126244"/>
            <a:chOff x="651814" y="849517"/>
            <a:chExt cx="5447546" cy="5126244"/>
          </a:xfrm>
        </p:grpSpPr>
        <p:pic>
          <p:nvPicPr>
            <p:cNvPr id="64" name="Picture 63">
              <a:extLst>
                <a:ext uri="{FF2B5EF4-FFF2-40B4-BE49-F238E27FC236}">
                  <a16:creationId xmlns:a16="http://schemas.microsoft.com/office/drawing/2014/main" id="{05C91F24-8B57-4B84-BE24-F40EE7D3FB57}"/>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7375" b="41188" l="57281" r="80000">
                          <a14:foregroundMark x1="68947" y1="12375" x2="71754" y2="7375"/>
                          <a14:foregroundMark x1="64386" y1="38563" x2="71842" y2="39625"/>
                          <a14:foregroundMark x1="71842" y1="39625" x2="77018" y2="38000"/>
                          <a14:foregroundMark x1="75088" y1="36938" x2="75526" y2="34938"/>
                          <a14:foregroundMark x1="68333" y1="11188" x2="69298" y2="11188"/>
                          <a14:foregroundMark x1="68333" y1="10625" x2="70175" y2="10188"/>
                          <a14:foregroundMark x1="58947" y1="22500" x2="57544" y2="21625"/>
                          <a14:foregroundMark x1="71579" y1="41188" x2="75965" y2="39750"/>
                          <a14:foregroundMark x1="75965" y1="39750" x2="75965" y2="39750"/>
                        </a14:backgroundRemoval>
                      </a14:imgEffect>
                    </a14:imgLayer>
                  </a14:imgProps>
                </a:ext>
                <a:ext uri="{28A0092B-C50C-407E-A947-70E740481C1C}">
                  <a14:useLocalDpi xmlns:a14="http://schemas.microsoft.com/office/drawing/2010/main" val="0"/>
                </a:ext>
              </a:extLst>
            </a:blip>
            <a:srcRect l="54478" t="6262" r="17157" b="58128"/>
            <a:stretch/>
          </p:blipFill>
          <p:spPr>
            <a:xfrm>
              <a:off x="2228945" y="849517"/>
              <a:ext cx="2406536" cy="4240183"/>
            </a:xfrm>
            <a:prstGeom prst="rect">
              <a:avLst/>
            </a:prstGeom>
          </p:spPr>
        </p:pic>
        <p:sp>
          <p:nvSpPr>
            <p:cNvPr id="66" name="TextBox 65">
              <a:extLst>
                <a:ext uri="{FF2B5EF4-FFF2-40B4-BE49-F238E27FC236}">
                  <a16:creationId xmlns:a16="http://schemas.microsoft.com/office/drawing/2014/main" id="{94FACCF6-4F61-4732-991B-52DB39347A38}"/>
                </a:ext>
              </a:extLst>
            </p:cNvPr>
            <p:cNvSpPr txBox="1"/>
            <p:nvPr/>
          </p:nvSpPr>
          <p:spPr>
            <a:xfrm>
              <a:off x="651814" y="5144764"/>
              <a:ext cx="5447546" cy="830997"/>
            </a:xfrm>
            <a:prstGeom prst="rect">
              <a:avLst/>
            </a:prstGeom>
            <a:noFill/>
          </p:spPr>
          <p:txBody>
            <a:bodyPr wrap="square" rtlCol="0">
              <a:spAutoFit/>
            </a:bodyPr>
            <a:lstStyle/>
            <a:p>
              <a:pPr algn="ctr"/>
              <a:r>
                <a:rPr lang="vi-VN" sz="2400" dirty="0">
                  <a:solidFill>
                    <a:srgbClr val="002060"/>
                  </a:solidFill>
                  <a:latin typeface="UTM Marlboro" panose="02040603050506020204" pitchFamily="18" charset="0"/>
                  <a:cs typeface="Times New Roman" panose="02020603050405020304" pitchFamily="18" charset="0"/>
                </a:rPr>
                <a:t>3. </a:t>
              </a:r>
              <a:r>
                <a:rPr lang="vi-VN" sz="2400" dirty="0">
                  <a:solidFill>
                    <a:srgbClr val="FF0000"/>
                  </a:solidFill>
                  <a:latin typeface="UTM Marlboro" panose="02040603050506020204" pitchFamily="18" charset="0"/>
                  <a:cs typeface="Times New Roman" panose="02020603050405020304" pitchFamily="18" charset="0"/>
                </a:rPr>
                <a:t>Huỳnh Huy</a:t>
              </a:r>
              <a:r>
                <a:rPr lang="vi-VN" sz="2400" dirty="0">
                  <a:latin typeface="UTM Marlboro" panose="02040603050506020204" pitchFamily="18" charset="0"/>
                  <a:cs typeface="Times New Roman" panose="02020603050405020304" pitchFamily="18" charset="0"/>
                </a:rPr>
                <a:t>, </a:t>
              </a:r>
              <a:r>
                <a:rPr lang="vi-VN" sz="2400" dirty="0">
                  <a:solidFill>
                    <a:srgbClr val="008000"/>
                  </a:solidFill>
                  <a:latin typeface="UTM Marlboro" panose="02040603050506020204" pitchFamily="18" charset="0"/>
                  <a:cs typeface="Times New Roman" panose="02020603050405020304" pitchFamily="18" charset="0"/>
                </a:rPr>
                <a:t>Nảy mầm</a:t>
              </a:r>
              <a:r>
                <a:rPr lang="vi-VN" sz="2400" dirty="0">
                  <a:latin typeface="UTM Marlboro" panose="02040603050506020204" pitchFamily="18" charset="0"/>
                  <a:cs typeface="Times New Roman" panose="02020603050405020304" pitchFamily="18" charset="0"/>
                </a:rPr>
                <a:t>, </a:t>
              </a:r>
              <a:r>
                <a:rPr lang="vi-VN" sz="2400" dirty="0">
                  <a:solidFill>
                    <a:srgbClr val="002060"/>
                  </a:solidFill>
                  <a:latin typeface="UTM Marlboro" panose="02040603050506020204" pitchFamily="18" charset="0"/>
                  <a:cs typeface="Times New Roman" panose="02020603050405020304" pitchFamily="18" charset="0"/>
                </a:rPr>
                <a:t>sản phẩm mĩ thuật từ nhiều vật liệu, thể hiện cảm giác về khối tĩnh và khối động. </a:t>
              </a:r>
              <a:endParaRPr lang="en-US" sz="2400" dirty="0">
                <a:solidFill>
                  <a:srgbClr val="002060"/>
                </a:solidFill>
                <a:latin typeface="UTM Marlbor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BE50C1A-3257-4A81-955E-2F6D503F9C24}"/>
              </a:ext>
            </a:extLst>
          </p:cNvPr>
          <p:cNvGrpSpPr/>
          <p:nvPr/>
        </p:nvGrpSpPr>
        <p:grpSpPr>
          <a:xfrm>
            <a:off x="6175610" y="1717560"/>
            <a:ext cx="5447546" cy="4223614"/>
            <a:chOff x="6175610" y="1717560"/>
            <a:chExt cx="5447546" cy="4223614"/>
          </a:xfrm>
        </p:grpSpPr>
        <p:pic>
          <p:nvPicPr>
            <p:cNvPr id="65" name="Picture 64">
              <a:extLst>
                <a:ext uri="{FF2B5EF4-FFF2-40B4-BE49-F238E27FC236}">
                  <a16:creationId xmlns:a16="http://schemas.microsoft.com/office/drawing/2014/main" id="{070CF724-BF38-44AF-BA9F-7E108E1FB7ED}"/>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49438" b="77750" l="25175" r="71930">
                          <a14:foregroundMark x1="71930" y1="54063" x2="71930" y2="54063"/>
                          <a14:foregroundMark x1="48333" y1="49438" x2="48333" y2="49438"/>
                          <a14:foregroundMark x1="25263" y1="68625" x2="25263" y2="68625"/>
                          <a14:foregroundMark x1="65877" y1="77750" x2="65877" y2="77750"/>
                          <a14:foregroundMark x1="42018" y1="66688" x2="42018" y2="66688"/>
                          <a14:foregroundMark x1="42018" y1="66688" x2="42018" y2="66688"/>
                          <a14:foregroundMark x1="42018" y1="66375" x2="42018" y2="66375"/>
                        </a14:backgroundRemoval>
                      </a14:imgEffect>
                    </a14:imgLayer>
                  </a14:imgProps>
                </a:ext>
                <a:ext uri="{28A0092B-C50C-407E-A947-70E740481C1C}">
                  <a14:useLocalDpi xmlns:a14="http://schemas.microsoft.com/office/drawing/2010/main" val="0"/>
                </a:ext>
              </a:extLst>
            </a:blip>
            <a:srcRect l="20209" t="47618" r="22821" b="20477"/>
            <a:stretch/>
          </p:blipFill>
          <p:spPr>
            <a:xfrm>
              <a:off x="6616768" y="1717560"/>
              <a:ext cx="4054014" cy="3186462"/>
            </a:xfrm>
            <a:prstGeom prst="rect">
              <a:avLst/>
            </a:prstGeom>
          </p:spPr>
        </p:pic>
        <p:sp>
          <p:nvSpPr>
            <p:cNvPr id="69" name="TextBox 68">
              <a:extLst>
                <a:ext uri="{FF2B5EF4-FFF2-40B4-BE49-F238E27FC236}">
                  <a16:creationId xmlns:a16="http://schemas.microsoft.com/office/drawing/2014/main" id="{C95B8195-6A87-46E0-8218-B861DBCA8B8A}"/>
                </a:ext>
              </a:extLst>
            </p:cNvPr>
            <p:cNvSpPr txBox="1"/>
            <p:nvPr/>
          </p:nvSpPr>
          <p:spPr>
            <a:xfrm>
              <a:off x="6175610" y="5110177"/>
              <a:ext cx="5447546" cy="830997"/>
            </a:xfrm>
            <a:prstGeom prst="rect">
              <a:avLst/>
            </a:prstGeom>
            <a:noFill/>
          </p:spPr>
          <p:txBody>
            <a:bodyPr wrap="square" rtlCol="0">
              <a:spAutoFit/>
            </a:bodyPr>
            <a:lstStyle/>
            <a:p>
              <a:pPr algn="ctr"/>
              <a:r>
                <a:rPr lang="vi-VN" sz="2400" dirty="0">
                  <a:solidFill>
                    <a:srgbClr val="002060"/>
                  </a:solidFill>
                  <a:latin typeface="UTM Marlboro" panose="02040603050506020204" pitchFamily="18" charset="0"/>
                  <a:cs typeface="Times New Roman" panose="02020603050405020304" pitchFamily="18" charset="0"/>
                </a:rPr>
                <a:t>4. </a:t>
              </a:r>
              <a:r>
                <a:rPr lang="vi-VN" sz="2400" dirty="0">
                  <a:solidFill>
                    <a:srgbClr val="FF0000"/>
                  </a:solidFill>
                  <a:latin typeface="UTM Marlboro" panose="02040603050506020204" pitchFamily="18" charset="0"/>
                  <a:cs typeface="Times New Roman" panose="02020603050405020304" pitchFamily="18" charset="0"/>
                </a:rPr>
                <a:t>Thanh Loan</a:t>
              </a:r>
              <a:r>
                <a:rPr lang="vi-VN" sz="2400" dirty="0">
                  <a:latin typeface="UTM Marlboro" panose="02040603050506020204" pitchFamily="18" charset="0"/>
                  <a:cs typeface="Times New Roman" panose="02020603050405020304" pitchFamily="18" charset="0"/>
                </a:rPr>
                <a:t>, </a:t>
              </a:r>
              <a:r>
                <a:rPr lang="vi-VN" sz="2400" dirty="0">
                  <a:solidFill>
                    <a:srgbClr val="008000"/>
                  </a:solidFill>
                  <a:latin typeface="UTM Marlboro" panose="02040603050506020204" pitchFamily="18" charset="0"/>
                  <a:cs typeface="Times New Roman" panose="02020603050405020304" pitchFamily="18" charset="0"/>
                </a:rPr>
                <a:t>Liên kết</a:t>
              </a:r>
              <a:r>
                <a:rPr lang="vi-VN" sz="2400" dirty="0">
                  <a:latin typeface="UTM Marlboro" panose="02040603050506020204" pitchFamily="18" charset="0"/>
                  <a:cs typeface="Times New Roman" panose="02020603050405020304" pitchFamily="18" charset="0"/>
                </a:rPr>
                <a:t>, </a:t>
              </a:r>
              <a:r>
                <a:rPr lang="vi-VN" sz="2400" dirty="0">
                  <a:solidFill>
                    <a:srgbClr val="002060"/>
                  </a:solidFill>
                  <a:latin typeface="UTM Marlboro" panose="02040603050506020204" pitchFamily="18" charset="0"/>
                  <a:cs typeface="Times New Roman" panose="02020603050405020304" pitchFamily="18" charset="0"/>
                </a:rPr>
                <a:t>sản phẩm mĩ thuật từ bìa, thể hiện cảm giác về sự chuyển động. </a:t>
              </a:r>
              <a:endParaRPr lang="en-US" sz="2400" dirty="0">
                <a:solidFill>
                  <a:srgbClr val="002060"/>
                </a:solidFill>
                <a:latin typeface="UTM Marlboro" panose="020406030505060202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heel(1)">
                                      <p:cBhvr>
                                        <p:cTn id="50" dur="20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17"/>
                                        </p:tgtEl>
                                      </p:cBhvr>
                                    </p:animEffect>
                                    <p:anim calcmode="lin" valueType="num">
                                      <p:cBhvr>
                                        <p:cTn id="55" dur="1000"/>
                                        <p:tgtEl>
                                          <p:spTgt spid="17"/>
                                        </p:tgtEl>
                                        <p:attrNameLst>
                                          <p:attrName>ppt_x</p:attrName>
                                        </p:attrNameLst>
                                      </p:cBhvr>
                                      <p:tavLst>
                                        <p:tav tm="0">
                                          <p:val>
                                            <p:strVal val="ppt_x"/>
                                          </p:val>
                                        </p:tav>
                                        <p:tav tm="100000">
                                          <p:val>
                                            <p:strVal val="ppt_x"/>
                                          </p:val>
                                        </p:tav>
                                      </p:tavLst>
                                    </p:anim>
                                    <p:anim calcmode="lin" valueType="num">
                                      <p:cBhvr>
                                        <p:cTn id="56" dur="1000"/>
                                        <p:tgtEl>
                                          <p:spTgt spid="17"/>
                                        </p:tgtEl>
                                        <p:attrNameLst>
                                          <p:attrName>ppt_y</p:attrName>
                                        </p:attrNameLst>
                                      </p:cBhvr>
                                      <p:tavLst>
                                        <p:tav tm="0">
                                          <p:val>
                                            <p:strVal val="ppt_y"/>
                                          </p:val>
                                        </p:tav>
                                        <p:tav tm="100000">
                                          <p:val>
                                            <p:strVal val="ppt_y+.1"/>
                                          </p:val>
                                        </p:tav>
                                      </p:tavLst>
                                    </p:anim>
                                    <p:set>
                                      <p:cBhvr>
                                        <p:cTn id="57" dur="1" fill="hold">
                                          <p:stCondLst>
                                            <p:cond delay="999"/>
                                          </p:stCondLst>
                                        </p:cTn>
                                        <p:tgtEl>
                                          <p:spTgt spid="17"/>
                                        </p:tgtEl>
                                        <p:attrNameLst>
                                          <p:attrName>style.visibility</p:attrName>
                                        </p:attrNameLst>
                                      </p:cBhvr>
                                      <p:to>
                                        <p:strVal val="hidden"/>
                                      </p:to>
                                    </p:set>
                                  </p:childTnLst>
                                </p:cTn>
                              </p:par>
                              <p:par>
                                <p:cTn id="58" presetID="42" presetClass="exit" presetSubtype="0" fill="hold" nodeType="withEffect">
                                  <p:stCondLst>
                                    <p:cond delay="0"/>
                                  </p:stCondLst>
                                  <p:childTnLst>
                                    <p:animEffect transition="out" filter="fade">
                                      <p:cBhvr>
                                        <p:cTn id="59" dur="1000"/>
                                        <p:tgtEl>
                                          <p:spTgt spid="18"/>
                                        </p:tgtEl>
                                      </p:cBhvr>
                                    </p:animEffect>
                                    <p:anim calcmode="lin" valueType="num">
                                      <p:cBhvr>
                                        <p:cTn id="60" dur="1000"/>
                                        <p:tgtEl>
                                          <p:spTgt spid="18"/>
                                        </p:tgtEl>
                                        <p:attrNameLst>
                                          <p:attrName>ppt_x</p:attrName>
                                        </p:attrNameLst>
                                      </p:cBhvr>
                                      <p:tavLst>
                                        <p:tav tm="0">
                                          <p:val>
                                            <p:strVal val="ppt_x"/>
                                          </p:val>
                                        </p:tav>
                                        <p:tav tm="100000">
                                          <p:val>
                                            <p:strVal val="ppt_x"/>
                                          </p:val>
                                        </p:tav>
                                      </p:tavLst>
                                    </p:anim>
                                    <p:anim calcmode="lin" valueType="num">
                                      <p:cBhvr>
                                        <p:cTn id="61" dur="1000"/>
                                        <p:tgtEl>
                                          <p:spTgt spid="18"/>
                                        </p:tgtEl>
                                        <p:attrNameLst>
                                          <p:attrName>ppt_y</p:attrName>
                                        </p:attrNameLst>
                                      </p:cBhvr>
                                      <p:tavLst>
                                        <p:tav tm="0">
                                          <p:val>
                                            <p:strVal val="ppt_y"/>
                                          </p:val>
                                        </p:tav>
                                        <p:tav tm="100000">
                                          <p:val>
                                            <p:strVal val="ppt_y+.1"/>
                                          </p:val>
                                        </p:tav>
                                      </p:tavLst>
                                    </p:anim>
                                    <p:set>
                                      <p:cBhvr>
                                        <p:cTn id="62" dur="1" fill="hold">
                                          <p:stCondLst>
                                            <p:cond delay="9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5" name="等腰三角形 4"/>
          <p:cNvSpPr/>
          <p:nvPr/>
        </p:nvSpPr>
        <p:spPr>
          <a:xfrm rot="5400000">
            <a:off x="262543" y="374115"/>
            <a:ext cx="668964" cy="576693"/>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sp>
        <p:nvSpPr>
          <p:cNvPr id="6" name="椭圆 5"/>
          <p:cNvSpPr/>
          <p:nvPr/>
        </p:nvSpPr>
        <p:spPr>
          <a:xfrm>
            <a:off x="597025" y="148841"/>
            <a:ext cx="358276" cy="358276"/>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548004">
            <a:off x="11439309" y="5848141"/>
            <a:ext cx="1505382" cy="1352551"/>
          </a:xfrm>
          <a:prstGeom prst="rect">
            <a:avLst/>
          </a:prstGeom>
        </p:spPr>
      </p:pic>
      <p:pic>
        <p:nvPicPr>
          <p:cNvPr id="41" name="Picture 40">
            <a:extLst>
              <a:ext uri="{FF2B5EF4-FFF2-40B4-BE49-F238E27FC236}">
                <a16:creationId xmlns:a16="http://schemas.microsoft.com/office/drawing/2014/main" id="{0F5FF175-C81C-4893-846F-9F0D9260580C}"/>
              </a:ext>
            </a:extLst>
          </p:cNvPr>
          <p:cNvPicPr>
            <a:picLocks noChangeAspect="1"/>
          </p:cNvPicPr>
          <p:nvPr/>
        </p:nvPicPr>
        <p:blipFill rotWithShape="1">
          <a:blip r:embed="rId8">
            <a:extLst>
              <a:ext uri="{28A0092B-C50C-407E-A947-70E740481C1C}">
                <a14:useLocalDpi xmlns:a14="http://schemas.microsoft.com/office/drawing/2010/main" val="0"/>
              </a:ext>
            </a:extLst>
          </a:blip>
          <a:srcRect l="8933" t="82350" r="12313" b="6756"/>
          <a:stretch/>
        </p:blipFill>
        <p:spPr>
          <a:xfrm>
            <a:off x="484860" y="4242367"/>
            <a:ext cx="10596678" cy="2057459"/>
          </a:xfrm>
          <a:prstGeom prst="rect">
            <a:avLst/>
          </a:prstGeom>
        </p:spPr>
      </p:pic>
      <p:pic>
        <p:nvPicPr>
          <p:cNvPr id="18" name="Picture 17">
            <a:extLst>
              <a:ext uri="{FF2B5EF4-FFF2-40B4-BE49-F238E27FC236}">
                <a16:creationId xmlns:a16="http://schemas.microsoft.com/office/drawing/2014/main" id="{F53A4979-5162-485D-AC2F-C13EB36808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3316" y="558174"/>
            <a:ext cx="4372683" cy="3821988"/>
          </a:xfrm>
          <a:prstGeom prst="rect">
            <a:avLst/>
          </a:prstGeom>
        </p:spPr>
      </p:pic>
      <p:pic>
        <p:nvPicPr>
          <p:cNvPr id="24" name="Picture 23">
            <a:extLst>
              <a:ext uri="{FF2B5EF4-FFF2-40B4-BE49-F238E27FC236}">
                <a16:creationId xmlns:a16="http://schemas.microsoft.com/office/drawing/2014/main" id="{A9A71871-B085-4034-ADA9-998F6A1526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3026" y="812562"/>
            <a:ext cx="3915658" cy="3567600"/>
          </a:xfrm>
          <a:prstGeom prst="rect">
            <a:avLst/>
          </a:prstGeom>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1111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ＭＳ Ｐ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1428</TotalTime>
  <Words>593</Words>
  <Application>Microsoft Office PowerPoint</Application>
  <PresentationFormat>Widescreen</PresentationFormat>
  <Paragraphs>63</Paragraphs>
  <Slides>20</Slides>
  <Notes>18</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Arial</vt:lpstr>
      <vt:lpstr>Montserrat</vt:lpstr>
      <vt:lpstr>Times New Roman</vt:lpstr>
      <vt:lpstr>UTM Colossalis</vt:lpstr>
      <vt:lpstr>UTM Cooper Black</vt:lpstr>
      <vt:lpstr>UTM Deutsch Gothic</vt:lpstr>
      <vt:lpstr>UTM Fire House</vt:lpstr>
      <vt:lpstr>UTM French Vanilla</vt:lpstr>
      <vt:lpstr>UTM Guanine</vt:lpstr>
      <vt:lpstr>UTM Marlboro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111111</dc:title>
  <dc:creator>张 建春</dc:creator>
  <cp:lastModifiedBy>WIN-PRO</cp:lastModifiedBy>
  <cp:revision>48</cp:revision>
  <dcterms:created xsi:type="dcterms:W3CDTF">2018-10-13T02:45:00Z</dcterms:created>
  <dcterms:modified xsi:type="dcterms:W3CDTF">2023-12-06T11:06:35Z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442CCBBDCF504336A985F42CBB959D38</vt:lpwstr>
  </property>
</Properties>
</file>