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43"/>
  </p:notesMasterIdLst>
  <p:sldIdLst>
    <p:sldId id="445" r:id="rId2"/>
    <p:sldId id="272" r:id="rId3"/>
    <p:sldId id="274" r:id="rId4"/>
    <p:sldId id="311" r:id="rId5"/>
    <p:sldId id="309" r:id="rId6"/>
    <p:sldId id="310" r:id="rId7"/>
    <p:sldId id="316" r:id="rId8"/>
    <p:sldId id="312" r:id="rId9"/>
    <p:sldId id="313" r:id="rId10"/>
    <p:sldId id="335" r:id="rId11"/>
    <p:sldId id="336" r:id="rId12"/>
    <p:sldId id="337" r:id="rId13"/>
    <p:sldId id="325" r:id="rId14"/>
    <p:sldId id="338" r:id="rId15"/>
    <p:sldId id="340" r:id="rId16"/>
    <p:sldId id="318" r:id="rId17"/>
    <p:sldId id="275" r:id="rId18"/>
    <p:sldId id="319" r:id="rId19"/>
    <p:sldId id="314" r:id="rId20"/>
    <p:sldId id="359" r:id="rId21"/>
    <p:sldId id="358" r:id="rId22"/>
    <p:sldId id="350" r:id="rId23"/>
    <p:sldId id="341" r:id="rId24"/>
    <p:sldId id="354" r:id="rId25"/>
    <p:sldId id="355" r:id="rId26"/>
    <p:sldId id="356" r:id="rId27"/>
    <p:sldId id="357" r:id="rId28"/>
    <p:sldId id="352" r:id="rId29"/>
    <p:sldId id="353" r:id="rId30"/>
    <p:sldId id="342" r:id="rId31"/>
    <p:sldId id="343" r:id="rId32"/>
    <p:sldId id="344" r:id="rId33"/>
    <p:sldId id="345" r:id="rId34"/>
    <p:sldId id="346" r:id="rId35"/>
    <p:sldId id="347" r:id="rId36"/>
    <p:sldId id="294" r:id="rId37"/>
    <p:sldId id="295" r:id="rId38"/>
    <p:sldId id="326" r:id="rId39"/>
    <p:sldId id="361" r:id="rId40"/>
    <p:sldId id="334" r:id="rId41"/>
    <p:sldId id="300"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TINH"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66FF"/>
    <a:srgbClr val="FFFF00"/>
    <a:srgbClr val="0065B0"/>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52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5597E9-C0EA-4ACB-9DFC-A54785B94639}" type="datetimeFigureOut">
              <a:rPr lang="en-US" smtClean="0"/>
              <a:pPr/>
              <a:t>31/01/2024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D2201F-F091-4559-8B28-76B359399CE6}" type="slidenum">
              <a:rPr lang="en-US" smtClean="0"/>
              <a:pPr/>
              <a:t>‹#›</a:t>
            </a:fld>
            <a:endParaRPr lang="en-US"/>
          </a:p>
        </p:txBody>
      </p:sp>
    </p:spTree>
    <p:extLst>
      <p:ext uri="{BB962C8B-B14F-4D97-AF65-F5344CB8AC3E}">
        <p14:creationId xmlns:p14="http://schemas.microsoft.com/office/powerpoint/2010/main" val="56102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D2201F-F091-4559-8B28-76B359399CE6}" type="slidenum">
              <a:rPr lang="en-US" smtClean="0"/>
              <a:pPr/>
              <a:t>25</a:t>
            </a:fld>
            <a:endParaRPr lang="en-US"/>
          </a:p>
        </p:txBody>
      </p:sp>
    </p:spTree>
    <p:extLst>
      <p:ext uri="{BB962C8B-B14F-4D97-AF65-F5344CB8AC3E}">
        <p14:creationId xmlns:p14="http://schemas.microsoft.com/office/powerpoint/2010/main" val="85195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206F11E-1D76-49F9-9980-79A82056623A}"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6F11E-1D76-49F9-9980-79A82056623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3206F11E-1D76-49F9-9980-79A82056623A}"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3206F11E-1D76-49F9-9980-79A82056623A}"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3206F11E-1D76-49F9-9980-79A82056623A}"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4B6771A2-2C35-4828-8797-4DA4E231D7A1}" type="datetimeFigureOut">
              <a:rPr lang="en-US" smtClean="0"/>
              <a:pPr/>
              <a:t>31/01/2024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06F11E-1D76-49F9-9980-79A82056623A}"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3206F11E-1D76-49F9-9980-79A82056623A}"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3206F11E-1D76-49F9-9980-79A8205662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3206F11E-1D76-49F9-9980-79A8205662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3206F11E-1D76-49F9-9980-79A82056623A}"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B6771A2-2C35-4828-8797-4DA4E231D7A1}" type="datetimeFigureOut">
              <a:rPr lang="en-US" smtClean="0"/>
              <a:pPr/>
              <a:t>31/01/2024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3206F11E-1D76-49F9-9980-79A82056623A}"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4B6771A2-2C35-4828-8797-4DA4E231D7A1}" type="datetimeFigureOut">
              <a:rPr lang="en-US" smtClean="0"/>
              <a:pPr/>
              <a:t>31/01/2024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B6771A2-2C35-4828-8797-4DA4E231D7A1}" type="datetimeFigureOut">
              <a:rPr lang="en-US" smtClean="0"/>
              <a:pPr/>
              <a:t>31/01/2024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206F11E-1D76-49F9-9980-79A82056623A}"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8.emf"/><Relationship Id="rId7" Type="http://schemas.openxmlformats.org/officeDocument/2006/relationships/image" Target="../media/image50.e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49.emf"/><Relationship Id="rId10" Type="http://schemas.openxmlformats.org/officeDocument/2006/relationships/image" Target="../media/image52.jpeg"/><Relationship Id="rId4" Type="http://schemas.openxmlformats.org/officeDocument/2006/relationships/oleObject" Target="../embeddings/oleObject2.bin"/><Relationship Id="rId9" Type="http://schemas.openxmlformats.org/officeDocument/2006/relationships/image" Target="../media/image51.emf"/></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C999F1-0A2D-8111-F181-68BC0313071F}"/>
              </a:ext>
            </a:extLst>
          </p:cNvPr>
          <p:cNvSpPr/>
          <p:nvPr/>
        </p:nvSpPr>
        <p:spPr>
          <a:xfrm>
            <a:off x="3276600" y="2496025"/>
            <a:ext cx="5166361" cy="315420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050" b="1">
                <a:ln w="22225">
                  <a:solidFill>
                    <a:schemeClr val="accent2"/>
                  </a:solidFill>
                  <a:prstDash val="solid"/>
                </a:ln>
                <a:solidFill>
                  <a:schemeClr val="accent2">
                    <a:lumMod val="40000"/>
                    <a:lumOff val="60000"/>
                  </a:schemeClr>
                </a:solidFill>
              </a:rPr>
              <a:t>KẾ HOẠCH BÀI DẠY </a:t>
            </a:r>
          </a:p>
          <a:p>
            <a:pPr algn="ctr"/>
            <a:r>
              <a:rPr lang="en-US" sz="2250" b="1">
                <a:ln w="22225">
                  <a:solidFill>
                    <a:schemeClr val="accent2"/>
                  </a:solidFill>
                  <a:prstDash val="solid"/>
                </a:ln>
                <a:solidFill>
                  <a:schemeClr val="accent2">
                    <a:lumMod val="40000"/>
                    <a:lumOff val="60000"/>
                  </a:schemeClr>
                </a:solidFill>
              </a:rPr>
              <a:t>MÔN: MĨ THUẬT </a:t>
            </a:r>
          </a:p>
          <a:p>
            <a:pPr algn="ctr"/>
            <a:r>
              <a:rPr lang="en-US" sz="2250" b="1">
                <a:ln w="22225">
                  <a:solidFill>
                    <a:schemeClr val="accent2"/>
                  </a:solidFill>
                  <a:prstDash val="solid"/>
                </a:ln>
                <a:solidFill>
                  <a:schemeClr val="accent2">
                    <a:lumMod val="40000"/>
                    <a:lumOff val="60000"/>
                  </a:schemeClr>
                </a:solidFill>
              </a:rPr>
              <a:t>LỚP: 5</a:t>
            </a:r>
          </a:p>
          <a:p>
            <a:r>
              <a:rPr lang="vi-VN" sz="2250" b="1">
                <a:ln w="22225">
                  <a:solidFill>
                    <a:schemeClr val="accent2"/>
                  </a:solidFill>
                  <a:prstDash val="solid"/>
                </a:ln>
                <a:solidFill>
                  <a:schemeClr val="accent2">
                    <a:lumMod val="40000"/>
                    <a:lumOff val="60000"/>
                  </a:schemeClr>
                </a:solidFill>
              </a:rPr>
              <a:t>Trường</a:t>
            </a:r>
            <a:r>
              <a:rPr lang="en-US" sz="2250" b="1">
                <a:ln w="22225">
                  <a:solidFill>
                    <a:schemeClr val="accent2"/>
                  </a:solidFill>
                  <a:prstDash val="solid"/>
                </a:ln>
                <a:solidFill>
                  <a:schemeClr val="accent2">
                    <a:lumMod val="40000"/>
                    <a:lumOff val="60000"/>
                  </a:schemeClr>
                </a:solidFill>
              </a:rPr>
              <a:t>: TH Đại Quang</a:t>
            </a:r>
            <a:endParaRPr lang="vi-VN" sz="2250" b="1">
              <a:ln w="22225">
                <a:solidFill>
                  <a:schemeClr val="accent2"/>
                </a:solidFill>
                <a:prstDash val="solid"/>
              </a:ln>
              <a:solidFill>
                <a:schemeClr val="accent2">
                  <a:lumMod val="40000"/>
                  <a:lumOff val="60000"/>
                </a:schemeClr>
              </a:solidFill>
            </a:endParaRPr>
          </a:p>
          <a:p>
            <a:r>
              <a:rPr lang="vi-VN" sz="2250" b="1">
                <a:ln w="22225">
                  <a:solidFill>
                    <a:schemeClr val="accent2"/>
                  </a:solidFill>
                  <a:prstDash val="solid"/>
                </a:ln>
                <a:solidFill>
                  <a:schemeClr val="accent2">
                    <a:lumMod val="40000"/>
                    <a:lumOff val="60000"/>
                  </a:schemeClr>
                </a:solidFill>
              </a:rPr>
              <a:t>Tổ</a:t>
            </a:r>
            <a:r>
              <a:rPr lang="en-US" sz="2250" b="1">
                <a:ln w="22225">
                  <a:solidFill>
                    <a:schemeClr val="accent2"/>
                  </a:solidFill>
                  <a:prstDash val="solid"/>
                </a:ln>
                <a:solidFill>
                  <a:schemeClr val="accent2">
                    <a:lumMod val="40000"/>
                    <a:lumOff val="60000"/>
                  </a:schemeClr>
                </a:solidFill>
              </a:rPr>
              <a:t>: 3</a:t>
            </a:r>
            <a:r>
              <a:rPr lang="vi-VN" sz="2250" b="1">
                <a:ln w="22225">
                  <a:solidFill>
                    <a:schemeClr val="accent2"/>
                  </a:solidFill>
                  <a:prstDash val="solid"/>
                </a:ln>
                <a:solidFill>
                  <a:schemeClr val="accent2">
                    <a:lumMod val="40000"/>
                    <a:lumOff val="60000"/>
                  </a:schemeClr>
                </a:solidFill>
              </a:rPr>
              <a:t>	</a:t>
            </a:r>
          </a:p>
          <a:p>
            <a:r>
              <a:rPr lang="vi-VN" sz="2250" b="1">
                <a:ln w="22225">
                  <a:solidFill>
                    <a:schemeClr val="accent2"/>
                  </a:solidFill>
                  <a:prstDash val="solid"/>
                </a:ln>
                <a:solidFill>
                  <a:schemeClr val="accent2">
                    <a:lumMod val="40000"/>
                    <a:lumOff val="60000"/>
                  </a:schemeClr>
                </a:solidFill>
              </a:rPr>
              <a:t>Họ và tên giáo viên</a:t>
            </a:r>
            <a:r>
              <a:rPr lang="en-US" sz="2250" b="1">
                <a:ln w="22225">
                  <a:solidFill>
                    <a:schemeClr val="accent2"/>
                  </a:solidFill>
                  <a:prstDash val="solid"/>
                </a:ln>
                <a:solidFill>
                  <a:schemeClr val="accent2">
                    <a:lumMod val="40000"/>
                    <a:lumOff val="60000"/>
                  </a:schemeClr>
                </a:solidFill>
              </a:rPr>
              <a:t>: Nguyễn Lê Na</a:t>
            </a:r>
            <a:endParaRPr lang="en-US" sz="1350" b="1">
              <a:ln w="22225">
                <a:solidFill>
                  <a:schemeClr val="accent2"/>
                </a:solidFill>
                <a:prstDash val="solid"/>
              </a:ln>
              <a:solidFill>
                <a:schemeClr val="accent2">
                  <a:lumMod val="40000"/>
                  <a:lumOff val="60000"/>
                </a:schemeClr>
              </a:solidFill>
            </a:endParaRPr>
          </a:p>
          <a:p>
            <a:pPr algn="ctr"/>
            <a:endParaRPr lang="en-US" sz="1013" b="1" dirty="0">
              <a:ln w="22225">
                <a:solidFill>
                  <a:schemeClr val="accent2"/>
                </a:solidFill>
                <a:prstDash val="solid"/>
              </a:ln>
              <a:solidFill>
                <a:schemeClr val="accent2">
                  <a:lumMod val="40000"/>
                  <a:lumOff val="60000"/>
                </a:schemeClr>
              </a:solidFill>
            </a:endParaRPr>
          </a:p>
        </p:txBody>
      </p:sp>
      <p:pic>
        <p:nvPicPr>
          <p:cNvPr id="5" name="Picture 4" descr="A red box with a picture of a child&#10;&#10;Description automatically generated">
            <a:extLst>
              <a:ext uri="{FF2B5EF4-FFF2-40B4-BE49-F238E27FC236}">
                <a16:creationId xmlns:a16="http://schemas.microsoft.com/office/drawing/2014/main" id="{171F79C1-83F0-6741-C2F5-4FC6CD1818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81000"/>
            <a:ext cx="2857691" cy="3962400"/>
          </a:xfrm>
          <a:prstGeom prst="rect">
            <a:avLst/>
          </a:prstGeom>
        </p:spPr>
      </p:pic>
    </p:spTree>
    <p:extLst>
      <p:ext uri="{BB962C8B-B14F-4D97-AF65-F5344CB8AC3E}">
        <p14:creationId xmlns:p14="http://schemas.microsoft.com/office/powerpoint/2010/main" val="49255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WordArt 68"/>
          <p:cNvSpPr>
            <a:spLocks noChangeArrowheads="1" noChangeShapeType="1" noTextEdit="1"/>
          </p:cNvSpPr>
          <p:nvPr/>
        </p:nvSpPr>
        <p:spPr bwMode="auto">
          <a:xfrm>
            <a:off x="2362200" y="228600"/>
            <a:ext cx="3581400" cy="685800"/>
          </a:xfrm>
          <a:prstGeom prst="rect">
            <a:avLst/>
          </a:prstGeom>
        </p:spPr>
        <p:txBody>
          <a:bodyPr wrap="none" fromWordArt="1">
            <a:prstTxWarp prst="textPlain">
              <a:avLst>
                <a:gd name="adj" fmla="val 50000"/>
              </a:avLst>
            </a:prstTxWarp>
          </a:bodyPr>
          <a:lstStyle/>
          <a:p>
            <a:pPr algn="ctr"/>
            <a:r>
              <a:rPr lang="en-US" sz="3200" b="1" kern="10">
                <a:ln w="9525">
                  <a:solidFill>
                    <a:srgbClr val="00008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Cách thực hiện:</a:t>
            </a:r>
          </a:p>
        </p:txBody>
      </p:sp>
      <p:pic>
        <p:nvPicPr>
          <p:cNvPr id="17416" name="Picture 13"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419946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l="8096" t="24438" r="8118" b="9875"/>
          <a:stretch>
            <a:fillRect/>
          </a:stretch>
        </p:blipFill>
        <p:spPr bwMode="auto">
          <a:xfrm>
            <a:off x="4953000" y="2067338"/>
            <a:ext cx="3851808" cy="425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152400" y="914400"/>
            <a:ext cx="80724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800" b="1" i="1">
                <a:latin typeface="Times New Roman" panose="02020603050405020304" pitchFamily="18" charset="0"/>
                <a:cs typeface="Times New Roman" panose="02020603050405020304" pitchFamily="18" charset="0"/>
              </a:rPr>
              <a:t>Bước 1 : Chọn hình thức, sân khấu, chương trình, sự kiện…để tạo sản phẩm.</a:t>
            </a:r>
          </a:p>
        </p:txBody>
      </p:sp>
    </p:spTree>
    <p:extLst>
      <p:ext uri="{BB962C8B-B14F-4D97-AF65-F5344CB8AC3E}">
        <p14:creationId xmlns:p14="http://schemas.microsoft.com/office/powerpoint/2010/main" val="1629719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box(in)">
                                      <p:cBhvr>
                                        <p:cTn id="7" dur="500"/>
                                        <p:tgtEl>
                                          <p:spTgt spid="174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par>
                                <p:cTn id="13" presetID="4"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68"/>
          <p:cNvSpPr>
            <a:spLocks noChangeArrowheads="1" noChangeShapeType="1" noTextEdit="1"/>
          </p:cNvSpPr>
          <p:nvPr/>
        </p:nvSpPr>
        <p:spPr bwMode="auto">
          <a:xfrm>
            <a:off x="3124200" y="228600"/>
            <a:ext cx="2651125" cy="457200"/>
          </a:xfrm>
          <a:prstGeom prst="rect">
            <a:avLst/>
          </a:prstGeom>
        </p:spPr>
        <p:txBody>
          <a:bodyPr wrap="none" fromWordArt="1">
            <a:prstTxWarp prst="textPlain">
              <a:avLst>
                <a:gd name="adj" fmla="val 50000"/>
              </a:avLst>
            </a:prstTxWarp>
          </a:bodyPr>
          <a:lstStyle/>
          <a:p>
            <a:pPr algn="ctr"/>
            <a:r>
              <a:rPr lang="en-US" sz="3200" b="1" kern="10">
                <a:ln w="9525">
                  <a:solidFill>
                    <a:srgbClr val="00008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Cách thực hiện:</a:t>
            </a:r>
          </a:p>
        </p:txBody>
      </p:sp>
      <p:sp>
        <p:nvSpPr>
          <p:cNvPr id="13" name="Title 1"/>
          <p:cNvSpPr txBox="1">
            <a:spLocks/>
          </p:cNvSpPr>
          <p:nvPr/>
        </p:nvSpPr>
        <p:spPr bwMode="auto">
          <a:xfrm>
            <a:off x="304800" y="914400"/>
            <a:ext cx="86439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800" b="1" i="1">
                <a:latin typeface="Times New Roman" panose="02020603050405020304" pitchFamily="18" charset="0"/>
                <a:cs typeface="Times New Roman" panose="02020603050405020304" pitchFamily="18" charset="0"/>
              </a:rPr>
              <a:t>Bước 2 : Tạo hình nhân vật bằng giấy, bìa, đất nặn hoặc từ vật tìm được.</a:t>
            </a:r>
          </a:p>
        </p:txBody>
      </p:sp>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l="20081" r="11684"/>
          <a:stretch>
            <a:fillRect/>
          </a:stretch>
        </p:blipFill>
        <p:spPr bwMode="auto">
          <a:xfrm>
            <a:off x="457200" y="2057400"/>
            <a:ext cx="306009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t="2788" r="3522"/>
          <a:stretch>
            <a:fillRect/>
          </a:stretch>
        </p:blipFill>
        <p:spPr bwMode="auto">
          <a:xfrm>
            <a:off x="3657600" y="2057400"/>
            <a:ext cx="480060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620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t="21832" r="2888" b="4388"/>
          <a:stretch>
            <a:fillRect/>
          </a:stretch>
        </p:blipFill>
        <p:spPr bwMode="auto">
          <a:xfrm>
            <a:off x="1066800" y="1600200"/>
            <a:ext cx="7162800" cy="470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bwMode="auto">
          <a:xfrm>
            <a:off x="457200" y="228600"/>
            <a:ext cx="82867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800" b="1" i="1">
                <a:latin typeface="Times New Roman" panose="02020603050405020304" pitchFamily="18" charset="0"/>
                <a:cs typeface="Times New Roman" panose="02020603050405020304" pitchFamily="18" charset="0"/>
              </a:rPr>
              <a:t>Bước 3 : Tạo không gian, bối cảnh cho các nhân vật và xây dựng nội dung câu chuyện, sự kiện…</a:t>
            </a:r>
          </a:p>
        </p:txBody>
      </p:sp>
      <p:sp>
        <p:nvSpPr>
          <p:cNvPr id="18" name="WordArt 68"/>
          <p:cNvSpPr>
            <a:spLocks noChangeArrowheads="1" noChangeShapeType="1" noTextEdit="1"/>
          </p:cNvSpPr>
          <p:nvPr/>
        </p:nvSpPr>
        <p:spPr bwMode="auto">
          <a:xfrm>
            <a:off x="2895600" y="152400"/>
            <a:ext cx="2651125" cy="457200"/>
          </a:xfrm>
          <a:prstGeom prst="rect">
            <a:avLst/>
          </a:prstGeom>
        </p:spPr>
        <p:txBody>
          <a:bodyPr wrap="none" fromWordArt="1">
            <a:prstTxWarp prst="textPlain">
              <a:avLst>
                <a:gd name="adj" fmla="val 50000"/>
              </a:avLst>
            </a:prstTxWarp>
          </a:bodyPr>
          <a:lstStyle/>
          <a:p>
            <a:pPr algn="ctr"/>
            <a:r>
              <a:rPr lang="en-US" sz="3200" b="1" kern="10">
                <a:ln w="9525">
                  <a:solidFill>
                    <a:srgbClr val="00008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Cách thực hiện:</a:t>
            </a:r>
          </a:p>
        </p:txBody>
      </p:sp>
    </p:spTree>
    <p:extLst>
      <p:ext uri="{BB962C8B-B14F-4D97-AF65-F5344CB8AC3E}">
        <p14:creationId xmlns:p14="http://schemas.microsoft.com/office/powerpoint/2010/main" val="1222375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ox(i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3974" y="609600"/>
            <a:ext cx="3281668" cy="923330"/>
          </a:xfrm>
          <a:prstGeom prst="rect">
            <a:avLst/>
          </a:prstGeom>
          <a:noFill/>
        </p:spPr>
        <p:txBody>
          <a:bodyPr wrap="none">
            <a:spAutoFit/>
          </a:bodyPr>
          <a:lstStyle/>
          <a:p>
            <a:pPr algn="ctr" eaLnBrk="1" fontAlgn="auto" hangingPunct="1">
              <a:spcBef>
                <a:spcPts val="0"/>
              </a:spcBef>
              <a:spcAft>
                <a:spcPts val="0"/>
              </a:spcAft>
              <a:defRPr/>
            </a:pPr>
            <a:r>
              <a:rPr lang="en-US" sz="5400" b="1" cap="all" dirty="0" err="1">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rPr>
              <a:t>Ghi</a:t>
            </a:r>
            <a:r>
              <a:rPr lang="en-US" sz="54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rPr>
              <a:t>nhớ</a:t>
            </a:r>
            <a:endParaRPr lang="en-US" sz="5400" b="1" cap="all" dirty="0">
              <a:ln w="9000" cmpd="sng">
                <a:solidFill>
                  <a:schemeClr val="accent4">
                    <a:shade val="50000"/>
                    <a:satMod val="120000"/>
                  </a:schemeClr>
                </a:solidFill>
                <a:prstDash val="solid"/>
              </a:ln>
              <a:solidFill>
                <a:srgbClr val="0000FF"/>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3" name="TextBox 2"/>
          <p:cNvSpPr txBox="1">
            <a:spLocks noChangeArrowheads="1"/>
          </p:cNvSpPr>
          <p:nvPr/>
        </p:nvSpPr>
        <p:spPr bwMode="auto">
          <a:xfrm>
            <a:off x="228600" y="1532930"/>
            <a:ext cx="8686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800" b="1" i="1">
                <a:solidFill>
                  <a:srgbClr val="0000FF"/>
                </a:solidFill>
                <a:latin typeface="Times New Roman" panose="02020603050405020304" pitchFamily="18" charset="0"/>
                <a:cs typeface="Times New Roman" panose="02020603050405020304" pitchFamily="18" charset="0"/>
              </a:rPr>
              <a:t>Cách thực hiện tạo hình sân khấu:</a:t>
            </a:r>
          </a:p>
          <a:p>
            <a:pPr eaLnBrk="1" hangingPunct="1">
              <a:spcBef>
                <a:spcPct val="0"/>
              </a:spcBef>
              <a:buFontTx/>
              <a:buNone/>
            </a:pPr>
            <a:r>
              <a:rPr lang="en-US" altLang="vi-VN" sz="2800" b="1" i="1">
                <a:solidFill>
                  <a:srgbClr val="0000FF"/>
                </a:solidFill>
                <a:latin typeface="Times New Roman" panose="02020603050405020304" pitchFamily="18" charset="0"/>
                <a:cs typeface="Times New Roman" panose="02020603050405020304" pitchFamily="18" charset="0"/>
              </a:rPr>
              <a:t>- Chọn hình thức sân khấu, chương trình, sự kiện,…để tạo sản phẩm.</a:t>
            </a:r>
          </a:p>
          <a:p>
            <a:pPr>
              <a:spcBef>
                <a:spcPct val="0"/>
              </a:spcBef>
              <a:buNone/>
            </a:pPr>
            <a:r>
              <a:rPr lang="en-US" altLang="vi-VN" sz="2800" b="1" i="1">
                <a:solidFill>
                  <a:srgbClr val="0000FF"/>
                </a:solidFill>
                <a:latin typeface="Times New Roman" panose="02020603050405020304" pitchFamily="18" charset="0"/>
                <a:cs typeface="Times New Roman" panose="02020603050405020304" pitchFamily="18" charset="0"/>
              </a:rPr>
              <a:t>-Tạo hình nhân vật bằng giấy, bìa, đất nặn hoặc từ vật liệu tìm được như vỏ hộp, bìa các -tông, que, giấy màu….</a:t>
            </a:r>
          </a:p>
          <a:p>
            <a:pPr>
              <a:spcBef>
                <a:spcPct val="0"/>
              </a:spcBef>
              <a:buNone/>
            </a:pPr>
            <a:r>
              <a:rPr lang="en-US" altLang="vi-VN" sz="2800" b="1" i="1">
                <a:solidFill>
                  <a:srgbClr val="0000FF"/>
                </a:solidFill>
                <a:latin typeface="Times New Roman" panose="02020603050405020304" pitchFamily="18" charset="0"/>
                <a:cs typeface="Times New Roman" panose="02020603050405020304" pitchFamily="18" charset="0"/>
              </a:rPr>
              <a:t>-Tạo không gian, bối cảnh cho các nhân vật và xây dựng nội dung câu chuyện, sự kiện,… </a:t>
            </a:r>
          </a:p>
          <a:p>
            <a:pPr eaLnBrk="1" hangingPunct="1">
              <a:spcBef>
                <a:spcPct val="0"/>
              </a:spcBef>
              <a:buNone/>
            </a:pPr>
            <a:endParaRPr lang="en-US" altLang="vi-VN"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06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l="11407" t="5260" r="3259" b="12558"/>
          <a:stretch>
            <a:fillRect/>
          </a:stretch>
        </p:blipFill>
        <p:spPr bwMode="auto">
          <a:xfrm>
            <a:off x="1011238" y="727075"/>
            <a:ext cx="321468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p:cNvPicPr>
            <a:picLocks noChangeAspect="1"/>
          </p:cNvPicPr>
          <p:nvPr/>
        </p:nvPicPr>
        <p:blipFill>
          <a:blip r:embed="rId3">
            <a:extLst>
              <a:ext uri="{28A0092B-C50C-407E-A947-70E740481C1C}">
                <a14:useLocalDpi xmlns:a14="http://schemas.microsoft.com/office/drawing/2010/main" val="0"/>
              </a:ext>
            </a:extLst>
          </a:blip>
          <a:srcRect l="10104" t="16302" r="14966" b="18748"/>
          <a:stretch>
            <a:fillRect/>
          </a:stretch>
        </p:blipFill>
        <p:spPr bwMode="auto">
          <a:xfrm>
            <a:off x="1011238" y="3733800"/>
            <a:ext cx="3214687"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1"/>
          <p:cNvSpPr txBox="1">
            <a:spLocks/>
          </p:cNvSpPr>
          <p:nvPr/>
        </p:nvSpPr>
        <p:spPr bwMode="auto">
          <a:xfrm>
            <a:off x="2743200" y="0"/>
            <a:ext cx="3714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800" b="1">
                <a:latin typeface="Times New Roman" panose="02020603050405020304" pitchFamily="18" charset="0"/>
                <a:cs typeface="Times New Roman" panose="02020603050405020304" pitchFamily="18" charset="0"/>
              </a:rPr>
              <a:t>Sản phẩm của học sinh</a:t>
            </a:r>
          </a:p>
        </p:txBody>
      </p:sp>
      <p:sp>
        <p:nvSpPr>
          <p:cNvPr id="7" name="Title 1"/>
          <p:cNvSpPr txBox="1">
            <a:spLocks/>
          </p:cNvSpPr>
          <p:nvPr/>
        </p:nvSpPr>
        <p:spPr bwMode="auto">
          <a:xfrm>
            <a:off x="2016125" y="3429000"/>
            <a:ext cx="8223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defRPr/>
            </a:pPr>
            <a:r>
              <a:rPr lang="vi-VN" altLang="vi-VN" b="1" i="1">
                <a:solidFill>
                  <a:srgbClr val="FF3300"/>
                </a:solidFill>
                <a:latin typeface="+mn-lt"/>
              </a:rPr>
              <a:t>1</a:t>
            </a:r>
            <a:endParaRPr lang="en-US" altLang="vi-VN" b="1" i="1">
              <a:solidFill>
                <a:srgbClr val="FF3300"/>
              </a:solidFill>
              <a:latin typeface="+mn-lt"/>
            </a:endParaRPr>
          </a:p>
        </p:txBody>
      </p:sp>
      <p:sp>
        <p:nvSpPr>
          <p:cNvPr id="8" name="Title 1"/>
          <p:cNvSpPr txBox="1">
            <a:spLocks/>
          </p:cNvSpPr>
          <p:nvPr/>
        </p:nvSpPr>
        <p:spPr bwMode="auto">
          <a:xfrm>
            <a:off x="6176963" y="3279775"/>
            <a:ext cx="820737"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defRPr/>
            </a:pPr>
            <a:r>
              <a:rPr lang="vi-VN" altLang="vi-VN" b="1" i="1">
                <a:solidFill>
                  <a:srgbClr val="FF3300"/>
                </a:solidFill>
                <a:latin typeface="+mn-lt"/>
              </a:rPr>
              <a:t>2</a:t>
            </a:r>
            <a:endParaRPr lang="en-US" altLang="vi-VN" b="1" i="1">
              <a:solidFill>
                <a:srgbClr val="FF3300"/>
              </a:solidFill>
              <a:latin typeface="+mn-lt"/>
            </a:endParaRPr>
          </a:p>
        </p:txBody>
      </p:sp>
      <p:sp>
        <p:nvSpPr>
          <p:cNvPr id="10" name="Title 1"/>
          <p:cNvSpPr txBox="1">
            <a:spLocks/>
          </p:cNvSpPr>
          <p:nvPr/>
        </p:nvSpPr>
        <p:spPr bwMode="auto">
          <a:xfrm>
            <a:off x="2016125" y="6561138"/>
            <a:ext cx="8223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defRPr/>
            </a:pPr>
            <a:r>
              <a:rPr lang="vi-VN" altLang="vi-VN" b="1" i="1">
                <a:solidFill>
                  <a:srgbClr val="FF3300"/>
                </a:solidFill>
                <a:latin typeface="+mn-lt"/>
              </a:rPr>
              <a:t>3</a:t>
            </a:r>
            <a:endParaRPr lang="en-US" altLang="vi-VN" b="1" i="1">
              <a:solidFill>
                <a:srgbClr val="FF3300"/>
              </a:solidFill>
              <a:latin typeface="+mn-lt"/>
            </a:endParaRPr>
          </a:p>
        </p:txBody>
      </p:sp>
      <p:sp>
        <p:nvSpPr>
          <p:cNvPr id="11" name="Title 1"/>
          <p:cNvSpPr txBox="1">
            <a:spLocks/>
          </p:cNvSpPr>
          <p:nvPr/>
        </p:nvSpPr>
        <p:spPr bwMode="auto">
          <a:xfrm>
            <a:off x="6176963" y="6597650"/>
            <a:ext cx="82073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defRPr/>
            </a:pPr>
            <a:r>
              <a:rPr lang="vi-VN" altLang="vi-VN" b="1" i="1">
                <a:solidFill>
                  <a:srgbClr val="FF3300"/>
                </a:solidFill>
                <a:latin typeface="+mn-lt"/>
              </a:rPr>
              <a:t>4</a:t>
            </a:r>
            <a:endParaRPr lang="en-US" altLang="vi-VN" b="1" i="1">
              <a:solidFill>
                <a:srgbClr val="FF3300"/>
              </a:solidFill>
              <a:latin typeface="+mn-lt"/>
            </a:endParaRPr>
          </a:p>
        </p:txBody>
      </p:sp>
      <p:pic>
        <p:nvPicPr>
          <p:cNvPr id="10249" name="Picture 12"/>
          <p:cNvPicPr>
            <a:picLocks noChangeAspect="1" noChangeArrowheads="1"/>
          </p:cNvPicPr>
          <p:nvPr/>
        </p:nvPicPr>
        <p:blipFill>
          <a:blip r:embed="rId4">
            <a:extLst>
              <a:ext uri="{28A0092B-C50C-407E-A947-70E740481C1C}">
                <a14:useLocalDpi xmlns:a14="http://schemas.microsoft.com/office/drawing/2010/main" val="0"/>
              </a:ext>
            </a:extLst>
          </a:blip>
          <a:srcRect b="24956"/>
          <a:stretch>
            <a:fillRect/>
          </a:stretch>
        </p:blipFill>
        <p:spPr bwMode="auto">
          <a:xfrm>
            <a:off x="4851400" y="3771900"/>
            <a:ext cx="3214688"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3"/>
          <p:cNvPicPr>
            <a:picLocks noChangeAspect="1" noChangeArrowheads="1"/>
          </p:cNvPicPr>
          <p:nvPr/>
        </p:nvPicPr>
        <p:blipFill>
          <a:blip r:embed="rId5">
            <a:extLst>
              <a:ext uri="{28A0092B-C50C-407E-A947-70E740481C1C}">
                <a14:useLocalDpi xmlns:a14="http://schemas.microsoft.com/office/drawing/2010/main" val="0"/>
              </a:ext>
            </a:extLst>
          </a:blip>
          <a:srcRect l="3918" t="7477"/>
          <a:stretch>
            <a:fillRect/>
          </a:stretch>
        </p:blipFill>
        <p:spPr bwMode="auto">
          <a:xfrm>
            <a:off x="4856163" y="692150"/>
            <a:ext cx="3214687"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435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83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243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763000" cy="304801"/>
          </a:xfrm>
        </p:spPr>
        <p:txBody>
          <a:bodyPr>
            <a:noAutofit/>
          </a:bodyPr>
          <a:lstStyle/>
          <a:p>
            <a:r>
              <a:rPr lang="en-US" sz="2800" b="1">
                <a:solidFill>
                  <a:srgbClr val="0000FF"/>
                </a:solidFill>
                <a:latin typeface="Times New Roman" panose="02020603050405020304" pitchFamily="18" charset="0"/>
                <a:cs typeface="Times New Roman" panose="02020603050405020304" pitchFamily="18" charset="0"/>
              </a:rPr>
              <a:t>Tạo hình trang trí sân khấu bằng giấy bìa, giấy màu, màu vẽ</a:t>
            </a:r>
          </a:p>
        </p:txBody>
      </p:sp>
      <p:pic>
        <p:nvPicPr>
          <p:cNvPr id="4" name="Picture 2"/>
          <p:cNvPicPr>
            <a:picLocks noGrp="1" noChangeAspect="1"/>
          </p:cNvPicPr>
          <p:nvPr>
            <p:ph sz="quarter" idx="1"/>
          </p:nvPr>
        </p:nvPicPr>
        <p:blipFill>
          <a:blip r:embed="rId2">
            <a:extLst>
              <a:ext uri="{28A0092B-C50C-407E-A947-70E740481C1C}">
                <a14:useLocalDpi xmlns:a14="http://schemas.microsoft.com/office/drawing/2010/main" val="0"/>
              </a:ext>
            </a:extLst>
          </a:blip>
          <a:srcRect l="6061" t="26463" r="8635"/>
          <a:stretch>
            <a:fillRect/>
          </a:stretch>
        </p:blipFill>
        <p:spPr bwMode="auto">
          <a:xfrm>
            <a:off x="533400" y="1295400"/>
            <a:ext cx="7660737"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872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Users\LE THOAI MINH PHUONG\Downloads\26240110_1635817046532825_746224177043936125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772400" cy="577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268069"/>
            <a:ext cx="7467600"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Tạo hình trang trí sân khấu bằng que, giấy vẽ, màu vẽ.</a:t>
            </a:r>
            <a:endParaRPr lang="en-US" sz="2400"/>
          </a:p>
        </p:txBody>
      </p:sp>
    </p:spTree>
    <p:extLst>
      <p:ext uri="{BB962C8B-B14F-4D97-AF65-F5344CB8AC3E}">
        <p14:creationId xmlns:p14="http://schemas.microsoft.com/office/powerpoint/2010/main" val="404571166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p:cNvPicPr>
          <p:nvPr>
            <p:ph sz="quarter" idx="1"/>
          </p:nvPr>
        </p:nvPicPr>
        <p:blipFill>
          <a:blip r:embed="rId2">
            <a:extLst>
              <a:ext uri="{28A0092B-C50C-407E-A947-70E740481C1C}">
                <a14:useLocalDpi xmlns:a14="http://schemas.microsoft.com/office/drawing/2010/main" val="0"/>
              </a:ext>
            </a:extLst>
          </a:blip>
          <a:srcRect l="13522" r="6650"/>
          <a:stretch>
            <a:fillRect/>
          </a:stretch>
        </p:blipFill>
        <p:spPr bwMode="auto">
          <a:xfrm>
            <a:off x="533400" y="380999"/>
            <a:ext cx="8153400" cy="608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25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3"/>
          <p:cNvPicPr>
            <a:picLocks noChangeAspect="1"/>
          </p:cNvPicPr>
          <p:nvPr/>
        </p:nvPicPr>
        <p:blipFill>
          <a:blip r:embed="rId2">
            <a:extLst>
              <a:ext uri="{28A0092B-C50C-407E-A947-70E740481C1C}">
                <a14:useLocalDpi xmlns:a14="http://schemas.microsoft.com/office/drawing/2010/main" val="0"/>
              </a:ext>
            </a:extLst>
          </a:blip>
          <a:srcRect l="8612" t="14841" r="7935"/>
          <a:stretch>
            <a:fillRect/>
          </a:stretch>
        </p:blipFill>
        <p:spPr bwMode="auto">
          <a:xfrm>
            <a:off x="457200" y="990600"/>
            <a:ext cx="8382000" cy="563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5638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fade">
                                      <p:cBhvr>
                                        <p:cTn id="7"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p:cNvSpPr>
            <a:spLocks noChangeArrowheads="1"/>
          </p:cNvSpPr>
          <p:nvPr/>
        </p:nvSpPr>
        <p:spPr bwMode="auto">
          <a:xfrm>
            <a:off x="139700" y="315913"/>
            <a:ext cx="9144000" cy="1295400"/>
          </a:xfrm>
          <a:prstGeom prst="ribbon2">
            <a:avLst>
              <a:gd name="adj1" fmla="val 26190"/>
              <a:gd name="adj2" fmla="val 75000"/>
            </a:avLst>
          </a:prstGeom>
          <a:solidFill>
            <a:srgbClr val="A50021"/>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50000"/>
              </a:spcBef>
              <a:buFontTx/>
              <a:buNone/>
            </a:pPr>
            <a:endParaRPr lang="en-US" altLang="vi-VN" sz="2400" b="1" dirty="0">
              <a:solidFill>
                <a:srgbClr val="FFFF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2623579" y="762000"/>
            <a:ext cx="4176241" cy="1143000"/>
          </a:xfrm>
        </p:spPr>
        <p:txBody>
          <a:bodyPr>
            <a:normAutofit fontScale="90000"/>
          </a:bodyPr>
          <a:lstStyle/>
          <a:p>
            <a:pPr algn="ctr">
              <a:defRPr/>
            </a:pPr>
            <a:br>
              <a:rPr lang="en-US" b="1" i="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sz="5300" b="1" i="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anose="02020603050405020304" pitchFamily="18" charset="0"/>
                <a:ea typeface="Segoe UI Black" panose="020B0A02040204020203" pitchFamily="34" charset="0"/>
                <a:cs typeface="Times New Roman" panose="02020603050405020304" pitchFamily="18" charset="0"/>
              </a:rPr>
              <a:t>MĨ THUẬT  5</a:t>
            </a:r>
            <a:br>
              <a:rPr lang="en-US" sz="5300" b="1" i="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anose="02020603050405020304" pitchFamily="18" charset="0"/>
                <a:ea typeface="Segoe UI Black" panose="020B0A02040204020203" pitchFamily="34" charset="0"/>
                <a:cs typeface="Times New Roman" panose="02020603050405020304" pitchFamily="18" charset="0"/>
              </a:rPr>
            </a:br>
            <a:endParaRPr lang="en-US" sz="53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TextBox 6"/>
          <p:cNvSpPr txBox="1"/>
          <p:nvPr/>
        </p:nvSpPr>
        <p:spPr>
          <a:xfrm>
            <a:off x="139700" y="2133600"/>
            <a:ext cx="8741184" cy="1938992"/>
          </a:xfrm>
          <a:prstGeom prst="rect">
            <a:avLst/>
          </a:prstGeom>
          <a:noFill/>
        </p:spPr>
        <p:txBody>
          <a:bodyPr wrap="square" rtlCol="0">
            <a:spAutoFit/>
          </a:bodyPr>
          <a:lstStyle/>
          <a:p>
            <a:pPr algn="ct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a:solidFill>
                  <a:srgbClr val="0000FF"/>
                </a:solidFill>
                <a:latin typeface="Times New Roman" panose="02020603050405020304" pitchFamily="18" charset="0"/>
                <a:cs typeface="Times New Roman" panose="02020603050405020304" pitchFamily="18" charset="0"/>
              </a:rPr>
              <a:t>Trang </a:t>
            </a:r>
            <a:r>
              <a:rPr lang="en-US" sz="6000" b="1" i="1" dirty="0" err="1">
                <a:solidFill>
                  <a:srgbClr val="0000FF"/>
                </a:solidFill>
                <a:latin typeface="Times New Roman" panose="02020603050405020304" pitchFamily="18" charset="0"/>
                <a:cs typeface="Times New Roman" panose="02020603050405020304" pitchFamily="18" charset="0"/>
              </a:rPr>
              <a:t>trí</a:t>
            </a:r>
            <a:r>
              <a:rPr lang="en-US" sz="6000" b="1" i="1" dirty="0">
                <a:solidFill>
                  <a:srgbClr val="0000FF"/>
                </a:solidFill>
                <a:latin typeface="Times New Roman" panose="02020603050405020304" pitchFamily="18" charset="0"/>
                <a:cs typeface="Times New Roman" panose="02020603050405020304" pitchFamily="18" charset="0"/>
              </a:rPr>
              <a:t> </a:t>
            </a:r>
            <a:r>
              <a:rPr lang="en-US" sz="6000" b="1" i="1" dirty="0" err="1">
                <a:solidFill>
                  <a:srgbClr val="0000FF"/>
                </a:solidFill>
                <a:latin typeface="Times New Roman" panose="02020603050405020304" pitchFamily="18" charset="0"/>
                <a:cs typeface="Times New Roman" panose="02020603050405020304" pitchFamily="18" charset="0"/>
              </a:rPr>
              <a:t>sân</a:t>
            </a:r>
            <a:r>
              <a:rPr lang="en-US" sz="6000" b="1" i="1" dirty="0">
                <a:solidFill>
                  <a:srgbClr val="0000FF"/>
                </a:solidFill>
                <a:latin typeface="Times New Roman" panose="02020603050405020304" pitchFamily="18" charset="0"/>
                <a:cs typeface="Times New Roman" panose="02020603050405020304" pitchFamily="18" charset="0"/>
              </a:rPr>
              <a:t> </a:t>
            </a:r>
            <a:r>
              <a:rPr lang="en-US" sz="6000" b="1" i="1" dirty="0" err="1">
                <a:solidFill>
                  <a:srgbClr val="0000FF"/>
                </a:solidFill>
                <a:latin typeface="Times New Roman" panose="02020603050405020304" pitchFamily="18" charset="0"/>
                <a:cs typeface="Times New Roman" panose="02020603050405020304" pitchFamily="18" charset="0"/>
              </a:rPr>
              <a:t>khấu</a:t>
            </a:r>
            <a:r>
              <a:rPr lang="en-US" sz="6000" b="1" i="1" dirty="0">
                <a:solidFill>
                  <a:srgbClr val="0000FF"/>
                </a:solidFill>
                <a:latin typeface="Times New Roman" panose="02020603050405020304" pitchFamily="18" charset="0"/>
                <a:cs typeface="Times New Roman" panose="02020603050405020304" pitchFamily="18" charset="0"/>
              </a:rPr>
              <a:t> </a:t>
            </a:r>
            <a:r>
              <a:rPr lang="en-US" sz="6000" b="1" i="1" dirty="0" err="1">
                <a:solidFill>
                  <a:srgbClr val="0000FF"/>
                </a:solidFill>
                <a:latin typeface="Times New Roman" panose="02020603050405020304" pitchFamily="18" charset="0"/>
                <a:cs typeface="Times New Roman" panose="02020603050405020304" pitchFamily="18" charset="0"/>
              </a:rPr>
              <a:t>và</a:t>
            </a:r>
            <a:r>
              <a:rPr lang="en-US" sz="6000" b="1" i="1" dirty="0">
                <a:solidFill>
                  <a:srgbClr val="0000FF"/>
                </a:solidFill>
                <a:latin typeface="Times New Roman" panose="02020603050405020304" pitchFamily="18" charset="0"/>
                <a:cs typeface="Times New Roman" panose="02020603050405020304" pitchFamily="18" charset="0"/>
              </a:rPr>
              <a:t> </a:t>
            </a:r>
            <a:r>
              <a:rPr lang="en-US" sz="6000" b="1" i="1" dirty="0" err="1">
                <a:solidFill>
                  <a:srgbClr val="0000FF"/>
                </a:solidFill>
                <a:latin typeface="Times New Roman" panose="02020603050405020304" pitchFamily="18" charset="0"/>
                <a:cs typeface="Times New Roman" panose="02020603050405020304" pitchFamily="18" charset="0"/>
              </a:rPr>
              <a:t>sáng</a:t>
            </a:r>
            <a:r>
              <a:rPr lang="en-US" sz="6000" b="1" i="1" dirty="0">
                <a:solidFill>
                  <a:srgbClr val="0000FF"/>
                </a:solidFill>
                <a:latin typeface="Times New Roman" panose="02020603050405020304" pitchFamily="18" charset="0"/>
                <a:cs typeface="Times New Roman" panose="02020603050405020304" pitchFamily="18" charset="0"/>
              </a:rPr>
              <a:t> </a:t>
            </a:r>
            <a:r>
              <a:rPr lang="en-US" sz="6000" b="1" i="1" dirty="0" err="1">
                <a:solidFill>
                  <a:srgbClr val="0000FF"/>
                </a:solidFill>
                <a:latin typeface="Times New Roman" panose="02020603050405020304" pitchFamily="18" charset="0"/>
                <a:cs typeface="Times New Roman" panose="02020603050405020304" pitchFamily="18" charset="0"/>
              </a:rPr>
              <a:t>tác</a:t>
            </a:r>
            <a:r>
              <a:rPr lang="en-US" sz="6000" b="1" i="1" dirty="0">
                <a:solidFill>
                  <a:srgbClr val="0000FF"/>
                </a:solidFill>
                <a:latin typeface="Times New Roman" panose="02020603050405020304" pitchFamily="18" charset="0"/>
                <a:cs typeface="Times New Roman" panose="02020603050405020304" pitchFamily="18" charset="0"/>
              </a:rPr>
              <a:t> </a:t>
            </a:r>
            <a:r>
              <a:rPr lang="en-US" sz="6000" b="1" i="1" dirty="0" err="1">
                <a:solidFill>
                  <a:srgbClr val="0000FF"/>
                </a:solidFill>
                <a:latin typeface="Times New Roman" panose="02020603050405020304" pitchFamily="18" charset="0"/>
                <a:cs typeface="Times New Roman" panose="02020603050405020304" pitchFamily="18" charset="0"/>
              </a:rPr>
              <a:t>câu</a:t>
            </a:r>
            <a:r>
              <a:rPr lang="en-US" sz="6000" b="1" i="1" dirty="0">
                <a:solidFill>
                  <a:srgbClr val="0000FF"/>
                </a:solidFill>
                <a:latin typeface="Times New Roman" panose="02020603050405020304" pitchFamily="18" charset="0"/>
                <a:cs typeface="Times New Roman" panose="02020603050405020304" pitchFamily="18" charset="0"/>
              </a:rPr>
              <a:t> </a:t>
            </a:r>
            <a:r>
              <a:rPr lang="en-US" sz="6000" b="1" i="1" dirty="0" err="1">
                <a:solidFill>
                  <a:srgbClr val="0000FF"/>
                </a:solidFill>
                <a:latin typeface="Times New Roman" panose="02020603050405020304" pitchFamily="18" charset="0"/>
                <a:cs typeface="Times New Roman" panose="02020603050405020304" pitchFamily="18" charset="0"/>
              </a:rPr>
              <a:t>chuyện</a:t>
            </a:r>
            <a:endParaRPr lang="en-US" sz="6000" b="1" i="1" dirty="0">
              <a:solidFill>
                <a:srgbClr val="0000FF"/>
              </a:solidFill>
              <a:latin typeface="Times New Roman" panose="02020603050405020304" pitchFamily="18" charset="0"/>
              <a:cs typeface="Times New Roman" panose="02020603050405020304" pitchFamily="18" charset="0"/>
            </a:endParaRPr>
          </a:p>
        </p:txBody>
      </p:sp>
      <p:pic>
        <p:nvPicPr>
          <p:cNvPr id="8"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35450"/>
            <a:ext cx="20478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bar01"/>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p:cNvSpPr txBox="1">
            <a:spLocks noChangeArrowheads="1"/>
          </p:cNvSpPr>
          <p:nvPr/>
        </p:nvSpPr>
        <p:spPr bwMode="auto">
          <a:xfrm>
            <a:off x="3657600" y="4724399"/>
            <a:ext cx="40325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GV : </a:t>
            </a:r>
            <a:r>
              <a:rPr lang="en-US" altLang="en-US" sz="2400" b="1" dirty="0" err="1">
                <a:solidFill>
                  <a:srgbClr val="0000FF"/>
                </a:solidFill>
                <a:latin typeface="Times New Roman" panose="02020603050405020304" pitchFamily="18" charset="0"/>
                <a:cs typeface="Times New Roman" panose="02020603050405020304" pitchFamily="18" charset="0"/>
              </a:rPr>
              <a:t>Nguyễn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Lê</a:t>
            </a:r>
            <a:r>
              <a:rPr lang="en-US" altLang="en-US" sz="2400" b="1" dirty="0">
                <a:solidFill>
                  <a:srgbClr val="0000FF"/>
                </a:solidFill>
                <a:latin typeface="Times New Roman" panose="02020603050405020304" pitchFamily="18" charset="0"/>
                <a:cs typeface="Times New Roman" panose="02020603050405020304" pitchFamily="18" charset="0"/>
              </a:rPr>
              <a:t> Na</a:t>
            </a:r>
          </a:p>
        </p:txBody>
      </p:sp>
    </p:spTree>
    <p:extLst>
      <p:ext uri="{BB962C8B-B14F-4D97-AF65-F5344CB8AC3E}">
        <p14:creationId xmlns:p14="http://schemas.microsoft.com/office/powerpoint/2010/main" val="183298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ap.wav"/>
                                        </p:tgtEl>
                                      </p:cMediaNode>
                                    </p:audio>
                                  </p:subTnLst>
                                </p:cTn>
                              </p:par>
                              <p:par>
                                <p:cTn id="8" presetID="8" presetClass="emph" presetSubtype="0" repeatCount="indefinite" fill="hold" nodeType="with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81000"/>
            <a:ext cx="8686800" cy="6515100"/>
          </a:xfrm>
          <a:prstGeom prst="rect">
            <a:avLst/>
          </a:prstGeom>
        </p:spPr>
      </p:pic>
    </p:spTree>
    <p:extLst>
      <p:ext uri="{BB962C8B-B14F-4D97-AF65-F5344CB8AC3E}">
        <p14:creationId xmlns:p14="http://schemas.microsoft.com/office/powerpoint/2010/main" val="155878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85800"/>
            <a:ext cx="8382000" cy="5486400"/>
          </a:xfrm>
          <a:prstGeom prst="rect">
            <a:avLst/>
          </a:prstGeom>
        </p:spPr>
      </p:pic>
    </p:spTree>
    <p:extLst>
      <p:ext uri="{BB962C8B-B14F-4D97-AF65-F5344CB8AC3E}">
        <p14:creationId xmlns:p14="http://schemas.microsoft.com/office/powerpoint/2010/main" val="711380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81000"/>
            <a:ext cx="8382000" cy="5987143"/>
          </a:xfrm>
          <a:prstGeom prst="rect">
            <a:avLst/>
          </a:prstGeom>
        </p:spPr>
      </p:pic>
    </p:spTree>
    <p:extLst>
      <p:ext uri="{BB962C8B-B14F-4D97-AF65-F5344CB8AC3E}">
        <p14:creationId xmlns:p14="http://schemas.microsoft.com/office/powerpoint/2010/main" val="247204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76501" y="-800100"/>
            <a:ext cx="4038599" cy="7772400"/>
          </a:xfrm>
          <a:prstGeom prst="rect">
            <a:avLst/>
          </a:prstGeom>
        </p:spPr>
      </p:pic>
    </p:spTree>
    <p:extLst>
      <p:ext uri="{BB962C8B-B14F-4D97-AF65-F5344CB8AC3E}">
        <p14:creationId xmlns:p14="http://schemas.microsoft.com/office/powerpoint/2010/main" val="3110548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
            <a:ext cx="8534400" cy="6400800"/>
          </a:xfrm>
          <a:prstGeom prst="rect">
            <a:avLst/>
          </a:prstGeom>
        </p:spPr>
      </p:pic>
    </p:spTree>
    <p:extLst>
      <p:ext uri="{BB962C8B-B14F-4D97-AF65-F5344CB8AC3E}">
        <p14:creationId xmlns:p14="http://schemas.microsoft.com/office/powerpoint/2010/main" val="2090791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8144126" cy="5257800"/>
          </a:xfrm>
          <a:prstGeom prst="rect">
            <a:avLst/>
          </a:prstGeom>
        </p:spPr>
      </p:pic>
    </p:spTree>
    <p:extLst>
      <p:ext uri="{BB962C8B-B14F-4D97-AF65-F5344CB8AC3E}">
        <p14:creationId xmlns:p14="http://schemas.microsoft.com/office/powerpoint/2010/main" val="1130318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14400"/>
            <a:ext cx="8686800" cy="4886325"/>
          </a:xfrm>
          <a:prstGeom prst="rect">
            <a:avLst/>
          </a:prstGeom>
        </p:spPr>
      </p:pic>
    </p:spTree>
    <p:extLst>
      <p:ext uri="{BB962C8B-B14F-4D97-AF65-F5344CB8AC3E}">
        <p14:creationId xmlns:p14="http://schemas.microsoft.com/office/powerpoint/2010/main" val="3845052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
            <a:ext cx="8435621" cy="5143500"/>
          </a:xfrm>
          <a:prstGeom prst="rect">
            <a:avLst/>
          </a:prstGeom>
        </p:spPr>
      </p:pic>
    </p:spTree>
    <p:extLst>
      <p:ext uri="{BB962C8B-B14F-4D97-AF65-F5344CB8AC3E}">
        <p14:creationId xmlns:p14="http://schemas.microsoft.com/office/powerpoint/2010/main" val="3982921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18351" y="-1056351"/>
            <a:ext cx="5334000" cy="8970702"/>
          </a:xfrm>
          <a:prstGeom prst="rect">
            <a:avLst/>
          </a:prstGeom>
        </p:spPr>
      </p:pic>
    </p:spTree>
    <p:extLst>
      <p:ext uri="{BB962C8B-B14F-4D97-AF65-F5344CB8AC3E}">
        <p14:creationId xmlns:p14="http://schemas.microsoft.com/office/powerpoint/2010/main" val="3671354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531548" y="-1007547"/>
            <a:ext cx="4038600" cy="8644495"/>
          </a:xfrm>
          <a:prstGeom prst="rect">
            <a:avLst/>
          </a:prstGeom>
        </p:spPr>
      </p:pic>
    </p:spTree>
    <p:extLst>
      <p:ext uri="{BB962C8B-B14F-4D97-AF65-F5344CB8AC3E}">
        <p14:creationId xmlns:p14="http://schemas.microsoft.com/office/powerpoint/2010/main" val="2501038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04664"/>
            <a:ext cx="6347713" cy="1320800"/>
          </a:xfrm>
        </p:spPr>
        <p:txBody>
          <a:bodyPr rtlCol="0">
            <a:normAutofit/>
          </a:bodyPr>
          <a:lstStyle/>
          <a:p>
            <a:pPr algn="ctr" eaLnBrk="1" fontAlgn="auto" hangingPunct="1">
              <a:spcAft>
                <a:spcPts val="0"/>
              </a:spcAft>
              <a:defRPr/>
            </a:pPr>
            <a:r>
              <a:rPr lang="en-GB"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Mục tiêu của em </a:t>
            </a:r>
            <a:endParaRPr lang="en-GB"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195" name="Content Placeholder 2"/>
          <p:cNvSpPr>
            <a:spLocks noGrp="1"/>
          </p:cNvSpPr>
          <p:nvPr>
            <p:ph sz="quarter" idx="1"/>
          </p:nvPr>
        </p:nvSpPr>
        <p:spPr>
          <a:xfrm>
            <a:off x="457200" y="1725464"/>
            <a:ext cx="8267700" cy="4114800"/>
          </a:xfrm>
        </p:spPr>
        <p:txBody>
          <a:bodyPr>
            <a:normAutofit fontScale="85000" lnSpcReduction="10000"/>
          </a:bodyPr>
          <a:lstStyle/>
          <a:p>
            <a:pPr marL="0" indent="0">
              <a:lnSpc>
                <a:spcPct val="120000"/>
              </a:lnSpc>
              <a:buNone/>
            </a:pPr>
            <a:r>
              <a:rPr lang="en-GB" altLang="en-US" sz="3200" b="1" i="1">
                <a:solidFill>
                  <a:srgbClr val="0000FF"/>
                </a:solidFill>
                <a:latin typeface="Times New Roman" panose="02020603050405020304" pitchFamily="18" charset="0"/>
                <a:cs typeface="Times New Roman" panose="02020603050405020304" pitchFamily="18" charset="0"/>
              </a:rPr>
              <a:t>* Hiểu sự đa dạng của không gian sân khấu.</a:t>
            </a:r>
          </a:p>
          <a:p>
            <a:pPr marL="0" indent="0" eaLnBrk="1" hangingPunct="1">
              <a:lnSpc>
                <a:spcPct val="120000"/>
              </a:lnSpc>
              <a:buNone/>
            </a:pPr>
            <a:r>
              <a:rPr lang="en-GB" altLang="en-US" sz="3200" b="1" i="1">
                <a:solidFill>
                  <a:srgbClr val="0000FF"/>
                </a:solidFill>
                <a:latin typeface="Times New Roman" panose="02020603050405020304" pitchFamily="18" charset="0"/>
                <a:cs typeface="Times New Roman" panose="02020603050405020304" pitchFamily="18" charset="0"/>
              </a:rPr>
              <a:t>* Biết sử dụng các vật tìm được để tạo dựng mô hình sân khấu ba chiều hoặc hai chiều phù hợp với nội dung chương trình, với câu chuyện diễn ra trên sân khấu.</a:t>
            </a:r>
          </a:p>
          <a:p>
            <a:pPr marL="0" indent="0" eaLnBrk="1" hangingPunct="1">
              <a:lnSpc>
                <a:spcPct val="120000"/>
              </a:lnSpc>
              <a:buNone/>
            </a:pPr>
            <a:r>
              <a:rPr lang="en-GB" altLang="en-US" sz="3200" b="1" i="1">
                <a:solidFill>
                  <a:srgbClr val="0000FF"/>
                </a:solidFill>
                <a:latin typeface="Times New Roman" panose="02020603050405020304" pitchFamily="18" charset="0"/>
                <a:cs typeface="Times New Roman" panose="02020603050405020304" pitchFamily="18" charset="0"/>
              </a:rPr>
              <a:t>* Vận dụng được kiến thức, kĩ năng tạo dáng, trang trí chữ đã học vào trang trí sân khấu.</a:t>
            </a:r>
          </a:p>
          <a:p>
            <a:pPr marL="0" indent="0" eaLnBrk="1" hangingPunct="1">
              <a:lnSpc>
                <a:spcPct val="120000"/>
              </a:lnSpc>
              <a:buNone/>
            </a:pPr>
            <a:r>
              <a:rPr lang="en-GB" altLang="en-US" sz="3200" b="1" i="1">
                <a:solidFill>
                  <a:srgbClr val="0000FF"/>
                </a:solidFill>
                <a:latin typeface="Times New Roman" panose="02020603050405020304" pitchFamily="18" charset="0"/>
                <a:cs typeface="Times New Roman" panose="02020603050405020304" pitchFamily="18" charset="0"/>
              </a:rPr>
              <a:t>* Giới thiệu, nhận xét và nêu được cảm nhận về sản phẩm của nhóm mình, nhóm bạn.</a:t>
            </a:r>
          </a:p>
        </p:txBody>
      </p:sp>
    </p:spTree>
    <p:extLst>
      <p:ext uri="{BB962C8B-B14F-4D97-AF65-F5344CB8AC3E}">
        <p14:creationId xmlns:p14="http://schemas.microsoft.com/office/powerpoint/2010/main" val="1200238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9171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027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11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913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382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988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366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1"/>
          <p:cNvSpPr>
            <a:spLocks noChangeArrowheads="1"/>
          </p:cNvSpPr>
          <p:nvPr/>
        </p:nvSpPr>
        <p:spPr bwMode="auto">
          <a:xfrm>
            <a:off x="1295400" y="2057400"/>
            <a:ext cx="6477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4400" b="1" dirty="0" err="1">
                <a:solidFill>
                  <a:srgbClr val="FF0000"/>
                </a:solidFill>
                <a:latin typeface="Times New Roman" panose="02020603050405020304" pitchFamily="18" charset="0"/>
              </a:rPr>
              <a:t>Hoạt</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động</a:t>
            </a:r>
            <a:r>
              <a:rPr lang="en-US" altLang="en-US" sz="4400" b="1" dirty="0">
                <a:solidFill>
                  <a:srgbClr val="FF0000"/>
                </a:solidFill>
                <a:latin typeface="Times New Roman" panose="02020603050405020304" pitchFamily="18" charset="0"/>
              </a:rPr>
              <a:t> 3: </a:t>
            </a:r>
            <a:r>
              <a:rPr lang="en-US" altLang="en-US" sz="4400" b="1" dirty="0" err="1">
                <a:solidFill>
                  <a:srgbClr val="FF0000"/>
                </a:solidFill>
                <a:latin typeface="Times New Roman" panose="02020603050405020304" pitchFamily="18" charset="0"/>
              </a:rPr>
              <a:t>Thực</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hành</a:t>
            </a:r>
            <a:endParaRPr lang="en-US" altLang="en-US" sz="4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3448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65367" y="457200"/>
            <a:ext cx="8686800" cy="457200"/>
          </a:xfrm>
        </p:spPr>
        <p:txBody>
          <a:bodyPr>
            <a:normAutofit fontScale="90000"/>
          </a:bodyPr>
          <a:lstStyle/>
          <a:p>
            <a:pPr eaLnBrk="1" hangingPunct="1"/>
            <a:r>
              <a:rPr lang="en-US" altLang="en-US" sz="2800" b="1" i="1" dirty="0" err="1">
                <a:solidFill>
                  <a:srgbClr val="FF0066"/>
                </a:solidFill>
                <a:latin typeface="Times New Roman" panose="02020603050405020304" pitchFamily="18" charset="0"/>
              </a:rPr>
              <a:t>Hoạt</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động</a:t>
            </a:r>
            <a:r>
              <a:rPr lang="en-US" altLang="en-US" sz="2800" b="1" i="1" dirty="0">
                <a:solidFill>
                  <a:srgbClr val="FF0066"/>
                </a:solidFill>
                <a:latin typeface="Times New Roman" panose="02020603050405020304" pitchFamily="18" charset="0"/>
              </a:rPr>
              <a:t> 4: </a:t>
            </a:r>
            <a:r>
              <a:rPr lang="en-US" altLang="en-US" sz="2800" b="1" i="1" dirty="0" err="1">
                <a:solidFill>
                  <a:srgbClr val="FF0066"/>
                </a:solidFill>
                <a:latin typeface="Times New Roman" panose="02020603050405020304" pitchFamily="18" charset="0"/>
              </a:rPr>
              <a:t>Trưng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bày</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nhận</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xét</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đánh</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giá</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sản</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phẩm</a:t>
            </a:r>
            <a:endParaRPr lang="en-US" altLang="en-US" sz="2800" b="1" i="1" dirty="0">
              <a:solidFill>
                <a:srgbClr val="FF0066"/>
              </a:solidFill>
              <a:latin typeface="Times New Roman" panose="02020603050405020304" pitchFamily="18" charset="0"/>
            </a:endParaRPr>
          </a:p>
        </p:txBody>
      </p:sp>
      <p:sp>
        <p:nvSpPr>
          <p:cNvPr id="20483" name="Rectangle 3"/>
          <p:cNvSpPr>
            <a:spLocks noGrp="1" noChangeArrowheads="1"/>
          </p:cNvSpPr>
          <p:nvPr>
            <p:ph sz="quarter" idx="1"/>
          </p:nvPr>
        </p:nvSpPr>
        <p:spPr/>
        <p:txBody>
          <a:bodyPr/>
          <a:lstStyle/>
          <a:p>
            <a:pPr eaLnBrk="1" hangingPunct="1">
              <a:buFontTx/>
              <a:buNone/>
            </a:pPr>
            <a:endParaRPr lang="en-US" altLang="en-US">
              <a:latin typeface="Times New Roman" panose="02020603050405020304" pitchFamily="18" charset="0"/>
            </a:endParaRPr>
          </a:p>
          <a:p>
            <a:pPr eaLnBrk="1" hangingPunct="1">
              <a:buFontTx/>
              <a:buNone/>
            </a:pPr>
            <a:endParaRPr lang="en-US" altLang="en-US">
              <a:latin typeface="Times New Roman" panose="02020603050405020304" pitchFamily="18" charset="0"/>
            </a:endParaRPr>
          </a:p>
        </p:txBody>
      </p:sp>
      <p:sp>
        <p:nvSpPr>
          <p:cNvPr id="13318" name="Rectangle 6"/>
          <p:cNvSpPr>
            <a:spLocks noChangeArrowheads="1"/>
          </p:cNvSpPr>
          <p:nvPr/>
        </p:nvSpPr>
        <p:spPr bwMode="auto">
          <a:xfrm>
            <a:off x="748748" y="1905000"/>
            <a:ext cx="7920038" cy="4551362"/>
          </a:xfrm>
          <a:prstGeom prst="rect">
            <a:avLst/>
          </a:prstGeom>
          <a:solidFill>
            <a:srgbClr val="BBE0E3">
              <a:alpha val="0"/>
            </a:srgbClr>
          </a:solidFill>
          <a:ln w="9525">
            <a:solidFill>
              <a:srgbClr val="000000">
                <a:alpha val="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Chọn</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nội</a:t>
            </a:r>
            <a:r>
              <a:rPr lang="en-US" altLang="en-US" b="1" i="1" dirty="0">
                <a:solidFill>
                  <a:srgbClr val="0000FF"/>
                </a:solidFill>
                <a:latin typeface="Times New Roman" panose="02020603050405020304" pitchFamily="18" charset="0"/>
                <a:cs typeface="Times New Roman" panose="02020603050405020304" pitchFamily="18" charset="0"/>
              </a:rPr>
              <a:t> dung (</a:t>
            </a:r>
            <a:r>
              <a:rPr lang="en-US" altLang="en-US" b="1" i="1" dirty="0" err="1">
                <a:solidFill>
                  <a:srgbClr val="0000FF"/>
                </a:solidFill>
                <a:latin typeface="Times New Roman" panose="02020603050405020304" pitchFamily="18" charset="0"/>
                <a:cs typeface="Times New Roman" panose="02020603050405020304" pitchFamily="18" charset="0"/>
              </a:rPr>
              <a:t>có</a:t>
            </a:r>
            <a:r>
              <a:rPr lang="en-US" altLang="en-US" b="1" i="1" dirty="0">
                <a:solidFill>
                  <a:srgbClr val="0000FF"/>
                </a:solidFill>
                <a:latin typeface="Times New Roman" panose="02020603050405020304" pitchFamily="18" charset="0"/>
                <a:cs typeface="Times New Roman" panose="02020603050405020304" pitchFamily="18" charset="0"/>
              </a:rPr>
              <a:t> ý </a:t>
            </a:r>
            <a:r>
              <a:rPr lang="en-US" altLang="en-US" b="1" i="1" dirty="0" err="1">
                <a:solidFill>
                  <a:srgbClr val="0000FF"/>
                </a:solidFill>
                <a:latin typeface="Times New Roman" panose="02020603050405020304" pitchFamily="18" charset="0"/>
                <a:cs typeface="Times New Roman" panose="02020603050405020304" pitchFamily="18" charset="0"/>
              </a:rPr>
              <a:t>nghĩa</a:t>
            </a:r>
            <a:r>
              <a:rPr lang="en-US" altLang="en-US"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Bố</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cục</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Chặt</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chẽ</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cân</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đối</a:t>
            </a:r>
            <a:r>
              <a:rPr lang="en-US" altLang="en-US"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FontTx/>
              <a:buNone/>
            </a:pP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Hình</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vẽ</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sinh</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động</a:t>
            </a:r>
            <a:r>
              <a:rPr lang="en-US" altLang="en-US"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FontTx/>
              <a:buChar char="-"/>
            </a:pP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Màu</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sắc</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Hài</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hòa</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có</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đậm</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có</a:t>
            </a:r>
            <a:r>
              <a:rPr lang="en-US" altLang="en-US" b="1" i="1" dirty="0">
                <a:solidFill>
                  <a:srgbClr val="0000FF"/>
                </a:solidFill>
                <a:latin typeface="Times New Roman" panose="02020603050405020304" pitchFamily="18" charset="0"/>
                <a:cs typeface="Times New Roman" panose="02020603050405020304" pitchFamily="18" charset="0"/>
              </a:rPr>
              <a:t> </a:t>
            </a:r>
            <a:r>
              <a:rPr lang="en-US" altLang="en-US" b="1" i="1" dirty="0" err="1">
                <a:solidFill>
                  <a:srgbClr val="0000FF"/>
                </a:solidFill>
                <a:latin typeface="Times New Roman" panose="02020603050405020304" pitchFamily="18" charset="0"/>
                <a:cs typeface="Times New Roman" panose="02020603050405020304" pitchFamily="18" charset="0"/>
              </a:rPr>
              <a:t>nhạt</a:t>
            </a:r>
            <a:r>
              <a:rPr lang="en-US" altLang="en-US" b="1" i="1" dirty="0">
                <a:solidFill>
                  <a:srgbClr val="0000FF"/>
                </a:solidFill>
                <a:latin typeface="Times New Roman" panose="02020603050405020304" pitchFamily="18" charset="0"/>
                <a:cs typeface="Times New Roman" panose="02020603050405020304" pitchFamily="18" charset="0"/>
              </a:rPr>
              <a:t>).</a:t>
            </a:r>
          </a:p>
          <a:p>
            <a:pPr>
              <a:spcBef>
                <a:spcPct val="0"/>
              </a:spcBef>
              <a:buNone/>
            </a:pPr>
            <a:r>
              <a:rPr lang="en-US" altLang="en-US" b="1" dirty="0">
                <a:solidFill>
                  <a:srgbClr val="3333FF"/>
                </a:solidFill>
                <a:latin typeface="Times New Roman" panose="02020603050405020304" pitchFamily="18" charset="0"/>
              </a:rPr>
              <a:t>5. </a:t>
            </a:r>
            <a:r>
              <a:rPr lang="en-US" altLang="en-US" b="1" dirty="0" err="1">
                <a:solidFill>
                  <a:srgbClr val="3333FF"/>
                </a:solidFill>
                <a:latin typeface="Times New Roman" panose="02020603050405020304" pitchFamily="18" charset="0"/>
              </a:rPr>
              <a:t>Nhận</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xét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đánh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gia</a:t>
            </a:r>
            <a:r>
              <a:rPr lang="en-US" altLang="en-US" b="1" dirty="0">
                <a:solidFill>
                  <a:srgbClr val="3333FF"/>
                </a:solidFill>
                <a:latin typeface="Times New Roman" panose="02020603050405020304" pitchFamily="18" charset="0"/>
              </a:rPr>
              <a:t>́.</a:t>
            </a:r>
          </a:p>
          <a:p>
            <a:pPr>
              <a:spcBef>
                <a:spcPct val="0"/>
              </a:spcBef>
              <a:buNone/>
            </a:pPr>
            <a:r>
              <a:rPr lang="en-US" altLang="en-US" b="1" dirty="0">
                <a:solidFill>
                  <a:srgbClr val="CC0000"/>
                </a:solidFill>
                <a:latin typeface="Times New Roman" panose="02020603050405020304" pitchFamily="18" charset="0"/>
              </a:rPr>
              <a:t>             1.   </a:t>
            </a:r>
            <a:r>
              <a:rPr lang="en-US" altLang="en-US" b="1" dirty="0" err="1">
                <a:solidFill>
                  <a:srgbClr val="CC0000"/>
                </a:solidFill>
                <a:latin typeface="Times New Roman" panose="02020603050405020304" pitchFamily="18" charset="0"/>
              </a:rPr>
              <a:t>Hoàn</a:t>
            </a:r>
            <a:r>
              <a:rPr lang="en-US" altLang="en-US" b="1" dirty="0">
                <a:solidFill>
                  <a:srgbClr val="CC0000"/>
                </a:solidFill>
                <a:latin typeface="Times New Roman" panose="02020603050405020304" pitchFamily="18" charset="0"/>
              </a:rPr>
              <a:t> </a:t>
            </a:r>
            <a:r>
              <a:rPr lang="en-US" altLang="en-US" b="1" dirty="0" err="1">
                <a:solidFill>
                  <a:srgbClr val="CC0000"/>
                </a:solidFill>
                <a:latin typeface="Times New Roman" panose="02020603050405020304" pitchFamily="18" charset="0"/>
              </a:rPr>
              <a:t>thành</a:t>
            </a:r>
            <a:r>
              <a:rPr lang="en-US" altLang="en-US" b="1" dirty="0">
                <a:solidFill>
                  <a:srgbClr val="CC0000"/>
                </a:solidFill>
                <a:latin typeface="Times New Roman" panose="02020603050405020304" pitchFamily="18" charset="0"/>
              </a:rPr>
              <a:t> </a:t>
            </a:r>
            <a:r>
              <a:rPr lang="en-US" altLang="en-US" b="1" dirty="0" err="1">
                <a:solidFill>
                  <a:srgbClr val="CC0000"/>
                </a:solidFill>
                <a:latin typeface="Times New Roman" panose="02020603050405020304" pitchFamily="18" charset="0"/>
              </a:rPr>
              <a:t>tốt</a:t>
            </a:r>
            <a:endParaRPr lang="en-US" altLang="en-US" b="1" dirty="0">
              <a:solidFill>
                <a:srgbClr val="CC0000"/>
              </a:solidFill>
              <a:latin typeface="Times New Roman" panose="02020603050405020304" pitchFamily="18" charset="0"/>
            </a:endParaRPr>
          </a:p>
          <a:p>
            <a:pPr>
              <a:spcBef>
                <a:spcPct val="0"/>
              </a:spcBef>
              <a:buNone/>
            </a:pPr>
            <a:r>
              <a:rPr lang="en-US" altLang="en-US" b="1" dirty="0">
                <a:solidFill>
                  <a:srgbClr val="CC0000"/>
                </a:solidFill>
                <a:latin typeface="Times New Roman" panose="02020603050405020304" pitchFamily="18" charset="0"/>
              </a:rPr>
              <a:t>             2.   </a:t>
            </a:r>
            <a:r>
              <a:rPr lang="en-US" altLang="en-US" b="1" dirty="0" err="1">
                <a:solidFill>
                  <a:srgbClr val="CC0000"/>
                </a:solidFill>
                <a:latin typeface="Times New Roman" panose="02020603050405020304" pitchFamily="18" charset="0"/>
              </a:rPr>
              <a:t>Hoàn</a:t>
            </a:r>
            <a:r>
              <a:rPr lang="en-US" altLang="en-US" b="1" dirty="0">
                <a:solidFill>
                  <a:srgbClr val="CC0000"/>
                </a:solidFill>
                <a:latin typeface="Times New Roman" panose="02020603050405020304" pitchFamily="18" charset="0"/>
              </a:rPr>
              <a:t> </a:t>
            </a:r>
            <a:r>
              <a:rPr lang="en-US" altLang="en-US" b="1" dirty="0" err="1">
                <a:solidFill>
                  <a:srgbClr val="CC0000"/>
                </a:solidFill>
                <a:latin typeface="Times New Roman" panose="02020603050405020304" pitchFamily="18" charset="0"/>
              </a:rPr>
              <a:t>thành</a:t>
            </a:r>
            <a:endParaRPr lang="en-US" altLang="en-US" b="1" dirty="0">
              <a:solidFill>
                <a:srgbClr val="CC0000"/>
              </a:solidFill>
              <a:latin typeface="Times New Roman" panose="02020603050405020304" pitchFamily="18" charset="0"/>
            </a:endParaRPr>
          </a:p>
          <a:p>
            <a:pPr>
              <a:spcBef>
                <a:spcPct val="0"/>
              </a:spcBef>
              <a:buNone/>
            </a:pPr>
            <a:r>
              <a:rPr lang="en-US" altLang="en-US" b="1" dirty="0">
                <a:solidFill>
                  <a:srgbClr val="CC0000"/>
                </a:solidFill>
                <a:latin typeface="Times New Roman" panose="02020603050405020304" pitchFamily="18" charset="0"/>
              </a:rPr>
              <a:t>             3. </a:t>
            </a:r>
            <a:r>
              <a:rPr lang="en-US" altLang="en-US" b="1" dirty="0" err="1">
                <a:solidFill>
                  <a:srgbClr val="CC0000"/>
                </a:solidFill>
                <a:latin typeface="Times New Roman" panose="02020603050405020304" pitchFamily="18" charset="0"/>
              </a:rPr>
              <a:t>Chưa</a:t>
            </a:r>
            <a:r>
              <a:rPr lang="en-US" altLang="en-US" b="1" dirty="0">
                <a:solidFill>
                  <a:srgbClr val="CC0000"/>
                </a:solidFill>
                <a:latin typeface="Times New Roman" panose="02020603050405020304" pitchFamily="18" charset="0"/>
              </a:rPr>
              <a:t> </a:t>
            </a:r>
            <a:r>
              <a:rPr lang="en-US" altLang="en-US" b="1" dirty="0" err="1">
                <a:solidFill>
                  <a:srgbClr val="CC0000"/>
                </a:solidFill>
                <a:latin typeface="Times New Roman" panose="02020603050405020304" pitchFamily="18" charset="0"/>
              </a:rPr>
              <a:t>hoàn</a:t>
            </a:r>
            <a:r>
              <a:rPr lang="en-US" altLang="en-US" b="1" dirty="0">
                <a:solidFill>
                  <a:srgbClr val="CC0000"/>
                </a:solidFill>
                <a:latin typeface="Times New Roman" panose="02020603050405020304" pitchFamily="18" charset="0"/>
              </a:rPr>
              <a:t> </a:t>
            </a:r>
            <a:r>
              <a:rPr lang="en-US" altLang="en-US" b="1" dirty="0" err="1">
                <a:solidFill>
                  <a:srgbClr val="CC0000"/>
                </a:solidFill>
                <a:latin typeface="Times New Roman" panose="02020603050405020304" pitchFamily="18" charset="0"/>
              </a:rPr>
              <a:t>thành</a:t>
            </a:r>
            <a:endParaRPr lang="en-US" altLang="en-US"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44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randombar(horizontal)">
                                      <p:cBhvr>
                                        <p:cTn id="7" dur="500"/>
                                        <p:tgtEl>
                                          <p:spTgt spid="133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randombar(horizontal)">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2965" name="Group 21"/>
          <p:cNvGraphicFramePr>
            <a:graphicFrameLocks noGrp="1"/>
          </p:cNvGraphicFramePr>
          <p:nvPr>
            <p:extLst>
              <p:ext uri="{D42A27DB-BD31-4B8C-83A1-F6EECF244321}">
                <p14:modId xmlns:p14="http://schemas.microsoft.com/office/powerpoint/2010/main" val="939086720"/>
              </p:ext>
            </p:extLst>
          </p:nvPr>
        </p:nvGraphicFramePr>
        <p:xfrm>
          <a:off x="1066800" y="304800"/>
          <a:ext cx="7239000" cy="685800"/>
        </p:xfrm>
        <a:graphic>
          <a:graphicData uri="http://schemas.openxmlformats.org/drawingml/2006/table">
            <a:tbl>
              <a:tblPr/>
              <a:tblGrid>
                <a:gridCol w="7239000">
                  <a:extLst>
                    <a:ext uri="{9D8B030D-6E8A-4147-A177-3AD203B41FA5}">
                      <a16:colId xmlns:a16="http://schemas.microsoft.com/office/drawing/2014/main" val="20000"/>
                    </a:ext>
                  </a:extLst>
                </a:gridCol>
              </a:tblGrid>
              <a:tr h="685800">
                <a:tc>
                  <a:txBody>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a:spcBef>
                          <a:spcPct val="20000"/>
                        </a:spcBef>
                        <a:defRPr sz="2400">
                          <a:solidFill>
                            <a:schemeClr val="tx1"/>
                          </a:solidFill>
                          <a:latin typeface="Arial" panose="020B0604020202020204" pitchFamily="34" charset="0"/>
                          <a:ea typeface="MS PGothic" panose="020B0600070205080204" pitchFamily="34" charset="-128"/>
                        </a:defRPr>
                      </a:lvl2pPr>
                      <a:lvl3pPr>
                        <a:spcBef>
                          <a:spcPct val="20000"/>
                        </a:spcBef>
                        <a:defRPr sz="2000">
                          <a:solidFill>
                            <a:schemeClr val="tx1"/>
                          </a:solidFill>
                          <a:latin typeface="Arial" panose="020B0604020202020204" pitchFamily="34" charset="0"/>
                          <a:ea typeface="MS PGothic" panose="020B0600070205080204" pitchFamily="34" charset="-128"/>
                        </a:defRPr>
                      </a:lvl3pPr>
                      <a:lvl4pPr>
                        <a:spcBef>
                          <a:spcPct val="20000"/>
                        </a:spcBef>
                        <a:defRPr>
                          <a:solidFill>
                            <a:schemeClr val="tx1"/>
                          </a:solidFill>
                          <a:latin typeface="Arial" panose="020B0604020202020204" pitchFamily="34" charset="0"/>
                          <a:ea typeface="MS PGothic" panose="020B0600070205080204" pitchFamily="34" charset="-128"/>
                        </a:defRPr>
                      </a:lvl4pPr>
                      <a:lvl5pPr>
                        <a:spcBef>
                          <a:spcPct val="20000"/>
                        </a:spcBef>
                        <a:defRPr>
                          <a:solidFill>
                            <a:schemeClr val="tx1"/>
                          </a:solidFill>
                          <a:latin typeface="Arial" panose="020B0604020202020204" pitchFamily="34" charset="0"/>
                          <a:ea typeface="MS PGothic" panose="020B0600070205080204" pitchFamily="34" charset="-128"/>
                        </a:defRPr>
                      </a:lvl5pPr>
                      <a:lvl6pPr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3333FF"/>
                          </a:solidFill>
                          <a:effectLst/>
                          <a:latin typeface="Times New Roman" panose="02020603050405020304" pitchFamily="18" charset="0"/>
                          <a:ea typeface="MS PGothic" panose="020B0600070205080204" pitchFamily="34" charset="-128"/>
                        </a:rPr>
                        <a:t>VẬN DỤNG SÁNG TẠO</a:t>
                      </a:r>
                    </a:p>
                  </a:txBody>
                  <a:tcPr marT="45725" marB="45725"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220" name="Rectangle 25"/>
          <p:cNvSpPr>
            <a:spLocks noChangeArrowheads="1"/>
          </p:cNvSpPr>
          <p:nvPr/>
        </p:nvSpPr>
        <p:spPr bwMode="auto">
          <a:xfrm>
            <a:off x="0" y="2100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a:p>
        </p:txBody>
      </p:sp>
      <p:graphicFrame>
        <p:nvGraphicFramePr>
          <p:cNvPr id="9221" name="Object 24"/>
          <p:cNvGraphicFramePr>
            <a:graphicFrameLocks noChangeAspect="1"/>
          </p:cNvGraphicFramePr>
          <p:nvPr>
            <p:extLst>
              <p:ext uri="{D42A27DB-BD31-4B8C-83A1-F6EECF244321}">
                <p14:modId xmlns:p14="http://schemas.microsoft.com/office/powerpoint/2010/main" val="3895154875"/>
              </p:ext>
            </p:extLst>
          </p:nvPr>
        </p:nvGraphicFramePr>
        <p:xfrm>
          <a:off x="1752600" y="1600200"/>
          <a:ext cx="1447800" cy="1623120"/>
        </p:xfrm>
        <a:graphic>
          <a:graphicData uri="http://schemas.openxmlformats.org/presentationml/2006/ole">
            <mc:AlternateContent xmlns:mc="http://schemas.openxmlformats.org/markup-compatibility/2006">
              <mc:Choice xmlns:v="urn:schemas-microsoft-com:vml" Requires="v">
                <p:oleObj r:id="rId2" imgW="1276920" imgH="1627560" progId="CorelDraw.Graphic.16">
                  <p:embed/>
                </p:oleObj>
              </mc:Choice>
              <mc:Fallback>
                <p:oleObj r:id="rId2" imgW="1276920" imgH="1627560" progId="CorelDraw.Graphic.1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1447800" cy="1623120"/>
                      </a:xfrm>
                      <a:prstGeom prst="rect">
                        <a:avLst/>
                      </a:prstGeom>
                      <a:noFill/>
                      <a:ln>
                        <a:noFill/>
                      </a:ln>
                    </p:spPr>
                  </p:pic>
                </p:oleObj>
              </mc:Fallback>
            </mc:AlternateContent>
          </a:graphicData>
        </a:graphic>
      </p:graphicFrame>
      <p:sp>
        <p:nvSpPr>
          <p:cNvPr id="9222" name="Rectangle 27"/>
          <p:cNvSpPr>
            <a:spLocks noChangeArrowheads="1"/>
          </p:cNvSpPr>
          <p:nvPr/>
        </p:nvSpPr>
        <p:spPr bwMode="auto">
          <a:xfrm>
            <a:off x="0" y="2200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a:p>
        </p:txBody>
      </p:sp>
      <p:graphicFrame>
        <p:nvGraphicFramePr>
          <p:cNvPr id="9223" name="Object 26"/>
          <p:cNvGraphicFramePr>
            <a:graphicFrameLocks noChangeAspect="1"/>
          </p:cNvGraphicFramePr>
          <p:nvPr>
            <p:extLst>
              <p:ext uri="{D42A27DB-BD31-4B8C-83A1-F6EECF244321}">
                <p14:modId xmlns:p14="http://schemas.microsoft.com/office/powerpoint/2010/main" val="2972994433"/>
              </p:ext>
            </p:extLst>
          </p:nvPr>
        </p:nvGraphicFramePr>
        <p:xfrm>
          <a:off x="5257800" y="1752600"/>
          <a:ext cx="1371600" cy="1422026"/>
        </p:xfrm>
        <a:graphic>
          <a:graphicData uri="http://schemas.openxmlformats.org/presentationml/2006/ole">
            <mc:AlternateContent xmlns:mc="http://schemas.openxmlformats.org/markup-compatibility/2006">
              <mc:Choice xmlns:v="urn:schemas-microsoft-com:vml" Requires="v">
                <p:oleObj r:id="rId4" imgW="1269360" imgH="1703520" progId="CorelDraw.Graphic.16">
                  <p:embed/>
                </p:oleObj>
              </mc:Choice>
              <mc:Fallback>
                <p:oleObj r:id="rId4" imgW="1269360" imgH="1703520" progId="CorelDraw.Graphic.1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752600"/>
                        <a:ext cx="1371600" cy="1422026"/>
                      </a:xfrm>
                      <a:prstGeom prst="rect">
                        <a:avLst/>
                      </a:prstGeom>
                      <a:noFill/>
                      <a:ln>
                        <a:noFill/>
                      </a:ln>
                    </p:spPr>
                  </p:pic>
                </p:oleObj>
              </mc:Fallback>
            </mc:AlternateContent>
          </a:graphicData>
        </a:graphic>
      </p:graphicFrame>
      <p:sp>
        <p:nvSpPr>
          <p:cNvPr id="9224" name="Rectangle 29"/>
          <p:cNvSpPr>
            <a:spLocks noChangeArrowheads="1"/>
          </p:cNvSpPr>
          <p:nvPr/>
        </p:nvSpPr>
        <p:spPr bwMode="auto">
          <a:xfrm>
            <a:off x="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a:p>
        </p:txBody>
      </p:sp>
      <p:graphicFrame>
        <p:nvGraphicFramePr>
          <p:cNvPr id="9225" name="Object 28"/>
          <p:cNvGraphicFramePr>
            <a:graphicFrameLocks noChangeAspect="1"/>
          </p:cNvGraphicFramePr>
          <p:nvPr/>
        </p:nvGraphicFramePr>
        <p:xfrm>
          <a:off x="304800" y="3581400"/>
          <a:ext cx="2667000" cy="2971800"/>
        </p:xfrm>
        <a:graphic>
          <a:graphicData uri="http://schemas.openxmlformats.org/presentationml/2006/ole">
            <mc:AlternateContent xmlns:mc="http://schemas.openxmlformats.org/markup-compatibility/2006">
              <mc:Choice xmlns:v="urn:schemas-microsoft-com:vml" Requires="v">
                <p:oleObj r:id="rId6" imgW="1284480" imgH="1673280" progId="CorelDraw.Graphic.16">
                  <p:embed/>
                </p:oleObj>
              </mc:Choice>
              <mc:Fallback>
                <p:oleObj r:id="rId6" imgW="1284480" imgH="1673280" progId="CorelDraw.Graphic.1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581400"/>
                        <a:ext cx="2667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6" name="Rectangle 31"/>
          <p:cNvSpPr>
            <a:spLocks noChangeArrowheads="1"/>
          </p:cNvSpPr>
          <p:nvPr/>
        </p:nvSpPr>
        <p:spPr bwMode="auto">
          <a:xfrm>
            <a:off x="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a:p>
        </p:txBody>
      </p:sp>
      <p:graphicFrame>
        <p:nvGraphicFramePr>
          <p:cNvPr id="9227" name="Object 30"/>
          <p:cNvGraphicFramePr>
            <a:graphicFrameLocks noChangeAspect="1"/>
          </p:cNvGraphicFramePr>
          <p:nvPr/>
        </p:nvGraphicFramePr>
        <p:xfrm>
          <a:off x="6172200" y="3581400"/>
          <a:ext cx="2667000" cy="2895600"/>
        </p:xfrm>
        <a:graphic>
          <a:graphicData uri="http://schemas.openxmlformats.org/presentationml/2006/ole">
            <mc:AlternateContent xmlns:mc="http://schemas.openxmlformats.org/markup-compatibility/2006">
              <mc:Choice xmlns:v="urn:schemas-microsoft-com:vml" Requires="v">
                <p:oleObj r:id="rId8" imgW="1322640" imgH="1665720" progId="CorelDraw.Graphic.16">
                  <p:embed/>
                </p:oleObj>
              </mc:Choice>
              <mc:Fallback>
                <p:oleObj r:id="rId8" imgW="1322640" imgH="1665720" progId="CorelDraw.Graphic.1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581400"/>
                        <a:ext cx="2667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8" name="Picture 32" descr="6666666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3581400"/>
            <a:ext cx="259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527551"/>
      </p:ext>
    </p:extLst>
  </p:cSld>
  <p:clrMapOvr>
    <a:masterClrMapping/>
  </p:clrMapOvr>
  <p:transition>
    <p:comb/>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t="20900" r="1666" b="26869"/>
          <a:stretch>
            <a:fillRect/>
          </a:stretch>
        </p:blipFill>
        <p:spPr bwMode="auto">
          <a:xfrm>
            <a:off x="4763" y="1066800"/>
            <a:ext cx="89916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967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081" y="957263"/>
            <a:ext cx="7415212" cy="514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1"/>
          <p:cNvSpPr txBox="1">
            <a:spLocks/>
          </p:cNvSpPr>
          <p:nvPr/>
        </p:nvSpPr>
        <p:spPr bwMode="auto">
          <a:xfrm>
            <a:off x="2857105" y="6095644"/>
            <a:ext cx="2857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vi-VN" sz="2800" b="1" i="1">
                <a:solidFill>
                  <a:srgbClr val="0000FF"/>
                </a:solidFill>
              </a:rPr>
              <a:t>a.Múa rối nước</a:t>
            </a:r>
            <a:endParaRPr lang="en-US" altLang="vi-VN" sz="2800" b="1" i="1">
              <a:solidFill>
                <a:srgbClr val="0000FF"/>
              </a:solidFill>
            </a:endParaRPr>
          </a:p>
        </p:txBody>
      </p:sp>
      <p:sp>
        <p:nvSpPr>
          <p:cNvPr id="13" name="6-Point Star 12"/>
          <p:cNvSpPr/>
          <p:nvPr/>
        </p:nvSpPr>
        <p:spPr bwMode="auto">
          <a:xfrm>
            <a:off x="220663" y="22225"/>
            <a:ext cx="1030287" cy="935038"/>
          </a:xfrm>
          <a:prstGeom prst="star6">
            <a:avLst/>
          </a:prstGeom>
          <a:solidFill>
            <a:srgbClr val="FF0000"/>
          </a:solidFill>
          <a:ln w="9525">
            <a:solidFill>
              <a:srgbClr val="0033CC"/>
            </a:solidFill>
            <a:round/>
            <a:headEnd/>
            <a:tailEnd/>
          </a:ln>
        </p:spPr>
        <p:txBody>
          <a:bodyPr wrap="none" anchor="ctr"/>
          <a:lstStyle/>
          <a:p>
            <a:pPr algn="ctr" eaLnBrk="1" hangingPunct="1">
              <a:defRPr/>
            </a:pPr>
            <a:r>
              <a:rPr lang="en-US" sz="3600" b="1" dirty="0">
                <a:solidFill>
                  <a:schemeClr val="bg1"/>
                </a:solidFill>
                <a:latin typeface="Arial" charset="0"/>
              </a:rPr>
              <a:t>1</a:t>
            </a:r>
          </a:p>
        </p:txBody>
      </p:sp>
      <p:sp>
        <p:nvSpPr>
          <p:cNvPr id="14" name="WordArt 9"/>
          <p:cNvSpPr>
            <a:spLocks noChangeArrowheads="1" noChangeShapeType="1" noTextEdit="1"/>
          </p:cNvSpPr>
          <p:nvPr/>
        </p:nvSpPr>
        <p:spPr bwMode="auto">
          <a:xfrm>
            <a:off x="1371600" y="285750"/>
            <a:ext cx="2192338" cy="400050"/>
          </a:xfrm>
          <a:prstGeom prst="rect">
            <a:avLst/>
          </a:prstGeom>
        </p:spPr>
        <p:txBody>
          <a:bodyPr wrap="none" fromWordArt="1">
            <a:prstTxWarp prst="textPlain">
              <a:avLst>
                <a:gd name="adj" fmla="val 50000"/>
              </a:avLst>
            </a:prstTxWarp>
          </a:bodyPr>
          <a:lstStyle/>
          <a:p>
            <a:pPr algn="ctr"/>
            <a:r>
              <a:rPr lang="en-US" sz="2800" b="1" kern="10">
                <a:ln w="9525">
                  <a:solidFill>
                    <a:srgbClr val="00008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Tìm hiểu</a:t>
            </a:r>
          </a:p>
        </p:txBody>
      </p:sp>
      <p:pic>
        <p:nvPicPr>
          <p:cNvPr id="16" name="Picture 15" descr="Káº¿t quáº£ hÃ¬nh áº£nh cho vui há»i trÄng ráº±m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285875"/>
            <a:ext cx="848042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bwMode="auto">
          <a:xfrm>
            <a:off x="2654178" y="6198967"/>
            <a:ext cx="3878505" cy="500062"/>
          </a:xfrm>
          <a:prstGeom prst="rect">
            <a:avLst/>
          </a:prstGeom>
          <a:noFill/>
          <a:ln w="9525">
            <a:noFill/>
            <a:miter lim="800000"/>
            <a:headEnd/>
            <a:tailEnd/>
          </a:ln>
        </p:spPr>
        <p:txBody>
          <a:bodyPr anchor="b"/>
          <a:lstStyle/>
          <a:p>
            <a:pPr marL="273050" indent="-273050">
              <a:spcBef>
                <a:spcPct val="20000"/>
              </a:spcBef>
              <a:buClr>
                <a:srgbClr val="0BD0D9"/>
              </a:buClr>
              <a:buSzPct val="95000"/>
              <a:buFont typeface="Wingdings 2" pitchFamily="18" charset="2"/>
              <a:buChar char=""/>
              <a:defRPr/>
            </a:pPr>
            <a:r>
              <a:rPr lang="en-GB" altLang="vi-VN" sz="3200" b="1" i="1" dirty="0">
                <a:solidFill>
                  <a:srgbClr val="0000FF"/>
                </a:solidFill>
                <a:latin typeface="+mn-lt"/>
              </a:rPr>
              <a:t>b. </a:t>
            </a:r>
            <a:r>
              <a:rPr lang="en-GB" altLang="vi-VN" sz="3200" b="1" i="1" dirty="0" err="1">
                <a:solidFill>
                  <a:srgbClr val="0000FF"/>
                </a:solidFill>
                <a:latin typeface="+mn-lt"/>
              </a:rPr>
              <a:t>Vui</a:t>
            </a:r>
            <a:r>
              <a:rPr lang="en-GB" altLang="vi-VN" sz="3200" b="1" i="1" dirty="0">
                <a:solidFill>
                  <a:srgbClr val="0000FF"/>
                </a:solidFill>
                <a:latin typeface="+mn-lt"/>
              </a:rPr>
              <a:t> </a:t>
            </a:r>
            <a:r>
              <a:rPr lang="en-GB" altLang="vi-VN" sz="3200" b="1" i="1" dirty="0" err="1">
                <a:solidFill>
                  <a:srgbClr val="0000FF"/>
                </a:solidFill>
                <a:latin typeface="+mn-lt"/>
              </a:rPr>
              <a:t>hội</a:t>
            </a:r>
            <a:r>
              <a:rPr lang="en-GB" altLang="vi-VN" sz="3200" b="1" i="1" dirty="0">
                <a:solidFill>
                  <a:srgbClr val="0000FF"/>
                </a:solidFill>
                <a:latin typeface="+mn-lt"/>
              </a:rPr>
              <a:t> </a:t>
            </a:r>
            <a:r>
              <a:rPr lang="en-GB" altLang="vi-VN" sz="3200" b="1" i="1" dirty="0" err="1">
                <a:solidFill>
                  <a:srgbClr val="0000FF"/>
                </a:solidFill>
                <a:latin typeface="+mn-lt"/>
              </a:rPr>
              <a:t>trăng</a:t>
            </a:r>
            <a:r>
              <a:rPr lang="en-GB" altLang="vi-VN" sz="3200" b="1" i="1" dirty="0">
                <a:solidFill>
                  <a:srgbClr val="0000FF"/>
                </a:solidFill>
                <a:latin typeface="+mn-lt"/>
              </a:rPr>
              <a:t> </a:t>
            </a:r>
            <a:r>
              <a:rPr lang="en-GB" altLang="vi-VN" sz="3200" b="1" i="1" dirty="0" err="1">
                <a:solidFill>
                  <a:srgbClr val="0000FF"/>
                </a:solidFill>
                <a:latin typeface="+mn-lt"/>
              </a:rPr>
              <a:t>rằm</a:t>
            </a:r>
            <a:endParaRPr lang="en-US" altLang="vi-VN" sz="3200" b="1" i="1" dirty="0">
              <a:solidFill>
                <a:srgbClr val="0000FF"/>
              </a:solidFill>
              <a:latin typeface="+mn-lt"/>
            </a:endParaRPr>
          </a:p>
        </p:txBody>
      </p:sp>
      <p:pic>
        <p:nvPicPr>
          <p:cNvPr id="30" name="Picture 5"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47" y="1071563"/>
            <a:ext cx="7993062" cy="502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itle 1"/>
          <p:cNvSpPr txBox="1">
            <a:spLocks/>
          </p:cNvSpPr>
          <p:nvPr/>
        </p:nvSpPr>
        <p:spPr bwMode="auto">
          <a:xfrm>
            <a:off x="2869012" y="6088148"/>
            <a:ext cx="2786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0000FF"/>
                </a:solidFill>
              </a:rPr>
              <a:t>c. Lễ kỉ niệm</a:t>
            </a:r>
            <a:endParaRPr lang="en-US" altLang="vi-VN" sz="2800" b="1" i="1">
              <a:solidFill>
                <a:srgbClr val="0000FF"/>
              </a:solidFill>
            </a:endParaRPr>
          </a:p>
        </p:txBody>
      </p:sp>
      <p:pic>
        <p:nvPicPr>
          <p:cNvPr id="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1071563"/>
            <a:ext cx="775811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1"/>
          <p:cNvSpPr txBox="1">
            <a:spLocks/>
          </p:cNvSpPr>
          <p:nvPr/>
        </p:nvSpPr>
        <p:spPr bwMode="auto">
          <a:xfrm>
            <a:off x="2890466" y="6019007"/>
            <a:ext cx="378618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vi-VN" sz="2800" b="1" i="1">
                <a:solidFill>
                  <a:srgbClr val="0000FF"/>
                </a:solidFill>
              </a:rPr>
              <a:t>d. Cuộc thi Đồ Rê Mí</a:t>
            </a:r>
            <a:endParaRPr lang="en-US" altLang="vi-VN" sz="2800" b="1" i="1">
              <a:solidFill>
                <a:srgbClr val="0000FF"/>
              </a:solidFill>
            </a:endParaRPr>
          </a:p>
        </p:txBody>
      </p:sp>
      <p:pic>
        <p:nvPicPr>
          <p:cNvPr id="34" name="Picture 9" descr="Káº¿t quáº£ hÃ¬nh áº£nh cho le be mac trai he viet nam 2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362" y="1071563"/>
            <a:ext cx="7927975" cy="50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itle 1"/>
          <p:cNvSpPr txBox="1">
            <a:spLocks/>
          </p:cNvSpPr>
          <p:nvPr/>
        </p:nvSpPr>
        <p:spPr bwMode="auto">
          <a:xfrm>
            <a:off x="4187826" y="3030537"/>
            <a:ext cx="2786062" cy="359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e. Lễ bế mạc</a:t>
            </a:r>
            <a:endParaRPr lang="en-US" altLang="vi-VN" sz="2800" b="1" i="1">
              <a:solidFill>
                <a:srgbClr val="FF3300"/>
              </a:solidFill>
            </a:endParaRPr>
          </a:p>
        </p:txBody>
      </p:sp>
      <p:pic>
        <p:nvPicPr>
          <p:cNvPr id="38" name="Picture 11" descr="Káº¿t quáº£ hÃ¬nh áº£nh cho sinh hoat dÆ°á»i cá» chá»§ Äá» tÃ´n sÆ° trá»ng Äáº¡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 y="1071563"/>
            <a:ext cx="8480425" cy="499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p:cNvSpPr txBox="1">
            <a:spLocks/>
          </p:cNvSpPr>
          <p:nvPr/>
        </p:nvSpPr>
        <p:spPr bwMode="auto">
          <a:xfrm>
            <a:off x="2828883" y="6087177"/>
            <a:ext cx="37861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0000FF"/>
                </a:solidFill>
              </a:rPr>
              <a:t>g. Sinh hoạt dưới cờ</a:t>
            </a:r>
            <a:endParaRPr lang="en-US" altLang="vi-VN" sz="2800" b="1" i="1">
              <a:solidFill>
                <a:srgbClr val="0000FF"/>
              </a:solidFill>
            </a:endParaRPr>
          </a:p>
        </p:txBody>
      </p:sp>
    </p:spTree>
    <p:extLst>
      <p:ext uri="{BB962C8B-B14F-4D97-AF65-F5344CB8AC3E}">
        <p14:creationId xmlns:p14="http://schemas.microsoft.com/office/powerpoint/2010/main" val="42745047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244"/>
                                        </p:tgtEl>
                                        <p:attrNameLst>
                                          <p:attrName>style.visibility</p:attrName>
                                        </p:attrNameLst>
                                      </p:cBhvr>
                                      <p:to>
                                        <p:strVal val="visible"/>
                                      </p:to>
                                    </p:set>
                                    <p:anim calcmode="lin" valueType="num">
                                      <p:cBhvr>
                                        <p:cTn id="19" dur="1000" fill="hold"/>
                                        <p:tgtEl>
                                          <p:spTgt spid="10244"/>
                                        </p:tgtEl>
                                        <p:attrNameLst>
                                          <p:attrName>ppt_w</p:attrName>
                                        </p:attrNameLst>
                                      </p:cBhvr>
                                      <p:tavLst>
                                        <p:tav tm="0">
                                          <p:val>
                                            <p:strVal val="#ppt_w*0.70"/>
                                          </p:val>
                                        </p:tav>
                                        <p:tav tm="100000">
                                          <p:val>
                                            <p:strVal val="#ppt_w"/>
                                          </p:val>
                                        </p:tav>
                                      </p:tavLst>
                                    </p:anim>
                                    <p:anim calcmode="lin" valueType="num">
                                      <p:cBhvr>
                                        <p:cTn id="20" dur="1000" fill="hold"/>
                                        <p:tgtEl>
                                          <p:spTgt spid="10244"/>
                                        </p:tgtEl>
                                        <p:attrNameLst>
                                          <p:attrName>ppt_h</p:attrName>
                                        </p:attrNameLst>
                                      </p:cBhvr>
                                      <p:tavLst>
                                        <p:tav tm="0">
                                          <p:val>
                                            <p:strVal val="#ppt_h"/>
                                          </p:val>
                                        </p:tav>
                                        <p:tav tm="100000">
                                          <p:val>
                                            <p:strVal val="#ppt_h"/>
                                          </p:val>
                                        </p:tav>
                                      </p:tavLst>
                                    </p:anim>
                                    <p:animEffect transition="in" filter="fade">
                                      <p:cBhvr>
                                        <p:cTn id="21" dur="1000"/>
                                        <p:tgtEl>
                                          <p:spTgt spid="102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xit" presetSubtype="0" fill="hold" nodeType="clickEffect">
                                  <p:stCondLst>
                                    <p:cond delay="0"/>
                                  </p:stCondLst>
                                  <p:childTnLst>
                                    <p:anim calcmode="lin" valueType="num">
                                      <p:cBhvr>
                                        <p:cTn id="25" dur="1000"/>
                                        <p:tgtEl>
                                          <p:spTgt spid="4"/>
                                        </p:tgtEl>
                                        <p:attrNameLst>
                                          <p:attrName>ppt_w</p:attrName>
                                        </p:attrNameLst>
                                      </p:cBhvr>
                                      <p:tavLst>
                                        <p:tav tm="0">
                                          <p:val>
                                            <p:strVal val="ppt_w"/>
                                          </p:val>
                                        </p:tav>
                                        <p:tav tm="100000">
                                          <p:val>
                                            <p:strVal val="ppt_w*0.70"/>
                                          </p:val>
                                        </p:tav>
                                      </p:tavLst>
                                    </p:anim>
                                    <p:anim calcmode="lin" valueType="num">
                                      <p:cBhvr>
                                        <p:cTn id="26" dur="1000"/>
                                        <p:tgtEl>
                                          <p:spTgt spid="4"/>
                                        </p:tgtEl>
                                        <p:attrNameLst>
                                          <p:attrName>ppt_h</p:attrName>
                                        </p:attrNameLst>
                                      </p:cBhvr>
                                      <p:tavLst>
                                        <p:tav tm="0">
                                          <p:val>
                                            <p:strVal val="ppt_h"/>
                                          </p:val>
                                        </p:tav>
                                        <p:tav tm="100000">
                                          <p:val>
                                            <p:strVal val="ppt_h"/>
                                          </p:val>
                                        </p:tav>
                                      </p:tavLst>
                                    </p:anim>
                                    <p:animEffect transition="out" filter="fade">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par>
                                <p:cTn id="29" presetID="55" presetClass="exit" presetSubtype="0" fill="hold" grpId="1" nodeType="withEffect">
                                  <p:stCondLst>
                                    <p:cond delay="0"/>
                                  </p:stCondLst>
                                  <p:childTnLst>
                                    <p:anim calcmode="lin" valueType="num">
                                      <p:cBhvr>
                                        <p:cTn id="30" dur="1000"/>
                                        <p:tgtEl>
                                          <p:spTgt spid="10244"/>
                                        </p:tgtEl>
                                        <p:attrNameLst>
                                          <p:attrName>ppt_w</p:attrName>
                                        </p:attrNameLst>
                                      </p:cBhvr>
                                      <p:tavLst>
                                        <p:tav tm="0">
                                          <p:val>
                                            <p:strVal val="ppt_w"/>
                                          </p:val>
                                        </p:tav>
                                        <p:tav tm="100000">
                                          <p:val>
                                            <p:strVal val="ppt_w*0.70"/>
                                          </p:val>
                                        </p:tav>
                                      </p:tavLst>
                                    </p:anim>
                                    <p:anim calcmode="lin" valueType="num">
                                      <p:cBhvr>
                                        <p:cTn id="31" dur="1000"/>
                                        <p:tgtEl>
                                          <p:spTgt spid="10244"/>
                                        </p:tgtEl>
                                        <p:attrNameLst>
                                          <p:attrName>ppt_h</p:attrName>
                                        </p:attrNameLst>
                                      </p:cBhvr>
                                      <p:tavLst>
                                        <p:tav tm="0">
                                          <p:val>
                                            <p:strVal val="ppt_h"/>
                                          </p:val>
                                        </p:tav>
                                        <p:tav tm="100000">
                                          <p:val>
                                            <p:strVal val="ppt_h"/>
                                          </p:val>
                                        </p:tav>
                                      </p:tavLst>
                                    </p:anim>
                                    <p:animEffect transition="out" filter="fade">
                                      <p:cBhvr>
                                        <p:cTn id="32" dur="1000"/>
                                        <p:tgtEl>
                                          <p:spTgt spid="10244"/>
                                        </p:tgtEl>
                                      </p:cBhvr>
                                    </p:animEffect>
                                    <p:set>
                                      <p:cBhvr>
                                        <p:cTn id="33" dur="1" fill="hold">
                                          <p:stCondLst>
                                            <p:cond delay="999"/>
                                          </p:stCondLst>
                                        </p:cTn>
                                        <p:tgtEl>
                                          <p:spTgt spid="10244"/>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strVal val="#ppt_w*0.70"/>
                                          </p:val>
                                        </p:tav>
                                        <p:tav tm="100000">
                                          <p:val>
                                            <p:strVal val="#ppt_w"/>
                                          </p:val>
                                        </p:tav>
                                      </p:tavLst>
                                    </p:anim>
                                    <p:anim calcmode="lin" valueType="num">
                                      <p:cBhvr>
                                        <p:cTn id="39" dur="1000" fill="hold"/>
                                        <p:tgtEl>
                                          <p:spTgt spid="16"/>
                                        </p:tgtEl>
                                        <p:attrNameLst>
                                          <p:attrName>ppt_h</p:attrName>
                                        </p:attrNameLst>
                                      </p:cBhvr>
                                      <p:tavLst>
                                        <p:tav tm="0">
                                          <p:val>
                                            <p:strVal val="#ppt_h"/>
                                          </p:val>
                                        </p:tav>
                                        <p:tav tm="100000">
                                          <p:val>
                                            <p:strVal val="#ppt_h"/>
                                          </p:val>
                                        </p:tav>
                                      </p:tavLst>
                                    </p:anim>
                                    <p:animEffect transition="in" filter="fade">
                                      <p:cBhvr>
                                        <p:cTn id="40" dur="1000"/>
                                        <p:tgtEl>
                                          <p:spTgt spid="1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2000"/>
                                        <p:tgtEl>
                                          <p:spTgt spid="2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grpId="1" nodeType="clickEffect">
                                  <p:stCondLst>
                                    <p:cond delay="0"/>
                                  </p:stCondLst>
                                  <p:childTnLst>
                                    <p:animEffect transition="out" filter="fade">
                                      <p:cBhvr>
                                        <p:cTn id="49" dur="2000"/>
                                        <p:tgtEl>
                                          <p:spTgt spid="28"/>
                                        </p:tgtEl>
                                      </p:cBhvr>
                                    </p:animEffect>
                                    <p:set>
                                      <p:cBhvr>
                                        <p:cTn id="50" dur="1" fill="hold">
                                          <p:stCondLst>
                                            <p:cond delay="1999"/>
                                          </p:stCondLst>
                                        </p:cTn>
                                        <p:tgtEl>
                                          <p:spTgt spid="2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000"/>
                                        <p:tgtEl>
                                          <p:spTgt spid="16"/>
                                        </p:tgtEl>
                                      </p:cBhvr>
                                    </p:animEffect>
                                    <p:set>
                                      <p:cBhvr>
                                        <p:cTn id="53" dur="1" fill="hold">
                                          <p:stCondLst>
                                            <p:cond delay="1999"/>
                                          </p:stCondLst>
                                        </p:cTn>
                                        <p:tgtEl>
                                          <p:spTgt spid="16"/>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checkerboard(across)">
                                      <p:cBhvr>
                                        <p:cTn id="58" dur="500"/>
                                        <p:tgtEl>
                                          <p:spTgt spid="3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checkerboard(across)">
                                      <p:cBhvr>
                                        <p:cTn id="63" dur="500"/>
                                        <p:tgtEl>
                                          <p:spTgt spid="3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xit" presetSubtype="10" fill="hold" grpId="1" nodeType="clickEffect">
                                  <p:stCondLst>
                                    <p:cond delay="0"/>
                                  </p:stCondLst>
                                  <p:childTnLst>
                                    <p:animEffect transition="out" filter="checkerboard(across)">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5" presetClass="exit" presetSubtype="10" fill="hold" nodeType="withEffect">
                                  <p:stCondLst>
                                    <p:cond delay="0"/>
                                  </p:stCondLst>
                                  <p:childTnLst>
                                    <p:animEffect transition="out" filter="checkerboard(across)">
                                      <p:cBhvr>
                                        <p:cTn id="70" dur="500"/>
                                        <p:tgtEl>
                                          <p:spTgt spid="30"/>
                                        </p:tgtEl>
                                      </p:cBhvr>
                                    </p:animEffect>
                                    <p:set>
                                      <p:cBhvr>
                                        <p:cTn id="71" dur="1" fill="hold">
                                          <p:stCondLst>
                                            <p:cond delay="499"/>
                                          </p:stCondLst>
                                        </p:cTn>
                                        <p:tgtEl>
                                          <p:spTgt spid="30"/>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dissolve">
                                      <p:cBhvr>
                                        <p:cTn id="76" dur="500"/>
                                        <p:tgtEl>
                                          <p:spTgt spid="3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dissolve">
                                      <p:cBhvr>
                                        <p:cTn id="81" dur="500"/>
                                        <p:tgtEl>
                                          <p:spTgt spid="3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xit" presetSubtype="0" fill="hold" grpId="1" nodeType="clickEffect">
                                  <p:stCondLst>
                                    <p:cond delay="0"/>
                                  </p:stCondLst>
                                  <p:childTnLst>
                                    <p:animEffect transition="out" filter="dissolv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dissolve">
                                      <p:cBhvr>
                                        <p:cTn id="94" dur="500"/>
                                        <p:tgtEl>
                                          <p:spTgt spid="34"/>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 presetClass="entr" presetSubtype="1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checkerboard(across)">
                                      <p:cBhvr>
                                        <p:cTn id="99" dur="500"/>
                                        <p:tgtEl>
                                          <p:spTgt spid="37"/>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xit" presetSubtype="0" fill="hold" grpId="1" nodeType="clickEffect">
                                  <p:stCondLst>
                                    <p:cond delay="0"/>
                                  </p:stCondLst>
                                  <p:childTnLst>
                                    <p:animEffect transition="out" filter="fade">
                                      <p:cBhvr>
                                        <p:cTn id="103" dur="2000"/>
                                        <p:tgtEl>
                                          <p:spTgt spid="37"/>
                                        </p:tgtEl>
                                      </p:cBhvr>
                                    </p:animEffect>
                                    <p:set>
                                      <p:cBhvr>
                                        <p:cTn id="104" dur="1" fill="hold">
                                          <p:stCondLst>
                                            <p:cond delay="1999"/>
                                          </p:stCondLst>
                                        </p:cTn>
                                        <p:tgtEl>
                                          <p:spTgt spid="37"/>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2000"/>
                                        <p:tgtEl>
                                          <p:spTgt spid="34"/>
                                        </p:tgtEl>
                                      </p:cBhvr>
                                    </p:animEffect>
                                    <p:set>
                                      <p:cBhvr>
                                        <p:cTn id="107" dur="1" fill="hold">
                                          <p:stCondLst>
                                            <p:cond delay="1999"/>
                                          </p:stCondLst>
                                        </p:cTn>
                                        <p:tgtEl>
                                          <p:spTgt spid="34"/>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2000"/>
                                        <p:tgtEl>
                                          <p:spTgt spid="38"/>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2000"/>
                                        <p:tgtEl>
                                          <p:spTgt spid="39"/>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 presetClass="exit" presetSubtype="10" fill="hold" grpId="1" nodeType="clickEffect">
                                  <p:stCondLst>
                                    <p:cond delay="0"/>
                                  </p:stCondLst>
                                  <p:childTnLst>
                                    <p:animEffect transition="out" filter="checkerboard(across)">
                                      <p:cBhvr>
                                        <p:cTn id="121" dur="500"/>
                                        <p:tgtEl>
                                          <p:spTgt spid="39"/>
                                        </p:tgtEl>
                                      </p:cBhvr>
                                    </p:animEffect>
                                    <p:set>
                                      <p:cBhvr>
                                        <p:cTn id="122" dur="1" fill="hold">
                                          <p:stCondLst>
                                            <p:cond delay="499"/>
                                          </p:stCondLst>
                                        </p:cTn>
                                        <p:tgtEl>
                                          <p:spTgt spid="39"/>
                                        </p:tgtEl>
                                        <p:attrNameLst>
                                          <p:attrName>style.visibility</p:attrName>
                                        </p:attrNameLst>
                                      </p:cBhvr>
                                      <p:to>
                                        <p:strVal val="hidden"/>
                                      </p:to>
                                    </p:set>
                                  </p:childTnLst>
                                </p:cTn>
                              </p:par>
                              <p:par>
                                <p:cTn id="123" presetID="5" presetClass="exit" presetSubtype="10" fill="hold" nodeType="withEffect">
                                  <p:stCondLst>
                                    <p:cond delay="0"/>
                                  </p:stCondLst>
                                  <p:childTnLst>
                                    <p:animEffect transition="out" filter="checkerboard(across)">
                                      <p:cBhvr>
                                        <p:cTn id="124" dur="500"/>
                                        <p:tgtEl>
                                          <p:spTgt spid="38"/>
                                        </p:tgtEl>
                                      </p:cBhvr>
                                    </p:animEffect>
                                    <p:set>
                                      <p:cBhvr>
                                        <p:cTn id="12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4" grpId="1"/>
      <p:bldP spid="14" grpId="0" animBg="1"/>
      <p:bldP spid="28" grpId="0"/>
      <p:bldP spid="28" grpId="1"/>
      <p:bldP spid="31" grpId="0"/>
      <p:bldP spid="31" grpId="1"/>
      <p:bldP spid="33" grpId="0"/>
      <p:bldP spid="33" grpId="1"/>
      <p:bldP spid="37" grpId="0"/>
      <p:bldP spid="37" grpId="1"/>
      <p:bldP spid="39" grpId="0"/>
      <p:bldP spid="3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457200" y="838200"/>
            <a:ext cx="81534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a:solidFill>
                  <a:srgbClr val="0000FF"/>
                </a:solidFill>
              </a:rPr>
              <a:t>DẶN DÒ:</a:t>
            </a:r>
          </a:p>
          <a:p>
            <a:pPr algn="ctr" eaLnBrk="1" hangingPunct="1">
              <a:spcBef>
                <a:spcPct val="50000"/>
              </a:spcBef>
              <a:buFontTx/>
              <a:buNone/>
            </a:pPr>
            <a:r>
              <a:rPr lang="en-US" altLang="en-US" sz="4800" b="1">
                <a:solidFill>
                  <a:srgbClr val="0000FF"/>
                </a:solidFill>
              </a:rPr>
              <a:t>Các em vẽ, tạo hình sản phẩm nhớ cất giữ cẩn thận. Khi nào đi học trở lại cô giáo thu sản phẩm và nhận xét</a:t>
            </a:r>
          </a:p>
        </p:txBody>
      </p:sp>
    </p:spTree>
    <p:extLst>
      <p:ext uri="{BB962C8B-B14F-4D97-AF65-F5344CB8AC3E}">
        <p14:creationId xmlns:p14="http://schemas.microsoft.com/office/powerpoint/2010/main" val="782957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checkerboard(across)">
                                      <p:cBhvr>
                                        <p:cTn id="7"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WordArt 4"/>
          <p:cNvSpPr>
            <a:spLocks noChangeArrowheads="1" noChangeShapeType="1" noTextEdit="1"/>
          </p:cNvSpPr>
          <p:nvPr/>
        </p:nvSpPr>
        <p:spPr bwMode="auto">
          <a:xfrm>
            <a:off x="381000" y="76200"/>
            <a:ext cx="8382000" cy="6400800"/>
          </a:xfrm>
          <a:prstGeom prst="rect">
            <a:avLst/>
          </a:prstGeom>
        </p:spPr>
        <p:txBody>
          <a:bodyPr wrap="none" fromWordArt="1">
            <a:prstTxWarp prst="textDeflate">
              <a:avLst>
                <a:gd name="adj" fmla="val 26227"/>
              </a:avLst>
            </a:prstTxWarp>
          </a:bodyPr>
          <a:lstStyle/>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TIẾT HỌC KẾT THÚC</a:t>
            </a:r>
          </a:p>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HẸN GẶP LẠI CÁC EM</a:t>
            </a:r>
          </a:p>
        </p:txBody>
      </p:sp>
      <p:pic>
        <p:nvPicPr>
          <p:cNvPr id="22531" name="Picture 5"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74638"/>
            <a:ext cx="9572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274638"/>
            <a:ext cx="957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819150"/>
            <a:ext cx="9572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BLUME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5629275"/>
            <a:ext cx="68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UY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2700" y="5462588"/>
            <a:ext cx="15001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7462" y="5240338"/>
            <a:ext cx="16795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8925"/>
            <a:ext cx="95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422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p:cTn id="7" dur="1000" fill="hold"/>
                                        <p:tgtEl>
                                          <p:spTgt spid="147460"/>
                                        </p:tgtEl>
                                        <p:attrNameLst>
                                          <p:attrName>ppt_x</p:attrName>
                                        </p:attrNameLst>
                                      </p:cBhvr>
                                      <p:tavLst>
                                        <p:tav tm="0">
                                          <p:val>
                                            <p:strVal val="#ppt_x-.2"/>
                                          </p:val>
                                        </p:tav>
                                        <p:tav tm="100000">
                                          <p:val>
                                            <p:strVal val="#ppt_x"/>
                                          </p:val>
                                        </p:tav>
                                      </p:tavLst>
                                    </p:anim>
                                    <p:anim calcmode="lin" valueType="num">
                                      <p:cBhvr>
                                        <p:cTn id="8" dur="1000" fill="hold"/>
                                        <p:tgtEl>
                                          <p:spTgt spid="1474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7460"/>
                                        </p:tgtEl>
                                      </p:cBhvr>
                                    </p:animEffect>
                                  </p:childTnLst>
                                  <p:subTnLst>
                                    <p:audio>
                                      <p:cMediaNode>
                                        <p:cTn display="0" masterRel="sameClick">
                                          <p:stCondLst>
                                            <p:cond evt="begin" delay="0">
                                              <p:tn val="5"/>
                                            </p:cond>
                                          </p:stCondLst>
                                          <p:endCondLst>
                                            <p:cond evt="onStopAudio" delay="0">
                                              <p:tgtEl>
                                                <p:sldTgt/>
                                              </p:tgtEl>
                                            </p:cond>
                                          </p:endCondLst>
                                        </p:cTn>
                                        <p:tgtEl>
                                          <p:sndTgt r:embed="rId2" name="Karaoke.WAV"/>
                                        </p:tgtEl>
                                      </p:cMediaNode>
                                    </p:audio>
                                  </p:subTnLst>
                                </p:cTn>
                              </p:par>
                              <p:par>
                                <p:cTn id="10" presetID="19" presetClass="emph" presetSubtype="0" repeatCount="indefinite" fill="hold" grpId="1" nodeType="withEffect">
                                  <p:stCondLst>
                                    <p:cond delay="0"/>
                                  </p:stCondLst>
                                  <p:childTnLst>
                                    <p:animClr clrSpc="rgb" dir="cw">
                                      <p:cBhvr override="childStyle">
                                        <p:cTn id="11" dur="2000" fill="hold"/>
                                        <p:tgtEl>
                                          <p:spTgt spid="147460"/>
                                        </p:tgtEl>
                                        <p:attrNameLst>
                                          <p:attrName>style.color</p:attrName>
                                        </p:attrNameLst>
                                      </p:cBhvr>
                                      <p:to>
                                        <a:srgbClr val="FF3300"/>
                                      </p:to>
                                    </p:animClr>
                                    <p:animClr clrSpc="rgb" dir="cw">
                                      <p:cBhvr>
                                        <p:cTn id="12" dur="2000" fill="hold"/>
                                        <p:tgtEl>
                                          <p:spTgt spid="147460"/>
                                        </p:tgtEl>
                                        <p:attrNameLst>
                                          <p:attrName>fillcolor</p:attrName>
                                        </p:attrNameLst>
                                      </p:cBhvr>
                                      <p:to>
                                        <a:srgbClr val="FF3300"/>
                                      </p:to>
                                    </p:animClr>
                                    <p:set>
                                      <p:cBhvr>
                                        <p:cTn id="13" dur="2000" fill="hold"/>
                                        <p:tgtEl>
                                          <p:spTgt spid="147460"/>
                                        </p:tgtEl>
                                        <p:attrNameLst>
                                          <p:attrName>fill.type</p:attrName>
                                        </p:attrNameLst>
                                      </p:cBhvr>
                                      <p:to>
                                        <p:strVal val="solid"/>
                                      </p:to>
                                    </p:set>
                                    <p:set>
                                      <p:cBhvr>
                                        <p:cTn id="14" dur="2000" fill="hold"/>
                                        <p:tgtEl>
                                          <p:spTgt spid="14746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Karao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Point Star 7"/>
          <p:cNvSpPr/>
          <p:nvPr/>
        </p:nvSpPr>
        <p:spPr bwMode="auto">
          <a:xfrm>
            <a:off x="220663" y="22225"/>
            <a:ext cx="1030287" cy="935038"/>
          </a:xfrm>
          <a:prstGeom prst="star6">
            <a:avLst/>
          </a:prstGeom>
          <a:solidFill>
            <a:srgbClr val="FF0000"/>
          </a:solidFill>
          <a:ln w="9525">
            <a:solidFill>
              <a:srgbClr val="0033CC"/>
            </a:solidFill>
            <a:round/>
            <a:headEnd/>
            <a:tailEnd/>
          </a:ln>
        </p:spPr>
        <p:txBody>
          <a:bodyPr wrap="none" anchor="ctr"/>
          <a:lstStyle/>
          <a:p>
            <a:pPr algn="ctr" eaLnBrk="1" hangingPunct="1">
              <a:defRPr/>
            </a:pPr>
            <a:r>
              <a:rPr lang="en-US" sz="3600" b="1" dirty="0">
                <a:solidFill>
                  <a:schemeClr val="bg1"/>
                </a:solidFill>
                <a:latin typeface="Arial" charset="0"/>
              </a:rPr>
              <a:t>1</a:t>
            </a:r>
          </a:p>
        </p:txBody>
      </p:sp>
      <p:sp>
        <p:nvSpPr>
          <p:cNvPr id="11" name="Title 1"/>
          <p:cNvSpPr txBox="1">
            <a:spLocks/>
          </p:cNvSpPr>
          <p:nvPr/>
        </p:nvSpPr>
        <p:spPr bwMode="auto">
          <a:xfrm>
            <a:off x="1250950" y="801688"/>
            <a:ext cx="3560763" cy="508000"/>
          </a:xfrm>
          <a:prstGeom prst="rect">
            <a:avLst/>
          </a:prstGeom>
          <a:noFill/>
          <a:ln w="9525">
            <a:noFill/>
            <a:miter lim="800000"/>
            <a:headEnd/>
            <a:tailEnd/>
          </a:ln>
        </p:spPr>
        <p:txBody>
          <a:bodyPr anchor="b"/>
          <a:lstStyle/>
          <a:p>
            <a:pPr>
              <a:defRPr/>
            </a:pPr>
            <a:r>
              <a:rPr lang="vi-VN" altLang="vi-VN" sz="2800" b="1" i="1" dirty="0">
                <a:solidFill>
                  <a:srgbClr val="FF3300"/>
                </a:solidFill>
                <a:latin typeface="+mn-lt"/>
              </a:rPr>
              <a:t>- Quan sát hình </a:t>
            </a:r>
            <a:endParaRPr lang="en-US" altLang="vi-VN" sz="2800" b="1" i="1" dirty="0">
              <a:solidFill>
                <a:srgbClr val="FF3300"/>
              </a:solidFill>
              <a:latin typeface="+mn-lt"/>
            </a:endParaRPr>
          </a:p>
        </p:txBody>
      </p:sp>
      <p:pic>
        <p:nvPicPr>
          <p:cNvPr id="8202" name="Picture 11" descr="Káº¿t quáº£ hÃ¬nh áº£nh cho sinh hoat dÆ°á»i cá» chá»§ Äá» tÃ´n sÆ° trá»ng Äáº¡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5" y="4071938"/>
            <a:ext cx="27860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Title 1"/>
          <p:cNvSpPr txBox="1">
            <a:spLocks/>
          </p:cNvSpPr>
          <p:nvPr/>
        </p:nvSpPr>
        <p:spPr bwMode="auto">
          <a:xfrm>
            <a:off x="3714750" y="3357563"/>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b</a:t>
            </a:r>
            <a:endParaRPr lang="en-US" altLang="vi-VN" sz="2800" b="1" i="1">
              <a:solidFill>
                <a:srgbClr val="FF3300"/>
              </a:solidFill>
            </a:endParaRPr>
          </a:p>
        </p:txBody>
      </p:sp>
      <p:sp>
        <p:nvSpPr>
          <p:cNvPr id="8204" name="Title 1"/>
          <p:cNvSpPr txBox="1">
            <a:spLocks/>
          </p:cNvSpPr>
          <p:nvPr/>
        </p:nvSpPr>
        <p:spPr bwMode="auto">
          <a:xfrm>
            <a:off x="866775" y="3438525"/>
            <a:ext cx="16430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a</a:t>
            </a:r>
            <a:endParaRPr lang="en-US" altLang="vi-VN" sz="2800" b="1" i="1">
              <a:solidFill>
                <a:srgbClr val="FF3300"/>
              </a:solidFill>
            </a:endParaRPr>
          </a:p>
        </p:txBody>
      </p:sp>
      <p:sp>
        <p:nvSpPr>
          <p:cNvPr id="8205" name="Title 1"/>
          <p:cNvSpPr txBox="1">
            <a:spLocks/>
          </p:cNvSpPr>
          <p:nvPr/>
        </p:nvSpPr>
        <p:spPr bwMode="auto">
          <a:xfrm>
            <a:off x="6715125" y="3357563"/>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c</a:t>
            </a:r>
            <a:endParaRPr lang="en-US" altLang="vi-VN" sz="2800" b="1" i="1">
              <a:solidFill>
                <a:srgbClr val="FF3300"/>
              </a:solidFill>
            </a:endParaRPr>
          </a:p>
        </p:txBody>
      </p:sp>
      <p:sp>
        <p:nvSpPr>
          <p:cNvPr id="8206" name="Title 1"/>
          <p:cNvSpPr txBox="1">
            <a:spLocks/>
          </p:cNvSpPr>
          <p:nvPr/>
        </p:nvSpPr>
        <p:spPr bwMode="auto">
          <a:xfrm>
            <a:off x="857250" y="6072188"/>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d</a:t>
            </a:r>
            <a:endParaRPr lang="en-US" altLang="vi-VN" sz="2800" b="1" i="1">
              <a:solidFill>
                <a:srgbClr val="FF3300"/>
              </a:solidFill>
            </a:endParaRPr>
          </a:p>
        </p:txBody>
      </p:sp>
      <p:sp>
        <p:nvSpPr>
          <p:cNvPr id="8207" name="Title 1"/>
          <p:cNvSpPr txBox="1">
            <a:spLocks/>
          </p:cNvSpPr>
          <p:nvPr/>
        </p:nvSpPr>
        <p:spPr bwMode="auto">
          <a:xfrm>
            <a:off x="3786188" y="6072188"/>
            <a:ext cx="164306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e</a:t>
            </a:r>
            <a:endParaRPr lang="en-US" altLang="vi-VN" sz="2800" b="1" i="1">
              <a:solidFill>
                <a:srgbClr val="FF3300"/>
              </a:solidFill>
            </a:endParaRPr>
          </a:p>
        </p:txBody>
      </p:sp>
      <p:sp>
        <p:nvSpPr>
          <p:cNvPr id="8208" name="Title 1"/>
          <p:cNvSpPr txBox="1">
            <a:spLocks/>
          </p:cNvSpPr>
          <p:nvPr/>
        </p:nvSpPr>
        <p:spPr bwMode="auto">
          <a:xfrm>
            <a:off x="6715125" y="6072188"/>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g</a:t>
            </a:r>
            <a:endParaRPr lang="en-US" altLang="vi-VN" sz="2800" b="1" i="1">
              <a:solidFill>
                <a:srgbClr val="FF3300"/>
              </a:solidFill>
            </a:endParaRPr>
          </a:p>
        </p:txBody>
      </p:sp>
      <p:sp>
        <p:nvSpPr>
          <p:cNvPr id="17" name="WordArt 68"/>
          <p:cNvSpPr>
            <a:spLocks noChangeArrowheads="1" noChangeShapeType="1" noTextEdit="1"/>
          </p:cNvSpPr>
          <p:nvPr/>
        </p:nvSpPr>
        <p:spPr bwMode="auto">
          <a:xfrm>
            <a:off x="1249363" y="295275"/>
            <a:ext cx="2819400" cy="388938"/>
          </a:xfrm>
          <a:prstGeom prst="rect">
            <a:avLst/>
          </a:prstGeom>
        </p:spPr>
        <p:txBody>
          <a:bodyPr wrap="none" fromWordArt="1">
            <a:prstTxWarp prst="textPlain">
              <a:avLst>
                <a:gd name="adj" fmla="val 50000"/>
              </a:avLst>
            </a:prstTxWarp>
          </a:bodyPr>
          <a:lstStyle/>
          <a:p>
            <a:pPr algn="ctr"/>
            <a:r>
              <a:rPr lang="en-US" sz="3200" b="1" kern="10">
                <a:ln w="9525">
                  <a:solidFill>
                    <a:srgbClr val="00008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Tìm hiểu</a:t>
            </a:r>
          </a:p>
        </p:txBody>
      </p:sp>
      <p:pic>
        <p:nvPicPr>
          <p:cNvPr id="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403350"/>
            <a:ext cx="285750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3" y="4019550"/>
            <a:ext cx="28575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1427163"/>
            <a:ext cx="27860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Káº¿t quáº£ hÃ¬nh áº£nh cho vui há»i trÄng ráº±m 20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4688" y="1404938"/>
            <a:ext cx="2786062"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Káº¿t quáº£ hÃ¬nh áº£nh cho le be mac trai he viet nam 2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4688" y="4019550"/>
            <a:ext cx="27860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3460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208"/>
                                        </p:tgtEl>
                                        <p:attrNameLst>
                                          <p:attrName>style.visibility</p:attrName>
                                        </p:attrNameLst>
                                      </p:cBhvr>
                                      <p:to>
                                        <p:strVal val="visible"/>
                                      </p:to>
                                    </p:set>
                                    <p:anim calcmode="lin" valueType="num">
                                      <p:cBhvr additive="base">
                                        <p:cTn id="20" dur="500" fill="hold"/>
                                        <p:tgtEl>
                                          <p:spTgt spid="8208"/>
                                        </p:tgtEl>
                                        <p:attrNameLst>
                                          <p:attrName>ppt_x</p:attrName>
                                        </p:attrNameLst>
                                      </p:cBhvr>
                                      <p:tavLst>
                                        <p:tav tm="0">
                                          <p:val>
                                            <p:strVal val="#ppt_x"/>
                                          </p:val>
                                        </p:tav>
                                        <p:tav tm="100000">
                                          <p:val>
                                            <p:strVal val="#ppt_x"/>
                                          </p:val>
                                        </p:tav>
                                      </p:tavLst>
                                    </p:anim>
                                    <p:anim calcmode="lin" valueType="num">
                                      <p:cBhvr additive="base">
                                        <p:cTn id="21" dur="500" fill="hold"/>
                                        <p:tgtEl>
                                          <p:spTgt spid="820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207"/>
                                        </p:tgtEl>
                                        <p:attrNameLst>
                                          <p:attrName>style.visibility</p:attrName>
                                        </p:attrNameLst>
                                      </p:cBhvr>
                                      <p:to>
                                        <p:strVal val="visible"/>
                                      </p:to>
                                    </p:set>
                                    <p:anim calcmode="lin" valueType="num">
                                      <p:cBhvr additive="base">
                                        <p:cTn id="24" dur="500" fill="hold"/>
                                        <p:tgtEl>
                                          <p:spTgt spid="8207"/>
                                        </p:tgtEl>
                                        <p:attrNameLst>
                                          <p:attrName>ppt_x</p:attrName>
                                        </p:attrNameLst>
                                      </p:cBhvr>
                                      <p:tavLst>
                                        <p:tav tm="0">
                                          <p:val>
                                            <p:strVal val="#ppt_x"/>
                                          </p:val>
                                        </p:tav>
                                        <p:tav tm="100000">
                                          <p:val>
                                            <p:strVal val="#ppt_x"/>
                                          </p:val>
                                        </p:tav>
                                      </p:tavLst>
                                    </p:anim>
                                    <p:anim calcmode="lin" valueType="num">
                                      <p:cBhvr additive="base">
                                        <p:cTn id="25" dur="500" fill="hold"/>
                                        <p:tgtEl>
                                          <p:spTgt spid="820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206"/>
                                        </p:tgtEl>
                                        <p:attrNameLst>
                                          <p:attrName>style.visibility</p:attrName>
                                        </p:attrNameLst>
                                      </p:cBhvr>
                                      <p:to>
                                        <p:strVal val="visible"/>
                                      </p:to>
                                    </p:set>
                                    <p:anim calcmode="lin" valueType="num">
                                      <p:cBhvr additive="base">
                                        <p:cTn id="28" dur="500" fill="hold"/>
                                        <p:tgtEl>
                                          <p:spTgt spid="8206"/>
                                        </p:tgtEl>
                                        <p:attrNameLst>
                                          <p:attrName>ppt_x</p:attrName>
                                        </p:attrNameLst>
                                      </p:cBhvr>
                                      <p:tavLst>
                                        <p:tav tm="0">
                                          <p:val>
                                            <p:strVal val="#ppt_x"/>
                                          </p:val>
                                        </p:tav>
                                        <p:tav tm="100000">
                                          <p:val>
                                            <p:strVal val="#ppt_x"/>
                                          </p:val>
                                        </p:tav>
                                      </p:tavLst>
                                    </p:anim>
                                    <p:anim calcmode="lin" valueType="num">
                                      <p:cBhvr additive="base">
                                        <p:cTn id="29" dur="500" fill="hold"/>
                                        <p:tgtEl>
                                          <p:spTgt spid="820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8202"/>
                                        </p:tgtEl>
                                        <p:attrNameLst>
                                          <p:attrName>style.visibility</p:attrName>
                                        </p:attrNameLst>
                                      </p:cBhvr>
                                      <p:to>
                                        <p:strVal val="visible"/>
                                      </p:to>
                                    </p:set>
                                    <p:anim calcmode="lin" valueType="num">
                                      <p:cBhvr additive="base">
                                        <p:cTn id="40" dur="500" fill="hold"/>
                                        <p:tgtEl>
                                          <p:spTgt spid="8202"/>
                                        </p:tgtEl>
                                        <p:attrNameLst>
                                          <p:attrName>ppt_x</p:attrName>
                                        </p:attrNameLst>
                                      </p:cBhvr>
                                      <p:tavLst>
                                        <p:tav tm="0">
                                          <p:val>
                                            <p:strVal val="#ppt_x"/>
                                          </p:val>
                                        </p:tav>
                                        <p:tav tm="100000">
                                          <p:val>
                                            <p:strVal val="#ppt_x"/>
                                          </p:val>
                                        </p:tav>
                                      </p:tavLst>
                                    </p:anim>
                                    <p:anim calcmode="lin" valueType="num">
                                      <p:cBhvr additive="base">
                                        <p:cTn id="41" dur="500" fill="hold"/>
                                        <p:tgtEl>
                                          <p:spTgt spid="820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8205"/>
                                        </p:tgtEl>
                                        <p:attrNameLst>
                                          <p:attrName>style.visibility</p:attrName>
                                        </p:attrNameLst>
                                      </p:cBhvr>
                                      <p:to>
                                        <p:strVal val="visible"/>
                                      </p:to>
                                    </p:set>
                                    <p:anim calcmode="lin" valueType="num">
                                      <p:cBhvr additive="base">
                                        <p:cTn id="44" dur="500" fill="hold"/>
                                        <p:tgtEl>
                                          <p:spTgt spid="8205"/>
                                        </p:tgtEl>
                                        <p:attrNameLst>
                                          <p:attrName>ppt_x</p:attrName>
                                        </p:attrNameLst>
                                      </p:cBhvr>
                                      <p:tavLst>
                                        <p:tav tm="0">
                                          <p:val>
                                            <p:strVal val="#ppt_x"/>
                                          </p:val>
                                        </p:tav>
                                        <p:tav tm="100000">
                                          <p:val>
                                            <p:strVal val="#ppt_x"/>
                                          </p:val>
                                        </p:tav>
                                      </p:tavLst>
                                    </p:anim>
                                    <p:anim calcmode="lin" valueType="num">
                                      <p:cBhvr additive="base">
                                        <p:cTn id="45" dur="500" fill="hold"/>
                                        <p:tgtEl>
                                          <p:spTgt spid="820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203"/>
                                        </p:tgtEl>
                                        <p:attrNameLst>
                                          <p:attrName>style.visibility</p:attrName>
                                        </p:attrNameLst>
                                      </p:cBhvr>
                                      <p:to>
                                        <p:strVal val="visible"/>
                                      </p:to>
                                    </p:set>
                                    <p:anim calcmode="lin" valueType="num">
                                      <p:cBhvr additive="base">
                                        <p:cTn id="48" dur="500" fill="hold"/>
                                        <p:tgtEl>
                                          <p:spTgt spid="8203"/>
                                        </p:tgtEl>
                                        <p:attrNameLst>
                                          <p:attrName>ppt_x</p:attrName>
                                        </p:attrNameLst>
                                      </p:cBhvr>
                                      <p:tavLst>
                                        <p:tav tm="0">
                                          <p:val>
                                            <p:strVal val="#ppt_x"/>
                                          </p:val>
                                        </p:tav>
                                        <p:tav tm="100000">
                                          <p:val>
                                            <p:strVal val="#ppt_x"/>
                                          </p:val>
                                        </p:tav>
                                      </p:tavLst>
                                    </p:anim>
                                    <p:anim calcmode="lin" valueType="num">
                                      <p:cBhvr additive="base">
                                        <p:cTn id="49" dur="500" fill="hold"/>
                                        <p:tgtEl>
                                          <p:spTgt spid="820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8204"/>
                                        </p:tgtEl>
                                        <p:attrNameLst>
                                          <p:attrName>style.visibility</p:attrName>
                                        </p:attrNameLst>
                                      </p:cBhvr>
                                      <p:to>
                                        <p:strVal val="visible"/>
                                      </p:to>
                                    </p:set>
                                    <p:anim calcmode="lin" valueType="num">
                                      <p:cBhvr additive="base">
                                        <p:cTn id="52" dur="500" fill="hold"/>
                                        <p:tgtEl>
                                          <p:spTgt spid="8204"/>
                                        </p:tgtEl>
                                        <p:attrNameLst>
                                          <p:attrName>ppt_x</p:attrName>
                                        </p:attrNameLst>
                                      </p:cBhvr>
                                      <p:tavLst>
                                        <p:tav tm="0">
                                          <p:val>
                                            <p:strVal val="#ppt_x"/>
                                          </p:val>
                                        </p:tav>
                                        <p:tav tm="100000">
                                          <p:val>
                                            <p:strVal val="#ppt_x"/>
                                          </p:val>
                                        </p:tav>
                                      </p:tavLst>
                                    </p:anim>
                                    <p:anim calcmode="lin" valueType="num">
                                      <p:cBhvr additive="base">
                                        <p:cTn id="53" dur="500" fill="hold"/>
                                        <p:tgtEl>
                                          <p:spTgt spid="820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8203" grpId="0"/>
      <p:bldP spid="8204" grpId="0"/>
      <p:bldP spid="8205" grpId="0"/>
      <p:bldP spid="8206" grpId="0"/>
      <p:bldP spid="8207" grpId="0"/>
      <p:bldP spid="8208"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762000"/>
            <a:ext cx="8458200" cy="3416320"/>
          </a:xfrm>
          <a:prstGeom prst="rect">
            <a:avLst/>
          </a:prstGeom>
        </p:spPr>
        <p:txBody>
          <a:bodyPr wrap="square">
            <a:spAutoFit/>
          </a:bodyPr>
          <a:lstStyle/>
          <a:p>
            <a:pPr>
              <a:spcBef>
                <a:spcPct val="0"/>
              </a:spcBef>
              <a:buFont typeface="Wingdings" panose="05000000000000000000" pitchFamily="2" charset="2"/>
              <a:buChar char="v"/>
            </a:pPr>
            <a:r>
              <a:rPr lang="en-US" altLang="vi-VN" sz="3600">
                <a:solidFill>
                  <a:srgbClr val="0000CC"/>
                </a:solidFill>
                <a:latin typeface="Times New Roman" panose="02020603050405020304" pitchFamily="18" charset="0"/>
                <a:cs typeface="Times New Roman" panose="02020603050405020304" pitchFamily="18" charset="0"/>
              </a:rPr>
              <a:t>Sân khấu dùng để làm gì?</a:t>
            </a:r>
          </a:p>
          <a:p>
            <a:pPr>
              <a:spcBef>
                <a:spcPct val="0"/>
              </a:spcBef>
              <a:buFont typeface="Wingdings" panose="05000000000000000000" pitchFamily="2" charset="2"/>
              <a:buChar char="v"/>
            </a:pPr>
            <a:r>
              <a:rPr lang="en-US" altLang="vi-VN" sz="3600">
                <a:solidFill>
                  <a:srgbClr val="0000CC"/>
                </a:solidFill>
                <a:latin typeface="Times New Roman" panose="02020603050405020304" pitchFamily="18" charset="0"/>
                <a:cs typeface="Times New Roman" panose="02020603050405020304" pitchFamily="18" charset="0"/>
              </a:rPr>
              <a:t>Trên sân khấu thường có hình ảnh gì?</a:t>
            </a:r>
          </a:p>
          <a:p>
            <a:pPr>
              <a:spcBef>
                <a:spcPct val="0"/>
              </a:spcBef>
              <a:buFont typeface="Wingdings" panose="05000000000000000000" pitchFamily="2" charset="2"/>
              <a:buChar char="v"/>
            </a:pPr>
            <a:r>
              <a:rPr lang="en-US" altLang="vi-VN" sz="3600">
                <a:solidFill>
                  <a:srgbClr val="0000CC"/>
                </a:solidFill>
                <a:latin typeface="Times New Roman" panose="02020603050405020304" pitchFamily="18" charset="0"/>
                <a:cs typeface="Times New Roman" panose="02020603050405020304" pitchFamily="18" charset="0"/>
              </a:rPr>
              <a:t>Sân khấu được trang trí khác nhau hay giống nhau? Vì vao?</a:t>
            </a:r>
          </a:p>
          <a:p>
            <a:pPr>
              <a:spcBef>
                <a:spcPct val="0"/>
              </a:spcBef>
              <a:buFont typeface="Wingdings" panose="05000000000000000000" pitchFamily="2" charset="2"/>
              <a:buChar char="v"/>
            </a:pPr>
            <a:r>
              <a:rPr lang="en-US" altLang="vi-VN" sz="3600">
                <a:solidFill>
                  <a:srgbClr val="0000CC"/>
                </a:solidFill>
                <a:latin typeface="Times New Roman" panose="02020603050405020304" pitchFamily="18" charset="0"/>
                <a:cs typeface="Times New Roman" panose="02020603050405020304" pitchFamily="18" charset="0"/>
              </a:rPr>
              <a:t>Những chương trình sự kiện nào được thể hiện trên sân khấu?</a:t>
            </a:r>
          </a:p>
        </p:txBody>
      </p:sp>
    </p:spTree>
    <p:extLst>
      <p:ext uri="{BB962C8B-B14F-4D97-AF65-F5344CB8AC3E}">
        <p14:creationId xmlns:p14="http://schemas.microsoft.com/office/powerpoint/2010/main" val="176151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14313" y="1524001"/>
            <a:ext cx="8650287" cy="3271838"/>
          </a:xfrm>
          <a:prstGeom prst="rect">
            <a:avLst/>
          </a:prstGeom>
          <a:noFill/>
          <a:ln>
            <a:noFill/>
          </a:ln>
        </p:spPr>
        <p:txBody>
          <a:bodyPr anchor="b"/>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spcBef>
                <a:spcPct val="0"/>
              </a:spcBef>
              <a:buClrTx/>
              <a:buSzTx/>
              <a:buFontTx/>
              <a:buNone/>
              <a:defRPr/>
            </a:pPr>
            <a:r>
              <a:rPr lang="vi-VN" altLang="vi-VN" sz="2800" b="1" i="1" dirty="0">
                <a:solidFill>
                  <a:srgbClr val="7030A0"/>
                </a:solidFill>
                <a:latin typeface="+mj-lt"/>
              </a:rPr>
              <a:t>Sân khấu là nơi:</a:t>
            </a:r>
          </a:p>
          <a:p>
            <a:pPr>
              <a:spcBef>
                <a:spcPct val="0"/>
              </a:spcBef>
              <a:buClrTx/>
              <a:buSzTx/>
              <a:buFont typeface="Wingdings 2" pitchFamily="18" charset="2"/>
              <a:buNone/>
              <a:defRPr/>
            </a:pPr>
            <a:r>
              <a:rPr lang="vi-VN" altLang="vi-VN" sz="2800" b="1" i="1" dirty="0">
                <a:solidFill>
                  <a:srgbClr val="7030A0"/>
                </a:solidFill>
                <a:latin typeface="+mj-lt"/>
              </a:rPr>
              <a:t>- Biểu diễn các loại hình nghệ thuật như</a:t>
            </a:r>
            <a:r>
              <a:rPr lang="vi-VN" altLang="vi-VN" sz="2800" b="1" i="1">
                <a:solidFill>
                  <a:srgbClr val="7030A0"/>
                </a:solidFill>
                <a:latin typeface="+mj-lt"/>
              </a:rPr>
              <a:t>: </a:t>
            </a:r>
            <a:r>
              <a:rPr lang="en-US" altLang="vi-VN" sz="2800" b="1" i="1">
                <a:solidFill>
                  <a:srgbClr val="7030A0"/>
                </a:solidFill>
                <a:latin typeface="+mj-lt"/>
              </a:rPr>
              <a:t>hát </a:t>
            </a:r>
            <a:r>
              <a:rPr lang="vi-VN" altLang="vi-VN" sz="2800" b="1" i="1">
                <a:solidFill>
                  <a:srgbClr val="7030A0"/>
                </a:solidFill>
                <a:latin typeface="+mj-lt"/>
              </a:rPr>
              <a:t>chèo, </a:t>
            </a:r>
            <a:r>
              <a:rPr lang="en-US" altLang="vi-VN" sz="2800" b="1" i="1">
                <a:solidFill>
                  <a:srgbClr val="7030A0"/>
                </a:solidFill>
                <a:latin typeface="+mj-lt"/>
              </a:rPr>
              <a:t>hát </a:t>
            </a:r>
            <a:r>
              <a:rPr lang="vi-VN" altLang="vi-VN" sz="2800" b="1" i="1">
                <a:solidFill>
                  <a:srgbClr val="7030A0"/>
                </a:solidFill>
                <a:latin typeface="+mj-lt"/>
              </a:rPr>
              <a:t>tuồng</a:t>
            </a:r>
            <a:r>
              <a:rPr lang="vi-VN" altLang="vi-VN" sz="2800" b="1" i="1" dirty="0">
                <a:solidFill>
                  <a:srgbClr val="7030A0"/>
                </a:solidFill>
                <a:latin typeface="+mj-lt"/>
              </a:rPr>
              <a:t>, múa rối nước, ca nhạc,...</a:t>
            </a:r>
          </a:p>
          <a:p>
            <a:pPr>
              <a:spcBef>
                <a:spcPct val="0"/>
              </a:spcBef>
              <a:buClrTx/>
              <a:buSzTx/>
              <a:buFont typeface="Wingdings 2" pitchFamily="18" charset="2"/>
              <a:buNone/>
              <a:defRPr/>
            </a:pPr>
            <a:r>
              <a:rPr lang="vi-VN" altLang="vi-VN" sz="2800" b="1" i="1" dirty="0">
                <a:solidFill>
                  <a:srgbClr val="7030A0"/>
                </a:solidFill>
                <a:latin typeface="+mj-lt"/>
              </a:rPr>
              <a:t>- Tổ chức các sự kiện như: lễ kỉ niệm, giao lưu, hội thi,...</a:t>
            </a:r>
          </a:p>
          <a:p>
            <a:pPr>
              <a:spcBef>
                <a:spcPct val="0"/>
              </a:spcBef>
              <a:buClrTx/>
              <a:buSzTx/>
              <a:buFont typeface="Wingdings 2" pitchFamily="18" charset="2"/>
              <a:buNone/>
              <a:defRPr/>
            </a:pPr>
            <a:r>
              <a:rPr lang="vi-VN" altLang="vi-VN" sz="2800" b="1" i="1" dirty="0">
                <a:solidFill>
                  <a:srgbClr val="FF0066"/>
                </a:solidFill>
                <a:latin typeface="+mj-lt"/>
              </a:rPr>
              <a:t>Tùy theo mục đích sử dụng, sân khấu được thiết kế, trang trí để phù hợp với nội dung chương trình.</a:t>
            </a:r>
            <a:endParaRPr lang="en-US" altLang="vi-VN" sz="2800" b="1" i="1" dirty="0">
              <a:solidFill>
                <a:srgbClr val="FF0066"/>
              </a:solidFill>
              <a:latin typeface="+mj-lt"/>
            </a:endParaRPr>
          </a:p>
        </p:txBody>
      </p:sp>
    </p:spTree>
    <p:extLst>
      <p:ext uri="{BB962C8B-B14F-4D97-AF65-F5344CB8AC3E}">
        <p14:creationId xmlns:p14="http://schemas.microsoft.com/office/powerpoint/2010/main" val="151463382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6-Point Star 7"/>
          <p:cNvSpPr/>
          <p:nvPr/>
        </p:nvSpPr>
        <p:spPr bwMode="auto">
          <a:xfrm>
            <a:off x="220663" y="22225"/>
            <a:ext cx="1030287" cy="935038"/>
          </a:xfrm>
          <a:prstGeom prst="star6">
            <a:avLst/>
          </a:prstGeom>
          <a:solidFill>
            <a:srgbClr val="FF0000"/>
          </a:solidFill>
          <a:ln w="9525">
            <a:solidFill>
              <a:srgbClr val="0033CC"/>
            </a:solidFill>
            <a:round/>
            <a:headEnd/>
            <a:tailEnd/>
          </a:ln>
        </p:spPr>
        <p:txBody>
          <a:bodyPr wrap="none" anchor="ctr"/>
          <a:lstStyle/>
          <a:p>
            <a:pPr algn="ctr" eaLnBrk="1" hangingPunct="1">
              <a:defRPr/>
            </a:pPr>
            <a:r>
              <a:rPr lang="en-US" sz="3600" b="1" dirty="0">
                <a:solidFill>
                  <a:schemeClr val="bg1"/>
                </a:solidFill>
                <a:latin typeface="Arial" charset="0"/>
              </a:rPr>
              <a:t>1</a:t>
            </a:r>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357313"/>
            <a:ext cx="2857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3867150"/>
            <a:ext cx="28575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1357313"/>
            <a:ext cx="278606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auto">
          <a:xfrm>
            <a:off x="1250950" y="801688"/>
            <a:ext cx="3560763" cy="508000"/>
          </a:xfrm>
          <a:prstGeom prst="rect">
            <a:avLst/>
          </a:prstGeom>
          <a:noFill/>
          <a:ln w="9525">
            <a:noFill/>
            <a:miter lim="800000"/>
            <a:headEnd/>
            <a:tailEnd/>
          </a:ln>
        </p:spPr>
        <p:txBody>
          <a:bodyPr anchor="b"/>
          <a:lstStyle/>
          <a:p>
            <a:pPr>
              <a:defRPr/>
            </a:pPr>
            <a:r>
              <a:rPr lang="vi-VN" altLang="vi-VN" sz="2800" b="1" i="1" dirty="0">
                <a:solidFill>
                  <a:srgbClr val="FF3300"/>
                </a:solidFill>
                <a:latin typeface="+mn-lt"/>
              </a:rPr>
              <a:t>- Quan sát hình </a:t>
            </a:r>
            <a:endParaRPr lang="en-US" altLang="vi-VN" sz="2800" b="1" i="1" dirty="0">
              <a:solidFill>
                <a:srgbClr val="FF3300"/>
              </a:solidFill>
              <a:latin typeface="+mn-lt"/>
            </a:endParaRPr>
          </a:p>
        </p:txBody>
      </p:sp>
      <p:pic>
        <p:nvPicPr>
          <p:cNvPr id="12295" name="Picture 10" descr="Káº¿t quáº£ hÃ¬nh áº£nh cho vui há»i trÄng ráº±m 20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1357313"/>
            <a:ext cx="27860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9" descr="Káº¿t quáº£ hÃ¬nh áº£nh cho le be mac trai he viet nam 2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3867150"/>
            <a:ext cx="27860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Káº¿t quáº£ hÃ¬nh áº£nh cho sinh hoat dÆ°á»i cá» chá»§ Äá» tÃ´n sÆ° trá»ng Äáº¡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25" y="3867150"/>
            <a:ext cx="27860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itle 1"/>
          <p:cNvSpPr txBox="1">
            <a:spLocks/>
          </p:cNvSpPr>
          <p:nvPr/>
        </p:nvSpPr>
        <p:spPr bwMode="auto">
          <a:xfrm>
            <a:off x="3714750" y="3357563"/>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b</a:t>
            </a:r>
            <a:endParaRPr lang="en-US" altLang="vi-VN" sz="2800" b="1" i="1">
              <a:solidFill>
                <a:srgbClr val="FF3300"/>
              </a:solidFill>
            </a:endParaRPr>
          </a:p>
        </p:txBody>
      </p:sp>
      <p:sp>
        <p:nvSpPr>
          <p:cNvPr id="12299" name="Title 1"/>
          <p:cNvSpPr txBox="1">
            <a:spLocks/>
          </p:cNvSpPr>
          <p:nvPr/>
        </p:nvSpPr>
        <p:spPr bwMode="auto">
          <a:xfrm>
            <a:off x="866775" y="3357563"/>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a</a:t>
            </a:r>
            <a:endParaRPr lang="en-US" altLang="vi-VN" sz="2800" b="1" i="1">
              <a:solidFill>
                <a:srgbClr val="FF3300"/>
              </a:solidFill>
            </a:endParaRPr>
          </a:p>
        </p:txBody>
      </p:sp>
      <p:sp>
        <p:nvSpPr>
          <p:cNvPr id="12300" name="Title 1"/>
          <p:cNvSpPr txBox="1">
            <a:spLocks/>
          </p:cNvSpPr>
          <p:nvPr/>
        </p:nvSpPr>
        <p:spPr bwMode="auto">
          <a:xfrm>
            <a:off x="6715125" y="3357563"/>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c</a:t>
            </a:r>
            <a:endParaRPr lang="en-US" altLang="vi-VN" sz="2800" b="1" i="1">
              <a:solidFill>
                <a:srgbClr val="FF3300"/>
              </a:solidFill>
            </a:endParaRPr>
          </a:p>
        </p:txBody>
      </p:sp>
      <p:sp>
        <p:nvSpPr>
          <p:cNvPr id="12301" name="Title 1"/>
          <p:cNvSpPr txBox="1">
            <a:spLocks/>
          </p:cNvSpPr>
          <p:nvPr/>
        </p:nvSpPr>
        <p:spPr bwMode="auto">
          <a:xfrm>
            <a:off x="857250" y="6072188"/>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d</a:t>
            </a:r>
            <a:endParaRPr lang="en-US" altLang="vi-VN" sz="2800" b="1" i="1">
              <a:solidFill>
                <a:srgbClr val="FF3300"/>
              </a:solidFill>
            </a:endParaRPr>
          </a:p>
        </p:txBody>
      </p:sp>
      <p:sp>
        <p:nvSpPr>
          <p:cNvPr id="12302" name="Title 1"/>
          <p:cNvSpPr txBox="1">
            <a:spLocks/>
          </p:cNvSpPr>
          <p:nvPr/>
        </p:nvSpPr>
        <p:spPr bwMode="auto">
          <a:xfrm>
            <a:off x="3786188" y="6072188"/>
            <a:ext cx="164306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e</a:t>
            </a:r>
            <a:endParaRPr lang="en-US" altLang="vi-VN" sz="2800" b="1" i="1">
              <a:solidFill>
                <a:srgbClr val="FF3300"/>
              </a:solidFill>
            </a:endParaRPr>
          </a:p>
        </p:txBody>
      </p:sp>
      <p:sp>
        <p:nvSpPr>
          <p:cNvPr id="12303" name="Title 1"/>
          <p:cNvSpPr txBox="1">
            <a:spLocks/>
          </p:cNvSpPr>
          <p:nvPr/>
        </p:nvSpPr>
        <p:spPr bwMode="auto">
          <a:xfrm>
            <a:off x="6715125" y="6021388"/>
            <a:ext cx="164306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GB" altLang="vi-VN" sz="2800" b="1" i="1">
                <a:solidFill>
                  <a:srgbClr val="FF3300"/>
                </a:solidFill>
              </a:rPr>
              <a:t>g</a:t>
            </a:r>
            <a:endParaRPr lang="en-US" altLang="vi-VN" sz="2800" b="1" i="1">
              <a:solidFill>
                <a:srgbClr val="FF3300"/>
              </a:solidFill>
            </a:endParaRPr>
          </a:p>
        </p:txBody>
      </p:sp>
      <p:sp>
        <p:nvSpPr>
          <p:cNvPr id="12304" name="WordArt 9"/>
          <p:cNvSpPr>
            <a:spLocks noChangeArrowheads="1" noChangeShapeType="1" noTextEdit="1"/>
          </p:cNvSpPr>
          <p:nvPr/>
        </p:nvSpPr>
        <p:spPr bwMode="auto">
          <a:xfrm>
            <a:off x="1371600" y="285750"/>
            <a:ext cx="2192338" cy="400050"/>
          </a:xfrm>
          <a:prstGeom prst="rect">
            <a:avLst/>
          </a:prstGeom>
        </p:spPr>
        <p:txBody>
          <a:bodyPr wrap="none" fromWordArt="1">
            <a:prstTxWarp prst="textPlain">
              <a:avLst>
                <a:gd name="adj" fmla="val 50000"/>
              </a:avLst>
            </a:prstTxWarp>
          </a:bodyPr>
          <a:lstStyle/>
          <a:p>
            <a:pPr algn="ctr"/>
            <a:r>
              <a:rPr lang="en-US" sz="2800" b="1" kern="10">
                <a:ln w="9525">
                  <a:solidFill>
                    <a:srgbClr val="00008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Tìm hiểu</a:t>
            </a:r>
          </a:p>
        </p:txBody>
      </p:sp>
    </p:spTree>
    <p:extLst>
      <p:ext uri="{BB962C8B-B14F-4D97-AF65-F5344CB8AC3E}">
        <p14:creationId xmlns:p14="http://schemas.microsoft.com/office/powerpoint/2010/main" val="4191324150"/>
      </p:ext>
    </p:extLst>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557338"/>
            <a:ext cx="277018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Káº¿t quáº£ hÃ¬nh áº£nh cho vui há»i trÄng ráº±m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950" y="1538288"/>
            <a:ext cx="2786063"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597400"/>
            <a:ext cx="27368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Káº¿t quáº£ hÃ¬nh áº£nh cho le be mac trai he viet nam 2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950" y="4597400"/>
            <a:ext cx="27622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Káº¿t quáº£ hÃ¬nh áº£nh cho sinh hoat dÆ°á»i cá» chá»§ Äá» tÃ´n sÆ° trá»ng Äáº¡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4597400"/>
            <a:ext cx="27828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2519363" y="763588"/>
            <a:ext cx="428466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vi-VN" altLang="vi-VN" sz="4000" b="1" i="1">
                <a:solidFill>
                  <a:srgbClr val="FF3300"/>
                </a:solidFill>
                <a:latin typeface="Times New Roman" panose="02020603050405020304" pitchFamily="18" charset="0"/>
                <a:cs typeface="Times New Roman" panose="02020603050405020304" pitchFamily="18" charset="0"/>
              </a:rPr>
              <a:t>Sân khấu biểu diễn</a:t>
            </a:r>
            <a:endParaRPr lang="en-US" altLang="vi-VN" sz="4000" b="1" i="1">
              <a:solidFill>
                <a:srgbClr val="FF330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2555875" y="3859213"/>
            <a:ext cx="403225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vi-VN" altLang="vi-VN" sz="4000" b="1" i="1">
                <a:solidFill>
                  <a:srgbClr val="FF3300"/>
                </a:solidFill>
                <a:latin typeface="Times New Roman" panose="02020603050405020304" pitchFamily="18" charset="0"/>
                <a:cs typeface="Times New Roman" panose="02020603050405020304" pitchFamily="18" charset="0"/>
              </a:rPr>
              <a:t>Sân khấu sự kiện</a:t>
            </a:r>
            <a:endParaRPr lang="en-US" altLang="vi-VN" sz="4000" b="1" i="1">
              <a:solidFill>
                <a:srgbClr val="FF3300"/>
              </a:solidFill>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9175" y="1538288"/>
            <a:ext cx="27686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10509"/>
      </p:ext>
    </p:extLst>
  </p:cSld>
  <p:clrMapOvr>
    <a:masterClrMapping/>
  </p:clrMapOvr>
  <p:transition spd="slow" advTm="139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2025</TotalTime>
  <Words>660</Words>
  <Application>Microsoft Office PowerPoint</Application>
  <PresentationFormat>On-screen Show (4:3)</PresentationFormat>
  <Paragraphs>84</Paragraphs>
  <Slides>41</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Arial</vt:lpstr>
      <vt:lpstr>Calibri</vt:lpstr>
      <vt:lpstr>Georgia</vt:lpstr>
      <vt:lpstr>Times New Roman</vt:lpstr>
      <vt:lpstr>Wingdings</vt:lpstr>
      <vt:lpstr>Wingdings 2</vt:lpstr>
      <vt:lpstr>Civic</vt:lpstr>
      <vt:lpstr>CorelDraw.Graphic.16</vt:lpstr>
      <vt:lpstr>PowerPoint Presentation</vt:lpstr>
      <vt:lpstr> MĨ THUẬT  5 </vt:lpstr>
      <vt:lpstr>Mục tiêu của 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Tạo hình trang trí sân khấu bằng giấy bìa, giấy màu, màu vẽ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4: Trưng bày, nhận xét, đánh giá sản phẩm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amin</dc:creator>
  <cp:lastModifiedBy>MSI</cp:lastModifiedBy>
  <cp:revision>130</cp:revision>
  <dcterms:created xsi:type="dcterms:W3CDTF">2018-05-21T23:22:06Z</dcterms:created>
  <dcterms:modified xsi:type="dcterms:W3CDTF">2024-01-31T02:31:28Z</dcterms:modified>
</cp:coreProperties>
</file>