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691" r:id="rId4"/>
    <p:sldMasterId id="2147483726" r:id="rId5"/>
  </p:sldMasterIdLst>
  <p:notesMasterIdLst>
    <p:notesMasterId r:id="rId37"/>
  </p:notesMasterIdLst>
  <p:sldIdLst>
    <p:sldId id="519" r:id="rId6"/>
    <p:sldId id="259" r:id="rId7"/>
    <p:sldId id="523" r:id="rId8"/>
    <p:sldId id="524" r:id="rId9"/>
    <p:sldId id="263" r:id="rId10"/>
    <p:sldId id="482" r:id="rId11"/>
    <p:sldId id="525" r:id="rId12"/>
    <p:sldId id="258" r:id="rId13"/>
    <p:sldId id="526" r:id="rId14"/>
    <p:sldId id="533" r:id="rId15"/>
    <p:sldId id="534" r:id="rId16"/>
    <p:sldId id="535" r:id="rId17"/>
    <p:sldId id="527" r:id="rId18"/>
    <p:sldId id="528" r:id="rId19"/>
    <p:sldId id="529" r:id="rId20"/>
    <p:sldId id="530" r:id="rId21"/>
    <p:sldId id="531" r:id="rId22"/>
    <p:sldId id="532" r:id="rId23"/>
    <p:sldId id="485" r:id="rId24"/>
    <p:sldId id="257" r:id="rId25"/>
    <p:sldId id="536" r:id="rId26"/>
    <p:sldId id="268" r:id="rId27"/>
    <p:sldId id="269" r:id="rId28"/>
    <p:sldId id="270" r:id="rId29"/>
    <p:sldId id="271" r:id="rId30"/>
    <p:sldId id="507" r:id="rId31"/>
    <p:sldId id="486" r:id="rId32"/>
    <p:sldId id="537" r:id="rId33"/>
    <p:sldId id="353" r:id="rId34"/>
    <p:sldId id="538" r:id="rId35"/>
    <p:sldId id="50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86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30163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Calibri" panose="020F0502020204030204" pitchFamily="34" charset="0"/>
              </a:rPr>
              <a:t>Tổ chức trò chơi “Vòng quay may mắn” để tổ chức đọc diễn cảm. (làm một vòng quay có nhiều ô số, mỗi ô số là 1 đoạn trong bài đọc). Các nhóm quay trúng đoạn nào thì tham gia đọc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94BCD-2EBD-415D-B602-44EEFE2BF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512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7245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18804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6810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212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5831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8262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65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73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2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52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18275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93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2024/1/15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2024/1/15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2024/1/15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1/15/2024</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787787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9314083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9E178-D84D-4BA1-95FA-34EAAE9608AF}"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1691655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59E178-D84D-4BA1-95FA-34EAAE9608AF}"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6101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59E178-D84D-4BA1-95FA-34EAAE9608AF}"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9447943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59E178-D84D-4BA1-95FA-34EAAE9608AF}"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21912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9E178-D84D-4BA1-95FA-34EAAE9608AF}"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37945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2024/1/15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7743224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42111418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3277740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5576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2024/1/15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2024/1/15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theme" Target="../theme/theme4.xml"/><Relationship Id="rId8"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2024/1/15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D0809CC-8348-5884-54C9-49B129C059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4475" y="371475"/>
            <a:ext cx="1200150" cy="120015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288417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9E178-D84D-4BA1-95FA-34EAAE9608AF}" type="datetimeFigureOut">
              <a:rPr lang="en-US" smtClean="0"/>
              <a:t>1/15/2024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04F89-424A-4CAC-814E-BFF0FA9AA708}" type="slidenum">
              <a:rPr lang="en-US" smtClean="0"/>
              <a:t>‹#›</a:t>
            </a:fld>
            <a:endParaRPr lang="en-US"/>
          </a:p>
        </p:txBody>
      </p:sp>
    </p:spTree>
    <p:extLst>
      <p:ext uri="{BB962C8B-B14F-4D97-AF65-F5344CB8AC3E}">
        <p14:creationId xmlns:p14="http://schemas.microsoft.com/office/powerpoint/2010/main" val="425222782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1.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9.jpg"/><Relationship Id="rId1" Type="http://schemas.openxmlformats.org/officeDocument/2006/relationships/slideLayout" Target="../slideLayouts/slideLayout24.xml"/><Relationship Id="rId6" Type="http://schemas.openxmlformats.org/officeDocument/2006/relationships/image" Target="../media/image51.png"/><Relationship Id="rId5" Type="http://schemas.microsoft.com/office/2007/relationships/hdphoto" Target="../media/hdphoto3.wdp"/><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4.xml"/><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slide" Target="slide23.xm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55.png"/><Relationship Id="rId11" Type="http://schemas.openxmlformats.org/officeDocument/2006/relationships/slide" Target="slide22.xml"/><Relationship Id="rId5" Type="http://schemas.openxmlformats.org/officeDocument/2006/relationships/image" Target="../media/image54.png"/><Relationship Id="rId10" Type="http://schemas.microsoft.com/office/2007/relationships/hdphoto" Target="../media/hdphoto3.wdp"/><Relationship Id="rId4" Type="http://schemas.openxmlformats.org/officeDocument/2006/relationships/image" Target="../media/image53.png"/><Relationship Id="rId9" Type="http://schemas.openxmlformats.org/officeDocument/2006/relationships/image" Target="../media/image50.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1.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1.xml"/><Relationship Id="rId5" Type="http://schemas.openxmlformats.org/officeDocument/2006/relationships/image" Target="../media/image60.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0.xml"/><Relationship Id="rId5" Type="http://schemas.openxmlformats.org/officeDocument/2006/relationships/slide" Target="slide21.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0.xml"/><Relationship Id="rId5" Type="http://schemas.openxmlformats.org/officeDocument/2006/relationships/slide" Target="slide21.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63.xml"/><Relationship Id="rId7"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5.png"/><Relationship Id="rId5" Type="http://schemas.openxmlformats.org/officeDocument/2006/relationships/audio" Target="../media/audio3.wav"/><Relationship Id="rId10" Type="http://schemas.openxmlformats.org/officeDocument/2006/relationships/image" Target="../media/image68.png"/><Relationship Id="rId4" Type="http://schemas.openxmlformats.org/officeDocument/2006/relationships/notesSlide" Target="../notesSlides/notesSlide13.xml"/><Relationship Id="rId9" Type="http://schemas.openxmlformats.org/officeDocument/2006/relationships/image" Target="../media/image67.gif"/></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9.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C6A810-1BEC-CFC9-D56A-51EEE2A8FAC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rcRect t="19"/>
          <a:stretch/>
        </p:blipFill>
        <p:spPr>
          <a:xfrm>
            <a:off x="0" y="15497"/>
            <a:ext cx="12192000" cy="68580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113697D5-3051-04E2-446C-AB4BB6EAC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140" y="2703414"/>
            <a:ext cx="5689861" cy="3094690"/>
          </a:xfrm>
          <a:prstGeom prst="rect">
            <a:avLst/>
          </a:prstGeom>
        </p:spPr>
      </p:pic>
      <p:pic>
        <p:nvPicPr>
          <p:cNvPr id="20" name="Picture 19">
            <a:extLst>
              <a:ext uri="{FF2B5EF4-FFF2-40B4-BE49-F238E27FC236}">
                <a16:creationId xmlns:a16="http://schemas.microsoft.com/office/drawing/2014/main" id="{FA961973-0B5B-3236-5137-91799D2B361E}"/>
              </a:ext>
            </a:extLst>
          </p:cNvPr>
          <p:cNvPicPr>
            <a:picLocks noChangeAspect="1"/>
          </p:cNvPicPr>
          <p:nvPr/>
        </p:nvPicPr>
        <p:blipFill>
          <a:blip r:embed="rId5"/>
          <a:stretch>
            <a:fillRect/>
          </a:stretch>
        </p:blipFill>
        <p:spPr>
          <a:xfrm>
            <a:off x="7366691" y="3718052"/>
            <a:ext cx="1518721" cy="2520000"/>
          </a:xfrm>
          <a:prstGeom prst="rect">
            <a:avLst/>
          </a:prstGeom>
        </p:spPr>
      </p:pic>
      <p:pic>
        <p:nvPicPr>
          <p:cNvPr id="21" name="Picture 20">
            <a:extLst>
              <a:ext uri="{FF2B5EF4-FFF2-40B4-BE49-F238E27FC236}">
                <a16:creationId xmlns:a16="http://schemas.microsoft.com/office/drawing/2014/main" id="{1D5B51FE-5B23-D6F7-8447-03CA53F1DB65}"/>
              </a:ext>
            </a:extLst>
          </p:cNvPr>
          <p:cNvPicPr>
            <a:picLocks noChangeAspect="1"/>
          </p:cNvPicPr>
          <p:nvPr/>
        </p:nvPicPr>
        <p:blipFill>
          <a:blip r:embed="rId6"/>
          <a:stretch>
            <a:fillRect/>
          </a:stretch>
        </p:blipFill>
        <p:spPr>
          <a:xfrm>
            <a:off x="5746876" y="4158000"/>
            <a:ext cx="1521882" cy="2700000"/>
          </a:xfrm>
          <a:prstGeom prst="rect">
            <a:avLst/>
          </a:prstGeom>
        </p:spPr>
      </p:pic>
      <p:pic>
        <p:nvPicPr>
          <p:cNvPr id="22" name="Picture 21">
            <a:extLst>
              <a:ext uri="{FF2B5EF4-FFF2-40B4-BE49-F238E27FC236}">
                <a16:creationId xmlns:a16="http://schemas.microsoft.com/office/drawing/2014/main" id="{2F42856A-151A-C776-F04E-0915EEF32AB2}"/>
              </a:ext>
            </a:extLst>
          </p:cNvPr>
          <p:cNvPicPr>
            <a:picLocks noChangeAspect="1"/>
          </p:cNvPicPr>
          <p:nvPr/>
        </p:nvPicPr>
        <p:blipFill>
          <a:blip r:embed="rId7"/>
          <a:stretch>
            <a:fillRect/>
          </a:stretch>
        </p:blipFill>
        <p:spPr>
          <a:xfrm>
            <a:off x="8983345" y="3719856"/>
            <a:ext cx="1541121" cy="2520000"/>
          </a:xfrm>
          <a:prstGeom prst="rect">
            <a:avLst/>
          </a:prstGeom>
        </p:spPr>
      </p:pic>
      <p:pic>
        <p:nvPicPr>
          <p:cNvPr id="23" name="Picture 22">
            <a:extLst>
              <a:ext uri="{FF2B5EF4-FFF2-40B4-BE49-F238E27FC236}">
                <a16:creationId xmlns:a16="http://schemas.microsoft.com/office/drawing/2014/main" id="{E4AFC066-50A9-9D53-55AB-283B45C4778F}"/>
              </a:ext>
            </a:extLst>
          </p:cNvPr>
          <p:cNvPicPr>
            <a:picLocks noChangeAspect="1"/>
          </p:cNvPicPr>
          <p:nvPr/>
        </p:nvPicPr>
        <p:blipFill>
          <a:blip r:embed="rId8"/>
          <a:stretch>
            <a:fillRect/>
          </a:stretch>
        </p:blipFill>
        <p:spPr>
          <a:xfrm>
            <a:off x="10622400" y="4158000"/>
            <a:ext cx="1569601" cy="2700000"/>
          </a:xfrm>
          <a:prstGeom prst="rect">
            <a:avLst/>
          </a:prstGeom>
        </p:spPr>
      </p:pic>
      <p:sp>
        <p:nvSpPr>
          <p:cNvPr id="32" name="TextBox 31">
            <a:extLst>
              <a:ext uri="{FF2B5EF4-FFF2-40B4-BE49-F238E27FC236}">
                <a16:creationId xmlns:a16="http://schemas.microsoft.com/office/drawing/2014/main" id="{025A4526-C075-7D62-7FAE-B16316CDB685}"/>
              </a:ext>
            </a:extLst>
          </p:cNvPr>
          <p:cNvSpPr txBox="1"/>
          <p:nvPr/>
        </p:nvSpPr>
        <p:spPr>
          <a:xfrm>
            <a:off x="467451" y="1285902"/>
            <a:ext cx="677285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Chào</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mừng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các</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em</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đến</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với</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Việt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4</a:t>
            </a:r>
          </a:p>
        </p:txBody>
      </p:sp>
      <p:pic>
        <p:nvPicPr>
          <p:cNvPr id="43" name="Picture 42">
            <a:extLst>
              <a:ext uri="{FF2B5EF4-FFF2-40B4-BE49-F238E27FC236}">
                <a16:creationId xmlns:a16="http://schemas.microsoft.com/office/drawing/2014/main" id="{AC2713C4-861C-AF19-B9C2-32DFCFF1D356}"/>
              </a:ext>
            </a:extLst>
          </p:cNvPr>
          <p:cNvPicPr>
            <a:picLocks noChangeAspect="1"/>
          </p:cNvPicPr>
          <p:nvPr/>
        </p:nvPicPr>
        <p:blipFill>
          <a:blip r:embed="rId9"/>
          <a:stretch>
            <a:fillRect/>
          </a:stretch>
        </p:blipFill>
        <p:spPr>
          <a:xfrm rot="19869350">
            <a:off x="570402" y="4250870"/>
            <a:ext cx="1257856" cy="2232000"/>
          </a:xfrm>
          <a:prstGeom prst="rect">
            <a:avLst/>
          </a:prstGeom>
        </p:spPr>
      </p:pic>
      <p:pic>
        <p:nvPicPr>
          <p:cNvPr id="47" name="Picture 46">
            <a:extLst>
              <a:ext uri="{FF2B5EF4-FFF2-40B4-BE49-F238E27FC236}">
                <a16:creationId xmlns:a16="http://schemas.microsoft.com/office/drawing/2014/main" id="{42B89136-54F0-11C4-CDAD-1C4A082008DA}"/>
              </a:ext>
            </a:extLst>
          </p:cNvPr>
          <p:cNvPicPr>
            <a:picLocks noChangeAspect="1"/>
          </p:cNvPicPr>
          <p:nvPr/>
        </p:nvPicPr>
        <p:blipFill>
          <a:blip r:embed="rId10"/>
          <a:stretch>
            <a:fillRect/>
          </a:stretch>
        </p:blipFill>
        <p:spPr>
          <a:xfrm rot="1684685">
            <a:off x="3420603" y="4246734"/>
            <a:ext cx="1245952" cy="2232000"/>
          </a:xfrm>
          <a:prstGeom prst="rect">
            <a:avLst/>
          </a:prstGeom>
        </p:spPr>
      </p:pic>
      <p:pic>
        <p:nvPicPr>
          <p:cNvPr id="39" name="Picture 38">
            <a:extLst>
              <a:ext uri="{FF2B5EF4-FFF2-40B4-BE49-F238E27FC236}">
                <a16:creationId xmlns:a16="http://schemas.microsoft.com/office/drawing/2014/main" id="{10D26DD0-C9DA-F908-152A-3A125198D650}"/>
              </a:ext>
            </a:extLst>
          </p:cNvPr>
          <p:cNvPicPr>
            <a:picLocks noChangeAspect="1"/>
          </p:cNvPicPr>
          <p:nvPr/>
        </p:nvPicPr>
        <p:blipFill>
          <a:blip r:embed="rId11"/>
          <a:stretch>
            <a:fillRect/>
          </a:stretch>
        </p:blipFill>
        <p:spPr>
          <a:xfrm>
            <a:off x="1183001" y="4086000"/>
            <a:ext cx="2892736" cy="2772000"/>
          </a:xfrm>
          <a:prstGeom prst="rect">
            <a:avLst/>
          </a:prstGeom>
        </p:spPr>
      </p:pic>
    </p:spTree>
    <p:extLst>
      <p:ext uri="{BB962C8B-B14F-4D97-AF65-F5344CB8AC3E}">
        <p14:creationId xmlns:p14="http://schemas.microsoft.com/office/powerpoint/2010/main" val="2840069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90649" y="2433845"/>
            <a:ext cx="2705101"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Hải</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Thượng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Lãn</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(1720 – 1791)</a:t>
            </a:r>
            <a:endPar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200649" y="15905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Lê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Hữu</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Trác</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2">
            <a:extLst>
              <a:ext uri="{FF2B5EF4-FFF2-40B4-BE49-F238E27FC236}">
                <a16:creationId xmlns:a16="http://schemas.microsoft.com/office/drawing/2014/main" id="{D99D9C4D-2CC5-B09B-7220-D01AC669EC73}"/>
              </a:ext>
            </a:extLst>
          </p:cNvPr>
          <p:cNvPicPr>
            <a:picLocks noChangeAspect="1"/>
          </p:cNvPicPr>
          <p:nvPr/>
        </p:nvPicPr>
        <p:blipFill>
          <a:blip r:embed="rId7"/>
          <a:srcRect/>
          <a:stretch>
            <a:fillRect/>
          </a:stretch>
        </p:blipFill>
        <p:spPr>
          <a:xfrm>
            <a:off x="9241766" y="3429000"/>
            <a:ext cx="2950234" cy="3429000"/>
          </a:xfrm>
          <a:prstGeom prst="rect">
            <a:avLst/>
          </a:prstGeom>
        </p:spPr>
      </p:pic>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lvl="0" algn="ctr">
              <a:defRPr/>
            </a:pP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Nghề</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y: </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Nghề</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khám</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chữa</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bệnh</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314319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Danh y</a:t>
            </a: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Thầy</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thuốc</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giỏi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967295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Hải Thượng Lãn Ông là một thầy thuốc nổi tiếng của nước ta ở thế kỉ XVII.</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4"/>
          <a:stretch>
            <a:fillRect/>
          </a:stretch>
        </p:blipFill>
        <p:spPr>
          <a:xfrm>
            <a:off x="0" y="171450"/>
            <a:ext cx="5857877" cy="1171575"/>
          </a:xfrm>
          <a:prstGeom prst="rect">
            <a:avLst/>
          </a:prstGeom>
        </p:spPr>
      </p:pic>
    </p:spTree>
    <p:extLst>
      <p:ext uri="{BB962C8B-B14F-4D97-AF65-F5344CB8AC3E}">
        <p14:creationId xmlns:p14="http://schemas.microsoft.com/office/powerpoint/2010/main" val="1868791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Ông không quản ngày đêm, mưa nắng, trèo đèo lội suối đi chữa bệnh cứu người. Đối với người nghèo, hoàn cảnh khó khăn, ông thường khám bệnh và cho thuốc không lấy tiền.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4"/>
          <a:stretch>
            <a:fillRect/>
          </a:stretch>
        </p:blipFill>
        <p:spPr>
          <a:xfrm>
            <a:off x="0" y="171450"/>
            <a:ext cx="5857877" cy="1171575"/>
          </a:xfrm>
          <a:prstGeom prst="rect">
            <a:avLst/>
          </a:prstGeom>
        </p:spPr>
      </p:pic>
    </p:spTree>
    <p:extLst>
      <p:ext uri="{BB962C8B-B14F-4D97-AF65-F5344CB8AC3E}">
        <p14:creationId xmlns:p14="http://schemas.microsoft.com/office/powerpoint/2010/main" val="25385641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4"/>
          <a:stretch>
            <a:fillRect/>
          </a:stretch>
        </p:blipFill>
        <p:spPr>
          <a:xfrm>
            <a:off x="0" y="142875"/>
            <a:ext cx="5857877" cy="1171575"/>
          </a:xfrm>
          <a:prstGeom prst="rect">
            <a:avLst/>
          </a:prstGeom>
        </p:spPr>
      </p:pic>
    </p:spTree>
    <p:extLst>
      <p:ext uri="{BB962C8B-B14F-4D97-AF65-F5344CB8AC3E}">
        <p14:creationId xmlns:p14="http://schemas.microsoft.com/office/powerpoint/2010/main" val="22894278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4"/>
          <a:stretch>
            <a:fillRect/>
          </a:stretch>
        </p:blipFill>
        <p:spPr>
          <a:xfrm>
            <a:off x="0" y="180975"/>
            <a:ext cx="5857877" cy="1171575"/>
          </a:xfrm>
          <a:prstGeom prst="rect">
            <a:avLst/>
          </a:prstGeom>
        </p:spPr>
      </p:pic>
      <p:cxnSp>
        <p:nvCxnSpPr>
          <p:cNvPr id="7" name="Straight Connector 6">
            <a:extLst>
              <a:ext uri="{FF2B5EF4-FFF2-40B4-BE49-F238E27FC236}">
                <a16:creationId xmlns:a16="http://schemas.microsoft.com/office/drawing/2014/main" id="{7685814A-49D3-38B1-68B6-38608C8E8F57}"/>
              </a:ext>
            </a:extLst>
          </p:cNvPr>
          <p:cNvCxnSpPr>
            <a:cxnSpLocks/>
          </p:cNvCxnSpPr>
          <p:nvPr/>
        </p:nvCxnSpPr>
        <p:spPr>
          <a:xfrm flipH="1">
            <a:off x="5848350" y="32420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0A9D70-8CC1-57E9-ACA2-88239FCE16B8}"/>
              </a:ext>
            </a:extLst>
          </p:cNvPr>
          <p:cNvCxnSpPr>
            <a:cxnSpLocks/>
          </p:cNvCxnSpPr>
          <p:nvPr/>
        </p:nvCxnSpPr>
        <p:spPr>
          <a:xfrm flipH="1">
            <a:off x="9372600" y="389931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B03137-8A69-37F0-3500-AFFCA761DEE0}"/>
              </a:ext>
            </a:extLst>
          </p:cNvPr>
          <p:cNvCxnSpPr>
            <a:cxnSpLocks/>
          </p:cNvCxnSpPr>
          <p:nvPr/>
        </p:nvCxnSpPr>
        <p:spPr>
          <a:xfrm flipH="1">
            <a:off x="11430000" y="3851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362831-C1FA-8523-7862-7669A3F0053D}"/>
              </a:ext>
            </a:extLst>
          </p:cNvPr>
          <p:cNvCxnSpPr>
            <a:cxnSpLocks/>
          </p:cNvCxnSpPr>
          <p:nvPr/>
        </p:nvCxnSpPr>
        <p:spPr>
          <a:xfrm flipH="1">
            <a:off x="7553325" y="441366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3168B3-191F-8176-CACD-5824A3995E8F}"/>
              </a:ext>
            </a:extLst>
          </p:cNvPr>
          <p:cNvCxnSpPr>
            <a:cxnSpLocks/>
          </p:cNvCxnSpPr>
          <p:nvPr/>
        </p:nvCxnSpPr>
        <p:spPr>
          <a:xfrm flipH="1">
            <a:off x="11353800" y="44422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A60578-BEBA-8424-0EB8-3E8A66821DF4}"/>
              </a:ext>
            </a:extLst>
          </p:cNvPr>
          <p:cNvCxnSpPr>
            <a:cxnSpLocks/>
          </p:cNvCxnSpPr>
          <p:nvPr/>
        </p:nvCxnSpPr>
        <p:spPr>
          <a:xfrm flipH="1">
            <a:off x="2219325" y="48994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1D4865-4ACF-3F1F-0BB5-50B54664927F}"/>
              </a:ext>
            </a:extLst>
          </p:cNvPr>
          <p:cNvCxnSpPr>
            <a:cxnSpLocks/>
          </p:cNvCxnSpPr>
          <p:nvPr/>
        </p:nvCxnSpPr>
        <p:spPr>
          <a:xfrm flipH="1">
            <a:off x="4200525" y="49565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6E7FD4-FAF7-B235-9750-0D3E1365C99B}"/>
              </a:ext>
            </a:extLst>
          </p:cNvPr>
          <p:cNvCxnSpPr>
            <a:cxnSpLocks/>
          </p:cNvCxnSpPr>
          <p:nvPr/>
        </p:nvCxnSpPr>
        <p:spPr>
          <a:xfrm flipH="1">
            <a:off x="4295775" y="4994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009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3" name="Picture 2">
            <a:extLst>
              <a:ext uri="{FF2B5EF4-FFF2-40B4-BE49-F238E27FC236}">
                <a16:creationId xmlns:a16="http://schemas.microsoft.com/office/drawing/2014/main" id="{0F841449-CE7F-B1D1-6BF3-9480A651E4FC}"/>
              </a:ext>
            </a:extLst>
          </p:cNvPr>
          <p:cNvPicPr>
            <a:picLocks noChangeAspect="1"/>
          </p:cNvPicPr>
          <p:nvPr/>
        </p:nvPicPr>
        <p:blipFill>
          <a:blip r:embed="rId2"/>
          <a:stretch>
            <a:fillRect/>
          </a:stretch>
        </p:blipFill>
        <p:spPr>
          <a:xfrm>
            <a:off x="0" y="0"/>
            <a:ext cx="4934312" cy="6996113"/>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 action="ppaction://noaction"/>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397311"/>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446550"/>
          </a:xfrm>
          <a:prstGeom prst="rect">
            <a:avLst/>
          </a:prstGeom>
          <a:noFill/>
        </p:spPr>
        <p:txBody>
          <a:bodyPr wrap="square" rtlCol="0">
            <a:spAutoFit/>
          </a:bodyPr>
          <a:lstStyle/>
          <a:p>
            <a:pPr lvl="0" algn="just"/>
            <a:r>
              <a:rPr lang="vi-VN"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Hải Thượng Lãn Ông là ai? Vì sao ông quyết học nghề y?</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tên thật là Lê Hữu Trác sinh năm 1720 và mất năm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1791.</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p>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là thầy thuốc nổi tiếng của nước ta vào thế kỉ XVIII.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quyết học nghề y vì ông nhận thấy rằng biết chữa bệnh không chỉ cứu mình mà còn giúp được người tốt.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446550"/>
          </a:xfrm>
          <a:prstGeom prst="rect">
            <a:avLst/>
          </a:prstGeom>
          <a:noFill/>
        </p:spPr>
        <p:txBody>
          <a:bodyPr wrap="square" rtlCol="0">
            <a:spAutoFit/>
          </a:bodyPr>
          <a:lstStyle/>
          <a:p>
            <a:pPr lvl="0" algn="just"/>
            <a:r>
              <a:rPr lang="vi-VN" sz="4400" dirty="0">
                <a:solidFill>
                  <a:srgbClr val="002060"/>
                </a:solidFill>
                <a:latin typeface="Cambria" panose="02040503050406030204" pitchFamily="18" charset="0"/>
                <a:ea typeface="Cambria" panose="02040503050406030204" pitchFamily="18" charset="0"/>
                <a:cs typeface="Arial-Rounded" panose="020B0500000000000000" pitchFamily="34" charset="0"/>
              </a:rPr>
              <a:t>Hải Thượng Lãn Ông đã học nghề y như thế nào?</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397311"/>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lên kinh đô để học nghề y,</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nhưng không tìm được thầy giỏi,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trở về quê tự h</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ọc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qua sách vở vừa học qua việc chữa bệnh cho dân.</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1854385"/>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chi tiết nào cho thấy ông rất thương người nghèo?</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942975" y="2659905"/>
            <a:ext cx="10896599" cy="3636120"/>
          </a:xfrm>
          <a:custGeom>
            <a:avLst/>
            <a:gdLst>
              <a:gd name="connsiteX0" fmla="*/ 0 w 10896599"/>
              <a:gd name="connsiteY0" fmla="*/ 181515 h 3636120"/>
              <a:gd name="connsiteX1" fmla="*/ 181515 w 10896599"/>
              <a:gd name="connsiteY1" fmla="*/ 0 h 3636120"/>
              <a:gd name="connsiteX2" fmla="*/ 10715084 w 10896599"/>
              <a:gd name="connsiteY2" fmla="*/ 0 h 3636120"/>
              <a:gd name="connsiteX3" fmla="*/ 10896599 w 10896599"/>
              <a:gd name="connsiteY3" fmla="*/ 181515 h 3636120"/>
              <a:gd name="connsiteX4" fmla="*/ 10896599 w 10896599"/>
              <a:gd name="connsiteY4" fmla="*/ 3454605 h 3636120"/>
              <a:gd name="connsiteX5" fmla="*/ 10715084 w 10896599"/>
              <a:gd name="connsiteY5" fmla="*/ 3636120 h 3636120"/>
              <a:gd name="connsiteX6" fmla="*/ 181515 w 10896599"/>
              <a:gd name="connsiteY6" fmla="*/ 3636120 h 3636120"/>
              <a:gd name="connsiteX7" fmla="*/ 0 w 10896599"/>
              <a:gd name="connsiteY7" fmla="*/ 3454605 h 3636120"/>
              <a:gd name="connsiteX8" fmla="*/ 0 w 10896599"/>
              <a:gd name="connsiteY8" fmla="*/ 181515 h 363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599" h="3636120" fill="none" extrusionOk="0">
                <a:moveTo>
                  <a:pt x="0" y="181515"/>
                </a:moveTo>
                <a:cubicBezTo>
                  <a:pt x="-4212" y="96248"/>
                  <a:pt x="74555" y="3289"/>
                  <a:pt x="181515" y="0"/>
                </a:cubicBezTo>
                <a:cubicBezTo>
                  <a:pt x="2797240" y="46004"/>
                  <a:pt x="8540006" y="-130779"/>
                  <a:pt x="10715084" y="0"/>
                </a:cubicBezTo>
                <a:cubicBezTo>
                  <a:pt x="10833494" y="-6434"/>
                  <a:pt x="10883641" y="86629"/>
                  <a:pt x="10896599" y="181515"/>
                </a:cubicBezTo>
                <a:cubicBezTo>
                  <a:pt x="10766703" y="1323731"/>
                  <a:pt x="10822537" y="1822689"/>
                  <a:pt x="10896599" y="3454605"/>
                </a:cubicBezTo>
                <a:cubicBezTo>
                  <a:pt x="10890174" y="3543879"/>
                  <a:pt x="10816053" y="3634562"/>
                  <a:pt x="10715084" y="3636120"/>
                </a:cubicBezTo>
                <a:cubicBezTo>
                  <a:pt x="6905700" y="3492528"/>
                  <a:pt x="4847432" y="3687357"/>
                  <a:pt x="181515" y="3636120"/>
                </a:cubicBezTo>
                <a:cubicBezTo>
                  <a:pt x="73646" y="3626633"/>
                  <a:pt x="1525" y="3554753"/>
                  <a:pt x="0" y="3454605"/>
                </a:cubicBezTo>
                <a:cubicBezTo>
                  <a:pt x="-11777" y="2223680"/>
                  <a:pt x="73841" y="1272145"/>
                  <a:pt x="0" y="181515"/>
                </a:cubicBezTo>
                <a:close/>
              </a:path>
              <a:path w="10896599" h="3636120" stroke="0" extrusionOk="0">
                <a:moveTo>
                  <a:pt x="0" y="181515"/>
                </a:moveTo>
                <a:cubicBezTo>
                  <a:pt x="12867" y="81979"/>
                  <a:pt x="75086" y="-1621"/>
                  <a:pt x="181515" y="0"/>
                </a:cubicBezTo>
                <a:cubicBezTo>
                  <a:pt x="3105078" y="43276"/>
                  <a:pt x="5891704" y="12265"/>
                  <a:pt x="10715084" y="0"/>
                </a:cubicBezTo>
                <a:cubicBezTo>
                  <a:pt x="10821730" y="6774"/>
                  <a:pt x="10902650" y="72123"/>
                  <a:pt x="10896599" y="181515"/>
                </a:cubicBezTo>
                <a:cubicBezTo>
                  <a:pt x="10923144" y="1142337"/>
                  <a:pt x="11022227" y="2075096"/>
                  <a:pt x="10896599" y="3454605"/>
                </a:cubicBezTo>
                <a:cubicBezTo>
                  <a:pt x="10898012" y="3570967"/>
                  <a:pt x="10830082" y="3626208"/>
                  <a:pt x="10715084" y="3636120"/>
                </a:cubicBezTo>
                <a:cubicBezTo>
                  <a:pt x="8968394" y="3471235"/>
                  <a:pt x="4555893" y="3734092"/>
                  <a:pt x="181515" y="3636120"/>
                </a:cubicBezTo>
                <a:cubicBezTo>
                  <a:pt x="89723" y="3622745"/>
                  <a:pt x="16846" y="3557829"/>
                  <a:pt x="0" y="3454605"/>
                </a:cubicBezTo>
                <a:cubicBezTo>
                  <a:pt x="-117259" y="2584996"/>
                  <a:pt x="18689" y="773411"/>
                  <a:pt x="0" y="18151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1190625" y="2857857"/>
            <a:ext cx="10048876"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không quản ngày đê,</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mưa nắng trèo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đèo</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lội</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suối đi chữa bệnh cứu người;</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Đ</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ối với người nghèo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thường ông thường khám và cho thuốc không lấy tiền;</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ng đi lại thăm khám,</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thuốc thang ròng rã hơn một tháng trời,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không những không lấy tiền,</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còn cho gạo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củi,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dầu đèn...</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0" dur="500"/>
                                        <p:tgtEl>
                                          <p:spTgt spid="17">
                                            <p:txEl>
                                              <p:pRg st="0" end="0"/>
                                            </p:txEl>
                                          </p:spTgt>
                                        </p:tgtEl>
                                      </p:cBhvr>
                                    </p:animEffect>
                                  </p:childTnLst>
                                </p:cTn>
                              </p:par>
                            </p:childTnLst>
                          </p:cTn>
                        </p:par>
                        <p:par>
                          <p:cTn id="31" fill="hold">
                            <p:stCondLst>
                              <p:cond delay="1500"/>
                            </p:stCondLst>
                            <p:childTnLst>
                              <p:par>
                                <p:cTn id="32" presetID="14" presetClass="entr" presetSubtype="10" fill="hold" grpId="0" nodeType="after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par>
                          <p:cTn id="35" fill="hold">
                            <p:stCondLst>
                              <p:cond delay="2000"/>
                            </p:stCondLst>
                            <p:childTnLst>
                              <p:par>
                                <p:cTn id="36" presetID="14" presetClass="entr" presetSubtype="10" fill="hold" grpId="0" nodeType="after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323439"/>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Vì sao Hải Thượng Lãn Ông được coi là một bậc danh y của Việt Nam?</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1450814" y="2805896"/>
            <a:ext cx="9646405" cy="3261529"/>
          </a:xfrm>
          <a:custGeom>
            <a:avLst/>
            <a:gdLst>
              <a:gd name="connsiteX0" fmla="*/ 0 w 9646405"/>
              <a:gd name="connsiteY0" fmla="*/ 162816 h 3261529"/>
              <a:gd name="connsiteX1" fmla="*/ 162816 w 9646405"/>
              <a:gd name="connsiteY1" fmla="*/ 0 h 3261529"/>
              <a:gd name="connsiteX2" fmla="*/ 9483589 w 9646405"/>
              <a:gd name="connsiteY2" fmla="*/ 0 h 3261529"/>
              <a:gd name="connsiteX3" fmla="*/ 9646405 w 9646405"/>
              <a:gd name="connsiteY3" fmla="*/ 162816 h 3261529"/>
              <a:gd name="connsiteX4" fmla="*/ 9646405 w 9646405"/>
              <a:gd name="connsiteY4" fmla="*/ 3098713 h 3261529"/>
              <a:gd name="connsiteX5" fmla="*/ 9483589 w 9646405"/>
              <a:gd name="connsiteY5" fmla="*/ 3261529 h 3261529"/>
              <a:gd name="connsiteX6" fmla="*/ 162816 w 9646405"/>
              <a:gd name="connsiteY6" fmla="*/ 3261529 h 3261529"/>
              <a:gd name="connsiteX7" fmla="*/ 0 w 9646405"/>
              <a:gd name="connsiteY7" fmla="*/ 3098713 h 3261529"/>
              <a:gd name="connsiteX8" fmla="*/ 0 w 9646405"/>
              <a:gd name="connsiteY8" fmla="*/ 162816 h 32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261529" fill="none" extrusionOk="0">
                <a:moveTo>
                  <a:pt x="0" y="162816"/>
                </a:moveTo>
                <a:cubicBezTo>
                  <a:pt x="-3704" y="86069"/>
                  <a:pt x="61917" y="5380"/>
                  <a:pt x="162816" y="0"/>
                </a:cubicBezTo>
                <a:cubicBezTo>
                  <a:pt x="3301009" y="46004"/>
                  <a:pt x="5354658" y="-130779"/>
                  <a:pt x="9483589" y="0"/>
                </a:cubicBezTo>
                <a:cubicBezTo>
                  <a:pt x="9588270" y="-5228"/>
                  <a:pt x="9632262" y="78747"/>
                  <a:pt x="9646405" y="162816"/>
                </a:cubicBezTo>
                <a:cubicBezTo>
                  <a:pt x="9516509" y="790137"/>
                  <a:pt x="9572343" y="2307488"/>
                  <a:pt x="9646405" y="3098713"/>
                </a:cubicBezTo>
                <a:cubicBezTo>
                  <a:pt x="9644139" y="3184764"/>
                  <a:pt x="9580212" y="3247048"/>
                  <a:pt x="9483589" y="3261529"/>
                </a:cubicBezTo>
                <a:cubicBezTo>
                  <a:pt x="7326470" y="3117937"/>
                  <a:pt x="4668261" y="3312766"/>
                  <a:pt x="162816" y="3261529"/>
                </a:cubicBezTo>
                <a:cubicBezTo>
                  <a:pt x="64374" y="3250922"/>
                  <a:pt x="11018" y="3187914"/>
                  <a:pt x="0" y="3098713"/>
                </a:cubicBezTo>
                <a:cubicBezTo>
                  <a:pt x="-11777" y="2268189"/>
                  <a:pt x="73841" y="1063172"/>
                  <a:pt x="0" y="162816"/>
                </a:cubicBezTo>
                <a:close/>
              </a:path>
              <a:path w="9646405" h="3261529" stroke="0" extrusionOk="0">
                <a:moveTo>
                  <a:pt x="0" y="162816"/>
                </a:moveTo>
                <a:cubicBezTo>
                  <a:pt x="8839" y="73384"/>
                  <a:pt x="68177" y="-1238"/>
                  <a:pt x="162816" y="0"/>
                </a:cubicBezTo>
                <a:cubicBezTo>
                  <a:pt x="2993685" y="43276"/>
                  <a:pt x="7633169" y="12265"/>
                  <a:pt x="9483589" y="0"/>
                </a:cubicBezTo>
                <a:cubicBezTo>
                  <a:pt x="9575841" y="2468"/>
                  <a:pt x="9648284" y="70056"/>
                  <a:pt x="9646405" y="162816"/>
                </a:cubicBezTo>
                <a:cubicBezTo>
                  <a:pt x="9672950" y="1415833"/>
                  <a:pt x="9772033" y="2032194"/>
                  <a:pt x="9646405" y="3098713"/>
                </a:cubicBezTo>
                <a:cubicBezTo>
                  <a:pt x="9646672" y="3191675"/>
                  <a:pt x="9575481" y="3260205"/>
                  <a:pt x="9483589" y="3261529"/>
                </a:cubicBezTo>
                <a:cubicBezTo>
                  <a:pt x="6467846" y="3096644"/>
                  <a:pt x="1848293" y="3359501"/>
                  <a:pt x="162816" y="3261529"/>
                </a:cubicBezTo>
                <a:cubicBezTo>
                  <a:pt x="78351" y="3252899"/>
                  <a:pt x="16228" y="3191501"/>
                  <a:pt x="0" y="3098713"/>
                </a:cubicBezTo>
                <a:cubicBezTo>
                  <a:pt x="-117259" y="2743881"/>
                  <a:pt x="18689" y="469684"/>
                  <a:pt x="0" y="16281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1628775" y="3098221"/>
            <a:ext cx="9336429" cy="2352921"/>
          </a:xfrm>
        </p:spPr>
        <p:txBody>
          <a:bodyPr>
            <a:noAutofit/>
          </a:bodyPr>
          <a:lstStyle/>
          <a:p>
            <a:pPr marL="0" indent="0" algn="just">
              <a:buNone/>
            </a:pP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Bên cạnh việc làm thuốc chữa bệnh, Hải Thượng Lãn Ông còn nghiên cứu,</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viết nhiều sách có giá trị về y học,</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văn hóa và lịch sử nên ông được coi là một bậc danh y của Việt Nam.</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4993379" y="1181002"/>
            <a:ext cx="6797881"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cuộc đời của Hải Thượng Lãn Ông. Ông</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một tấm gương sáng về ý thức tự học để trở thành thầy thuốc giỏi,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bậc danh y của nước ta.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2121222" y="1759368"/>
            <a:ext cx="7868731" cy="1200329"/>
          </a:xfrm>
          <a:prstGeom prst="rect">
            <a:avLst/>
          </a:prstGeom>
          <a:noFill/>
        </p:spPr>
        <p:txBody>
          <a:bodyPr wrap="square" rtlCol="0">
            <a:spAutoFit/>
          </a:bodyPr>
          <a:lstStyle/>
          <a:p>
            <a:pPr marL="571500" lvl="0" indent="-571500">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đúng từng câu văn theo cảm xúc của tác giả</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Hộp Văn bản 22">
            <a:extLst>
              <a:ext uri="{FF2B5EF4-FFF2-40B4-BE49-F238E27FC236}">
                <a16:creationId xmlns:a16="http://schemas.microsoft.com/office/drawing/2014/main" id="{DDB4F652-0C83-9F2F-F7FA-EECA148B5F15}"/>
              </a:ext>
            </a:extLst>
          </p:cNvPr>
          <p:cNvSpPr txBox="1"/>
          <p:nvPr/>
        </p:nvSpPr>
        <p:spPr>
          <a:xfrm>
            <a:off x="2121351" y="3320707"/>
            <a:ext cx="8499024"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1,2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nhẹ</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nhàng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p:cNvGrpSpPr/>
          <p:nvPr/>
        </p:nvGrpSpPr>
        <p:grpSpPr>
          <a:xfrm>
            <a:off x="2990780" y="247650"/>
            <a:ext cx="6204960" cy="6266244"/>
            <a:chOff x="1438204" y="139700"/>
            <a:chExt cx="6292991" cy="6355144"/>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8204" y="139700"/>
              <a:ext cx="6292991" cy="6355144"/>
            </a:xfrm>
            <a:prstGeom prst="rect">
              <a:avLst/>
            </a:prstGeom>
          </p:spPr>
        </p:pic>
        <p:sp>
          <p:nvSpPr>
            <p:cNvPr id="8" name="TextBox 7"/>
            <p:cNvSpPr txBox="1"/>
            <p:nvPr/>
          </p:nvSpPr>
          <p:spPr>
            <a:xfrm rot="14336545">
              <a:off x="2550410" y="812837"/>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
          <p:nvSpPr>
            <p:cNvPr id="139" name="TextBox 138"/>
            <p:cNvSpPr txBox="1"/>
            <p:nvPr/>
          </p:nvSpPr>
          <p:spPr>
            <a:xfrm rot="20097721">
              <a:off x="4437527" y="771117"/>
              <a:ext cx="2026450" cy="2200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 tràng vỗ tay</a:t>
              </a:r>
            </a:p>
          </p:txBody>
        </p:sp>
        <p:sp>
          <p:nvSpPr>
            <p:cNvPr id="140" name="TextBox 139"/>
            <p:cNvSpPr txBox="1"/>
            <p:nvPr/>
          </p:nvSpPr>
          <p:spPr>
            <a:xfrm rot="1104878">
              <a:off x="5213090" y="2921281"/>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141" name="TextBox 140"/>
            <p:cNvSpPr txBox="1"/>
            <p:nvPr/>
          </p:nvSpPr>
          <p:spPr>
            <a:xfrm rot="5226130">
              <a:off x="3556418" y="4136728"/>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142" name="TextBox 141"/>
            <p:cNvSpPr txBox="1"/>
            <p:nvPr/>
          </p:nvSpPr>
          <p:spPr>
            <a:xfrm rot="10234345">
              <a:off x="1780743" y="3553661"/>
              <a:ext cx="2106679" cy="7959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5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grpSp>
      <p:sp>
        <p:nvSpPr>
          <p:cNvPr id="145" name="Isosceles Triangle 144"/>
          <p:cNvSpPr/>
          <p:nvPr/>
        </p:nvSpPr>
        <p:spPr>
          <a:xfrm rot="19059491">
            <a:off x="8419023" y="5064086"/>
            <a:ext cx="342487" cy="1065681"/>
          </a:xfrm>
          <a:prstGeom prst="triangl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1" name="Picture 10"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4764" y="3940479"/>
            <a:ext cx="3195488" cy="31954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435123" y="4348454"/>
            <a:ext cx="3121641" cy="3121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03909" y="345537"/>
            <a:ext cx="2166631" cy="2166631"/>
          </a:xfrm>
          <a:prstGeom prst="rect">
            <a:avLst/>
          </a:prstGeom>
          <a:noFill/>
          <a:extLst>
            <a:ext uri="{909E8E84-426E-40DD-AFC4-6F175D3DCCD1}">
              <a14:hiddenFill xmlns:a14="http://schemas.microsoft.com/office/drawing/2010/main">
                <a:solidFill>
                  <a:srgbClr val="FFFFFF"/>
                </a:solidFill>
              </a14:hiddenFill>
            </a:ext>
          </a:extLst>
        </p:spPr>
      </p:pic>
      <p:pic>
        <p:nvPicPr>
          <p:cNvPr id="3" name="Ngay tet que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34755" y="3129140"/>
            <a:ext cx="609600" cy="609600"/>
          </a:xfrm>
          <a:prstGeom prst="rect">
            <a:avLst/>
          </a:prstGeom>
        </p:spPr>
      </p:pic>
    </p:spTree>
    <p:extLst>
      <p:ext uri="{BB962C8B-B14F-4D97-AF65-F5344CB8AC3E}">
        <p14:creationId xmlns:p14="http://schemas.microsoft.com/office/powerpoint/2010/main" val="1642092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8" presetClass="emph" presetSubtype="0" repeatCount="indefinite" fill="hold" nodeType="clickEffect">
                                  <p:stCondLst>
                                    <p:cond delay="0"/>
                                  </p:stCondLst>
                                  <p:childTnLst>
                                    <p:animRot by="21600000">
                                      <p:cBhvr>
                                        <p:cTn id="11" dur="500" fill="hold"/>
                                        <p:tgtEl>
                                          <p:spTgt spid="1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audio>
              <p:cMediaNode vol="18182">
                <p:cTn id="2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Hải Thượng Lãn Ông là một thầy thuốc nổi tiếng của nước ta ở thế kỉ XVII.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không quản ngày đêm, mưa nắng, trèo đèo lội suối đi chữa bệnh cứu người. Đối với người nghèo, hoàn cảnh khó khăn, ông thường khám bệnh và cho thuốc không lấy tiền.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26492978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Em hiểu thế nào về câu nói “Thầy thuốc như mẹ hiền”?</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989613"/>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Câu nói “</a:t>
            </a:r>
            <a:r>
              <a:rPr lang="vi-VN" sz="2800" b="1" dirty="0">
                <a:solidFill>
                  <a:schemeClr val="tx1"/>
                </a:solidFill>
                <a:latin typeface="Cambria" panose="02040503050406030204" pitchFamily="18" charset="0"/>
                <a:ea typeface="Cambria" panose="02040503050406030204" pitchFamily="18" charset="0"/>
              </a:rPr>
              <a:t>Thầy thuốc như mẹ hiền” </a:t>
            </a:r>
            <a:r>
              <a:rPr lang="vi-VN" sz="2800" dirty="0">
                <a:solidFill>
                  <a:schemeClr val="tx1"/>
                </a:solidFill>
                <a:latin typeface="Cambria" panose="02040503050406030204" pitchFamily="18" charset="0"/>
                <a:ea typeface="Cambria" panose="02040503050406030204" pitchFamily="18" charset="0"/>
              </a:rPr>
              <a:t>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VN" sz="28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4" name="Picture 3">
            <a:extLst>
              <a:ext uri="{FF2B5EF4-FFF2-40B4-BE49-F238E27FC236}">
                <a16:creationId xmlns:a16="http://schemas.microsoft.com/office/drawing/2014/main" id="{96B88C16-8D8A-0DE0-8225-9B85D0CE12DB}"/>
              </a:ext>
            </a:extLst>
          </p:cNvPr>
          <p:cNvPicPr>
            <a:picLocks noChangeAspect="1"/>
          </p:cNvPicPr>
          <p:nvPr/>
        </p:nvPicPr>
        <p:blipFill>
          <a:blip r:embed="rId7"/>
          <a:stretch>
            <a:fillRect/>
          </a:stretch>
        </p:blipFill>
        <p:spPr>
          <a:xfrm>
            <a:off x="2762231" y="1303010"/>
            <a:ext cx="7303641" cy="4828450"/>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8"/>
          <a:stretch>
            <a:fillRect/>
          </a:stretch>
        </p:blipFill>
        <p:spPr>
          <a:xfrm>
            <a:off x="533920" y="95579"/>
            <a:ext cx="3292125" cy="2353260"/>
          </a:xfrm>
          <a:prstGeom prst="rect">
            <a:avLst/>
          </a:prstGeom>
        </p:spPr>
      </p:pic>
      <p:pic>
        <p:nvPicPr>
          <p:cNvPr id="12" name="Picture 11">
            <a:extLst>
              <a:ext uri="{FF2B5EF4-FFF2-40B4-BE49-F238E27FC236}">
                <a16:creationId xmlns:a16="http://schemas.microsoft.com/office/drawing/2014/main" id="{0098F1BB-2373-E584-DAE7-1B4E496DBDD2}"/>
              </a:ext>
            </a:extLst>
          </p:cNvPr>
          <p:cNvPicPr>
            <a:picLocks noChangeAspect="1"/>
          </p:cNvPicPr>
          <p:nvPr/>
        </p:nvPicPr>
        <p:blipFill>
          <a:blip r:embed="rId9"/>
          <a:stretch>
            <a:fillRect/>
          </a:stretch>
        </p:blipFill>
        <p:spPr>
          <a:xfrm>
            <a:off x="7654994" y="5073831"/>
            <a:ext cx="2865368"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901422" y="2014605"/>
            <a:ext cx="4749196" cy="1414395"/>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algn="r"/>
            <a:r>
              <a:rPr lang="vi-VN" sz="2300" b="0" i="0" dirty="0">
                <a:solidFill>
                  <a:srgbClr val="000000"/>
                </a:solidFill>
                <a:effectLst/>
                <a:latin typeface="Cambria" panose="02040503050406030204" pitchFamily="18" charset="0"/>
                <a:ea typeface="Cambria" panose="02040503050406030204" pitchFamily="18" charset="0"/>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chữa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bệnh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giúp</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dân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63EB6C48-5A64-8C25-FBF2-0D5FF5F3D013}"/>
              </a:ext>
            </a:extLst>
          </p:cNvPr>
          <p:cNvSpPr/>
          <p:nvPr/>
        </p:nvSpPr>
        <p:spPr>
          <a:xfrm>
            <a:off x="1484058" y="3107587"/>
            <a:ext cx="10326942" cy="715089"/>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2: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không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lấy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tiền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FA94B57-7054-0858-9688-10E3CBFBCD42}"/>
              </a:ext>
            </a:extLst>
          </p:cNvPr>
          <p:cNvSpPr/>
          <p:nvPr/>
        </p:nvSpPr>
        <p:spPr>
          <a:xfrm>
            <a:off x="1503108" y="4193437"/>
            <a:ext cx="10326942" cy="715089"/>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a:t>
            </a:r>
            <a:r>
              <a:rPr lang="en-US" sz="3600" b="1" dirty="0">
                <a:solidFill>
                  <a:prstClr val="black"/>
                </a:solidFill>
                <a:latin typeface="Cambria" panose="02040503050406030204" pitchFamily="18" charset="0"/>
                <a:ea typeface="Cambria" panose="02040503050406030204" pitchFamily="18" charset="0"/>
              </a:rPr>
              <a:t>3</a:t>
            </a:r>
            <a:r>
              <a:rPr lang="vi-VN" sz="3600" b="1" dirty="0">
                <a:solidFill>
                  <a:prstClr val="black"/>
                </a:solidFill>
                <a:latin typeface="Cambria" panose="02040503050406030204" pitchFamily="18" charset="0"/>
                <a:ea typeface="Cambria" panose="02040503050406030204" pitchFamily="18" charset="0"/>
              </a:rPr>
              <a:t>: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gạo</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củi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dầu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đèn</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5FCAFC34-5698-A8B1-D5D1-01B178F16BB7}"/>
              </a:ext>
            </a:extLst>
          </p:cNvPr>
          <p:cNvSpPr/>
          <p:nvPr/>
        </p:nvSpPr>
        <p:spPr>
          <a:xfrm>
            <a:off x="1533525" y="5272651"/>
            <a:ext cx="9696450" cy="715089"/>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a:t>
            </a:r>
            <a:r>
              <a:rPr lang="en-US" sz="3600" b="1" dirty="0">
                <a:solidFill>
                  <a:prstClr val="black"/>
                </a:solidFill>
                <a:latin typeface="Cambria" panose="02040503050406030204" pitchFamily="18" charset="0"/>
                <a:ea typeface="Cambria" panose="02040503050406030204" pitchFamily="18" charset="0"/>
              </a:rPr>
              <a:t>4</a:t>
            </a:r>
            <a:r>
              <a:rPr lang="vi-VN"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lại</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2872661" y="221862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nổi</a:t>
            </a:r>
            <a:r>
              <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tiếng</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3382682" y="379256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trèo</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đèo</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lên</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kinh</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đô</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mbria" panose="02040503050406030204" pitchFamily="18" charset="0"/>
                <a:ea typeface="Cambria" panose="02040503050406030204" pitchFamily="18" charset="0"/>
              </a:rPr>
              <a:t>l</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ội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suối</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1569</Words>
  <Application>Microsoft Office PowerPoint</Application>
  <PresentationFormat>Widescreen</PresentationFormat>
  <Paragraphs>92</Paragraphs>
  <Slides>31</Slides>
  <Notes>14</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31</vt:i4>
      </vt:variant>
    </vt:vector>
  </HeadingPairs>
  <TitlesOfParts>
    <vt:vector size="46" baseType="lpstr">
      <vt:lpstr>#9Slide05 SVNClementine</vt:lpstr>
      <vt:lpstr>#9Slide07 HoneyCream</vt:lpstr>
      <vt:lpstr>Arial</vt:lpstr>
      <vt:lpstr>Arial-Rounded</vt:lpstr>
      <vt:lpstr>Barlow Condensed</vt:lpstr>
      <vt:lpstr>Calibri</vt:lpstr>
      <vt:lpstr>Calibri Light</vt:lpstr>
      <vt:lpstr>Cambria</vt:lpstr>
      <vt:lpstr>Times New Roman</vt:lpstr>
      <vt:lpstr>UTM Avo</vt:lpstr>
      <vt:lpstr>Office 主题​​</vt:lpstr>
      <vt:lpstr>1_Office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LAPTOP T&amp;T</cp:lastModifiedBy>
  <cp:revision>45</cp:revision>
  <dcterms:created xsi:type="dcterms:W3CDTF">2023-10-22T04:26:35Z</dcterms:created>
  <dcterms:modified xsi:type="dcterms:W3CDTF">2024-01-15T01:37:02Z</dcterms:modified>
</cp:coreProperties>
</file>