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79" r:id="rId4"/>
    <p:sldMasterId id="2147483691" r:id="rId5"/>
  </p:sldMasterIdLst>
  <p:notesMasterIdLst>
    <p:notesMasterId r:id="rId29"/>
  </p:notesMasterIdLst>
  <p:sldIdLst>
    <p:sldId id="256" r:id="rId6"/>
    <p:sldId id="479" r:id="rId7"/>
    <p:sldId id="875" r:id="rId8"/>
    <p:sldId id="874" r:id="rId9"/>
    <p:sldId id="872" r:id="rId10"/>
    <p:sldId id="293" r:id="rId11"/>
    <p:sldId id="868" r:id="rId12"/>
    <p:sldId id="486" r:id="rId13"/>
    <p:sldId id="489" r:id="rId14"/>
    <p:sldId id="492" r:id="rId15"/>
    <p:sldId id="885" r:id="rId16"/>
    <p:sldId id="387" r:id="rId17"/>
    <p:sldId id="878" r:id="rId18"/>
    <p:sldId id="877" r:id="rId19"/>
    <p:sldId id="879" r:id="rId20"/>
    <p:sldId id="880" r:id="rId21"/>
    <p:sldId id="881" r:id="rId22"/>
    <p:sldId id="390" r:id="rId23"/>
    <p:sldId id="882" r:id="rId24"/>
    <p:sldId id="487" r:id="rId25"/>
    <p:sldId id="883" r:id="rId26"/>
    <p:sldId id="884" r:id="rId27"/>
    <p:sldId id="48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3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39741-87CF-434D-885B-3AAD4CE59D79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251E0-DCBE-4426-89C2-2763CEBB1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3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251E0-DCBE-4426-89C2-2763CEBB13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3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251E0-DCBE-4426-89C2-2763CEBB13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54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FC1E0E-7A6E-4FE7-9D97-77C6176297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048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251E0-DCBE-4426-89C2-2763CEBB13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5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8392E-F0ED-214A-ABBD-875E9E01F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586C95-461A-F90C-5C4A-B1CC2FFDD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729E6-A9C2-30A2-E8BF-A64CCA6AC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47FB0-FE48-765E-04B0-A83E2FE14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9230C-BED2-5A73-F1F7-18058DEA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75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BABAD-0D43-963E-01F5-0ECEA15E6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C2ECB1-40B8-794A-5CBD-7AA4B6304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ADC85-74E0-03E5-0796-A42557EF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37938-F7FB-CC9E-04C6-ACC1FE829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B6A73-B073-FB6E-9B26-74D407DA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35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393436-362E-E48D-AECC-1800317450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2BA281-1311-DBDE-271B-4322B848A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C03F3-26E1-2F2C-DFFB-DAB8A2106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0C9BD-D303-B81A-5608-E32811EDF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D7853-39A6-847E-44D8-D7655D53B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91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43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59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52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52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83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89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67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14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9176D-6311-8A45-560A-7A204B488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FE3C4-5008-2BE2-6D76-217DCE7F3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0E39A-0F79-D6F2-7AA0-E3D956176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77F2E-3409-B370-81F6-503D2A822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957EE-93C5-76ED-B073-0C30DE16F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24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53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08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00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3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56EC-CA4B-B337-9D91-E43E9466AF80}"/>
              </a:ext>
            </a:extLst>
          </p:cNvPr>
          <p:cNvSpPr/>
          <p:nvPr userDrawn="1"/>
        </p:nvSpPr>
        <p:spPr>
          <a:xfrm>
            <a:off x="104172" y="151548"/>
            <a:ext cx="11930315" cy="657357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1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31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33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0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26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42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24072-6225-0258-63ED-C1B981C55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C2DA7B-9AED-AE88-3F79-5668F3215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414DA-4AF7-AAD7-8DF4-2A856671E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42E48-794E-7F69-4C15-18B69E418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D3D84-6903-DD19-72F9-7A37B28D0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438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4762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32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8429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8669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9159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974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0780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5507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1351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374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FF451-0590-76ED-52C7-1D15CF3B6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53228-FC36-97C7-9FDB-CF05918C07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5AA08-4F42-3496-C302-1E22C92B4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82CCCB-C52D-DAD2-B1A9-BEE17697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2572D-CA57-26F1-6CF1-A5FA177EC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81F594-8F5B-DB59-657E-ADD47F318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77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62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C4F57-2AC8-8C6F-9A48-D9AB03BC1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E6DAE-4671-F110-B258-C9B1B3391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E1291C-E62C-22FE-4CE0-9689C27BB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F97349-010F-CE04-5423-45EE6C90F7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492BD6-DB08-2D64-EAC2-2736CF3C5F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AF143F-29C2-5A8C-A95D-E528F665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B0D36E-FDA3-19AE-16EE-29617971E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D06E14-1458-9DFA-F1D5-93007C816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62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38078-EBA0-BA36-117A-45089BF55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F00726-F016-7349-8899-E9C45BDC2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B8E95-A27B-508D-1D69-75DDF4C68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A71689-8705-705A-64C4-1508B4766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54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B5CDD1-E693-E5BA-4746-2E73EDF34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981E2A-5CF3-DAAE-791D-A082EA29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49500-E167-811D-3213-32DD3C707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8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D245A-94EF-5FCB-2DC6-47AE66CFC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4177B-6C95-1894-A6BD-FF9E8FD67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8EC9BD-0D42-FFBC-4ECF-9285DC000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94D48-835E-47E1-8A84-516E167F7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2DB2A-3A4B-BA4F-8EEF-A9F794ADE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2A42E9-B442-0C0F-D5A6-707184BC1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34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75454-66FF-9BDF-96A3-BD37E15F1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CC7FCE-E8CC-4AC7-BEC3-881DB6EFF9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CEBFBD-B7A6-6F5B-6C09-A460503B0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0CC11-AA2B-94E0-BCD6-A8EDB87A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9A5640-2C23-DFF1-B8F5-09F90C0B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EDE8BF-833A-29FD-3967-E739D926E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87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451B50-F233-8490-32CC-52EC3305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1E8A8-C062-FA4F-DD6D-60A6D340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C1C93-4B7C-2BE9-D942-54FE00B8C8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83280-3ADC-4982-B332-8FCE91DD4E7F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64C34-DFB2-D766-C3A3-559090C7C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402F5-E538-C24D-2481-FE4BFA428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CC4B473-6FEB-1136-07D4-A0A23A39591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363" y="-7753748"/>
            <a:ext cx="1418528" cy="1418528"/>
          </a:xfrm>
          <a:prstGeom prst="rect">
            <a:avLst/>
          </a:prstGeom>
        </p:spPr>
      </p:pic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D0CA0EC-5AF9-9DE3-59CA-1DD8801B60D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106" y="12297737"/>
            <a:ext cx="1418528" cy="141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4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E93E3474-C84A-E700-FFA0-E9C2C6C086F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D8F2846-B0AC-D6A3-65B0-F1E549C71E89}"/>
              </a:ext>
            </a:extLst>
          </p:cNvPr>
          <p:cNvSpPr/>
          <p:nvPr userDrawn="1"/>
        </p:nvSpPr>
        <p:spPr>
          <a:xfrm>
            <a:off x="104172" y="151548"/>
            <a:ext cx="11930315" cy="657357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16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2024/1/19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7922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349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347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868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1.png"/><Relationship Id="rId7" Type="http://schemas.openxmlformats.org/officeDocument/2006/relationships/image" Target="../media/image4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13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7.jp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microsoft.com/office/2007/relationships/hdphoto" Target="../media/hdphoto1.wdp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7.jp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microsoft.com/office/2007/relationships/hdphoto" Target="../media/hdphoto1.wdp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7.jp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ame screen with mushrooms and trees&#10;&#10;Description automatically generated">
            <a:extLst>
              <a:ext uri="{FF2B5EF4-FFF2-40B4-BE49-F238E27FC236}">
                <a16:creationId xmlns:a16="http://schemas.microsoft.com/office/drawing/2014/main" id="{A3FED02A-5B05-0BC1-8FD0-75064ED15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779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930EF3-D728-5C2A-7242-44C9A7D6FFD2}"/>
              </a:ext>
            </a:extLst>
          </p:cNvPr>
          <p:cNvSpPr/>
          <p:nvPr/>
        </p:nvSpPr>
        <p:spPr>
          <a:xfrm>
            <a:off x="1581040" y="1012370"/>
            <a:ext cx="8878824" cy="4569280"/>
          </a:xfrm>
          <a:prstGeom prst="roundRect">
            <a:avLst>
              <a:gd name="adj" fmla="val 11731"/>
            </a:avLst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A3054D-88A5-5C33-BE46-B8C653ABF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419" y="1533525"/>
            <a:ext cx="3889585" cy="128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A43982-9453-CE71-A86D-94961D025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663" y="2509592"/>
            <a:ext cx="2279262" cy="10593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4C4682-35D7-7143-43C6-9993F9900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531" y="3321471"/>
            <a:ext cx="8888738" cy="20057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51A518-586A-A122-6C3F-7C40066FF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285" y="4586421"/>
            <a:ext cx="2670279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1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BE724C-34F3-57AC-28B5-4B192589E086}"/>
              </a:ext>
            </a:extLst>
          </p:cNvPr>
          <p:cNvSpPr txBox="1"/>
          <p:nvPr/>
        </p:nvSpPr>
        <p:spPr>
          <a:xfrm>
            <a:off x="747131" y="200722"/>
            <a:ext cx="10582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</a:t>
            </a:r>
            <a:r>
              <a:rPr lang="nl-NL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uan sát hình 9, đọc thông tin và cho biết nấm thường sống ở đâu.</a:t>
            </a:r>
            <a:endParaRPr lang="en-US" sz="3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7A805F-43DB-D312-003F-89013EB41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038" y="1534221"/>
            <a:ext cx="6124575" cy="5105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1FFFC23-C611-D2C1-0D86-7B27B20BD190}"/>
              </a:ext>
            </a:extLst>
          </p:cNvPr>
          <p:cNvSpPr/>
          <p:nvPr/>
        </p:nvSpPr>
        <p:spPr>
          <a:xfrm>
            <a:off x="111512" y="1800464"/>
            <a:ext cx="3546087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09" fontAlgn="base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tai mèo (mộc nhĩ) mọc trên gỗ mục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00694A-7C73-B1D7-271F-036C9409A987}"/>
              </a:ext>
            </a:extLst>
          </p:cNvPr>
          <p:cNvSpPr/>
          <p:nvPr/>
        </p:nvSpPr>
        <p:spPr>
          <a:xfrm>
            <a:off x="8675650" y="1733557"/>
            <a:ext cx="3401122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09" fontAlgn="base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mốc mọc trên bánh mì để lâu ngày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42EDC8-AB32-E8E1-5E50-CDED632E81F7}"/>
              </a:ext>
            </a:extLst>
          </p:cNvPr>
          <p:cNvSpPr/>
          <p:nvPr/>
        </p:nvSpPr>
        <p:spPr>
          <a:xfrm>
            <a:off x="0" y="4911654"/>
            <a:ext cx="3546087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09" fontAlgn="base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rơm mọc trên rơm, rạ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242D3F-7732-C988-D47A-6077435C9B46}"/>
              </a:ext>
            </a:extLst>
          </p:cNvPr>
          <p:cNvSpPr/>
          <p:nvPr/>
        </p:nvSpPr>
        <p:spPr>
          <a:xfrm>
            <a:off x="8787160" y="4844747"/>
            <a:ext cx="3055435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09" fontAlgn="base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mốc ở góc tường nhà </a:t>
            </a:r>
          </a:p>
        </p:txBody>
      </p:sp>
    </p:spTree>
    <p:extLst>
      <p:ext uri="{BB962C8B-B14F-4D97-AF65-F5344CB8AC3E}">
        <p14:creationId xmlns:p14="http://schemas.microsoft.com/office/powerpoint/2010/main" val="307621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20" grpId="0" animBg="1"/>
      <p:bldP spid="22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3DB0981-242A-AF63-9897-0E6760CA5678}"/>
              </a:ext>
            </a:extLst>
          </p:cNvPr>
          <p:cNvGrpSpPr/>
          <p:nvPr/>
        </p:nvGrpSpPr>
        <p:grpSpPr>
          <a:xfrm>
            <a:off x="915194" y="990600"/>
            <a:ext cx="10117222" cy="1600199"/>
            <a:chOff x="986208" y="1329418"/>
            <a:chExt cx="10219585" cy="419916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53BAA24-9651-5F72-FD56-7C928FAC9CBC}"/>
                </a:ext>
              </a:extLst>
            </p:cNvPr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91B0F092-29B9-559A-C043-C55EDED99638}"/>
                  </a:ext>
                </a:extLst>
              </p:cNvPr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AFA0E78C-4162-806D-6549-32FD2692039B}"/>
                  </a:ext>
                </a:extLst>
              </p:cNvPr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标题 1">
              <a:extLst>
                <a:ext uri="{FF2B5EF4-FFF2-40B4-BE49-F238E27FC236}">
                  <a16:creationId xmlns:a16="http://schemas.microsoft.com/office/drawing/2014/main" id="{CD16B157-9F32-925C-6F32-ABF53501E166}"/>
                </a:ext>
              </a:extLst>
            </p:cNvPr>
            <p:cNvSpPr txBox="1">
              <a:spLocks/>
            </p:cNvSpPr>
            <p:nvPr/>
          </p:nvSpPr>
          <p:spPr>
            <a:xfrm>
              <a:off x="2011237" y="4401979"/>
              <a:ext cx="8773888" cy="59012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-1905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>
                  <a:tab pos="255270" algn="l"/>
                </a:tabLs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mọc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khoa?</a:t>
              </a:r>
            </a:p>
          </p:txBody>
        </p:sp>
      </p:grpSp>
      <p:pic>
        <p:nvPicPr>
          <p:cNvPr id="7" name="图片 14">
            <a:extLst>
              <a:ext uri="{FF2B5EF4-FFF2-40B4-BE49-F238E27FC236}">
                <a16:creationId xmlns:a16="http://schemas.microsoft.com/office/drawing/2014/main" id="{CC57D00D-4114-09E4-6C7B-0CF5045376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1" y="2888166"/>
            <a:ext cx="3773536" cy="3773536"/>
          </a:xfrm>
          <a:prstGeom prst="rect">
            <a:avLst/>
          </a:prstGeom>
        </p:spPr>
      </p:pic>
      <p:pic>
        <p:nvPicPr>
          <p:cNvPr id="8" name="Picture 2" descr="Dấu chấm hỏi png | PNGEgg">
            <a:extLst>
              <a:ext uri="{FF2B5EF4-FFF2-40B4-BE49-F238E27FC236}">
                <a16:creationId xmlns:a16="http://schemas.microsoft.com/office/drawing/2014/main" id="{FDC948A8-C03F-BFE1-62A8-D82CF6F2E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4" b="96542" l="9483" r="89943">
                        <a14:foregroundMark x1="36207" y1="8934" x2="65230" y2="6916"/>
                        <a14:foregroundMark x1="65230" y1="6916" x2="67241" y2="8357"/>
                        <a14:foregroundMark x1="44828" y1="85014" x2="53448" y2="88473"/>
                        <a14:foregroundMark x1="46552" y1="2594" x2="59195" y2="2594"/>
                        <a14:foregroundMark x1="47126" y1="96542" x2="52299" y2="9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4" y="1143000"/>
            <a:ext cx="1143000" cy="10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4E8B415-2BAF-2A7B-21B9-4BD606E9643C}"/>
              </a:ext>
            </a:extLst>
          </p:cNvPr>
          <p:cNvSpPr/>
          <p:nvPr/>
        </p:nvSpPr>
        <p:spPr>
          <a:xfrm>
            <a:off x="3523785" y="3276600"/>
            <a:ext cx="7373609" cy="2862322"/>
          </a:xfrm>
          <a:prstGeom prst="rect">
            <a:avLst/>
          </a:prstGeom>
          <a:ln w="762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Nấm có thể sống ở nhiều nơi khác nhau bao gồm:</a:t>
            </a:r>
          </a:p>
          <a:p>
            <a:pPr lvl="0" algn="just"/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Gỗ, rơm, rạ, lá cây mục.</a:t>
            </a:r>
          </a:p>
          <a:p>
            <a:pPr lvl="0" algn="just"/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Đất ẩm, </a:t>
            </a:r>
            <a:r>
              <a:rPr lang="en-US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át động </a:t>
            </a:r>
            <a:r>
              <a:rPr lang="en-US" sz="36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endParaRPr lang="en-US" sz="3600" b="1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Chân tường ẩm, quần áo </a:t>
            </a:r>
            <a:r>
              <a:rPr lang="en-US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</a:t>
            </a:r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m.</a:t>
            </a:r>
          </a:p>
        </p:txBody>
      </p:sp>
    </p:spTree>
    <p:extLst>
      <p:ext uri="{BB962C8B-B14F-4D97-AF65-F5344CB8AC3E}">
        <p14:creationId xmlns:p14="http://schemas.microsoft.com/office/powerpoint/2010/main" val="127538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534124" y="305207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DB4410-BB32-64B6-9978-7D4564CAE802}"/>
              </a:ext>
            </a:extLst>
          </p:cNvPr>
          <p:cNvSpPr/>
          <p:nvPr/>
        </p:nvSpPr>
        <p:spPr>
          <a:xfrm>
            <a:off x="752665" y="1670672"/>
            <a:ext cx="6552347" cy="4401205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914309" fontAlgn="base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 sống của nấm rất đa dạng, nấm có thể sống ở rất nhiều nơi trên trái đất, thường ở nơi ẩm ướt như: Đất ẩm, rơm rạ mục, thức ăn để lâu, hoa quả thối rữa, xác động vật…..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5BA681-38AB-7D4D-8B01-84E2A5ACD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662" y="185865"/>
            <a:ext cx="3993226" cy="1457070"/>
          </a:xfrm>
          <a:prstGeom prst="rect">
            <a:avLst/>
          </a:prstGeom>
        </p:spPr>
      </p:pic>
      <p:pic>
        <p:nvPicPr>
          <p:cNvPr id="1026" name="Picture 2" descr="Nguy cơ ngộ độc từ các loại nấm rừng">
            <a:extLst>
              <a:ext uri="{FF2B5EF4-FFF2-40B4-BE49-F238E27FC236}">
                <a16:creationId xmlns:a16="http://schemas.microsoft.com/office/drawing/2014/main" id="{8EDA0912-E3D8-1FD1-60BA-05021C012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826" y="4190999"/>
            <a:ext cx="3526512" cy="231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Top 12 các loại Nấm Độc thường gặp ở Việt Nam &amp; Thế giới">
            <a:extLst>
              <a:ext uri="{FF2B5EF4-FFF2-40B4-BE49-F238E27FC236}">
                <a16:creationId xmlns:a16="http://schemas.microsoft.com/office/drawing/2014/main" id="{4F6B01D4-5DA7-66D1-7B23-73F5E64AE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2337">
            <a:off x="7705725" y="1458192"/>
            <a:ext cx="3605213" cy="2232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17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id="{F27DF3CB-D14C-EC6E-9795-8AFDA1070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61" y="3047999"/>
            <a:ext cx="3747656" cy="3810001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6D7BB80-3E4D-6605-0089-5755E10ED329}"/>
              </a:ext>
            </a:extLst>
          </p:cNvPr>
          <p:cNvSpPr txBox="1"/>
          <p:nvPr/>
        </p:nvSpPr>
        <p:spPr>
          <a:xfrm>
            <a:off x="2921620" y="1728439"/>
            <a:ext cx="79731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7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Hoạt động 3: Một số bộ phận của nấm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31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44C9FF-BE6A-746E-5C7A-83043E7EB07B}"/>
              </a:ext>
            </a:extLst>
          </p:cNvPr>
          <p:cNvSpPr txBox="1"/>
          <p:nvPr/>
        </p:nvSpPr>
        <p:spPr>
          <a:xfrm>
            <a:off x="1115121" y="278780"/>
            <a:ext cx="10582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</a:t>
            </a:r>
            <a:r>
              <a:rPr lang="nl-NL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uan sát hình 10 và chỉ một số bộ phận của nấm.</a:t>
            </a:r>
            <a:endParaRPr lang="en-US" sz="3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8D5519-6420-71FA-276A-B7AE7652D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464" y="1220941"/>
            <a:ext cx="6075338" cy="497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2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44C9FF-BE6A-746E-5C7A-83043E7EB07B}"/>
              </a:ext>
            </a:extLst>
          </p:cNvPr>
          <p:cNvSpPr txBox="1"/>
          <p:nvPr/>
        </p:nvSpPr>
        <p:spPr>
          <a:xfrm>
            <a:off x="1115121" y="278780"/>
            <a:ext cx="10582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Lựa chọn một loại nấm khác thường gặp, vẽ và ghi chú các bộ phận của chúng.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8D608-6AC1-CC2B-2947-A91D967CA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184" y="1776644"/>
            <a:ext cx="5958817" cy="46865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845798-BDDF-F318-AF8F-A0CC6B611151}"/>
              </a:ext>
            </a:extLst>
          </p:cNvPr>
          <p:cNvSpPr txBox="1"/>
          <p:nvPr/>
        </p:nvSpPr>
        <p:spPr>
          <a:xfrm>
            <a:off x="490654" y="1839951"/>
            <a:ext cx="4795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4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lang="en-US" sz="4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endParaRPr lang="en-US" sz="40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29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44C9FF-BE6A-746E-5C7A-83043E7EB07B}"/>
              </a:ext>
            </a:extLst>
          </p:cNvPr>
          <p:cNvSpPr txBox="1"/>
          <p:nvPr/>
        </p:nvSpPr>
        <p:spPr>
          <a:xfrm>
            <a:off x="814039" y="278780"/>
            <a:ext cx="10883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Sưu tầm một số nấm khác và chia sẻ với bạn về hình dạng, màu sắc, các bộ phận và nơi sống của chúng.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43E85B-46CF-B657-B09D-9B34983F6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15" y="2431780"/>
            <a:ext cx="6055390" cy="34226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9F5BDD-0164-86B0-16B3-D91D333DE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427" y="2074127"/>
            <a:ext cx="4434140" cy="388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96B35E-BDE4-E2CC-7E16-AA62FBADD689}"/>
              </a:ext>
            </a:extLst>
          </p:cNvPr>
          <p:cNvGrpSpPr/>
          <p:nvPr/>
        </p:nvGrpSpPr>
        <p:grpSpPr>
          <a:xfrm>
            <a:off x="915194" y="990601"/>
            <a:ext cx="6600728" cy="1518424"/>
            <a:chOff x="986208" y="1329418"/>
            <a:chExt cx="10260743" cy="419916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6CB925E-40FE-421F-9AF3-25CCD61CAE95}"/>
                </a:ext>
              </a:extLst>
            </p:cNvPr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5E77E281-9EB6-5436-5B22-7433FD54B4DC}"/>
                  </a:ext>
                </a:extLst>
              </p:cNvPr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49135BAA-92BC-5920-C658-FACA9342A34B}"/>
                  </a:ext>
                </a:extLst>
              </p:cNvPr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标题 1">
              <a:extLst>
                <a:ext uri="{FF2B5EF4-FFF2-40B4-BE49-F238E27FC236}">
                  <a16:creationId xmlns:a16="http://schemas.microsoft.com/office/drawing/2014/main" id="{42409161-8AA2-A1DC-CEBD-C8C6391BF594}"/>
                </a:ext>
              </a:extLst>
            </p:cNvPr>
            <p:cNvSpPr txBox="1">
              <a:spLocks/>
            </p:cNvSpPr>
            <p:nvPr/>
          </p:nvSpPr>
          <p:spPr>
            <a:xfrm>
              <a:off x="2473063" y="3611892"/>
              <a:ext cx="8773888" cy="59012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-1905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55270" algn="l"/>
                </a:tabLst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Nấm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lợi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ích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gì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?</a:t>
              </a:r>
            </a:p>
          </p:txBody>
        </p:sp>
      </p:grpSp>
      <p:pic>
        <p:nvPicPr>
          <p:cNvPr id="7" name="图片 14">
            <a:extLst>
              <a:ext uri="{FF2B5EF4-FFF2-40B4-BE49-F238E27FC236}">
                <a16:creationId xmlns:a16="http://schemas.microsoft.com/office/drawing/2014/main" id="{D9A1EBE1-2F08-FA77-5AC5-31BFD7DBE4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1" y="2888166"/>
            <a:ext cx="3773536" cy="3773536"/>
          </a:xfrm>
          <a:prstGeom prst="rect">
            <a:avLst/>
          </a:prstGeom>
        </p:spPr>
      </p:pic>
      <p:pic>
        <p:nvPicPr>
          <p:cNvPr id="8" name="Picture 2" descr="Dấu chấm hỏi png | PNGEgg">
            <a:extLst>
              <a:ext uri="{FF2B5EF4-FFF2-40B4-BE49-F238E27FC236}">
                <a16:creationId xmlns:a16="http://schemas.microsoft.com/office/drawing/2014/main" id="{8BB386AA-C2E6-4FFA-A0D7-BF0FFBD04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4" b="96542" l="9483" r="89943">
                        <a14:foregroundMark x1="36207" y1="8934" x2="65230" y2="6916"/>
                        <a14:foregroundMark x1="65230" y1="6916" x2="67241" y2="8357"/>
                        <a14:foregroundMark x1="44828" y1="85014" x2="53448" y2="88473"/>
                        <a14:foregroundMark x1="46552" y1="2594" x2="59195" y2="2594"/>
                        <a14:foregroundMark x1="47126" y1="96542" x2="52299" y2="9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4" y="1143000"/>
            <a:ext cx="1143000" cy="10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AC8D83B-E464-1E7E-A7D6-487069E50007}"/>
              </a:ext>
            </a:extLst>
          </p:cNvPr>
          <p:cNvSpPr/>
          <p:nvPr/>
        </p:nvSpPr>
        <p:spPr>
          <a:xfrm>
            <a:off x="3735658" y="3354659"/>
            <a:ext cx="7373609" cy="830997"/>
          </a:xfrm>
          <a:prstGeom prst="rect">
            <a:avLst/>
          </a:prstGeom>
          <a:ln w="762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4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thức ăn, làm thuốc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65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534124" y="305207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AF2C30-8051-EC3B-731B-23C902F7CFFA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2133958" y="1800438"/>
            <a:ext cx="3581091" cy="79047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72B2CC-9061-0DFD-0B7B-E9BC21EF8BD5}"/>
              </a:ext>
            </a:extLst>
          </p:cNvPr>
          <p:cNvSpPr/>
          <p:nvPr/>
        </p:nvSpPr>
        <p:spPr>
          <a:xfrm>
            <a:off x="610315" y="2590911"/>
            <a:ext cx="3047286" cy="30190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hường có 3 bộ phận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81CBC8-F2BF-C98B-1B5A-2D3A3ECBADE2}"/>
              </a:ext>
            </a:extLst>
          </p:cNvPr>
          <p:cNvSpPr/>
          <p:nvPr/>
        </p:nvSpPr>
        <p:spPr>
          <a:xfrm>
            <a:off x="4267438" y="2638531"/>
            <a:ext cx="3733315" cy="399045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/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óng vai trò quan trọng trong việc phân hủy biến xác động vật, thực vật sau khi chúng chết thành chất khoáng trong đất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2EBA07-315F-F506-4A0F-7F015596AB0B}"/>
              </a:ext>
            </a:extLst>
          </p:cNvPr>
          <p:cNvCxnSpPr>
            <a:cxnSpLocks/>
          </p:cNvCxnSpPr>
          <p:nvPr/>
        </p:nvCxnSpPr>
        <p:spPr>
          <a:xfrm>
            <a:off x="6034095" y="1809962"/>
            <a:ext cx="0" cy="83809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EDC3B7-3F8C-773A-6B1A-88CD291B2746}"/>
              </a:ext>
            </a:extLst>
          </p:cNvPr>
          <p:cNvCxnSpPr>
            <a:cxnSpLocks/>
          </p:cNvCxnSpPr>
          <p:nvPr/>
        </p:nvCxnSpPr>
        <p:spPr>
          <a:xfrm>
            <a:off x="6429331" y="1829009"/>
            <a:ext cx="4199978" cy="78094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680700-5CAB-833E-CE2B-2AAA5D06C2B1}"/>
              </a:ext>
            </a:extLst>
          </p:cNvPr>
          <p:cNvSpPr/>
          <p:nvPr/>
        </p:nvSpPr>
        <p:spPr>
          <a:xfrm>
            <a:off x="8638843" y="2629006"/>
            <a:ext cx="2714273" cy="30095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làm thức ăn cho người.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42C320E-EFBE-04A2-109D-D4D751CB9E11}"/>
              </a:ext>
            </a:extLst>
          </p:cNvPr>
          <p:cNvSpPr/>
          <p:nvPr/>
        </p:nvSpPr>
        <p:spPr>
          <a:xfrm>
            <a:off x="4343629" y="762348"/>
            <a:ext cx="3333315" cy="113332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01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534124" y="305207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42C320E-EFBE-04A2-109D-D4D751CB9E11}"/>
              </a:ext>
            </a:extLst>
          </p:cNvPr>
          <p:cNvSpPr/>
          <p:nvPr/>
        </p:nvSpPr>
        <p:spPr>
          <a:xfrm>
            <a:off x="407249" y="171334"/>
            <a:ext cx="3729854" cy="113332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BAB737-CAF8-D8C2-798F-BED8787ECF81}"/>
              </a:ext>
            </a:extLst>
          </p:cNvPr>
          <p:cNvSpPr txBox="1"/>
          <p:nvPr/>
        </p:nvSpPr>
        <p:spPr>
          <a:xfrm>
            <a:off x="814039" y="1828800"/>
            <a:ext cx="10470995" cy="3111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động vật, thực vật chết, xác của chúng bị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 huỷ một phần nhờ hoạt động của nấm. Sự phân huỷ này đóng vai trò rất quan trọng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 với các sinh vật sống và môi trường.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Nơi sống của nấm rất đa dạng, chúng hầu như có được rất nhiều trên Trái Đất.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39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12" y="1581267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518580-FEB3-D31E-00E4-8D093D8ED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577" y="2158678"/>
            <a:ext cx="10827434" cy="37310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72" y="2158678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B199D5-08AD-0E51-22B3-A3059122E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991" y="2117895"/>
            <a:ext cx="9980017" cy="37249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334537" y="305207"/>
            <a:ext cx="11476623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矩形 1">
            <a:extLst>
              <a:ext uri="{FF2B5EF4-FFF2-40B4-BE49-F238E27FC236}">
                <a16:creationId xmlns:a16="http://schemas.microsoft.com/office/drawing/2014/main" id="{34C5C38B-4103-6DD9-15FD-B9563DB73372}"/>
              </a:ext>
            </a:extLst>
          </p:cNvPr>
          <p:cNvSpPr/>
          <p:nvPr/>
        </p:nvSpPr>
        <p:spPr>
          <a:xfrm>
            <a:off x="1874933" y="693681"/>
            <a:ext cx="8397528" cy="1361898"/>
          </a:xfrm>
          <a:prstGeom prst="rect">
            <a:avLst/>
          </a:prstGeom>
          <a:solidFill>
            <a:srgbClr val="699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vi-VN" altLang="zh-CN" sz="3600" b="1" dirty="0">
                <a:solidFill>
                  <a:srgbClr val="FFFFFF"/>
                </a:solidFill>
                <a:latin typeface="Cambria" panose="02040503050406030204" pitchFamily="18" charset="0"/>
              </a:rPr>
              <a:t>Câu 1: Nấm ít được tìm thấy nhất ở nơi nào sau đây: </a:t>
            </a:r>
            <a:endParaRPr lang="zh-CN" altLang="en-US" sz="3600" b="1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6" name="圆角矩形 7">
            <a:extLst>
              <a:ext uri="{FF2B5EF4-FFF2-40B4-BE49-F238E27FC236}">
                <a16:creationId xmlns:a16="http://schemas.microsoft.com/office/drawing/2014/main" id="{01165C1C-F4A9-E12B-CE04-8785C8A64FEB}"/>
              </a:ext>
            </a:extLst>
          </p:cNvPr>
          <p:cNvSpPr/>
          <p:nvPr/>
        </p:nvSpPr>
        <p:spPr>
          <a:xfrm>
            <a:off x="916727" y="2526217"/>
            <a:ext cx="4884305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217"/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Gỗ</a:t>
            </a:r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mục</a:t>
            </a:r>
            <a:endParaRPr lang="zh-CN" altLang="en-US" sz="40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椭圆 5">
            <a:extLst>
              <a:ext uri="{FF2B5EF4-FFF2-40B4-BE49-F238E27FC236}">
                <a16:creationId xmlns:a16="http://schemas.microsoft.com/office/drawing/2014/main" id="{B660363C-8D03-1986-BF43-8928B8335B26}"/>
              </a:ext>
            </a:extLst>
          </p:cNvPr>
          <p:cNvSpPr/>
          <p:nvPr/>
        </p:nvSpPr>
        <p:spPr>
          <a:xfrm>
            <a:off x="1000861" y="2795192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8" name="圆角矩形 12">
            <a:extLst>
              <a:ext uri="{FF2B5EF4-FFF2-40B4-BE49-F238E27FC236}">
                <a16:creationId xmlns:a16="http://schemas.microsoft.com/office/drawing/2014/main" id="{7AE645FC-E43A-4FC8-29D9-10C8A38B30A0}"/>
              </a:ext>
            </a:extLst>
          </p:cNvPr>
          <p:cNvSpPr/>
          <p:nvPr/>
        </p:nvSpPr>
        <p:spPr>
          <a:xfrm>
            <a:off x="6479459" y="2523039"/>
            <a:ext cx="4957296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217"/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Lá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cây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xanh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椭圆 11">
            <a:extLst>
              <a:ext uri="{FF2B5EF4-FFF2-40B4-BE49-F238E27FC236}">
                <a16:creationId xmlns:a16="http://schemas.microsoft.com/office/drawing/2014/main" id="{7F140526-81AF-57A3-95FB-A56FBAAC4C2D}"/>
              </a:ext>
            </a:extLst>
          </p:cNvPr>
          <p:cNvSpPr/>
          <p:nvPr/>
        </p:nvSpPr>
        <p:spPr>
          <a:xfrm>
            <a:off x="6608039" y="2698259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圆角矩形 19">
            <a:extLst>
              <a:ext uri="{FF2B5EF4-FFF2-40B4-BE49-F238E27FC236}">
                <a16:creationId xmlns:a16="http://schemas.microsoft.com/office/drawing/2014/main" id="{2570CDBB-FAEE-6AE6-9FD3-F4A4E0B9CDB3}"/>
              </a:ext>
            </a:extLst>
          </p:cNvPr>
          <p:cNvSpPr/>
          <p:nvPr/>
        </p:nvSpPr>
        <p:spPr>
          <a:xfrm>
            <a:off x="900523" y="4709689"/>
            <a:ext cx="4668361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217"/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 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Lá</a:t>
            </a:r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cây</a:t>
            </a:r>
            <a:r>
              <a:rPr lang="en-US" altLang="zh-CN" sz="40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mục</a:t>
            </a:r>
            <a:endParaRPr lang="zh-CN" altLang="en-US" sz="40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椭圆 18">
            <a:extLst>
              <a:ext uri="{FF2B5EF4-FFF2-40B4-BE49-F238E27FC236}">
                <a16:creationId xmlns:a16="http://schemas.microsoft.com/office/drawing/2014/main" id="{E11658ED-C149-32CF-3FB0-7C8BA3D103FD}"/>
              </a:ext>
            </a:extLst>
          </p:cNvPr>
          <p:cNvSpPr/>
          <p:nvPr/>
        </p:nvSpPr>
        <p:spPr>
          <a:xfrm>
            <a:off x="984659" y="4978665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2" name="圆角矩形 24">
            <a:extLst>
              <a:ext uri="{FF2B5EF4-FFF2-40B4-BE49-F238E27FC236}">
                <a16:creationId xmlns:a16="http://schemas.microsoft.com/office/drawing/2014/main" id="{ACB43597-9B65-2130-18A0-2B1DE74AC75D}"/>
              </a:ext>
            </a:extLst>
          </p:cNvPr>
          <p:cNvSpPr/>
          <p:nvPr/>
        </p:nvSpPr>
        <p:spPr>
          <a:xfrm>
            <a:off x="6479460" y="4709689"/>
            <a:ext cx="4955158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Thức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ăn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để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lâu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ngày</a:t>
            </a:r>
            <a:endParaRPr lang="zh-CN" altLang="en-US" sz="32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3" name="椭圆 23">
            <a:extLst>
              <a:ext uri="{FF2B5EF4-FFF2-40B4-BE49-F238E27FC236}">
                <a16:creationId xmlns:a16="http://schemas.microsoft.com/office/drawing/2014/main" id="{5C15DB03-3CFF-F62E-A2E7-025031B0E1DB}"/>
              </a:ext>
            </a:extLst>
          </p:cNvPr>
          <p:cNvSpPr/>
          <p:nvPr/>
        </p:nvSpPr>
        <p:spPr>
          <a:xfrm>
            <a:off x="6608039" y="4972823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474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>
            <a:extLst>
              <a:ext uri="{FF2B5EF4-FFF2-40B4-BE49-F238E27FC236}">
                <a16:creationId xmlns:a16="http://schemas.microsoft.com/office/drawing/2014/main" id="{2E03ED85-D571-16FA-C006-9B19D914A39E}"/>
              </a:ext>
            </a:extLst>
          </p:cNvPr>
          <p:cNvSpPr/>
          <p:nvPr/>
        </p:nvSpPr>
        <p:spPr>
          <a:xfrm>
            <a:off x="1964144" y="559866"/>
            <a:ext cx="8397528" cy="1361898"/>
          </a:xfrm>
          <a:prstGeom prst="rect">
            <a:avLst/>
          </a:prstGeom>
          <a:solidFill>
            <a:srgbClr val="699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3200" b="1">
                <a:solidFill>
                  <a:srgbClr val="FFFFFF"/>
                </a:solidFill>
                <a:latin typeface="Cambria" panose="02040503050406030204" pitchFamily="18" charset="0"/>
              </a:rPr>
              <a:t>Câu 2: Thành phần nào sau đây không phải là bộ phận cấu tạo của nấm mũ?</a:t>
            </a:r>
            <a:endParaRPr lang="zh-CN" altLang="en-US" sz="3200" b="1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6" name="圆角矩形 7">
            <a:extLst>
              <a:ext uri="{FF2B5EF4-FFF2-40B4-BE49-F238E27FC236}">
                <a16:creationId xmlns:a16="http://schemas.microsoft.com/office/drawing/2014/main" id="{0BB9798F-C724-3459-3E4E-B8F37CE7E9CB}"/>
              </a:ext>
            </a:extLst>
          </p:cNvPr>
          <p:cNvSpPr/>
          <p:nvPr/>
        </p:nvSpPr>
        <p:spPr>
          <a:xfrm>
            <a:off x="916727" y="2526217"/>
            <a:ext cx="4884305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Mũ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nấm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椭圆 5">
            <a:extLst>
              <a:ext uri="{FF2B5EF4-FFF2-40B4-BE49-F238E27FC236}">
                <a16:creationId xmlns:a16="http://schemas.microsoft.com/office/drawing/2014/main" id="{1EBCFFE3-85A2-A5A3-512B-FC137C2690A9}"/>
              </a:ext>
            </a:extLst>
          </p:cNvPr>
          <p:cNvSpPr/>
          <p:nvPr/>
        </p:nvSpPr>
        <p:spPr>
          <a:xfrm>
            <a:off x="1000861" y="2795192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8" name="圆角矩形 12">
            <a:extLst>
              <a:ext uri="{FF2B5EF4-FFF2-40B4-BE49-F238E27FC236}">
                <a16:creationId xmlns:a16="http://schemas.microsoft.com/office/drawing/2014/main" id="{24807D7D-45F2-1C28-817D-6277FA373B79}"/>
              </a:ext>
            </a:extLst>
          </p:cNvPr>
          <p:cNvSpPr/>
          <p:nvPr/>
        </p:nvSpPr>
        <p:spPr>
          <a:xfrm>
            <a:off x="6312190" y="4630620"/>
            <a:ext cx="4957296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Vảy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nấm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椭圆 11">
            <a:extLst>
              <a:ext uri="{FF2B5EF4-FFF2-40B4-BE49-F238E27FC236}">
                <a16:creationId xmlns:a16="http://schemas.microsoft.com/office/drawing/2014/main" id="{543C0DE8-F674-7646-5A75-AEF5BC860DC6}"/>
              </a:ext>
            </a:extLst>
          </p:cNvPr>
          <p:cNvSpPr/>
          <p:nvPr/>
        </p:nvSpPr>
        <p:spPr>
          <a:xfrm>
            <a:off x="6418468" y="4839964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圆角矩形 19">
            <a:extLst>
              <a:ext uri="{FF2B5EF4-FFF2-40B4-BE49-F238E27FC236}">
                <a16:creationId xmlns:a16="http://schemas.microsoft.com/office/drawing/2014/main" id="{365F3A44-1C18-D4AE-0B33-ACAB172AC59A}"/>
              </a:ext>
            </a:extLst>
          </p:cNvPr>
          <p:cNvSpPr/>
          <p:nvPr/>
        </p:nvSpPr>
        <p:spPr>
          <a:xfrm>
            <a:off x="900523" y="4709689"/>
            <a:ext cx="4668361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Thân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nấm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椭圆 18">
            <a:extLst>
              <a:ext uri="{FF2B5EF4-FFF2-40B4-BE49-F238E27FC236}">
                <a16:creationId xmlns:a16="http://schemas.microsoft.com/office/drawing/2014/main" id="{161F9369-C2DC-C8F8-CAF5-E2DDD1B367D0}"/>
              </a:ext>
            </a:extLst>
          </p:cNvPr>
          <p:cNvSpPr/>
          <p:nvPr/>
        </p:nvSpPr>
        <p:spPr>
          <a:xfrm>
            <a:off x="984659" y="4978665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2" name="圆角矩形 24">
            <a:extLst>
              <a:ext uri="{FF2B5EF4-FFF2-40B4-BE49-F238E27FC236}">
                <a16:creationId xmlns:a16="http://schemas.microsoft.com/office/drawing/2014/main" id="{FC8FBEDE-B248-E81A-37E7-35B7D0DAB1CC}"/>
              </a:ext>
            </a:extLst>
          </p:cNvPr>
          <p:cNvSpPr/>
          <p:nvPr/>
        </p:nvSpPr>
        <p:spPr>
          <a:xfrm>
            <a:off x="6222982" y="2535201"/>
            <a:ext cx="4955158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Chân</a:t>
            </a:r>
            <a:r>
              <a:rPr lang="en-US" altLang="zh-CN" sz="48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nấm</a:t>
            </a:r>
            <a:endParaRPr lang="zh-CN" altLang="en-US" sz="48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3" name="椭圆 23">
            <a:extLst>
              <a:ext uri="{FF2B5EF4-FFF2-40B4-BE49-F238E27FC236}">
                <a16:creationId xmlns:a16="http://schemas.microsoft.com/office/drawing/2014/main" id="{122BF8ED-0BE4-6137-8054-F9E9C4BD0CAE}"/>
              </a:ext>
            </a:extLst>
          </p:cNvPr>
          <p:cNvSpPr/>
          <p:nvPr/>
        </p:nvSpPr>
        <p:spPr>
          <a:xfrm>
            <a:off x="6318108" y="2764882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847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4699322"/>
            <a:ext cx="12192000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0" y="3744185"/>
            <a:ext cx="1170490" cy="11704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24" y="4730301"/>
            <a:ext cx="2296413" cy="22964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98BE47-47CB-0A9C-AC58-5ADBC75355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6114" y="1707654"/>
            <a:ext cx="8407113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2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3"/>
            <a:ext cx="12191999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75" y="1285240"/>
            <a:ext cx="4729603" cy="361042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12E1C8-7715-4764-AD27-9EF2E0C7D737}"/>
              </a:ext>
            </a:extLst>
          </p:cNvPr>
          <p:cNvSpPr/>
          <p:nvPr/>
        </p:nvSpPr>
        <p:spPr>
          <a:xfrm>
            <a:off x="2403247" y="2246526"/>
            <a:ext cx="3159268" cy="1830210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kumimoji="0" lang="en-US" sz="2599" b="1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kumimoji="0" lang="en-US" sz="2599" b="1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599" b="1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nấu</a:t>
            </a:r>
            <a:r>
              <a:rPr kumimoji="0" lang="en-US" sz="2599" b="1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3842F-ABE4-43DC-951C-9D58E1E35D9B}"/>
              </a:ext>
            </a:extLst>
          </p:cNvPr>
          <p:cNvSpPr/>
          <p:nvPr/>
        </p:nvSpPr>
        <p:spPr>
          <a:xfrm>
            <a:off x="2416684" y="2423010"/>
            <a:ext cx="3313078" cy="754468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Xin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5216C6-5E75-4E2B-BD4B-EC74F15275F1}"/>
              </a:ext>
            </a:extLst>
          </p:cNvPr>
          <p:cNvGrpSpPr/>
          <p:nvPr/>
        </p:nvGrpSpPr>
        <p:grpSpPr>
          <a:xfrm>
            <a:off x="1233677" y="1253727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CEC96F-3DA1-4D61-BD0E-FB198484FF8A}"/>
                </a:ext>
              </a:extLst>
            </p:cNvPr>
            <p:cNvSpPr/>
            <p:nvPr/>
          </p:nvSpPr>
          <p:spPr>
            <a:xfrm>
              <a:off x="2710390" y="1866644"/>
              <a:ext cx="4729446" cy="102392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  <p:pic>
        <p:nvPicPr>
          <p:cNvPr id="3" name="Picture 2" descr="A cartoon of a child holding mushrooms and a basket&#10;&#10;Description automatically generated">
            <a:extLst>
              <a:ext uri="{FF2B5EF4-FFF2-40B4-BE49-F238E27FC236}">
                <a16:creationId xmlns:a16="http://schemas.microsoft.com/office/drawing/2014/main" id="{15221FDB-4A37-9FD8-E37A-9868DA968E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162" y="2274849"/>
            <a:ext cx="4772721" cy="477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07" y="41694"/>
            <a:ext cx="12192000" cy="6774611"/>
          </a:xfrm>
          <a:prstGeom prst="rect">
            <a:avLst/>
          </a:prstGeom>
        </p:spPr>
      </p:pic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5095058F-2806-4087-B08E-7D01932517C7}"/>
              </a:ext>
            </a:extLst>
          </p:cNvPr>
          <p:cNvSpPr/>
          <p:nvPr/>
        </p:nvSpPr>
        <p:spPr>
          <a:xfrm>
            <a:off x="2029523" y="1517718"/>
            <a:ext cx="8608740" cy="132335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Nấm có  hình dạng như thế nào?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30">
            <a:extLst>
              <a:ext uri="{FF2B5EF4-FFF2-40B4-BE49-F238E27FC236}">
                <a16:creationId xmlns:a16="http://schemas.microsoft.com/office/drawing/2014/main" id="{E60ED71E-2C0E-4513-BBE6-7E7CC7F6EC81}"/>
              </a:ext>
            </a:extLst>
          </p:cNvPr>
          <p:cNvSpPr/>
          <p:nvPr/>
        </p:nvSpPr>
        <p:spPr>
          <a:xfrm>
            <a:off x="2631688" y="3916248"/>
            <a:ext cx="7109430" cy="1882386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kumimoji="0" lang="en-US" sz="32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kumimoji="0" lang="en-US" sz="32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sz="32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2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kumimoji="0" lang="en-US" sz="32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49A47442-0216-4247-8E6E-9EAB5E0AB89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044" y="3977089"/>
            <a:ext cx="3453788" cy="34537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CCEEAB9-1D4C-473D-B011-6B005D052BC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0672" y="4770316"/>
            <a:ext cx="1871328" cy="187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94 -0.05416 L -0.08894 -0.05393 C -0.09987 -0.08888 -0.09063 -0.06388 -0.11341 -0.09814 C -0.12487 -0.1155 -0.13581 -0.13726 -0.14779 -0.15254 C -0.1724 -0.18333 -0.19219 -0.18958 -0.21862 -0.20138 C -0.27578 -0.22638 -0.25847 -0.21875 -0.32396 -0.22662 L -0.7263 -0.2243 C -0.73542 -0.22361 -0.76263 -0.19074 -0.77383 -0.17291 C -0.77787 -0.16666 -0.78164 -0.16018 -0.78516 -0.15254 C -0.80508 -0.10671 -0.78242 -0.14305 -0.80742 -0.10833 C -0.80899 -0.10324 -0.81055 -0.09791 -0.81198 -0.09305 C -0.81407 -0.0868 -0.81693 -0.0824 -0.81862 -0.07523 C -0.82005 -0.06851 -0.82123 -0.04097 -0.82136 -0.03379 C -0.82175 -0.0199 -0.82214 0.00764 -0.82214 0.00834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67" y="-5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694"/>
            <a:ext cx="12192000" cy="6774611"/>
          </a:xfrm>
          <a:prstGeom prst="rect">
            <a:avLst/>
          </a:prstGeom>
        </p:spPr>
      </p:pic>
      <p:pic>
        <p:nvPicPr>
          <p:cNvPr id="30" name="Picture 29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5D47A3C2-8176-4D41-860B-6B411A6C5CE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7BC9E2-634E-B791-6C8E-3F3A371E5C4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10572"/>
            <a:ext cx="851210" cy="851210"/>
          </a:xfrm>
          <a:prstGeom prst="rect">
            <a:avLst/>
          </a:prstGeom>
        </p:spPr>
      </p:pic>
      <p:sp>
        <p:nvSpPr>
          <p:cNvPr id="5" name="Rounded Rectangle 26">
            <a:extLst>
              <a:ext uri="{FF2B5EF4-FFF2-40B4-BE49-F238E27FC236}">
                <a16:creationId xmlns:a16="http://schemas.microsoft.com/office/drawing/2014/main" id="{FA6CF560-D19A-3A8D-7FE2-29EA663C50AA}"/>
              </a:ext>
            </a:extLst>
          </p:cNvPr>
          <p:cNvSpPr/>
          <p:nvPr/>
        </p:nvSpPr>
        <p:spPr>
          <a:xfrm>
            <a:off x="1895708" y="870947"/>
            <a:ext cx="8608740" cy="132335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126">
              <a:defRPr/>
            </a:pPr>
            <a:r>
              <a:rPr lang="nl-NL" sz="5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Nêu màu sắc của nấm?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ounded Rectangle 30">
            <a:extLst>
              <a:ext uri="{FF2B5EF4-FFF2-40B4-BE49-F238E27FC236}">
                <a16:creationId xmlns:a16="http://schemas.microsoft.com/office/drawing/2014/main" id="{B1EA5397-6F10-22C4-E5E7-CFB686807931}"/>
              </a:ext>
            </a:extLst>
          </p:cNvPr>
          <p:cNvSpPr/>
          <p:nvPr/>
        </p:nvSpPr>
        <p:spPr>
          <a:xfrm>
            <a:off x="2497873" y="3269477"/>
            <a:ext cx="7109430" cy="1882386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126">
              <a:defRPr/>
            </a:pP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</a:p>
          <a:p>
            <a:pPr lvl="0" algn="ctr" defTabSz="914126">
              <a:defRPr/>
            </a:pP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4C6C0A4-AC60-FD21-FC94-DE56ACBB6F0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5978" y="4891978"/>
            <a:ext cx="1966022" cy="196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9907 L -0.00208 -0.09907 C -0.00456 -0.10069 -0.00703 -0.10254 -0.0095 -0.10393 C -0.10521 -0.15602 -0.09661 -0.1537 -0.22252 -0.18194 C -0.25885 -0.19004 -0.29479 -0.20324 -0.33138 -0.20625 C -0.39232 -0.21134 -0.35755 -0.20787 -0.43568 -0.21759 L -0.49779 -0.21597 C -0.52409 -0.21296 -0.55026 -0.20648 -0.57643 -0.20139 C -0.58932 -0.19907 -0.60208 -0.19699 -0.61484 -0.19328 C -0.63672 -0.18703 -0.66536 -0.175 -0.68711 -0.16412 C -0.7418 -0.1368 -0.73372 -0.14143 -0.76393 -0.12338 C -0.78372 -0.09259 -0.76289 -0.12801 -0.77396 -0.10231 C -0.77578 -0.09815 -0.78034 -0.09097 -0.78034 -0.09097 C -0.78125 -0.08727 -0.78229 -0.08356 -0.78307 -0.07963 C -0.78359 -0.07754 -0.78333 -0.075 -0.78398 -0.07315 C -0.78463 -0.07152 -0.78568 -0.07037 -0.78685 -0.0699 C -0.79648 -0.06435 -0.80625 -0.06018 -0.81601 -0.05532 C -0.81758 -0.0537 -0.81927 -0.05231 -0.82057 -0.05046 C -0.82148 -0.04907 -0.82174 -0.04699 -0.82239 -0.0456 C -0.82305 -0.04421 -0.8237 -0.04328 -0.82422 -0.04213 " pathEditMode="relative" ptsTypes="AAAAAAAAAAAAAAAAAAAA"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694"/>
            <a:ext cx="12192000" cy="6774611"/>
          </a:xfrm>
          <a:prstGeom prst="rect">
            <a:avLst/>
          </a:prstGeom>
        </p:spPr>
      </p:pic>
      <p:pic>
        <p:nvPicPr>
          <p:cNvPr id="28" name="Picture 27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CE392635-267F-4485-837D-33874966D1C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3F1857-CAD1-89A0-7EC6-435322F9D2B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10572"/>
            <a:ext cx="851210" cy="851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F76C69-6D53-79ED-85F5-BE1ADDFF195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14" y="5154816"/>
            <a:ext cx="851210" cy="851210"/>
          </a:xfrm>
          <a:prstGeom prst="rect">
            <a:avLst/>
          </a:prstGeom>
        </p:spPr>
      </p:pic>
      <p:sp>
        <p:nvSpPr>
          <p:cNvPr id="4" name="Rounded Rectangle 26">
            <a:extLst>
              <a:ext uri="{FF2B5EF4-FFF2-40B4-BE49-F238E27FC236}">
                <a16:creationId xmlns:a16="http://schemas.microsoft.com/office/drawing/2014/main" id="{75D56A38-46A2-2F81-C2F8-94604B92DDAE}"/>
              </a:ext>
            </a:extLst>
          </p:cNvPr>
          <p:cNvSpPr/>
          <p:nvPr/>
        </p:nvSpPr>
        <p:spPr>
          <a:xfrm>
            <a:off x="1895708" y="635621"/>
            <a:ext cx="8608740" cy="15586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126">
              <a:defRPr/>
            </a:pPr>
            <a:r>
              <a:rPr lang="en-US" sz="5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</a:t>
            </a:r>
            <a:r>
              <a:rPr lang="vi-VN" sz="5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Kích thước của nấm như thế nào?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30">
            <a:extLst>
              <a:ext uri="{FF2B5EF4-FFF2-40B4-BE49-F238E27FC236}">
                <a16:creationId xmlns:a16="http://schemas.microsoft.com/office/drawing/2014/main" id="{4019901C-042A-0483-9A5F-7C9460377C0A}"/>
              </a:ext>
            </a:extLst>
          </p:cNvPr>
          <p:cNvSpPr/>
          <p:nvPr/>
        </p:nvSpPr>
        <p:spPr>
          <a:xfrm>
            <a:off x="2497873" y="3269477"/>
            <a:ext cx="7109430" cy="1882386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126">
              <a:defRPr/>
            </a:pP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Kích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to, nhỏ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06A2A3-D9C6-06D6-CE2B-64DF0B4BC6A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4037" y="4891978"/>
            <a:ext cx="1966022" cy="196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9907 L -0.00208 -0.09884 C -0.00456 -0.10069 -0.00703 -0.10254 -0.0095 -0.10393 C -0.10521 -0.15602 -0.09661 -0.1537 -0.22252 -0.18194 C -0.25885 -0.19004 -0.29479 -0.20324 -0.33138 -0.20625 C -0.39232 -0.21134 -0.35755 -0.20787 -0.43568 -0.21759 L -0.49779 -0.21597 C -0.52409 -0.21296 -0.55026 -0.20648 -0.57643 -0.20139 C -0.58932 -0.19907 -0.60208 -0.19699 -0.61484 -0.19328 C -0.63672 -0.18703 -0.66536 -0.175 -0.68711 -0.16412 C -0.7418 -0.1368 -0.73372 -0.14143 -0.76393 -0.12338 C -0.78372 -0.09259 -0.76289 -0.12801 -0.77396 -0.10231 C -0.77578 -0.09815 -0.78034 -0.09097 -0.78034 -0.09074 C -0.78125 -0.08727 -0.78229 -0.08356 -0.78307 -0.07963 C -0.78359 -0.07754 -0.78333 -0.075 -0.78398 -0.07315 C -0.78463 -0.07152 -0.78568 -0.07037 -0.78685 -0.0699 C -0.79648 -0.06435 -0.80625 -0.06018 -0.81601 -0.05532 C -0.81758 -0.0537 -0.81927 -0.05231 -0.82057 -0.05046 C -0.82148 -0.04907 -0.82174 -0.04699 -0.82239 -0.0456 C -0.82305 -0.04421 -0.8237 -0.04328 -0.82422 -0.04213 " pathEditMode="relative" rAng="0" ptsTypes="AAAAAAAAAAAAAAAAAA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07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75" y="1578837"/>
            <a:ext cx="3842697" cy="5120640"/>
          </a:xfrm>
          <a:prstGeom prst="rect">
            <a:avLst/>
          </a:prstGeom>
        </p:spPr>
      </p:pic>
      <p:sp>
        <p:nvSpPr>
          <p:cNvPr id="13" name="TextBox 12">
            <a:hlinkClick r:id="rId7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984C29-1641-8FB2-20F5-DC7829970C75}"/>
              </a:ext>
            </a:extLst>
          </p:cNvPr>
          <p:cNvGrpSpPr/>
          <p:nvPr/>
        </p:nvGrpSpPr>
        <p:grpSpPr>
          <a:xfrm>
            <a:off x="1193180" y="272420"/>
            <a:ext cx="5760763" cy="3762656"/>
            <a:chOff x="1213581" y="429251"/>
            <a:chExt cx="7463133" cy="41746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B076DD6-EF46-FBAF-9F05-74E8CD811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8F26B01-E026-7EB7-9109-F3A9D0E92789}"/>
                </a:ext>
              </a:extLst>
            </p:cNvPr>
            <p:cNvSpPr/>
            <p:nvPr/>
          </p:nvSpPr>
          <p:spPr>
            <a:xfrm>
              <a:off x="1213581" y="1532590"/>
              <a:ext cx="7141338" cy="1945691"/>
            </a:xfrm>
            <a:prstGeom prst="rect">
              <a:avLst/>
            </a:prstGeom>
            <a:noFill/>
          </p:spPr>
          <p:txBody>
            <a:bodyPr wrap="squar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5398" b="1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98" b="1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endParaRPr kumimoji="0" lang="en-US" sz="5398" b="1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69" y="1871594"/>
            <a:ext cx="782730" cy="782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57EA0A-5D22-56CA-3A43-B51CB8D74BD1}"/>
              </a:ext>
            </a:extLst>
          </p:cNvPr>
          <p:cNvSpPr txBox="1"/>
          <p:nvPr/>
        </p:nvSpPr>
        <p:spPr>
          <a:xfrm>
            <a:off x="2419815" y="2464420"/>
            <a:ext cx="77612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iCiel Cadena" panose="02000503000000020004" pitchFamily="50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07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id="{F27DF3CB-D14C-EC6E-9795-8AFDA1070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61" y="3047999"/>
            <a:ext cx="3747656" cy="3810001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6D7BB80-3E4D-6605-0089-5755E10ED329}"/>
              </a:ext>
            </a:extLst>
          </p:cNvPr>
          <p:cNvSpPr txBox="1"/>
          <p:nvPr/>
        </p:nvSpPr>
        <p:spPr>
          <a:xfrm>
            <a:off x="2921620" y="1728439"/>
            <a:ext cx="79731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</a:p>
          <a:p>
            <a:pPr algn="ctr"/>
            <a:r>
              <a:rPr lang="nl-NL" sz="8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 sống của nấm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35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 panose="020F0302020204030204"/>
        <a:ea typeface="思源黑体"/>
        <a:cs typeface=""/>
      </a:majorFont>
      <a:minorFont>
        <a:latin typeface="思源黑体" panose="020F0502020204030204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eme74">
  <a:themeElements>
    <a:clrScheme name="Theme7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593</Words>
  <Application>Microsoft Office PowerPoint</Application>
  <PresentationFormat>Widescreen</PresentationFormat>
  <Paragraphs>73</Paragraphs>
  <Slides>23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微软雅黑</vt:lpstr>
      <vt:lpstr>宋体</vt:lpstr>
      <vt:lpstr>Arial</vt:lpstr>
      <vt:lpstr>Calibri</vt:lpstr>
      <vt:lpstr>Calibri Light</vt:lpstr>
      <vt:lpstr>Cambria</vt:lpstr>
      <vt:lpstr>iCiel Cadena</vt:lpstr>
      <vt:lpstr>SVN-Cookies</vt:lpstr>
      <vt:lpstr>Times New Roman</vt:lpstr>
      <vt:lpstr>思源黑体</vt:lpstr>
      <vt:lpstr>杨任东竹石体-Medium</vt:lpstr>
      <vt:lpstr>Office Theme</vt:lpstr>
      <vt:lpstr>Office 主题​​</vt:lpstr>
      <vt:lpstr>1_Office 主题​​</vt:lpstr>
      <vt:lpstr>9_Office Theme</vt:lpstr>
      <vt:lpstr>Theme74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TKA</cp:lastModifiedBy>
  <cp:revision>36</cp:revision>
  <dcterms:created xsi:type="dcterms:W3CDTF">2023-11-09T07:13:51Z</dcterms:created>
  <dcterms:modified xsi:type="dcterms:W3CDTF">2024-01-19T14:00:17Z</dcterms:modified>
</cp:coreProperties>
</file>