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7" r:id="rId4"/>
  </p:sldMasterIdLst>
  <p:notesMasterIdLst>
    <p:notesMasterId r:id="rId23"/>
  </p:notesMasterIdLst>
  <p:sldIdLst>
    <p:sldId id="300" r:id="rId5"/>
    <p:sldId id="291" r:id="rId6"/>
    <p:sldId id="293" r:id="rId7"/>
    <p:sldId id="302" r:id="rId8"/>
    <p:sldId id="3259" r:id="rId9"/>
    <p:sldId id="3262" r:id="rId10"/>
    <p:sldId id="304" r:id="rId11"/>
    <p:sldId id="305" r:id="rId12"/>
    <p:sldId id="332" r:id="rId13"/>
    <p:sldId id="3254" r:id="rId14"/>
    <p:sldId id="3260" r:id="rId15"/>
    <p:sldId id="3261" r:id="rId16"/>
    <p:sldId id="3253" r:id="rId17"/>
    <p:sldId id="3263" r:id="rId18"/>
    <p:sldId id="3264" r:id="rId19"/>
    <p:sldId id="266" r:id="rId20"/>
    <p:sldId id="3265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9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31D3C-DAB1-447A-963D-EE9E51C9E978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6E115-4C7E-47F9-9E93-DA3E523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7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0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0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7375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7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9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5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5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94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9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9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7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5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25/01/2024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5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0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1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26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14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04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2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495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6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43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32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5" cy="3721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3717195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1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36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0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7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3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6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1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0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2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9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2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sz="72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4" y="6021040"/>
            <a:ext cx="12472915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3" cy="1355063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4" y="180385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99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4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9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2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5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83CA257-1F39-4C39-86F4-E3D8C72CC6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1428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4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60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2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2.wdp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970ED-9498-4630-A92D-8C9D2E53D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A2FF71-24DA-63BA-60D3-8246ED6C1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74" y="2829973"/>
            <a:ext cx="10973751" cy="21886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32A6FE-7F6C-7946-E5D1-7E293A623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527" y="1589848"/>
            <a:ext cx="6681795" cy="1487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2F8414-29B4-3F9E-C5B5-EBAB9EDC5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635" y="316927"/>
            <a:ext cx="793768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36062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Cambria" panose="02040503050406030204" pitchFamily="18" charset="0"/>
                <a:ea typeface="Cambria" panose="02040503050406030204" pitchFamily="18" charset="0"/>
              </a:rPr>
              <a:t>Phát triển các ngành kinh tế biển như: đánh bắt và nuôi trồng hải sản; giao thông đường biển, du lịch biển, sản xuất muối…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Phát triển trồng lúa và cây công nghiệp hàng năm ở ô đồng bằng ven biển, trồng cây công nghiệp lâu năm và chăn nuôi gia súc ở vùng đồi núi phía Tây.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648700" y="2286002"/>
            <a:ext cx="2791619" cy="3009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Có tiềm năng phát triển thủy điện điện gió, điện mặt trời.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871788" y="1457326"/>
            <a:ext cx="2929730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504826" y="2247902"/>
            <a:ext cx="4733924" cy="3829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 xuyên xảy ra các thiên tai. Mùa mưa có mưa lớn, bão, lũ lụt, lũ quét, sạt lở đất,… gây thiệt hại về người và tài sản; mùa khô có hiện tượng hạn hán, gây thiếu nước cho sinh hoạt và sản xuất.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7420768" y="2381253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ven biển có hiện tượng cát bay, ảnh hưởng đến sinh hoạt và sản xuất của người dân.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3499644" cy="94297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4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23907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 mạnh việc trồng và bảo vệ rừng.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409157" cy="23621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báo kịp thời diễn biến của các thiên tai.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496300" y="2286002"/>
            <a:ext cx="3228975" cy="242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 dựng và hoàn thiện hệ thống thủy lợi.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3952876" y="419100"/>
            <a:ext cx="4486274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biện pháp phòng chống thiên tai: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1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79EAB-F3F4-BF6D-D7F2-FE9BA8D7C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123" y="1541463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400050" y="280691"/>
            <a:ext cx="11547111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447675" y="421659"/>
            <a:ext cx="11499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2FDEC6F-95D3-56F5-2883-EA4C71907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227824"/>
              </p:ext>
            </p:extLst>
          </p:nvPr>
        </p:nvGraphicFramePr>
        <p:xfrm>
          <a:off x="1171574" y="1300691"/>
          <a:ext cx="10144126" cy="45571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4126">
                  <a:extLst>
                    <a:ext uri="{9D8B030D-6E8A-4147-A177-3AD203B41FA5}">
                      <a16:colId xmlns:a16="http://schemas.microsoft.com/office/drawing/2014/main" val="3449571265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val="1043392774"/>
                    </a:ext>
                  </a:extLst>
                </a:gridCol>
              </a:tblGrid>
              <a:tr h="91143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326946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1. </a:t>
                      </a:r>
                      <a:r>
                        <a:rPr lang="en-US" sz="2800" dirty="0" err="1"/>
                        <a:t>Địa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821139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2. </a:t>
                      </a:r>
                      <a:r>
                        <a:rPr lang="en-US" sz="2800" dirty="0" err="1"/>
                        <a:t>Khí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hậu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19853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3. </a:t>
                      </a:r>
                      <a:r>
                        <a:rPr lang="en-US" sz="2800" dirty="0" err="1"/>
                        <a:t>Sông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ngòi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420222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4. </a:t>
                      </a:r>
                      <a:r>
                        <a:rPr lang="en-US" sz="2800" dirty="0" err="1"/>
                        <a:t>Biển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9494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0E99FBF-E3CE-1AD2-ADE1-14769C6A3F19}"/>
              </a:ext>
            </a:extLst>
          </p:cNvPr>
          <p:cNvSpPr txBox="1"/>
          <p:nvPr/>
        </p:nvSpPr>
        <p:spPr>
          <a:xfrm>
            <a:off x="3857625" y="23050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Đường bờ biển dài và vùng biển rộng mang lại nhiều giá trị kinh tế.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E4B8E-4A8C-FF71-D225-F930B36381FA}"/>
              </a:ext>
            </a:extLst>
          </p:cNvPr>
          <p:cNvSpPr txBox="1"/>
          <p:nvPr/>
        </p:nvSpPr>
        <p:spPr>
          <a:xfrm>
            <a:off x="3895725" y="3181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Phía tây là vùng đồi núi, phía đông là dải đồng bằng nhỏ, hẹp bị chia cắt bởi các dãy núi lan ra sát biển.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F6A3B-C9BF-4810-E4FB-2B3FE842065B}"/>
              </a:ext>
            </a:extLst>
          </p:cNvPr>
          <p:cNvSpPr txBox="1"/>
          <p:nvPr/>
        </p:nvSpPr>
        <p:spPr>
          <a:xfrm>
            <a:off x="3876675" y="40576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sự khác biệt giữa khu vực phía bắc và phía nam dãy Bạch Mã.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907BF-CBAE-E369-E29F-AD98D66CE881}"/>
              </a:ext>
            </a:extLst>
          </p:cNvPr>
          <p:cNvSpPr txBox="1"/>
          <p:nvPr/>
        </p:nvSpPr>
        <p:spPr>
          <a:xfrm>
            <a:off x="3848100" y="5086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Có khá nhiều sông ngòi, chủ yếu là sông nhỏ, ngắn và dốc.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3227FB-C530-D9EA-C9A0-C20DD1AE8564}"/>
              </a:ext>
            </a:extLst>
          </p:cNvPr>
          <p:cNvCxnSpPr>
            <a:cxnSpLocks/>
          </p:cNvCxnSpPr>
          <p:nvPr/>
        </p:nvCxnSpPr>
        <p:spPr>
          <a:xfrm>
            <a:off x="2847975" y="2628900"/>
            <a:ext cx="11430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606157-D00D-C438-7921-8521A9E7BC39}"/>
              </a:ext>
            </a:extLst>
          </p:cNvPr>
          <p:cNvCxnSpPr>
            <a:cxnSpLocks/>
          </p:cNvCxnSpPr>
          <p:nvPr/>
        </p:nvCxnSpPr>
        <p:spPr>
          <a:xfrm>
            <a:off x="2667000" y="3476625"/>
            <a:ext cx="1343025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EEF7DA-542B-BF77-1EEA-4B19FCD9F134}"/>
              </a:ext>
            </a:extLst>
          </p:cNvPr>
          <p:cNvCxnSpPr>
            <a:cxnSpLocks/>
          </p:cNvCxnSpPr>
          <p:nvPr/>
        </p:nvCxnSpPr>
        <p:spPr>
          <a:xfrm>
            <a:off x="3048000" y="4324350"/>
            <a:ext cx="942975" cy="981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876D85-894F-67E3-F0A5-58828CFC2AE4}"/>
              </a:ext>
            </a:extLst>
          </p:cNvPr>
          <p:cNvCxnSpPr>
            <a:cxnSpLocks/>
          </p:cNvCxnSpPr>
          <p:nvPr/>
        </p:nvCxnSpPr>
        <p:spPr>
          <a:xfrm flipV="1">
            <a:off x="2514600" y="2768174"/>
            <a:ext cx="1543050" cy="2518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F2B6EB-0518-3849-1817-AF4242E81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548" y="1474788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1E5C7-B69E-4764-B5B9-E24B2AC1B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80108" y="2893338"/>
            <a:ext cx="3408219" cy="39646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17D5F6-5A0E-41F5-A4A1-1BFBDC1FD60C}"/>
              </a:ext>
            </a:extLst>
          </p:cNvPr>
          <p:cNvGrpSpPr/>
          <p:nvPr/>
        </p:nvGrpSpPr>
        <p:grpSpPr>
          <a:xfrm>
            <a:off x="2506437" y="433294"/>
            <a:ext cx="8761638" cy="2548031"/>
            <a:chOff x="2179865" y="601077"/>
            <a:chExt cx="4784270" cy="2778937"/>
          </a:xfrm>
        </p:grpSpPr>
        <p:sp>
          <p:nvSpPr>
            <p:cNvPr id="9" name="圆角矩形 29">
              <a:extLst>
                <a:ext uri="{FF2B5EF4-FFF2-40B4-BE49-F238E27FC236}">
                  <a16:creationId xmlns:a16="http://schemas.microsoft.com/office/drawing/2014/main" id="{9A46A495-9B75-4AEC-8D6C-0F3D267BB77D}"/>
                </a:ext>
              </a:extLst>
            </p:cNvPr>
            <p:cNvSpPr/>
            <p:nvPr/>
          </p:nvSpPr>
          <p:spPr>
            <a:xfrm>
              <a:off x="2179865" y="666066"/>
              <a:ext cx="4784270" cy="2713948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018263-27F6-44CE-91FE-2F7AB1219D1C}"/>
                </a:ext>
              </a:extLst>
            </p:cNvPr>
            <p:cNvSpPr txBox="1"/>
            <p:nvPr/>
          </p:nvSpPr>
          <p:spPr>
            <a:xfrm>
              <a:off x="2184322" y="601077"/>
              <a:ext cx="4712198" cy="2605053"/>
            </a:xfrm>
            <a:prstGeom prst="roundRect">
              <a:avLst>
                <a:gd name="adj" fmla="val 17994"/>
              </a:avLst>
            </a:prstGeom>
            <a:noFill/>
            <a:ln w="38100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Hãy nêu những việc em có thể làm để chia sẻ khó khăn với các bạn ở vùng Duyên hải miền Trung khi có thiên tai xảy ra.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58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3317392" y="1495425"/>
            <a:ext cx="2264258" cy="86677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1757984" y="2362202"/>
            <a:ext cx="3118816" cy="32670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Quyên góp sách, vở, đồ dùng học tập,… để tặng các bạn.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6820693" y="231457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động người thân, bạn bè cùng tham gia phong trào quyên góp gây quỹ từ thiện để giúp đỡ đồng bào miền Trung.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715125" y="1533525"/>
            <a:ext cx="1972469" cy="78105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việc em có thể làm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30" y="1229720"/>
            <a:ext cx="8638370" cy="5610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4950279" y="3277625"/>
            <a:ext cx="3409331" cy="23145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8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59" y="1258253"/>
            <a:ext cx="7639050" cy="25812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图片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8084" y="724273"/>
            <a:ext cx="16036553" cy="742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7" y="-553596"/>
            <a:ext cx="7515464" cy="5555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9" y="1242466"/>
            <a:ext cx="4352921" cy="327383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9" y="3954533"/>
            <a:ext cx="4338384" cy="29034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9" y="1636893"/>
            <a:ext cx="4498955" cy="41842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C63C3-7287-B63F-863C-46DACA92E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9770" y="2290837"/>
            <a:ext cx="779746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36843" y="1084730"/>
            <a:ext cx="9631158" cy="447113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036842" y="1482397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01" y="3281985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600" y="3281985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ùng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dốc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13F854-6632-A026-57FB-F31C363D8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959" y="1512888"/>
            <a:ext cx="5389331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81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8B8C2B-C3C3-462C-A1FB-56D92DF6B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98" y="311470"/>
            <a:ext cx="10537347" cy="61274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46D43-6FEF-484E-AF4B-49A7616BD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171"/>
            <a:ext cx="3224463" cy="4750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D0A66-572D-4024-B5B8-D4BAC855400D}"/>
              </a:ext>
            </a:extLst>
          </p:cNvPr>
          <p:cNvSpPr/>
          <p:nvPr/>
        </p:nvSpPr>
        <p:spPr>
          <a:xfrm>
            <a:off x="4317609" y="2287246"/>
            <a:ext cx="65408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3.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môi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xuất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đời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endParaRPr kumimoji="0" lang="en-US" sz="4400" b="1" i="0" u="none" strike="noStrike" kern="1200" cap="none" spc="0" normalizeH="0" baseline="0" noProof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599607" y="280691"/>
            <a:ext cx="11347554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863169" y="335934"/>
            <a:ext cx="1108399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 thông tin và quan sát các hình từ 4 đến 7, em hãy: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Nêu tác động tích cực và tiêu cực của môi trường thiên nhiên đến đời sống và sản xuất của người dân vùng Duyên hải miền Trung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Đề xuất một số biện pháp phòng, chống thiên tai ở vùng Duyên hải miền Trung.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D874C-883F-BB01-D793-4B5209479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8" y="2024062"/>
            <a:ext cx="6434138" cy="2452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0FD667-2AC6-7BE7-8CE8-F30D3BC37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4500562"/>
            <a:ext cx="56007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1BA6AAAB-E72A-6CFF-A91F-72B733A5309E}"/>
              </a:ext>
            </a:extLst>
          </p:cNvPr>
          <p:cNvSpPr txBox="1"/>
          <p:nvPr/>
        </p:nvSpPr>
        <p:spPr>
          <a:xfrm>
            <a:off x="3921882" y="987137"/>
            <a:ext cx="5014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CHIA SẺ CÁC CÂU HỎI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1627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536</Words>
  <Application>Microsoft Office PowerPoint</Application>
  <PresentationFormat>Widescreen</PresentationFormat>
  <Paragraphs>37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Arial</vt:lpstr>
      <vt:lpstr>Calibri</vt:lpstr>
      <vt:lpstr>Cambria</vt:lpstr>
      <vt:lpstr>Times New Roman</vt:lpstr>
      <vt:lpstr>字魂115号-刀刀体</vt:lpstr>
      <vt:lpstr>Office 主题</vt:lpstr>
      <vt:lpstr>1_Office Theme</vt:lpstr>
      <vt:lpstr>千图网海量PPT模板www.58pic.com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thuy nguyen</cp:lastModifiedBy>
  <cp:revision>17</cp:revision>
  <dcterms:created xsi:type="dcterms:W3CDTF">2023-11-13T11:42:54Z</dcterms:created>
  <dcterms:modified xsi:type="dcterms:W3CDTF">2024-01-25T08:08:28Z</dcterms:modified>
</cp:coreProperties>
</file>