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0" r:id="rId2"/>
    <p:sldId id="261" r:id="rId3"/>
    <p:sldId id="315" r:id="rId4"/>
    <p:sldId id="286" r:id="rId5"/>
    <p:sldId id="316" r:id="rId6"/>
    <p:sldId id="262" r:id="rId7"/>
    <p:sldId id="327" r:id="rId8"/>
    <p:sldId id="321" r:id="rId9"/>
    <p:sldId id="334" r:id="rId10"/>
    <p:sldId id="335" r:id="rId11"/>
    <p:sldId id="336" r:id="rId12"/>
    <p:sldId id="337" r:id="rId13"/>
    <p:sldId id="338" r:id="rId14"/>
    <p:sldId id="329" r:id="rId15"/>
    <p:sldId id="325" r:id="rId16"/>
    <p:sldId id="339" r:id="rId17"/>
    <p:sldId id="340" r:id="rId18"/>
    <p:sldId id="34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8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EC30-8AFE-4D5A-BD5A-3726B6F57951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4A1D9-102E-4E62-9A55-424FCCD6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48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0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522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7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2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97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32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64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0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5324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2688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11770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8532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7383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7768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911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8124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72392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35721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9518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7157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24534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50451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82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11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69626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7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89010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5771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8675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722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6890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0022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-28721"/>
            <a:ext cx="12192000" cy="6886721"/>
            <a:chOff x="0" y="-28721"/>
            <a:chExt cx="12192000" cy="688672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-28721"/>
              <a:ext cx="12192000" cy="681052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445000"/>
              <a:ext cx="12192000" cy="2413000"/>
            </a:xfrm>
            <a:prstGeom prst="rect">
              <a:avLst/>
            </a:prstGeom>
          </p:spPr>
        </p:pic>
      </p:grpSp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FEA722F-2E61-BBC2-74D1-9547DA7A93C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1550" y="0"/>
            <a:ext cx="1181100" cy="1181100"/>
          </a:xfrm>
          <a:prstGeom prst="rect">
            <a:avLst/>
          </a:prstGeom>
        </p:spPr>
      </p:pic>
      <p:pic>
        <p:nvPicPr>
          <p:cNvPr id="6" name="Picture 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E03EA0E-E49A-3265-C6CA-39BD7F62E1AC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85" y="9356651"/>
            <a:ext cx="118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31104" y="822934"/>
            <a:ext cx="10896931" cy="5518931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10567747" y="3418629"/>
            <a:ext cx="1850123" cy="16609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5" y="34036"/>
            <a:ext cx="891608" cy="8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组合 32"/>
          <p:cNvGrpSpPr/>
          <p:nvPr/>
        </p:nvGrpSpPr>
        <p:grpSpPr>
          <a:xfrm>
            <a:off x="1361144" y="981444"/>
            <a:ext cx="9469711" cy="4814644"/>
            <a:chOff x="1020" y="2328"/>
            <a:chExt cx="11012" cy="78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6" name="云形 33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00B05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  <p:sp>
          <p:nvSpPr>
            <p:cNvPr id="47" name="云形 34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42210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思源黑体 CN"/>
                <a:cs typeface="+mn-cs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362" y="5143414"/>
            <a:ext cx="12192000" cy="197972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48932" y="2420027"/>
            <a:ext cx="3539626" cy="46743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4655" y="4577928"/>
            <a:ext cx="2878147" cy="280960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5497" y="4016542"/>
            <a:ext cx="2926951" cy="2627604"/>
          </a:xfrm>
          <a:prstGeom prst="rect">
            <a:avLst/>
          </a:prstGeom>
        </p:spPr>
      </p:pic>
      <p:pic>
        <p:nvPicPr>
          <p:cNvPr id="6" name="Picture 5" descr="A picture containing watch, green&#10;&#10;Description automatically generated">
            <a:extLst>
              <a:ext uri="{FF2B5EF4-FFF2-40B4-BE49-F238E27FC236}">
                <a16:creationId xmlns:a16="http://schemas.microsoft.com/office/drawing/2014/main" id="{845A1AE9-EDF6-39CA-3C81-02438DB9731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674">
            <a:off x="10810833" y="5588526"/>
            <a:ext cx="614679" cy="652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25693" y="284058"/>
            <a:ext cx="3490622" cy="27149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CDC70-9E37-8156-59D2-61689DE82C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83" y="-241280"/>
            <a:ext cx="2031850" cy="17343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283BF8-B875-EEEC-9768-DF2C6A7AF5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4610" y="1242766"/>
            <a:ext cx="2231329" cy="1286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E6FD9-7C19-C17C-6C1A-41285A747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79573" y="2127017"/>
            <a:ext cx="763285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647825" y="1868277"/>
            <a:ext cx="9229725" cy="17512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ngoại là người mà em rất yêu quý.</a:t>
            </a:r>
            <a:endParaRPr lang="en-US" sz="4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0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46468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</a:t>
            </a:r>
          </a:p>
          <a:p>
            <a:pPr marL="571500" lvl="0" indent="-571500" algn="just">
              <a:buFontTx/>
              <a:buChar char="-"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 làm em xúc động: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 rất thương em. Mỗi khi có đồ ăn ngon, bà đều dành phần em. Bà còn thường kể chuyện cho em nghe.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mến và kính trọng bà.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thường ôm và hôn bà. Thỉnh thoảng, em còn phụ giúp bà việc nhà nữa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285750" y="238125"/>
            <a:ext cx="11630025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047EE-31E6-B932-808A-412C73A87EF8}"/>
              </a:ext>
            </a:extLst>
          </p:cNvPr>
          <p:cNvGrpSpPr/>
          <p:nvPr/>
        </p:nvGrpSpPr>
        <p:grpSpPr>
          <a:xfrm>
            <a:off x="3514725" y="222317"/>
            <a:ext cx="4600576" cy="1225517"/>
            <a:chOff x="-655192" y="-149158"/>
            <a:chExt cx="13502384" cy="1225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7481B59-3170-00C7-6DF5-5567B859A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470293-37E7-59E8-4BCA-4B5A6B55B403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Ví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dụ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102E63-B5F7-0587-538D-1DF17025BEAC}"/>
              </a:ext>
            </a:extLst>
          </p:cNvPr>
          <p:cNvSpPr/>
          <p:nvPr/>
        </p:nvSpPr>
        <p:spPr>
          <a:xfrm>
            <a:off x="1171576" y="1553951"/>
            <a:ext cx="9696450" cy="1684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89C2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rất yêu bà. Em mong bà sẽ sống thật lâu để luôn ở bên cạnh em.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Góp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chỉnh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sửa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7F3E5E-E920-1AE3-DC2F-32BC974D57C5}"/>
              </a:ext>
            </a:extLst>
          </p:cNvPr>
          <p:cNvGrpSpPr/>
          <p:nvPr/>
        </p:nvGrpSpPr>
        <p:grpSpPr>
          <a:xfrm>
            <a:off x="613685" y="1100350"/>
            <a:ext cx="10530568" cy="3271625"/>
            <a:chOff x="1005030" y="2497824"/>
            <a:chExt cx="7321106" cy="1782039"/>
          </a:xfrm>
        </p:grpSpPr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F6F9FE75-6FAA-BE94-D3BC-76888B31FE6F}"/>
                </a:ext>
              </a:extLst>
            </p:cNvPr>
            <p:cNvSpPr/>
            <p:nvPr/>
          </p:nvSpPr>
          <p:spPr>
            <a:xfrm>
              <a:off x="1990939" y="2658795"/>
              <a:ext cx="6335197" cy="1621068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xét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 chi tiết về người gần gũi,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</a:t>
              </a:r>
              <a:r>
                <a: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â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 thiết có thực sự nổi bật và gây xúc động không? Nên bổ sung hay lược bỏ chi tiết nào?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Bạn đã lựa chọn cách biểu lộ tình cảm,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cảm xúc như thế nào?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Có cần thay đổi gì không?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E1CC957-A2D8-1185-6539-D0C3E11F0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77DF23-2054-11A1-450B-764917FAB2D8}"/>
              </a:ext>
            </a:extLst>
          </p:cNvPr>
          <p:cNvGrpSpPr/>
          <p:nvPr/>
        </p:nvGrpSpPr>
        <p:grpSpPr>
          <a:xfrm>
            <a:off x="820335" y="4569106"/>
            <a:ext cx="8150853" cy="1655507"/>
            <a:chOff x="1005030" y="2497824"/>
            <a:chExt cx="5666671" cy="901747"/>
          </a:xfrm>
        </p:grpSpPr>
        <p:sp>
          <p:nvSpPr>
            <p:cNvPr id="17" name="Rounded Rectangle 36">
              <a:extLst>
                <a:ext uri="{FF2B5EF4-FFF2-40B4-BE49-F238E27FC236}">
                  <a16:creationId xmlns:a16="http://schemas.microsoft.com/office/drawing/2014/main" id="{E152EDF2-EBE3-6EB3-FC18-BB9C8A342465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Sửa đoạn văn của em theo góp ý.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1533D4-8ED0-F3D8-537A-55190646C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0051FF91-E558-D72E-F6DD-107B3DAFB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78" y="279154"/>
            <a:ext cx="5762934" cy="5860473"/>
          </a:xfrm>
          <a:prstGeom prst="rect">
            <a:avLst/>
          </a:prstGeom>
        </p:spPr>
      </p:pic>
      <p:pic>
        <p:nvPicPr>
          <p:cNvPr id="15" name="图片 31">
            <a:extLst>
              <a:ext uri="{FF2B5EF4-FFF2-40B4-BE49-F238E27FC236}">
                <a16:creationId xmlns:a16="http://schemas.microsoft.com/office/drawing/2014/main" id="{0E2C85D2-E5EA-EAAA-3557-DBBDD8CACB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F299C3-3243-5408-DC71-EBA812863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AAF575-33DF-17F3-B547-220041793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345952" y="758720"/>
            <a:ext cx="10937172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86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55497D-B486-AC82-7C38-9A667DEB1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66" y="883038"/>
            <a:ext cx="10504318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930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781175" y="356235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927878" y="995011"/>
                <a:ext cx="4274959" cy="1010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đoạn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văn</a:t>
                </a:r>
                <a:r>
                  <a:rPr lang="en-US" sz="4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9A768-2A90-943E-EF1D-F9BCE1F697D7}"/>
              </a:ext>
            </a:extLst>
          </p:cNvPr>
          <p:cNvSpPr txBox="1"/>
          <p:nvPr/>
        </p:nvSpPr>
        <p:spPr>
          <a:xfrm>
            <a:off x="1676400" y="356235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khai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792562" y="1216080"/>
                <a:ext cx="4274959" cy="168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Đăt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câu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77516" y="435934"/>
            <a:ext cx="11261557" cy="4360176"/>
            <a:chOff x="375986" y="819150"/>
            <a:chExt cx="9525000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525000" cy="5334000"/>
            </a:xfrm>
            <a:prstGeom prst="roundRect">
              <a:avLst>
                <a:gd name="adj" fmla="val 3606"/>
              </a:avLst>
            </a:prstGeom>
            <a:solidFill>
              <a:srgbClr val="C93B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518921" y="943429"/>
              <a:ext cx="9234680" cy="4807950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8428" y="4407076"/>
            <a:ext cx="2297832" cy="224311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1783" y="4865691"/>
            <a:ext cx="2235200" cy="200660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DAAE84C2-A20D-9508-9E4D-C344EE88AE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501738" y="2976421"/>
            <a:ext cx="9443624" cy="3902006"/>
          </a:xfrm>
          <a:prstGeom prst="rect">
            <a:avLst/>
          </a:prstGeom>
        </p:spPr>
      </p:pic>
      <p:pic>
        <p:nvPicPr>
          <p:cNvPr id="43" name="图片 40">
            <a:extLst>
              <a:ext uri="{FF2B5EF4-FFF2-40B4-BE49-F238E27FC236}">
                <a16:creationId xmlns:a16="http://schemas.microsoft.com/office/drawing/2014/main" id="{FFE9382F-5F3F-7F41-5CE6-0ECEB0B6E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698" y="4724822"/>
            <a:ext cx="2064497" cy="1853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C5CCDB-E1E4-3082-5196-65486A7F6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52" y="1016388"/>
            <a:ext cx="10455546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445000"/>
            <a:ext cx="12192000" cy="2413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4520" y="4787900"/>
            <a:ext cx="1899661" cy="185442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130809" y="211073"/>
            <a:ext cx="2725087" cy="2119513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8220" y="4787900"/>
            <a:ext cx="2235200" cy="200660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453"/>
          <a:stretch/>
        </p:blipFill>
        <p:spPr>
          <a:xfrm rot="924036">
            <a:off x="867509" y="4945416"/>
            <a:ext cx="1789340" cy="16063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04821" y="1200149"/>
            <a:ext cx="7071366" cy="2631851"/>
            <a:chOff x="6263083" y="1374999"/>
            <a:chExt cx="2559725" cy="2622237"/>
          </a:xfrm>
        </p:grpSpPr>
        <p:grpSp>
          <p:nvGrpSpPr>
            <p:cNvPr id="45" name="组合 44"/>
            <p:cNvGrpSpPr/>
            <p:nvPr/>
          </p:nvGrpSpPr>
          <p:grpSpPr>
            <a:xfrm>
              <a:off x="6263083" y="1374999"/>
              <a:ext cx="2559725" cy="2622237"/>
              <a:chOff x="1784677" y="2862076"/>
              <a:chExt cx="1872923" cy="1779354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784677" y="3236472"/>
                <a:ext cx="1872923" cy="1404958"/>
                <a:chOff x="375986" y="819150"/>
                <a:chExt cx="9525000" cy="6998862"/>
              </a:xfrm>
            </p:grpSpPr>
            <p:sp>
              <p:nvSpPr>
                <p:cNvPr id="49" name="圆角矩形 48"/>
                <p:cNvSpPr/>
                <p:nvPr/>
              </p:nvSpPr>
              <p:spPr>
                <a:xfrm>
                  <a:off x="375986" y="819150"/>
                  <a:ext cx="9525000" cy="6998862"/>
                </a:xfrm>
                <a:prstGeom prst="roundRect">
                  <a:avLst>
                    <a:gd name="adj" fmla="val 3606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50" name="圆角矩形 49"/>
                <p:cNvSpPr/>
                <p:nvPr/>
              </p:nvSpPr>
              <p:spPr>
                <a:xfrm>
                  <a:off x="770642" y="1188288"/>
                  <a:ext cx="8731222" cy="6108391"/>
                </a:xfrm>
                <a:prstGeom prst="roundRect">
                  <a:avLst>
                    <a:gd name="adj" fmla="val 3606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7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"/>
                    <a:cs typeface="+mn-cs"/>
                  </a:endParaRPr>
                </a:p>
              </p:txBody>
            </p:sp>
          </p:grpSp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9183" y="2862076"/>
                <a:ext cx="454037" cy="51569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413154" y="2096847"/>
              <a:ext cx="2272168" cy="1669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văn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gũi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2537637" y="3941501"/>
            <a:ext cx="6690576" cy="2916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E0B23-06C3-11D3-F633-88F31EF4E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941" y="-149051"/>
            <a:ext cx="874851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819D156-04B9-3EC3-7D08-3AE0BC272C02}"/>
              </a:ext>
            </a:extLst>
          </p:cNvPr>
          <p:cNvSpPr/>
          <p:nvPr/>
        </p:nvSpPr>
        <p:spPr>
          <a:xfrm>
            <a:off x="0" y="997526"/>
            <a:ext cx="12192000" cy="5076295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6" y="997526"/>
            <a:ext cx="5762934" cy="58604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E14FF4-75C9-ACEA-0019-2E6F4160BC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983" y="976497"/>
            <a:ext cx="8945485" cy="5860473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D28B16EE-64EA-0AB4-D353-24BF4C4645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BAA254-0DB6-41E6-250D-5F865EE74A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sp>
        <p:nvSpPr>
          <p:cNvPr id="42" name="圆角矩形 9"/>
          <p:cNvSpPr/>
          <p:nvPr/>
        </p:nvSpPr>
        <p:spPr>
          <a:xfrm>
            <a:off x="-1765195" y="174696"/>
            <a:ext cx="14630400" cy="1893493"/>
          </a:xfrm>
          <a:prstGeom prst="roundRect">
            <a:avLst>
              <a:gd name="adj" fmla="val 3606"/>
            </a:avLst>
          </a:prstGeom>
          <a:solidFill>
            <a:schemeClr val="bg1">
              <a:alpha val="38000"/>
            </a:schemeClr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7C7CF-A524-AE75-9F0A-19EFBD78AB08}"/>
              </a:ext>
            </a:extLst>
          </p:cNvPr>
          <p:cNvGrpSpPr/>
          <p:nvPr/>
        </p:nvGrpSpPr>
        <p:grpSpPr>
          <a:xfrm>
            <a:off x="-197704" y="888277"/>
            <a:ext cx="8851047" cy="4893398"/>
            <a:chOff x="3146" y="1970852"/>
            <a:chExt cx="9184676" cy="4259101"/>
          </a:xfrm>
        </p:grpSpPr>
        <p:grpSp>
          <p:nvGrpSpPr>
            <p:cNvPr id="14" name="Group 13"/>
            <p:cNvGrpSpPr/>
            <p:nvPr/>
          </p:nvGrpSpPr>
          <p:grpSpPr>
            <a:xfrm>
              <a:off x="826325" y="1970852"/>
              <a:ext cx="8361497" cy="4259101"/>
              <a:chOff x="5125306" y="548641"/>
              <a:chExt cx="5723577" cy="2988754"/>
            </a:xfrm>
          </p:grpSpPr>
          <p:grpSp>
            <p:nvGrpSpPr>
              <p:cNvPr id="38" name="组合 32"/>
              <p:cNvGrpSpPr/>
              <p:nvPr/>
            </p:nvGrpSpPr>
            <p:grpSpPr>
              <a:xfrm>
                <a:off x="5125306" y="548641"/>
                <a:ext cx="5723577" cy="2988754"/>
                <a:chOff x="1020" y="1424"/>
                <a:chExt cx="11012" cy="8708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云形 33"/>
                <p:cNvSpPr/>
                <p:nvPr/>
              </p:nvSpPr>
              <p:spPr>
                <a:xfrm>
                  <a:off x="1220" y="2528"/>
                  <a:ext cx="10812" cy="7604"/>
                </a:xfrm>
                <a:prstGeom prst="cloud">
                  <a:avLst/>
                </a:prstGeom>
                <a:solidFill>
                  <a:srgbClr val="FBE090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  <p:sp>
              <p:nvSpPr>
                <p:cNvPr id="40" name="云形 34"/>
                <p:cNvSpPr/>
                <p:nvPr/>
              </p:nvSpPr>
              <p:spPr>
                <a:xfrm>
                  <a:off x="1020" y="1424"/>
                  <a:ext cx="10812" cy="8508"/>
                </a:xfrm>
                <a:prstGeom prst="cloud">
                  <a:avLst/>
                </a:prstGeom>
                <a:solidFill>
                  <a:schemeClr val="bg1"/>
                </a:solidFill>
                <a:ln w="25400" cmpd="sng">
                  <a:solidFill>
                    <a:srgbClr val="42210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思源黑体 CN"/>
                    <a:cs typeface="+mn-cs"/>
                  </a:endParaRP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5880517" y="954288"/>
                <a:ext cx="4274959" cy="1917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50800" h="38100" prst="riblet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biểu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thị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cảm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6600" b="1" i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6600" b="1" i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endParaRPr kumimoji="0" lang="en-US" sz="199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图片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001699">
              <a:off x="3146" y="2348619"/>
              <a:ext cx="2340863" cy="2502317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7" y="2516157"/>
            <a:ext cx="3702143" cy="40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9">
            <a:extLst>
              <a:ext uri="{FF2B5EF4-FFF2-40B4-BE49-F238E27FC236}">
                <a16:creationId xmlns:a16="http://schemas.microsoft.com/office/drawing/2014/main" id="{F8889F4B-81E9-CCCC-C1F0-AA8BAF3F2121}"/>
              </a:ext>
            </a:extLst>
          </p:cNvPr>
          <p:cNvSpPr/>
          <p:nvPr/>
        </p:nvSpPr>
        <p:spPr>
          <a:xfrm>
            <a:off x="-47907" y="285750"/>
            <a:ext cx="12239907" cy="2762250"/>
          </a:xfrm>
          <a:prstGeom prst="roundRect">
            <a:avLst>
              <a:gd name="adj" fmla="val 360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"/>
              <a:cs typeface="+mn-cs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05D5B808-F42B-41C0-6C90-0B607F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/>
          <a:stretch/>
        </p:blipFill>
        <p:spPr>
          <a:xfrm>
            <a:off x="1144165" y="2571749"/>
            <a:ext cx="9903670" cy="4514851"/>
          </a:xfrm>
          <a:prstGeom prst="rect">
            <a:avLst/>
          </a:prstGeom>
        </p:spPr>
      </p:pic>
      <p:pic>
        <p:nvPicPr>
          <p:cNvPr id="17" name="图片 31">
            <a:extLst>
              <a:ext uri="{FF2B5EF4-FFF2-40B4-BE49-F238E27FC236}">
                <a16:creationId xmlns:a16="http://schemas.microsoft.com/office/drawing/2014/main" id="{43E64DF2-CA52-A67E-C3E9-8C0DECCE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77598" y="116850"/>
            <a:ext cx="3490622" cy="27149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016F73-72B9-917D-84C5-6AE8D12176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65" y="-701373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0BE226-6E6E-B5C6-AA76-3094ED3CC432}"/>
              </a:ext>
            </a:extLst>
          </p:cNvPr>
          <p:cNvSpPr txBox="1"/>
          <p:nvPr/>
        </p:nvSpPr>
        <p:spPr>
          <a:xfrm>
            <a:off x="3048000" y="762000"/>
            <a:ext cx="800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1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15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lang="en-US" sz="115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45000"/>
            <a:ext cx="12192000" cy="2413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954957" y="221806"/>
            <a:ext cx="9264086" cy="5414211"/>
            <a:chOff x="375986" y="819150"/>
            <a:chExt cx="9708177" cy="5334000"/>
          </a:xfrm>
        </p:grpSpPr>
        <p:sp>
          <p:nvSpPr>
            <p:cNvPr id="11" name="圆角矩形 10"/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27803" y="4559512"/>
            <a:ext cx="2133600" cy="208278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764" y="4923487"/>
            <a:ext cx="2064497" cy="1853356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162" y="2671317"/>
            <a:ext cx="5704424" cy="4878347"/>
          </a:xfrm>
          <a:prstGeom prst="rect">
            <a:avLst/>
          </a:prstGeom>
        </p:spPr>
      </p:pic>
      <p:pic>
        <p:nvPicPr>
          <p:cNvPr id="18" name="图片 31">
            <a:extLst>
              <a:ext uri="{FF2B5EF4-FFF2-40B4-BE49-F238E27FC236}">
                <a16:creationId xmlns:a16="http://schemas.microsoft.com/office/drawing/2014/main" id="{8F89E76B-457E-FF6E-0D98-A34808A82C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363630" y="-74305"/>
            <a:ext cx="3490622" cy="2714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510FA2-BEBA-0F24-8DFB-7E98EADBB3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31" b="94282" l="2976" r="975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0" y="-741098"/>
            <a:ext cx="2297469" cy="19610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98DD0-E7BE-382A-A10B-1E17AC47DA0E}"/>
              </a:ext>
            </a:extLst>
          </p:cNvPr>
          <p:cNvSpPr txBox="1"/>
          <p:nvPr/>
        </p:nvSpPr>
        <p:spPr>
          <a:xfrm>
            <a:off x="1428751" y="1543050"/>
            <a:ext cx="8162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800" b="1" i="0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oạn văn nêu tình cảm, cảm xúc về một người gần gũi, thân thiết </a:t>
            </a:r>
            <a:endParaRPr lang="vi-VN" sz="48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292076" y="-1008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6C59D-2153-8BAD-1EF2-6403C56B25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1949104"/>
            <a:ext cx="3448050" cy="27146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35819F4-9CAC-AB23-024A-7C71152C7C51}"/>
              </a:ext>
            </a:extLst>
          </p:cNvPr>
          <p:cNvGrpSpPr/>
          <p:nvPr/>
        </p:nvGrpSpPr>
        <p:grpSpPr>
          <a:xfrm>
            <a:off x="166009" y="1348000"/>
            <a:ext cx="8150853" cy="1655507"/>
            <a:chOff x="1005030" y="2497824"/>
            <a:chExt cx="5666671" cy="901747"/>
          </a:xfrm>
        </p:grpSpPr>
        <p:sp>
          <p:nvSpPr>
            <p:cNvPr id="13" name="Rounded Rectangle 36">
              <a:extLst>
                <a:ext uri="{FF2B5EF4-FFF2-40B4-BE49-F238E27FC236}">
                  <a16:creationId xmlns:a16="http://schemas.microsoft.com/office/drawing/2014/main" id="{AB406465-C2D3-7C1F-20B9-60F3A30A4599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cảm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xúc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ai?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00ED1AF-E6B3-6AC6-7EA5-5B4461ECA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74431B-9207-8523-D4F9-738BDCE2C890}"/>
              </a:ext>
            </a:extLst>
          </p:cNvPr>
          <p:cNvGrpSpPr/>
          <p:nvPr/>
        </p:nvGrpSpPr>
        <p:grpSpPr>
          <a:xfrm>
            <a:off x="96435" y="2759356"/>
            <a:ext cx="8150853" cy="1655507"/>
            <a:chOff x="1005030" y="2497824"/>
            <a:chExt cx="5666671" cy="901747"/>
          </a:xfrm>
        </p:grpSpPr>
        <p:sp>
          <p:nvSpPr>
            <p:cNvPr id="16" name="Rounded Rectangle 36">
              <a:extLst>
                <a:ext uri="{FF2B5EF4-FFF2-40B4-BE49-F238E27FC236}">
                  <a16:creationId xmlns:a16="http://schemas.microsoft.com/office/drawing/2014/main" id="{24D90A1D-D3FD-0526-F703-4BCBEC1AE7E1}"/>
                </a:ext>
              </a:extLst>
            </p:cNvPr>
            <p:cNvSpPr/>
            <p:nvPr/>
          </p:nvSpPr>
          <p:spPr>
            <a:xfrm>
              <a:off x="1990939" y="2658795"/>
              <a:ext cx="4680762" cy="57442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Điều gì ở người đó làm em xúc động?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05FA6A-48AA-C2E3-6E9E-47011A97A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BD397-9BC6-0177-ED98-BE4D8C026846}"/>
              </a:ext>
            </a:extLst>
          </p:cNvPr>
          <p:cNvGrpSpPr/>
          <p:nvPr/>
        </p:nvGrpSpPr>
        <p:grpSpPr>
          <a:xfrm>
            <a:off x="146130" y="4220408"/>
            <a:ext cx="8150853" cy="1862340"/>
            <a:chOff x="1005030" y="2497824"/>
            <a:chExt cx="5666671" cy="1014408"/>
          </a:xfrm>
        </p:grpSpPr>
        <p:sp>
          <p:nvSpPr>
            <p:cNvPr id="21" name="Rounded Rectangle 36">
              <a:extLst>
                <a:ext uri="{FF2B5EF4-FFF2-40B4-BE49-F238E27FC236}">
                  <a16:creationId xmlns:a16="http://schemas.microsoft.com/office/drawing/2014/main" id="{649145E6-8FD6-CA4E-1F0B-3F738AB91862}"/>
                </a:ext>
              </a:extLst>
            </p:cNvPr>
            <p:cNvSpPr/>
            <p:nvPr/>
          </p:nvSpPr>
          <p:spPr>
            <a:xfrm>
              <a:off x="1990939" y="2658795"/>
              <a:ext cx="4680762" cy="853437"/>
            </a:xfrm>
            <a:prstGeom prst="roundRect">
              <a:avLst/>
            </a:prstGeom>
            <a:solidFill>
              <a:srgbClr val="00B05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có tình cảm, cảm xúc gì? Em đã thể hiện tình cảm, cảm xúc đó như thế nào?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0C25B-31B4-2C51-784E-C8FA1B6FC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30" y="2497824"/>
              <a:ext cx="1211716" cy="901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1">
            <a:extLst>
              <a:ext uri="{FF2B5EF4-FFF2-40B4-BE49-F238E27FC236}">
                <a16:creationId xmlns:a16="http://schemas.microsoft.com/office/drawing/2014/main" id="{51EBA8DA-25C6-4DA4-285F-9DA53523BB0D}"/>
              </a:ext>
            </a:extLst>
          </p:cNvPr>
          <p:cNvGrpSpPr/>
          <p:nvPr/>
        </p:nvGrpSpPr>
        <p:grpSpPr>
          <a:xfrm rot="959798">
            <a:off x="890550" y="1080135"/>
            <a:ext cx="10061113" cy="6335880"/>
            <a:chOff x="375986" y="819150"/>
            <a:chExt cx="9708177" cy="5334000"/>
          </a:xfrm>
        </p:grpSpPr>
        <p:sp>
          <p:nvSpPr>
            <p:cNvPr id="17" name="圆角矩形 10">
              <a:extLst>
                <a:ext uri="{FF2B5EF4-FFF2-40B4-BE49-F238E27FC236}">
                  <a16:creationId xmlns:a16="http://schemas.microsoft.com/office/drawing/2014/main" id="{2C61CEC0-54B3-6AD3-D792-9D2E959F4000}"/>
                </a:ext>
              </a:extLst>
            </p:cNvPr>
            <p:cNvSpPr/>
            <p:nvPr/>
          </p:nvSpPr>
          <p:spPr>
            <a:xfrm>
              <a:off x="375986" y="819150"/>
              <a:ext cx="9708177" cy="5334000"/>
            </a:xfrm>
            <a:prstGeom prst="roundRect">
              <a:avLst>
                <a:gd name="adj" fmla="val 3606"/>
              </a:avLst>
            </a:prstGeom>
            <a:solidFill>
              <a:srgbClr val="0064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  <p:sp>
          <p:nvSpPr>
            <p:cNvPr id="18" name="圆角矩形 9">
              <a:extLst>
                <a:ext uri="{FF2B5EF4-FFF2-40B4-BE49-F238E27FC236}">
                  <a16:creationId xmlns:a16="http://schemas.microsoft.com/office/drawing/2014/main" id="{424A888C-71D7-2714-C16C-D50EADE064F7}"/>
                </a:ext>
              </a:extLst>
            </p:cNvPr>
            <p:cNvSpPr/>
            <p:nvPr/>
          </p:nvSpPr>
          <p:spPr>
            <a:xfrm>
              <a:off x="692457" y="1008767"/>
              <a:ext cx="8994873" cy="4972129"/>
            </a:xfrm>
            <a:prstGeom prst="roundRect">
              <a:avLst>
                <a:gd name="adj" fmla="val 36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思源黑体 CN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0727D5E-91EC-A808-E318-244E78D3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046" y="4295916"/>
            <a:ext cx="8510754" cy="2926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D43AE-5BE6-47C8-8432-3A01F701C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046" y="91290"/>
            <a:ext cx="8230313" cy="3060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BE2C5-E75C-5672-5FB0-F3383C14C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41" y="58078"/>
            <a:ext cx="8925318" cy="37981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FFB18F-1099-8DA6-1764-7D2F60D6D4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119" y="1647334"/>
            <a:ext cx="8181541" cy="2822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1E591-88B0-992A-8C0C-057B056A7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198" y="1681407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7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0">
            <a:extLst>
              <a:ext uri="{FF2B5EF4-FFF2-40B4-BE49-F238E27FC236}">
                <a16:creationId xmlns:a16="http://schemas.microsoft.com/office/drawing/2014/main" id="{A82AA465-F759-FA3F-6B3D-D04E622BEC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99022"/>
            <a:ext cx="12192000" cy="265897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9F472-6A98-83C0-121A-9B21E417D7E5}"/>
              </a:ext>
            </a:extLst>
          </p:cNvPr>
          <p:cNvGrpSpPr/>
          <p:nvPr/>
        </p:nvGrpSpPr>
        <p:grpSpPr>
          <a:xfrm>
            <a:off x="-485776" y="-149158"/>
            <a:ext cx="13332967" cy="1225517"/>
            <a:chOff x="-655192" y="-149158"/>
            <a:chExt cx="13502384" cy="12255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593EBC-8478-004C-3514-6B066C58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6E762E4-8775-57C5-608A-347ABAB49442}"/>
                </a:ext>
              </a:extLst>
            </p:cNvPr>
            <p:cNvSpPr txBox="1"/>
            <p:nvPr/>
          </p:nvSpPr>
          <p:spPr>
            <a:xfrm>
              <a:off x="-301722" y="-138916"/>
              <a:ext cx="12583232" cy="10215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B2AAD5-236E-6A25-4382-6D0EE7E66966}"/>
              </a:ext>
            </a:extLst>
          </p:cNvPr>
          <p:cNvSpPr/>
          <p:nvPr/>
        </p:nvSpPr>
        <p:spPr>
          <a:xfrm>
            <a:off x="371475" y="1066800"/>
            <a:ext cx="11630025" cy="55911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2F29D8-0C57-5CF6-E93B-92D009E7D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34511"/>
              </p:ext>
            </p:extLst>
          </p:nvPr>
        </p:nvGraphicFramePr>
        <p:xfrm>
          <a:off x="704850" y="1362075"/>
          <a:ext cx="10829926" cy="492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>
                  <a:extLst>
                    <a:ext uri="{9D8B030D-6E8A-4147-A177-3AD203B41FA5}">
                      <a16:colId xmlns:a16="http://schemas.microsoft.com/office/drawing/2014/main" val="2511825614"/>
                    </a:ext>
                  </a:extLst>
                </a:gridCol>
                <a:gridCol w="8648701">
                  <a:extLst>
                    <a:ext uri="{9D8B030D-6E8A-4147-A177-3AD203B41FA5}">
                      <a16:colId xmlns:a16="http://schemas.microsoft.com/office/drawing/2014/main" val="3985746704"/>
                    </a:ext>
                  </a:extLst>
                </a:gridCol>
              </a:tblGrid>
              <a:tr h="7098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07745"/>
                  </a:ext>
                </a:extLst>
              </a:tr>
              <a:tr h="34145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Triển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0125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Kết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thúc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73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681AE8-EDD9-D549-D195-72CADA72F29B}"/>
              </a:ext>
            </a:extLst>
          </p:cNvPr>
          <p:cNvSpPr txBox="1"/>
          <p:nvPr/>
        </p:nvSpPr>
        <p:spPr>
          <a:xfrm>
            <a:off x="3076575" y="14859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 thiệu người gần gũi, thân thiết mà em muốn bày tỏ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 cảm, cảm xúc.</a:t>
            </a:r>
            <a:endParaRPr lang="vi-VN" sz="20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2649E-F0F2-11D7-1717-0B76DB2BE187}"/>
              </a:ext>
            </a:extLst>
          </p:cNvPr>
          <p:cNvSpPr txBox="1"/>
          <p:nvPr/>
        </p:nvSpPr>
        <p:spPr>
          <a:xfrm>
            <a:off x="3057525" y="2181225"/>
            <a:ext cx="840105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những điều ở người đó làm em xúc động. Ví dụ: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Cử chỉ, lời nói, suy nghĩ, việc làm,...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kỉ niệm giữa em và người đó.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Tình cảm của người đó dành cho em.</a:t>
            </a:r>
          </a:p>
          <a:p>
            <a:pPr algn="just">
              <a:spcAft>
                <a:spcPts val="500"/>
              </a:spcAft>
            </a:pPr>
            <a:r>
              <a:rPr lang="vi-V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rõ tình cảm, cảm xúc của em:</a:t>
            </a: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Dùng từ ngữ trực tiếp thể hiện tình cảm, cảm xúc (yêu quý, khâm phục, trân trọng, ngưỡng mộ, nhớ mong,...).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vi-VN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Nêu suy nghĩ, việc làm thể hiện tình cảm, cảm xúc (tìm cách giúp đỡ, luôn nghĩ đến, cố gắng học theo, kể về người đó cho bạn bè nghe,...).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6F4FD0-293E-F5B3-1E22-87132A05EB68}"/>
              </a:ext>
            </a:extLst>
          </p:cNvPr>
          <p:cNvSpPr txBox="1"/>
          <p:nvPr/>
        </p:nvSpPr>
        <p:spPr>
          <a:xfrm>
            <a:off x="3114675" y="55816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Khẳng định tình cảm, cảm xúc của em.</a:t>
            </a:r>
          </a:p>
        </p:txBody>
      </p:sp>
    </p:spTree>
    <p:extLst>
      <p:ext uri="{BB962C8B-B14F-4D97-AF65-F5344CB8AC3E}">
        <p14:creationId xmlns:p14="http://schemas.microsoft.com/office/powerpoint/2010/main" val="7995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E673F"/>
      </a:accent1>
      <a:accent2>
        <a:srgbClr val="DE673F"/>
      </a:accent2>
      <a:accent3>
        <a:srgbClr val="DE673F"/>
      </a:accent3>
      <a:accent4>
        <a:srgbClr val="DE673F"/>
      </a:accent4>
      <a:accent5>
        <a:srgbClr val="DE673F"/>
      </a:accent5>
      <a:accent6>
        <a:srgbClr val="DE673F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521</Words>
  <Application>Microsoft Office PowerPoint</Application>
  <PresentationFormat>Widescreen</PresentationFormat>
  <Paragraphs>51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Cambria</vt:lpstr>
      <vt:lpstr>等线</vt:lpstr>
      <vt:lpstr>UTM Avo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33</cp:revision>
  <dcterms:created xsi:type="dcterms:W3CDTF">2023-10-23T06:50:24Z</dcterms:created>
  <dcterms:modified xsi:type="dcterms:W3CDTF">2024-01-15T14:28:09Z</dcterms:modified>
</cp:coreProperties>
</file>