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15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7" r:id="rId11"/>
    <p:sldId id="298" r:id="rId12"/>
    <p:sldId id="299" r:id="rId13"/>
    <p:sldId id="300" r:id="rId14"/>
    <p:sldId id="301" r:id="rId15"/>
    <p:sldId id="302" r:id="rId16"/>
    <p:sldId id="316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7" r:id="rId27"/>
    <p:sldId id="31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792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48318-9FA6-4FEC-A739-82B5BC64C8A8}" type="datetimeFigureOut">
              <a:rPr lang="en-US" smtClean="0"/>
              <a:t>23/1/2024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EAF2B-A4ED-42B8-B0E0-93DAAE7AC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7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F946E-77B2-4000-A682-9B647306AD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60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"/>
            <a:ext cx="12192000" cy="68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8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audio" Target="../media/media2.wav"/><Relationship Id="rId16" Type="http://schemas.openxmlformats.org/officeDocument/2006/relationships/image" Target="../media/image34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12.xml"/><Relationship Id="rId5" Type="http://schemas.microsoft.com/office/2007/relationships/media" Target="../media/media4.wav"/><Relationship Id="rId15" Type="http://schemas.openxmlformats.org/officeDocument/2006/relationships/image" Target="../media/image33.png"/><Relationship Id="rId10" Type="http://schemas.openxmlformats.org/officeDocument/2006/relationships/audio" Target="../media/media6.wav"/><Relationship Id="rId19" Type="http://schemas.openxmlformats.org/officeDocument/2006/relationships/image" Target="../media/image37.pn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microsoft.com/office/2007/relationships/media" Target="../media/media13.wav"/><Relationship Id="rId18" Type="http://schemas.openxmlformats.org/officeDocument/2006/relationships/audio" Target="../media/media15.wav"/><Relationship Id="rId26" Type="http://schemas.openxmlformats.org/officeDocument/2006/relationships/image" Target="../media/image46.png"/><Relationship Id="rId3" Type="http://schemas.microsoft.com/office/2007/relationships/media" Target="../media/media8.wav"/><Relationship Id="rId21" Type="http://schemas.openxmlformats.org/officeDocument/2006/relationships/image" Target="../media/image41.png"/><Relationship Id="rId7" Type="http://schemas.microsoft.com/office/2007/relationships/media" Target="../media/media10.wav"/><Relationship Id="rId12" Type="http://schemas.openxmlformats.org/officeDocument/2006/relationships/audio" Target="../media/media12.wav"/><Relationship Id="rId17" Type="http://schemas.microsoft.com/office/2007/relationships/media" Target="../media/media15.wav"/><Relationship Id="rId25" Type="http://schemas.openxmlformats.org/officeDocument/2006/relationships/image" Target="../media/image45.png"/><Relationship Id="rId2" Type="http://schemas.openxmlformats.org/officeDocument/2006/relationships/audio" Target="../media/media7.wav"/><Relationship Id="rId16" Type="http://schemas.openxmlformats.org/officeDocument/2006/relationships/audio" Target="../media/media14.wav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microsoft.com/office/2007/relationships/media" Target="../media/media12.wav"/><Relationship Id="rId24" Type="http://schemas.openxmlformats.org/officeDocument/2006/relationships/image" Target="../media/image44.png"/><Relationship Id="rId5" Type="http://schemas.microsoft.com/office/2007/relationships/media" Target="../media/media9.wav"/><Relationship Id="rId15" Type="http://schemas.microsoft.com/office/2007/relationships/media" Target="../media/media14.wav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audio" Target="../media/media11.wav"/><Relationship Id="rId19" Type="http://schemas.openxmlformats.org/officeDocument/2006/relationships/slideLayout" Target="../slideLayouts/slideLayout12.xml"/><Relationship Id="rId4" Type="http://schemas.openxmlformats.org/officeDocument/2006/relationships/audio" Target="../media/media8.wav"/><Relationship Id="rId9" Type="http://schemas.microsoft.com/office/2007/relationships/media" Target="../media/media11.wav"/><Relationship Id="rId14" Type="http://schemas.openxmlformats.org/officeDocument/2006/relationships/audio" Target="../media/media13.wav"/><Relationship Id="rId22" Type="http://schemas.openxmlformats.org/officeDocument/2006/relationships/image" Target="../media/image42.png"/><Relationship Id="rId27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wav"/><Relationship Id="rId13" Type="http://schemas.microsoft.com/office/2007/relationships/media" Target="../media/media22.wav"/><Relationship Id="rId18" Type="http://schemas.openxmlformats.org/officeDocument/2006/relationships/audio" Target="../media/media24.wav"/><Relationship Id="rId26" Type="http://schemas.openxmlformats.org/officeDocument/2006/relationships/image" Target="../media/image55.png"/><Relationship Id="rId3" Type="http://schemas.microsoft.com/office/2007/relationships/media" Target="../media/media17.wav"/><Relationship Id="rId21" Type="http://schemas.openxmlformats.org/officeDocument/2006/relationships/image" Target="../media/image34.png"/><Relationship Id="rId7" Type="http://schemas.microsoft.com/office/2007/relationships/media" Target="../media/media19.wav"/><Relationship Id="rId12" Type="http://schemas.openxmlformats.org/officeDocument/2006/relationships/audio" Target="../media/media21.wav"/><Relationship Id="rId17" Type="http://schemas.microsoft.com/office/2007/relationships/media" Target="../media/media24.wav"/><Relationship Id="rId25" Type="http://schemas.openxmlformats.org/officeDocument/2006/relationships/image" Target="../media/image54.png"/><Relationship Id="rId2" Type="http://schemas.openxmlformats.org/officeDocument/2006/relationships/audio" Target="../media/media16.wav"/><Relationship Id="rId16" Type="http://schemas.openxmlformats.org/officeDocument/2006/relationships/audio" Target="../media/media23.wav"/><Relationship Id="rId20" Type="http://schemas.openxmlformats.org/officeDocument/2006/relationships/image" Target="../media/image50.png"/><Relationship Id="rId29" Type="http://schemas.openxmlformats.org/officeDocument/2006/relationships/image" Target="../media/image58.png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microsoft.com/office/2007/relationships/media" Target="../media/media21.wav"/><Relationship Id="rId24" Type="http://schemas.openxmlformats.org/officeDocument/2006/relationships/image" Target="../media/image53.png"/><Relationship Id="rId5" Type="http://schemas.microsoft.com/office/2007/relationships/media" Target="../media/media18.wav"/><Relationship Id="rId15" Type="http://schemas.microsoft.com/office/2007/relationships/media" Target="../media/media23.wav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10" Type="http://schemas.openxmlformats.org/officeDocument/2006/relationships/audio" Target="../media/media20.wav"/><Relationship Id="rId19" Type="http://schemas.openxmlformats.org/officeDocument/2006/relationships/slideLayout" Target="../slideLayouts/slideLayout12.xml"/><Relationship Id="rId31" Type="http://schemas.openxmlformats.org/officeDocument/2006/relationships/image" Target="../media/image40.png"/><Relationship Id="rId4" Type="http://schemas.openxmlformats.org/officeDocument/2006/relationships/audio" Target="../media/media17.wav"/><Relationship Id="rId9" Type="http://schemas.microsoft.com/office/2007/relationships/media" Target="../media/media20.wav"/><Relationship Id="rId14" Type="http://schemas.openxmlformats.org/officeDocument/2006/relationships/audio" Target="../media/media22.wav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8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8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0" y="3962400"/>
            <a:ext cx="3352800" cy="3352800"/>
          </a:xfrm>
          <a:noFill/>
        </p:spPr>
      </p:pic>
      <p:pic>
        <p:nvPicPr>
          <p:cNvPr id="205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51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55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4137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1581150" y="812801"/>
            <a:ext cx="9067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solidFill>
                  <a:srgbClr val="0000FF"/>
                </a:solidFill>
              </a:rPr>
              <a:t>DAI LOC DEPARTMENT OF EDUCATION AND TRAINING</a:t>
            </a:r>
            <a:r>
              <a:rPr lang="en-US" altLang="en-US" sz="2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3886200" y="46482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Subject: English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 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3200400" y="5896383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660033"/>
                </a:solidFill>
              </a:rPr>
              <a:t> Teacher: Pham </a:t>
            </a:r>
            <a:r>
              <a:rPr lang="en-US" altLang="en-US" sz="3200" b="1" i="1" dirty="0" err="1">
                <a:solidFill>
                  <a:srgbClr val="660033"/>
                </a:solidFill>
              </a:rPr>
              <a:t>Thi</a:t>
            </a:r>
            <a:r>
              <a:rPr lang="en-US" altLang="en-US" sz="3200" b="1" i="1" dirty="0">
                <a:solidFill>
                  <a:srgbClr val="660033"/>
                </a:solidFill>
              </a:rPr>
              <a:t> My Chau</a:t>
            </a:r>
          </a:p>
        </p:txBody>
      </p:sp>
      <p:sp>
        <p:nvSpPr>
          <p:cNvPr id="76817" name="WordArt 17"/>
          <p:cNvSpPr>
            <a:spLocks noChangeArrowheads="1" noChangeShapeType="1" noTextEdit="1"/>
          </p:cNvSpPr>
          <p:nvPr/>
        </p:nvSpPr>
        <p:spPr bwMode="auto">
          <a:xfrm>
            <a:off x="3429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3886200" y="5184775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Class</a:t>
            </a:r>
            <a:r>
              <a:rPr lang="en-US" altLang="en-US" sz="3200" b="1" i="1">
                <a:solidFill>
                  <a:srgbClr val="0000FF"/>
                </a:solidFill>
              </a:rPr>
              <a:t>:    </a:t>
            </a:r>
            <a:r>
              <a:rPr lang="en-US" altLang="en-US" sz="3200" b="1" i="1" smtClean="0">
                <a:solidFill>
                  <a:srgbClr val="0000FF"/>
                </a:solidFill>
              </a:rPr>
              <a:t>3D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1524000" y="1304926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</a:rPr>
              <a:t>DAI QUANG PRIMARY </a:t>
            </a:r>
            <a:r>
              <a:rPr lang="en-US" altLang="en-US" sz="2800" b="1" dirty="0">
                <a:solidFill>
                  <a:srgbClr val="FF0000"/>
                </a:solidFill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2801040153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4" grpId="0"/>
      <p:bldP spid="76815" grpId="0"/>
      <p:bldP spid="76818" grpId="0"/>
      <p:bldP spid="768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4" name="Group 3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18" name="Group 17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33" name="Group 3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41" name="QMsPham"/>
          <p:cNvSpPr/>
          <p:nvPr/>
        </p:nvSpPr>
        <p:spPr>
          <a:xfrm>
            <a:off x="876317" y="2212387"/>
            <a:ext cx="3511778" cy="3323971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How old is she?</a:t>
            </a:r>
          </a:p>
          <a:p>
            <a:pPr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She is __________.</a:t>
            </a: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AMsPham"/>
          <p:cNvSpPr/>
          <p:nvPr/>
        </p:nvSpPr>
        <p:spPr>
          <a:xfrm>
            <a:off x="7478810" y="2851951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eighteen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BMsPham"/>
          <p:cNvSpPr/>
          <p:nvPr/>
        </p:nvSpPr>
        <p:spPr>
          <a:xfrm>
            <a:off x="7478810" y="4236170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CMsPham"/>
          <p:cNvSpPr/>
          <p:nvPr/>
        </p:nvSpPr>
        <p:spPr>
          <a:xfrm>
            <a:off x="7478810" y="1370461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fourteen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4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8" t="1955" r="32881"/>
          <a:stretch/>
        </p:blipFill>
        <p:spPr>
          <a:xfrm>
            <a:off x="1652074" y="3320132"/>
            <a:ext cx="2005048" cy="224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371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4" name="Group 3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18" name="Group 17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33" name="Group 3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41" name="QMsPham"/>
          <p:cNvSpPr/>
          <p:nvPr/>
        </p:nvSpPr>
        <p:spPr>
          <a:xfrm>
            <a:off x="876317" y="2212387"/>
            <a:ext cx="3511778" cy="3323971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How old is he?</a:t>
            </a:r>
          </a:p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e is __________.</a:t>
            </a: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AMsPham"/>
          <p:cNvSpPr/>
          <p:nvPr/>
        </p:nvSpPr>
        <p:spPr>
          <a:xfrm>
            <a:off x="7495191" y="1111358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A. fifteen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BMsPham"/>
          <p:cNvSpPr/>
          <p:nvPr/>
        </p:nvSpPr>
        <p:spPr>
          <a:xfrm>
            <a:off x="7478810" y="4236170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CMsPham"/>
          <p:cNvSpPr/>
          <p:nvPr/>
        </p:nvSpPr>
        <p:spPr>
          <a:xfrm>
            <a:off x="7495191" y="2673764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. thirteen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4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0" r="30133"/>
          <a:stretch/>
        </p:blipFill>
        <p:spPr>
          <a:xfrm>
            <a:off x="1347381" y="3300799"/>
            <a:ext cx="2569650" cy="221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573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4" name="Group 3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18" name="Group 17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33" name="Group 3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41" name="QMsPham"/>
          <p:cNvSpPr/>
          <p:nvPr/>
        </p:nvSpPr>
        <p:spPr>
          <a:xfrm>
            <a:off x="876317" y="2212387"/>
            <a:ext cx="3511778" cy="3323971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How old is she?</a:t>
            </a:r>
          </a:p>
          <a:p>
            <a:pPr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She is __________.</a:t>
            </a: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AMsPham"/>
          <p:cNvSpPr/>
          <p:nvPr/>
        </p:nvSpPr>
        <p:spPr>
          <a:xfrm>
            <a:off x="7451101" y="4361018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.  eleven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BMsPham"/>
          <p:cNvSpPr/>
          <p:nvPr/>
        </p:nvSpPr>
        <p:spPr>
          <a:xfrm>
            <a:off x="7478810" y="2857379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.  twenty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CMsPham"/>
          <p:cNvSpPr/>
          <p:nvPr/>
        </p:nvSpPr>
        <p:spPr>
          <a:xfrm>
            <a:off x="7478810" y="1370461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ten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4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2" t="3103" r="26132"/>
          <a:stretch/>
        </p:blipFill>
        <p:spPr>
          <a:xfrm>
            <a:off x="1524000" y="3276600"/>
            <a:ext cx="2362200" cy="222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42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4" name="Group 3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18" name="Group 17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33" name="Group 3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41" name="QMsPham"/>
          <p:cNvSpPr/>
          <p:nvPr/>
        </p:nvSpPr>
        <p:spPr>
          <a:xfrm>
            <a:off x="876317" y="2212387"/>
            <a:ext cx="3511778" cy="3323971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How old is he?</a:t>
            </a:r>
          </a:p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e is __________.</a:t>
            </a:r>
          </a:p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AMsPham"/>
          <p:cNvSpPr/>
          <p:nvPr/>
        </p:nvSpPr>
        <p:spPr>
          <a:xfrm>
            <a:off x="7478810" y="2851951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BMsPham"/>
          <p:cNvSpPr/>
          <p:nvPr/>
        </p:nvSpPr>
        <p:spPr>
          <a:xfrm>
            <a:off x="7478810" y="4236170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seventeen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CMsPham"/>
          <p:cNvSpPr/>
          <p:nvPr/>
        </p:nvSpPr>
        <p:spPr>
          <a:xfrm>
            <a:off x="7478810" y="1370461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4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1" r="5157"/>
          <a:stretch/>
        </p:blipFill>
        <p:spPr>
          <a:xfrm>
            <a:off x="936764" y="3276600"/>
            <a:ext cx="3390883" cy="218277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042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4" name="Group 3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18" name="Group 17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33" name="Group 3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41" name="QMsPham"/>
          <p:cNvSpPr/>
          <p:nvPr/>
        </p:nvSpPr>
        <p:spPr>
          <a:xfrm>
            <a:off x="876317" y="2212387"/>
            <a:ext cx="3511778" cy="3323971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How old is ____?</a:t>
            </a:r>
          </a:p>
          <a:p>
            <a:pPr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____ is eighteen.</a:t>
            </a: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AMsPham"/>
          <p:cNvSpPr/>
          <p:nvPr/>
        </p:nvSpPr>
        <p:spPr>
          <a:xfrm>
            <a:off x="7478810" y="2851951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She - she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BMsPham"/>
          <p:cNvSpPr/>
          <p:nvPr/>
        </p:nvSpPr>
        <p:spPr>
          <a:xfrm>
            <a:off x="7478810" y="4236170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She - he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CMsPham"/>
          <p:cNvSpPr/>
          <p:nvPr/>
        </p:nvSpPr>
        <p:spPr>
          <a:xfrm>
            <a:off x="7478810" y="1370461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He - she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4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8" t="1955" r="32881"/>
          <a:stretch/>
        </p:blipFill>
        <p:spPr>
          <a:xfrm>
            <a:off x="1332879" y="3302167"/>
            <a:ext cx="2736021" cy="224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96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1516" t="8179" r="32113" b="5499"/>
          <a:stretch/>
        </p:blipFill>
        <p:spPr>
          <a:xfrm>
            <a:off x="5474698" y="2154042"/>
            <a:ext cx="621302" cy="1476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805128" y="3032092"/>
            <a:ext cx="581747" cy="581747"/>
          </a:xfrm>
          <a:prstGeom prst="ellipse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06386" y="2547395"/>
            <a:ext cx="5379231" cy="155114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effectLst>
                  <a:glow rad="203200">
                    <a:schemeClr val="bg1"/>
                  </a:glow>
                </a:effectLst>
                <a:latin typeface="Broadway" panose="04040905080B02020502" pitchFamily="82" charset="0"/>
              </a:rPr>
              <a:t>WELL DONE!</a:t>
            </a:r>
            <a:endParaRPr lang="en-US" sz="6000" b="1" dirty="0">
              <a:solidFill>
                <a:srgbClr val="FF0000"/>
              </a:solidFill>
              <a:effectLst>
                <a:glow rad="203200">
                  <a:schemeClr val="bg1"/>
                </a:glow>
              </a:effectLst>
              <a:latin typeface="Broadway" panose="04040905080B02020502" pitchFamily="82" charset="0"/>
            </a:endParaRPr>
          </a:p>
        </p:txBody>
      </p: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4699" y="4922892"/>
            <a:ext cx="992210" cy="6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442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6" descr="C:\Users\DIEM PHUC\Downloads\Compressed\HinhNenPowerpoint_DienDanBacLieu.Net\HinhNenPowerpoint_DienDanBacLieu.Net\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679269" y="207964"/>
            <a:ext cx="11220994" cy="687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1315781" y="962157"/>
            <a:ext cx="987552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b="1" baseline="30000" dirty="0" smtClean="0">
                <a:latin typeface="Century Schoolbook" panose="020406040505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u="sng" dirty="0">
                <a:cs typeface="Times New Roman" panose="02020603050405020304" pitchFamily="18" charset="0"/>
              </a:rPr>
              <a:t>UNIT </a:t>
            </a:r>
            <a:r>
              <a:rPr lang="en-US" altLang="en-US" sz="4400" b="1" u="sng" dirty="0" smtClean="0">
                <a:cs typeface="Times New Roman" panose="02020603050405020304" pitchFamily="18" charset="0"/>
              </a:rPr>
              <a:t>11 </a:t>
            </a:r>
            <a:r>
              <a:rPr lang="en-US" altLang="en-US" sz="4400" b="1" dirty="0">
                <a:cs typeface="Times New Roman" panose="02020603050405020304" pitchFamily="18" charset="0"/>
              </a:rPr>
              <a:t>: </a:t>
            </a:r>
            <a:r>
              <a:rPr lang="en-US" altLang="en-US" sz="4400" b="1" dirty="0" smtClean="0">
                <a:cs typeface="Times New Roman" panose="02020603050405020304" pitchFamily="18" charset="0"/>
              </a:rPr>
              <a:t>MY FAMILY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pic>
        <p:nvPicPr>
          <p:cNvPr id="4100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63" y="1943100"/>
            <a:ext cx="10097589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38601" y="2514600"/>
            <a:ext cx="5446713" cy="312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dirty="0">
                <a:solidFill>
                  <a:srgbClr val="1A10E0"/>
                </a:solidFill>
                <a:cs typeface="Times New Roman" panose="02020603050405020304" pitchFamily="18" charset="0"/>
              </a:rPr>
              <a:t>*</a:t>
            </a:r>
            <a:r>
              <a:rPr lang="en-US" altLang="en-US" sz="4400" b="1" u="sng" dirty="0">
                <a:solidFill>
                  <a:srgbClr val="1A10E0"/>
                </a:solidFill>
                <a:cs typeface="Times New Roman" panose="02020603050405020304" pitchFamily="18" charset="0"/>
              </a:rPr>
              <a:t>Lesson 3:</a:t>
            </a:r>
            <a:r>
              <a:rPr lang="en-US" altLang="en-US" sz="4400" b="1" dirty="0">
                <a:solidFill>
                  <a:srgbClr val="1A10E0"/>
                </a:solidFill>
                <a:cs typeface="Times New Roman" panose="02020603050405020304" pitchFamily="18" charset="0"/>
              </a:rPr>
              <a:t>  </a:t>
            </a: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b="1" i="1" u="sng" dirty="0">
                <a:solidFill>
                  <a:srgbClr val="FF0066"/>
                </a:solidFill>
                <a:cs typeface="Times New Roman" panose="02020603050405020304" pitchFamily="18" charset="0"/>
              </a:rPr>
              <a:t>Part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:   </a:t>
            </a:r>
            <a:r>
              <a:rPr lang="en-US" altLang="en-US" sz="44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4, 5 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&amp; </a:t>
            </a:r>
            <a:r>
              <a:rPr lang="en-US" altLang="en-US" sz="44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869872" y="207964"/>
            <a:ext cx="5867400" cy="58477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Monday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January 22</a:t>
            </a:r>
            <a:r>
              <a:rPr lang="en-US" sz="3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2024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5324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762000" y="1995677"/>
            <a:ext cx="10744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the photo. This is (1) 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brother. He is seventeen years old. This is my (2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)_____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. She is twenty years (3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)____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. And this is me. I (4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____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eight years old.</a:t>
            </a:r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 txBox="1">
            <a:spLocks/>
          </p:cNvSpPr>
          <p:nvPr/>
        </p:nvSpPr>
        <p:spPr>
          <a:xfrm>
            <a:off x="1219200" y="381000"/>
            <a:ext cx="53340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Read and complete.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3276600" y="-20668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778" y="4259006"/>
            <a:ext cx="2686821" cy="2250898"/>
          </a:xfrm>
          <a:prstGeom prst="cloud">
            <a:avLst/>
          </a:prstGeom>
        </p:spPr>
      </p:pic>
      <p:sp>
        <p:nvSpPr>
          <p:cNvPr id="6" name="Bùi Liễu"/>
          <p:cNvSpPr/>
          <p:nvPr/>
        </p:nvSpPr>
        <p:spPr>
          <a:xfrm>
            <a:off x="7291754" y="2085667"/>
            <a:ext cx="955279" cy="709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7315200" y="2786517"/>
            <a:ext cx="1295400" cy="709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2453054" y="3549558"/>
            <a:ext cx="955279" cy="709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7291753" y="3594553"/>
            <a:ext cx="955279" cy="709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2476500" y="1374001"/>
            <a:ext cx="6781800" cy="621676"/>
          </a:xfrm>
          <a:prstGeom prst="rect">
            <a:avLst/>
          </a:prstGeom>
          <a:solidFill>
            <a:srgbClr val="FFFF99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		my 		old		sister		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8034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3500" y="2133710"/>
            <a:ext cx="8226300" cy="258532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 </a:t>
            </a:r>
            <a:r>
              <a:rPr lang="en-US" sz="36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____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. I’m </a:t>
            </a:r>
            <a:r>
              <a:rPr lang="en-US" sz="36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years old.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brother / sister is </a:t>
            </a:r>
            <a:r>
              <a:rPr lang="en-US" sz="36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_____.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is </a:t>
            </a:r>
            <a:r>
              <a:rPr lang="en-US" sz="36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years old.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43000" y="533400"/>
            <a:ext cx="35052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Let’s write.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3886200" y="2299151"/>
            <a:ext cx="1524000" cy="709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Lieu</a:t>
            </a:r>
            <a:endParaRPr lang="vi-VN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5486400" y="2284009"/>
            <a:ext cx="2743200" cy="709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</a:t>
            </a:r>
            <a:endParaRPr lang="vi-VN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5867400" y="3120445"/>
            <a:ext cx="1447800" cy="709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endParaRPr lang="vi-VN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3886200" y="3897972"/>
            <a:ext cx="1330200" cy="709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endParaRPr lang="vi-VN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520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295400" y="385188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Project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0" y="3429000"/>
            <a:ext cx="432143" cy="48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9753600" y="5880633"/>
            <a:ext cx="432143" cy="48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051135"/>
            <a:ext cx="6408684" cy="545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63525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50" y="990600"/>
            <a:ext cx="4800600" cy="41910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186250" y="3200401"/>
            <a:ext cx="5638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6"/>
                </a:solidFill>
                <a:latin typeface="Comic Sans MS" panose="030F0702030302020204" pitchFamily="66" charset="0"/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1410923460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657600" y="10668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64033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4654980" y="1361188"/>
            <a:ext cx="2957633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782362" y="2946495"/>
              <a:ext cx="2257255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mother</a:t>
              </a:r>
            </a:p>
          </p:txBody>
        </p:sp>
        <p:sp>
          <p:nvSpPr>
            <p:cNvPr id="5" name="Flowchart: Alternate Process 4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8425745" y="1335751"/>
            <a:ext cx="2856690" cy="2377724"/>
            <a:chOff x="6392042" y="1289109"/>
            <a:chExt cx="3816682" cy="2377724"/>
          </a:xfrm>
        </p:grpSpPr>
        <p:sp>
          <p:nvSpPr>
            <p:cNvPr id="7" name="TextBox 6"/>
            <p:cNvSpPr txBox="1"/>
            <p:nvPr/>
          </p:nvSpPr>
          <p:spPr>
            <a:xfrm>
              <a:off x="7653274" y="2982364"/>
              <a:ext cx="1960077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father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8" name="Flowchart: Alternate Process 7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Bùi Liễu 0968142780"/>
          <p:cNvGrpSpPr/>
          <p:nvPr/>
        </p:nvGrpSpPr>
        <p:grpSpPr>
          <a:xfrm>
            <a:off x="2614212" y="4025867"/>
            <a:ext cx="2957633" cy="2832133"/>
            <a:chOff x="1925737" y="4040342"/>
            <a:chExt cx="3816682" cy="2832133"/>
          </a:xfrm>
        </p:grpSpPr>
        <p:sp>
          <p:nvSpPr>
            <p:cNvPr id="10" name="TextBox 9"/>
            <p:cNvSpPr txBox="1"/>
            <p:nvPr/>
          </p:nvSpPr>
          <p:spPr>
            <a:xfrm>
              <a:off x="2811214" y="5733702"/>
              <a:ext cx="2323450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brother</a:t>
              </a:r>
            </a:p>
            <a:p>
              <a:r>
                <a:rPr lang="en-US" smtClean="0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Flowchart: Alternate Process 1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" name="Bùi Liễu 0968142780"/>
          <p:cNvGrpSpPr/>
          <p:nvPr/>
        </p:nvGrpSpPr>
        <p:grpSpPr>
          <a:xfrm>
            <a:off x="6612549" y="4025867"/>
            <a:ext cx="2856691" cy="2377724"/>
            <a:chOff x="6392042" y="4025867"/>
            <a:chExt cx="3816682" cy="2377724"/>
          </a:xfrm>
        </p:grpSpPr>
        <p:sp>
          <p:nvSpPr>
            <p:cNvPr id="13" name="TextBox 12"/>
            <p:cNvSpPr txBox="1"/>
            <p:nvPr/>
          </p:nvSpPr>
          <p:spPr>
            <a:xfrm>
              <a:off x="7534497" y="5733184"/>
              <a:ext cx="1891542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sister</a:t>
              </a:r>
            </a:p>
          </p:txBody>
        </p:sp>
        <p:sp>
          <p:nvSpPr>
            <p:cNvPr id="14" name="Flowchart: Alternate Process 13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0315" y="1408519"/>
            <a:ext cx="1209955" cy="1695125"/>
          </a:xfrm>
          <a:prstGeom prst="rect">
            <a:avLst/>
          </a:prstGeom>
        </p:spPr>
      </p:pic>
      <p:pic>
        <p:nvPicPr>
          <p:cNvPr id="16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9315" y="4114965"/>
            <a:ext cx="1034103" cy="17102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1896" y="1537017"/>
            <a:ext cx="1166103" cy="1640820"/>
          </a:xfrm>
          <a:prstGeom prst="rect">
            <a:avLst/>
          </a:prstGeom>
        </p:spPr>
      </p:pic>
      <p:grpSp>
        <p:nvGrpSpPr>
          <p:cNvPr id="18" name="Bùi Liễu"/>
          <p:cNvGrpSpPr/>
          <p:nvPr/>
        </p:nvGrpSpPr>
        <p:grpSpPr>
          <a:xfrm>
            <a:off x="884215" y="1272091"/>
            <a:ext cx="2957633" cy="2377724"/>
            <a:chOff x="1925737" y="1303584"/>
            <a:chExt cx="3816682" cy="2377724"/>
          </a:xfrm>
        </p:grpSpPr>
        <p:sp>
          <p:nvSpPr>
            <p:cNvPr id="19" name="TextBox 18"/>
            <p:cNvSpPr txBox="1"/>
            <p:nvPr/>
          </p:nvSpPr>
          <p:spPr>
            <a:xfrm>
              <a:off x="2931302" y="2946495"/>
              <a:ext cx="1959375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family</a:t>
              </a:r>
            </a:p>
          </p:txBody>
        </p:sp>
        <p:sp>
          <p:nvSpPr>
            <p:cNvPr id="20" name="Flowchart: Alternate Process 19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4108" y="1403383"/>
            <a:ext cx="1746653" cy="1595257"/>
          </a:xfrm>
          <a:prstGeom prst="rect">
            <a:avLst/>
          </a:prstGeom>
        </p:spPr>
      </p:pic>
      <p:pic>
        <p:nvPicPr>
          <p:cNvPr id="22" name="famil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759" y="3265902"/>
            <a:ext cx="308038" cy="261588"/>
          </a:xfrm>
          <a:prstGeom prst="rect">
            <a:avLst/>
          </a:prstGeom>
        </p:spPr>
      </p:pic>
      <p:pic>
        <p:nvPicPr>
          <p:cNvPr id="23" name="mother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48" y="3382223"/>
            <a:ext cx="289894" cy="246179"/>
          </a:xfrm>
          <a:prstGeom prst="rect">
            <a:avLst/>
          </a:prstGeom>
        </p:spPr>
      </p:pic>
      <p:pic>
        <p:nvPicPr>
          <p:cNvPr id="24" name="father mưới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860" y="3290953"/>
            <a:ext cx="304800" cy="258837"/>
          </a:xfrm>
          <a:prstGeom prst="rect">
            <a:avLst/>
          </a:prstGeom>
        </p:spPr>
      </p:pic>
      <p:pic>
        <p:nvPicPr>
          <p:cNvPr id="25" name="brother mới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56" y="5993590"/>
            <a:ext cx="304800" cy="258837"/>
          </a:xfrm>
          <a:prstGeom prst="rect">
            <a:avLst/>
          </a:prstGeom>
        </p:spPr>
      </p:pic>
      <p:pic>
        <p:nvPicPr>
          <p:cNvPr id="26" name="sister mới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6044806"/>
            <a:ext cx="304800" cy="258837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3630" y="4147294"/>
            <a:ext cx="963801" cy="171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86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7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60377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57400" y="2362200"/>
            <a:ext cx="449580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Who’s this/that?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It’s my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3000"/>
            <a:ext cx="531427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“đây/kia là ai”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7543800" y="2278083"/>
            <a:ext cx="2917786" cy="580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(Đây/kia là ai?)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543800" y="2867183"/>
            <a:ext cx="254909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(Đó là …. tớ)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7641374" y="3547075"/>
            <a:ext cx="227337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 = who is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4508992" y="4690670"/>
            <a:ext cx="15840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4540432" y="5172898"/>
            <a:ext cx="307481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Who’s this?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4540432" y="5763913"/>
            <a:ext cx="347178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It’s my mother.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871876" y="4412445"/>
            <a:ext cx="2004312" cy="2100103"/>
            <a:chOff x="1698728" y="4949750"/>
            <a:chExt cx="1398304" cy="14104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4949750"/>
              <a:ext cx="1039632" cy="132986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8728" y="5726255"/>
              <a:ext cx="534900" cy="633936"/>
            </a:xfrm>
            <a:prstGeom prst="round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529787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17993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3600" b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leven</a:t>
            </a:r>
            <a:endParaRPr lang="en-US" sz="36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</a:t>
            </a:r>
            <a:r>
              <a:rPr lang="vi-VN" sz="2800">
                <a:solidFill>
                  <a:schemeClr val="tx1"/>
                </a:solidFill>
              </a:rPr>
              <a:t>ə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2648641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600" b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welve</a:t>
            </a:r>
            <a:endParaRPr lang="en-US" sz="36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/twelv/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4979289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600" b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hirteen</a:t>
            </a:r>
            <a:endParaRPr lang="en-US" sz="36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/ˌθ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ˈtiːn/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289091" y="2076343"/>
            <a:ext cx="2383337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600" b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ourteen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/ˌfɔːˈtiːn/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9640586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600" b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ifteen</a:t>
            </a:r>
            <a:endParaRPr lang="en-US" sz="3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/ˌfɪfˈtiːn/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182260" y="4767217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7C8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3600" b="1" smtClean="0">
                <a:solidFill>
                  <a:srgbClr val="FF7C80"/>
                </a:solidFill>
                <a:latin typeface="Arial" pitchFamily="34" charset="0"/>
                <a:cs typeface="Arial" pitchFamily="34" charset="0"/>
              </a:rPr>
              <a:t>ixteen</a:t>
            </a:r>
            <a:endParaRPr lang="en-US" sz="3600" b="1" dirty="0">
              <a:solidFill>
                <a:srgbClr val="FF7C8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/ˌsɪksˈtiːn/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3500590" y="4783710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0926C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3600" b="1" smtClean="0">
                <a:solidFill>
                  <a:srgbClr val="F0926C"/>
                </a:solidFill>
                <a:latin typeface="Arial" pitchFamily="34" charset="0"/>
                <a:cs typeface="Arial" pitchFamily="34" charset="0"/>
              </a:rPr>
              <a:t>eventeen</a:t>
            </a:r>
            <a:endParaRPr lang="en-US" sz="3600" b="1" dirty="0">
              <a:solidFill>
                <a:srgbClr val="F0926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ˌ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</a:t>
            </a:r>
            <a:r>
              <a:rPr lang="vi-VN" sz="2800" smtClean="0">
                <a:solidFill>
                  <a:schemeClr val="tx1"/>
                </a:solidFill>
              </a:rPr>
              <a:t>ə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ˈtiːn/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5922004" y="4767217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3600" b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ighteen</a:t>
            </a:r>
            <a:endParaRPr lang="en-US" sz="36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/ˌeɪˈtiːn/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8854766" y="4722296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36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ineteen</a:t>
            </a:r>
            <a:endParaRPr lang="en-US" sz="3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/ˌnaɪnˈtiːn/</a:t>
            </a:r>
          </a:p>
        </p:txBody>
      </p:sp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2" y="2272105"/>
            <a:ext cx="219600" cy="186485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82" y="2289071"/>
            <a:ext cx="219600" cy="186485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68" y="2212438"/>
            <a:ext cx="219600" cy="186485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24" y="2202961"/>
            <a:ext cx="219600" cy="186485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048" y="2202665"/>
            <a:ext cx="219600" cy="186485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5" y="4943789"/>
            <a:ext cx="219600" cy="186485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44" y="4844661"/>
            <a:ext cx="219600" cy="186485"/>
          </a:xfrm>
          <a:prstGeom prst="rect">
            <a:avLst/>
          </a:prstGeom>
        </p:spPr>
      </p:pic>
      <p:pic>
        <p:nvPicPr>
          <p:cNvPr id="18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90" y="4810087"/>
            <a:ext cx="219600" cy="186485"/>
          </a:xfrm>
          <a:prstGeom prst="rect">
            <a:avLst/>
          </a:prstGeom>
        </p:spPr>
      </p:pic>
      <p:pic>
        <p:nvPicPr>
          <p:cNvPr id="19" name="Bùi Liễu 0968142780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166" y="4916481"/>
            <a:ext cx="219600" cy="186485"/>
          </a:xfrm>
          <a:prstGeom prst="rect">
            <a:avLst/>
          </a:prstGeom>
        </p:spPr>
      </p:pic>
      <p:sp>
        <p:nvSpPr>
          <p:cNvPr id="20" name="Bùi Liễu  0968142780"/>
          <p:cNvSpPr txBox="1"/>
          <p:nvPr/>
        </p:nvSpPr>
        <p:spPr>
          <a:xfrm>
            <a:off x="4795698" y="257826"/>
            <a:ext cx="2408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Bùi Liễu 0968142780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47" y="1300464"/>
            <a:ext cx="1457050" cy="1091028"/>
          </a:xfrm>
          <a:prstGeom prst="rect">
            <a:avLst/>
          </a:prstGeom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82" y="1284348"/>
            <a:ext cx="1682440" cy="1128817"/>
          </a:xfrm>
          <a:prstGeom prst="rect">
            <a:avLst/>
          </a:prstGeom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963" y="1274870"/>
            <a:ext cx="1541971" cy="1124053"/>
          </a:xfrm>
          <a:prstGeom prst="rect">
            <a:avLst/>
          </a:prstGeom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38" y="3956852"/>
            <a:ext cx="1531141" cy="1137886"/>
          </a:xfrm>
          <a:prstGeom prst="rect">
            <a:avLst/>
          </a:prstGeom>
        </p:spPr>
      </p:pic>
      <p:pic>
        <p:nvPicPr>
          <p:cNvPr id="25" name="Bùi Liễu 0968142780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488" y="3924939"/>
            <a:ext cx="1555992" cy="1227999"/>
          </a:xfrm>
          <a:prstGeom prst="rect">
            <a:avLst/>
          </a:prstGeom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90" y="3924939"/>
            <a:ext cx="1595336" cy="1248635"/>
          </a:xfrm>
          <a:prstGeom prst="rect">
            <a:avLst/>
          </a:prstGeom>
        </p:spPr>
      </p:pic>
      <p:pic>
        <p:nvPicPr>
          <p:cNvPr id="27" name="Bùi Liễu 0968142780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493" y="3861488"/>
            <a:ext cx="1616143" cy="1225512"/>
          </a:xfrm>
          <a:prstGeom prst="rect">
            <a:avLst/>
          </a:prstGeom>
        </p:spPr>
      </p:pic>
      <p:pic>
        <p:nvPicPr>
          <p:cNvPr id="28" name="Bùi Liễu 0968142780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95400"/>
            <a:ext cx="1503427" cy="1171685"/>
          </a:xfrm>
          <a:prstGeom prst="rect">
            <a:avLst/>
          </a:prstGeom>
        </p:spPr>
      </p:pic>
      <p:pic>
        <p:nvPicPr>
          <p:cNvPr id="29" name="Bùi Liễu 0968142780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0" y="1331399"/>
            <a:ext cx="1470974" cy="110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076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93939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936475" y="2249822"/>
            <a:ext cx="194651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hirty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/ˈθ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ɜːti/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5549921" y="2228146"/>
            <a:ext cx="194651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/ˈfɔːti/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7911787" y="2226964"/>
            <a:ext cx="194651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fɪfti/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9573799" y="2270086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/ˈsɪksti/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525630" y="4912558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</a:t>
            </a:r>
            <a:r>
              <a:rPr lang="vi-VN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ə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219685" y="4936897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/ˈeɪti/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5742129" y="4895842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/ˈnaɪnti/</a:t>
            </a:r>
          </a:p>
        </p:txBody>
      </p:sp>
      <p:pic>
        <p:nvPicPr>
          <p:cNvPr id="9" name="t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59" y="2292619"/>
            <a:ext cx="200815" cy="170533"/>
          </a:xfrm>
          <a:prstGeom prst="rect">
            <a:avLst/>
          </a:prstGeom>
        </p:spPr>
      </p:pic>
      <p:pic>
        <p:nvPicPr>
          <p:cNvPr id="10" name="f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170" y="2292618"/>
            <a:ext cx="200815" cy="170533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206" y="2402010"/>
            <a:ext cx="200815" cy="170533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369" y="2183584"/>
            <a:ext cx="200815" cy="170533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13" y="4827291"/>
            <a:ext cx="200815" cy="170533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13" y="4881276"/>
            <a:ext cx="200815" cy="170533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226" y="4912557"/>
            <a:ext cx="200815" cy="170533"/>
          </a:xfrm>
          <a:prstGeom prst="rect">
            <a:avLst/>
          </a:prstGeom>
        </p:spPr>
      </p:pic>
      <p:sp>
        <p:nvSpPr>
          <p:cNvPr id="16" name="Bùi Liễu 0968142780"/>
          <p:cNvSpPr/>
          <p:nvPr/>
        </p:nvSpPr>
        <p:spPr>
          <a:xfrm>
            <a:off x="8378247" y="4946918"/>
            <a:ext cx="325804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hundred</a:t>
            </a:r>
          </a:p>
          <a:p>
            <a:pPr algn="ctr"/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wʌn ˈhʌndrəd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310" y="4849144"/>
            <a:ext cx="206671" cy="175506"/>
          </a:xfrm>
          <a:prstGeom prst="rect">
            <a:avLst/>
          </a:prstGeom>
        </p:spPr>
      </p:pic>
      <p:pic>
        <p:nvPicPr>
          <p:cNvPr id="18" name="Bùi Liễu 0968142780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23" y="3990992"/>
            <a:ext cx="2195077" cy="1050525"/>
          </a:xfrm>
          <a:prstGeom prst="roundRect">
            <a:avLst/>
          </a:prstGeom>
        </p:spPr>
      </p:pic>
      <p:pic>
        <p:nvPicPr>
          <p:cNvPr id="19" name="Bùi Liễu 0968142780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372" y="1116595"/>
            <a:ext cx="2385710" cy="1444762"/>
          </a:xfrm>
          <a:prstGeom prst="round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273" y="1245229"/>
            <a:ext cx="1896398" cy="1217003"/>
          </a:xfrm>
          <a:prstGeom prst="roundRect">
            <a:avLst/>
          </a:prstGeom>
        </p:spPr>
      </p:pic>
      <p:pic>
        <p:nvPicPr>
          <p:cNvPr id="21" name="Bùi Liễu 0968142780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776" y="1139786"/>
            <a:ext cx="1838974" cy="1218970"/>
          </a:xfrm>
          <a:prstGeom prst="roundRect">
            <a:avLst/>
          </a:prstGeom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19" y="3886609"/>
            <a:ext cx="1936648" cy="1311742"/>
          </a:xfrm>
          <a:prstGeom prst="roundRect">
            <a:avLst/>
          </a:prstGeom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96" y="3953992"/>
            <a:ext cx="1847752" cy="1124524"/>
          </a:xfrm>
          <a:prstGeom prst="roundRect">
            <a:avLst/>
          </a:prstGeom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7" y="1287499"/>
            <a:ext cx="2006050" cy="1156863"/>
          </a:xfrm>
          <a:prstGeom prst="roundRect">
            <a:avLst/>
          </a:prstGeom>
        </p:spPr>
      </p:pic>
      <p:pic>
        <p:nvPicPr>
          <p:cNvPr id="25" name="Bùi Liễu 0968142780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827" y="1116595"/>
            <a:ext cx="2134130" cy="1249549"/>
          </a:xfrm>
          <a:prstGeom prst="roundRect">
            <a:avLst/>
          </a:prstGeom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00" y="3986070"/>
            <a:ext cx="1730808" cy="1267639"/>
          </a:xfrm>
          <a:prstGeom prst="roundRect">
            <a:avLst/>
          </a:prstGeom>
        </p:spPr>
      </p:pic>
      <p:sp>
        <p:nvSpPr>
          <p:cNvPr id="27" name="Bùi Liễu 0968142780"/>
          <p:cNvSpPr/>
          <p:nvPr/>
        </p:nvSpPr>
        <p:spPr>
          <a:xfrm>
            <a:off x="518191" y="2188664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/ˈtwenti/</a:t>
            </a:r>
          </a:p>
        </p:txBody>
      </p:sp>
      <p:pic>
        <p:nvPicPr>
          <p:cNvPr id="28" name="Bùi Liễu 0968142780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11" y="2284641"/>
            <a:ext cx="219600" cy="18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16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3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91912" y="1620778"/>
            <a:ext cx="5494888" cy="1527368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How old is he / she?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He’s / She’s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2872" y="1006568"/>
            <a:ext cx="585288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về tuổi của ai đó.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262933" y="3311479"/>
            <a:ext cx="5262979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(Anh ấy / cô ấy bao nhiêu tuổi?)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262933" y="3900579"/>
            <a:ext cx="45736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(Anh ấy / cô ấy ........... tuổi)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9220200" y="4132184"/>
            <a:ext cx="2366289" cy="111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= he 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she’s = she is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4508992" y="4690670"/>
            <a:ext cx="15840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4540432" y="5172898"/>
            <a:ext cx="376256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How old is she?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4540432" y="5763913"/>
            <a:ext cx="351564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:She’s eighteen.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872" y="4550866"/>
            <a:ext cx="3007542" cy="17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18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49837" y="3812146"/>
            <a:ext cx="393065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Homelink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1524000" y="4724400"/>
            <a:ext cx="10160000" cy="107721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dirty="0">
                <a:solidFill>
                  <a:srgbClr val="000099"/>
                </a:solidFill>
              </a:rPr>
              <a:t>- </a:t>
            </a:r>
            <a:r>
              <a:rPr lang="en-US" sz="3200" dirty="0" err="1" smtClean="0">
                <a:solidFill>
                  <a:srgbClr val="000099"/>
                </a:solidFill>
              </a:rPr>
              <a:t>Practise</a:t>
            </a:r>
            <a:r>
              <a:rPr lang="en-US" sz="3200" dirty="0" smtClean="0">
                <a:solidFill>
                  <a:srgbClr val="000099"/>
                </a:solidFill>
              </a:rPr>
              <a:t> doing exercise </a:t>
            </a:r>
            <a:endParaRPr lang="en-US" sz="3200" dirty="0">
              <a:solidFill>
                <a:srgbClr val="000099"/>
              </a:solidFill>
            </a:endParaRPr>
          </a:p>
          <a:p>
            <a:r>
              <a:rPr lang="en-US" sz="3200" dirty="0">
                <a:solidFill>
                  <a:srgbClr val="000099"/>
                </a:solidFill>
              </a:rPr>
              <a:t>- Prepare: </a:t>
            </a:r>
            <a:r>
              <a:rPr lang="en-US" sz="3200" smtClean="0">
                <a:solidFill>
                  <a:srgbClr val="000099"/>
                </a:solidFill>
              </a:rPr>
              <a:t>Unit 11: </a:t>
            </a:r>
            <a:r>
              <a:rPr lang="en-US" sz="3200" dirty="0" smtClean="0">
                <a:solidFill>
                  <a:srgbClr val="000099"/>
                </a:solidFill>
              </a:rPr>
              <a:t>Lesson 3 (part 4, 5, 6)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392766" y="316727"/>
            <a:ext cx="7010400" cy="519113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Monday, January 22 </a:t>
            </a:r>
            <a:r>
              <a:rPr lang="en-US" sz="2800" b="1" i="1" baseline="30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2024</a:t>
            </a:r>
            <a:endParaRPr lang="en-US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03200" y="1924222"/>
            <a:ext cx="896514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4. Read and complete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04910" y="814757"/>
            <a:ext cx="11079089" cy="1143000"/>
          </a:xfrm>
          <a:prstGeom prst="rect">
            <a:avLst/>
          </a:prstGeom>
          <a:solidFill>
            <a:schemeClr val="bg1"/>
          </a:solidFill>
          <a:ln w="28575" cmpd="dbl">
            <a:solidFill>
              <a:schemeClr val="bg1"/>
            </a:solidFill>
            <a:miter lim="800000"/>
            <a:headEnd/>
            <a:tailEnd/>
          </a:ln>
        </p:spPr>
        <p:txBody>
          <a:bodyPr anchor="b"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sz="2800" b="1" baseline="30000" dirty="0">
              <a:solidFill>
                <a:srgbClr val="0033CC"/>
              </a:solidFill>
              <a:latin typeface="Century Schoolbook" pitchFamily="18" charset="0"/>
              <a:sym typeface="Wingdings" pitchFamily="2" charset="2"/>
            </a:endParaRPr>
          </a:p>
          <a:p>
            <a:pPr marL="273050" indent="-273050" algn="ctr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2800" b="1" baseline="30000" dirty="0">
                <a:solidFill>
                  <a:srgbClr val="0033CC"/>
                </a:solidFill>
                <a:latin typeface="Century Schoolbook" pitchFamily="18" charset="0"/>
                <a:sym typeface="Wingdings" pitchFamily="2" charset="2"/>
              </a:rPr>
              <a:t> </a:t>
            </a:r>
            <a:r>
              <a:rPr lang="en-US" sz="2800" b="1" u="sng" dirty="0">
                <a:solidFill>
                  <a:srgbClr val="0033CC"/>
                </a:solidFill>
                <a:latin typeface="Century Schoolbook" pitchFamily="18" charset="0"/>
              </a:rPr>
              <a:t>UNIT  </a:t>
            </a:r>
            <a:r>
              <a:rPr lang="en-US" sz="2800" b="1" u="sng" dirty="0" smtClean="0">
                <a:solidFill>
                  <a:srgbClr val="0033CC"/>
                </a:solidFill>
                <a:latin typeface="Century Schoolbook" pitchFamily="18" charset="0"/>
              </a:rPr>
              <a:t>11</a:t>
            </a:r>
            <a:r>
              <a:rPr lang="en-US" sz="2800" b="1" smtClean="0">
                <a:solidFill>
                  <a:srgbClr val="0033CC"/>
                </a:solidFill>
                <a:latin typeface="Century Schoolbook" pitchFamily="18" charset="0"/>
              </a:rPr>
              <a:t>: MY FAMILY</a:t>
            </a:r>
            <a:endParaRPr lang="en-US" sz="2800" b="1" dirty="0" smtClean="0">
              <a:solidFill>
                <a:srgbClr val="0033CC"/>
              </a:solidFill>
              <a:latin typeface="Century Schoolbook" pitchFamily="18" charset="0"/>
            </a:endParaRPr>
          </a:p>
          <a:p>
            <a:pPr marL="273050" indent="-273050" algn="ctr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2800" b="1" u="sng" dirty="0" smtClean="0">
                <a:solidFill>
                  <a:srgbClr val="0033CC"/>
                </a:solidFill>
                <a:latin typeface="Century Schoolbook" pitchFamily="18" charset="0"/>
              </a:rPr>
              <a:t>Lesson 3</a:t>
            </a:r>
            <a:r>
              <a:rPr lang="en-US" sz="2800" b="1" dirty="0" smtClean="0">
                <a:solidFill>
                  <a:srgbClr val="0033CC"/>
                </a:solidFill>
                <a:latin typeface="Century Schoolbook" pitchFamily="18" charset="0"/>
              </a:rPr>
              <a:t>: </a:t>
            </a:r>
            <a:r>
              <a:rPr lang="en-US" sz="2800" b="1" dirty="0">
                <a:solidFill>
                  <a:srgbClr val="0033CC"/>
                </a:solidFill>
                <a:latin typeface="Century Schoolbook" pitchFamily="18" charset="0"/>
              </a:rPr>
              <a:t>Part </a:t>
            </a:r>
            <a:r>
              <a:rPr lang="en-US" sz="2800" b="1" dirty="0" smtClean="0">
                <a:solidFill>
                  <a:srgbClr val="0033CC"/>
                </a:solidFill>
                <a:latin typeface="Century Schoolbook" pitchFamily="18" charset="0"/>
              </a:rPr>
              <a:t>1, 2, 3 </a:t>
            </a:r>
            <a:endParaRPr lang="en-US" sz="2800" b="1" dirty="0">
              <a:solidFill>
                <a:srgbClr val="0033CC"/>
              </a:solidFill>
              <a:latin typeface="VNI-Cooper" pitchFamily="2" charset="0"/>
            </a:endParaRP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03200" y="2486217"/>
            <a:ext cx="4189566" cy="69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5. Let’s write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itle 1"/>
          <p:cNvSpPr>
            <a:spLocks/>
          </p:cNvSpPr>
          <p:nvPr/>
        </p:nvSpPr>
        <p:spPr bwMode="auto">
          <a:xfrm>
            <a:off x="249837" y="3134740"/>
            <a:ext cx="1106496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6. Let’s chant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5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0" y="2667000"/>
            <a:ext cx="93905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00375158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1516" t="8179" r="32113" b="5499"/>
          <a:stretch/>
        </p:blipFill>
        <p:spPr>
          <a:xfrm>
            <a:off x="5474698" y="2154042"/>
            <a:ext cx="621302" cy="1476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805128" y="3032092"/>
            <a:ext cx="581747" cy="581747"/>
          </a:xfrm>
          <a:prstGeom prst="ellipse">
            <a:avLst/>
          </a:prstGeom>
        </p:spPr>
      </p:pic>
      <p:pic>
        <p:nvPicPr>
          <p:cNvPr id="5" name="PieInTheSky_11.02_1525061315">
            <a:hlinkClick r:id="" action="ppaction://media"/>
            <a:extLst>
              <a:ext uri="{FF2B5EF4-FFF2-40B4-BE49-F238E27FC236}">
                <a16:creationId xmlns:a16="http://schemas.microsoft.com/office/drawing/2014/main" id="{5D17B140-67E8-44FA-ADAD-DCA3E5AB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228600"/>
            <a:ext cx="365522" cy="365522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4699" y="4450296"/>
            <a:ext cx="1207112" cy="7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239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12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4" name="Group 3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18" name="Group 17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33" name="Group 3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41" name="QMsPham"/>
          <p:cNvSpPr/>
          <p:nvPr/>
        </p:nvSpPr>
        <p:spPr>
          <a:xfrm>
            <a:off x="768643" y="3143965"/>
            <a:ext cx="3511778" cy="2532459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A: Who is that?</a:t>
            </a:r>
          </a:p>
          <a:p>
            <a:pPr algn="ctr"/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B: It is my ____.</a:t>
            </a: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AMsPham"/>
          <p:cNvSpPr/>
          <p:nvPr/>
        </p:nvSpPr>
        <p:spPr>
          <a:xfrm>
            <a:off x="7478810" y="2851951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mother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BMsPham"/>
          <p:cNvSpPr/>
          <p:nvPr/>
        </p:nvSpPr>
        <p:spPr>
          <a:xfrm>
            <a:off x="7478810" y="4236170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C. brother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CMsPham"/>
          <p:cNvSpPr/>
          <p:nvPr/>
        </p:nvSpPr>
        <p:spPr>
          <a:xfrm>
            <a:off x="7478810" y="1370461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father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4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48" name="object 19"/>
          <p:cNvSpPr/>
          <p:nvPr/>
        </p:nvSpPr>
        <p:spPr>
          <a:xfrm>
            <a:off x="1987224" y="4077563"/>
            <a:ext cx="1136976" cy="15175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855055" y="5390406"/>
            <a:ext cx="381000" cy="1978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9596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4" name="Group 3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18" name="Group 17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33" name="Group 3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41" name="AMsPham"/>
          <p:cNvSpPr/>
          <p:nvPr/>
        </p:nvSpPr>
        <p:spPr>
          <a:xfrm>
            <a:off x="7522879" y="1464412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 brother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BMsPham"/>
          <p:cNvSpPr/>
          <p:nvPr/>
        </p:nvSpPr>
        <p:spPr>
          <a:xfrm>
            <a:off x="7478811" y="4236170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sister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CMsPham"/>
          <p:cNvSpPr/>
          <p:nvPr/>
        </p:nvSpPr>
        <p:spPr>
          <a:xfrm>
            <a:off x="7519297" y="2850291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 father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45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47" name="QMsPham"/>
          <p:cNvSpPr/>
          <p:nvPr/>
        </p:nvSpPr>
        <p:spPr>
          <a:xfrm>
            <a:off x="768643" y="3143965"/>
            <a:ext cx="3511778" cy="2532459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A: Who is this?</a:t>
            </a:r>
          </a:p>
          <a:p>
            <a:pPr algn="ctr"/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B: It is my ____.</a:t>
            </a: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object 19"/>
          <p:cNvSpPr/>
          <p:nvPr/>
        </p:nvSpPr>
        <p:spPr>
          <a:xfrm>
            <a:off x="1941866" y="4077563"/>
            <a:ext cx="1165332" cy="1519261"/>
          </a:xfrm>
          <a:prstGeom prst="rect">
            <a:avLst/>
          </a:prstGeom>
          <a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1482452" y="5057776"/>
            <a:ext cx="381000" cy="1978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686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2" grpId="1" animBg="1"/>
      <p:bldP spid="43" grpId="0" animBg="1"/>
      <p:bldP spid="4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MsPham"/>
          <p:cNvSpPr/>
          <p:nvPr/>
        </p:nvSpPr>
        <p:spPr>
          <a:xfrm>
            <a:off x="768643" y="3143965"/>
            <a:ext cx="3511778" cy="2532459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A: Who is this?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B: It is my ____.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MsPham"/>
          <p:cNvSpPr/>
          <p:nvPr/>
        </p:nvSpPr>
        <p:spPr>
          <a:xfrm>
            <a:off x="7519297" y="1468999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Helvetica Neue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Helvetica Neue"/>
              </a:rPr>
              <a:t>mother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6" name="Group 5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20" name="Group 19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35" name="Group 34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43" name="AMsPham"/>
          <p:cNvSpPr/>
          <p:nvPr/>
        </p:nvSpPr>
        <p:spPr>
          <a:xfrm>
            <a:off x="7519297" y="4246475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C. father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BMsPham"/>
          <p:cNvSpPr/>
          <p:nvPr/>
        </p:nvSpPr>
        <p:spPr>
          <a:xfrm>
            <a:off x="7543295" y="2851951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sister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4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48" name="object 19"/>
          <p:cNvSpPr/>
          <p:nvPr/>
        </p:nvSpPr>
        <p:spPr>
          <a:xfrm>
            <a:off x="2001274" y="4077563"/>
            <a:ext cx="1046515" cy="1547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1620274" y="4924940"/>
            <a:ext cx="381000" cy="1978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3290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3" grpId="0" animBg="1"/>
      <p:bldP spid="44" grpId="0" animBg="1"/>
      <p:bldP spid="4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4" name="Group 3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18" name="Group 17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33" name="Group 3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41" name="AMsPham"/>
          <p:cNvSpPr/>
          <p:nvPr/>
        </p:nvSpPr>
        <p:spPr>
          <a:xfrm>
            <a:off x="7522879" y="1464412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sister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BMsPham"/>
          <p:cNvSpPr/>
          <p:nvPr/>
        </p:nvSpPr>
        <p:spPr>
          <a:xfrm>
            <a:off x="7478811" y="4236170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brother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CMsPham"/>
          <p:cNvSpPr/>
          <p:nvPr/>
        </p:nvSpPr>
        <p:spPr>
          <a:xfrm>
            <a:off x="7519297" y="2850291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mother 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45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47" name="QMsPham"/>
          <p:cNvSpPr/>
          <p:nvPr/>
        </p:nvSpPr>
        <p:spPr>
          <a:xfrm>
            <a:off x="831952" y="3143965"/>
            <a:ext cx="3511778" cy="2532459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A: Who is that?</a:t>
            </a:r>
          </a:p>
          <a:p>
            <a:pPr algn="ctr"/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B: It is my ____.</a:t>
            </a: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object 19"/>
          <p:cNvSpPr/>
          <p:nvPr/>
        </p:nvSpPr>
        <p:spPr>
          <a:xfrm>
            <a:off x="2228611" y="3993533"/>
            <a:ext cx="895831" cy="1669692"/>
          </a:xfrm>
          <a:prstGeom prst="rect">
            <a:avLst/>
          </a:prstGeom>
          <a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855055" y="5390406"/>
            <a:ext cx="381000" cy="1978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2722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2" grpId="1" animBg="1"/>
      <p:bldP spid="43" grpId="0" animBg="1"/>
      <p:bldP spid="4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4" name="Group 3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18" name="Group 17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33" name="Group 3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41" name="AMsPham"/>
          <p:cNvSpPr/>
          <p:nvPr/>
        </p:nvSpPr>
        <p:spPr>
          <a:xfrm>
            <a:off x="7522879" y="1464412"/>
            <a:ext cx="330110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that -mother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BMsPham"/>
          <p:cNvSpPr/>
          <p:nvPr/>
        </p:nvSpPr>
        <p:spPr>
          <a:xfrm>
            <a:off x="7478811" y="4236170"/>
            <a:ext cx="330110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that - sister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CMsPham"/>
          <p:cNvSpPr/>
          <p:nvPr/>
        </p:nvSpPr>
        <p:spPr>
          <a:xfrm>
            <a:off x="7519297" y="2850291"/>
            <a:ext cx="330110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this - mother 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45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47" name="QMsPham"/>
          <p:cNvSpPr/>
          <p:nvPr/>
        </p:nvSpPr>
        <p:spPr>
          <a:xfrm>
            <a:off x="831952" y="3143965"/>
            <a:ext cx="3511778" cy="2532459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A: Who is ____?</a:t>
            </a:r>
          </a:p>
          <a:p>
            <a:pPr algn="ctr"/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B: It is my ____.</a:t>
            </a: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855055" y="5390406"/>
            <a:ext cx="381000" cy="1978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bject 19"/>
          <p:cNvSpPr/>
          <p:nvPr/>
        </p:nvSpPr>
        <p:spPr>
          <a:xfrm>
            <a:off x="1987224" y="4077563"/>
            <a:ext cx="1136976" cy="15175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85440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2" grpId="1" animBg="1"/>
      <p:bldP spid="43" grpId="0" animBg="1"/>
      <p:bldP spid="4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MsPham"/>
          <p:cNvSpPr/>
          <p:nvPr/>
        </p:nvSpPr>
        <p:spPr>
          <a:xfrm>
            <a:off x="768643" y="3143965"/>
            <a:ext cx="3511778" cy="2532459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A: Who is ____?</a:t>
            </a:r>
          </a:p>
          <a:p>
            <a:pPr algn="ctr"/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B: It is my ____.</a:t>
            </a: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MsPham"/>
          <p:cNvSpPr/>
          <p:nvPr/>
        </p:nvSpPr>
        <p:spPr>
          <a:xfrm>
            <a:off x="7519297" y="1468999"/>
            <a:ext cx="335330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Helvetica Neue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Helvetica Neue"/>
              </a:rPr>
              <a:t>this - mother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6" name="Group 5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20" name="Group 19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35" name="Group 34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43" name="AMsPham"/>
          <p:cNvSpPr/>
          <p:nvPr/>
        </p:nvSpPr>
        <p:spPr>
          <a:xfrm>
            <a:off x="7519297" y="4246475"/>
            <a:ext cx="335330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C. this - father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BMsPham"/>
          <p:cNvSpPr/>
          <p:nvPr/>
        </p:nvSpPr>
        <p:spPr>
          <a:xfrm>
            <a:off x="7543295" y="2851951"/>
            <a:ext cx="335330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that -brother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4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48" name="object 19"/>
          <p:cNvSpPr/>
          <p:nvPr/>
        </p:nvSpPr>
        <p:spPr>
          <a:xfrm>
            <a:off x="2001274" y="4077563"/>
            <a:ext cx="1046515" cy="1547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1620274" y="4924940"/>
            <a:ext cx="381000" cy="1978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3349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3" grpId="0" animBg="1"/>
      <p:bldP spid="44" grpId="0" animBg="1"/>
      <p:bldP spid="4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634</Words>
  <Application>Microsoft Office PowerPoint</Application>
  <PresentationFormat>Widescreen</PresentationFormat>
  <Paragraphs>211</Paragraphs>
  <Slides>27</Slides>
  <Notes>1</Notes>
  <HiddenSlides>0</HiddenSlides>
  <MMClips>24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Arial</vt:lpstr>
      <vt:lpstr>Berlin Sans FB Demi</vt:lpstr>
      <vt:lpstr>Broadway</vt:lpstr>
      <vt:lpstr>Calibri</vt:lpstr>
      <vt:lpstr>Century Gothic</vt:lpstr>
      <vt:lpstr>Century Schoolbook</vt:lpstr>
      <vt:lpstr>Comic Sans MS</vt:lpstr>
      <vt:lpstr>Fredoka One</vt:lpstr>
      <vt:lpstr>Helvetica Neue</vt:lpstr>
      <vt:lpstr>Impact</vt:lpstr>
      <vt:lpstr>Times New Roman</vt:lpstr>
      <vt:lpstr>VNI-Cooper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</cp:revision>
  <dcterms:created xsi:type="dcterms:W3CDTF">2006-08-16T00:00:00Z</dcterms:created>
  <dcterms:modified xsi:type="dcterms:W3CDTF">2024-01-23T00:20:15Z</dcterms:modified>
</cp:coreProperties>
</file>