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64" r:id="rId3"/>
    <p:sldId id="256" r:id="rId4"/>
    <p:sldId id="257" r:id="rId5"/>
    <p:sldId id="258" r:id="rId6"/>
    <p:sldId id="259" r:id="rId7"/>
    <p:sldId id="260"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658"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4A05A7-019C-4001-BDD7-02A7D509DEFB}"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354719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4A05A7-019C-4001-BDD7-02A7D509DEFB}"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418252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4A05A7-019C-4001-BDD7-02A7D509DEFB}"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1515974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6197197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37B5E6BF-2210-4405-9E7E-BD2D1EEE0E18}"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7714357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3150175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9391387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8" name="Footer Placeholder 7"/>
          <p:cNvSpPr>
            <a:spLocks noGrp="1"/>
          </p:cNvSpPr>
          <p:nvPr>
            <p:ph type="ftr" sz="quarter" idx="11"/>
          </p:nvPr>
        </p:nvSpPr>
        <p:spPr/>
        <p:txBody>
          <a:bodyPr/>
          <a:lstStyle/>
          <a:p>
            <a:endParaRPr lang="en-US">
              <a:solidFill>
                <a:srgbClr val="000000"/>
              </a:solidFill>
            </a:endParaRPr>
          </a:p>
        </p:txBody>
      </p:sp>
      <p:sp>
        <p:nvSpPr>
          <p:cNvPr id="9" name="Slide Number Placeholder 8"/>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7114247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4" name="Footer Placeholder 3"/>
          <p:cNvSpPr>
            <a:spLocks noGrp="1"/>
          </p:cNvSpPr>
          <p:nvPr>
            <p:ph type="ftr" sz="quarter" idx="11"/>
          </p:nvPr>
        </p:nvSpPr>
        <p:spPr/>
        <p:txBody>
          <a:bodyPr/>
          <a:lstStyle/>
          <a:p>
            <a:endParaRPr lang="en-US">
              <a:solidFill>
                <a:srgbClr val="000000"/>
              </a:solidFill>
            </a:endParaRPr>
          </a:p>
        </p:txBody>
      </p:sp>
      <p:sp>
        <p:nvSpPr>
          <p:cNvPr id="5" name="Slide Number Placeholder 4"/>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977606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3" name="Footer Placeholder 2"/>
          <p:cNvSpPr>
            <a:spLocks noGrp="1"/>
          </p:cNvSpPr>
          <p:nvPr>
            <p:ph type="ftr" sz="quarter" idx="11"/>
          </p:nvPr>
        </p:nvSpPr>
        <p:spPr/>
        <p:txBody>
          <a:bodyPr/>
          <a:lstStyle/>
          <a:p>
            <a:endParaRPr lang="en-US">
              <a:solidFill>
                <a:srgbClr val="000000"/>
              </a:solidFill>
            </a:endParaRPr>
          </a:p>
        </p:txBody>
      </p:sp>
      <p:sp>
        <p:nvSpPr>
          <p:cNvPr id="4" name="Slide Number Placeholder 3"/>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35556400"/>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9047536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4A05A7-019C-4001-BDD7-02A7D509DEFB}"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2424665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50826660"/>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25836177"/>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0C1B43-FDCF-44FE-A23F-F5FBF2DB1A79}" type="datetimeFigureOut">
              <a:rPr lang="en-US" smtClean="0">
                <a:solidFill>
                  <a:srgbClr val="000000"/>
                </a:solidFill>
              </a:rPr>
              <a:pPr/>
              <a:t>1/16/2024</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47FBF2EE-BAD1-4F6E-B89A-04EBC4F6A605}"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3622099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4A05A7-019C-4001-BDD7-02A7D509DEFB}"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2702993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4A05A7-019C-4001-BDD7-02A7D509DEFB}"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317169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4A05A7-019C-4001-BDD7-02A7D509DEFB}" type="datetimeFigureOut">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54727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4A05A7-019C-4001-BDD7-02A7D509DEFB}" type="datetimeFigureOut">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90038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A05A7-019C-4001-BDD7-02A7D509DEFB}" type="datetimeFigureOut">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47425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4A05A7-019C-4001-BDD7-02A7D509DEFB}"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1163004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4A05A7-019C-4001-BDD7-02A7D509DEFB}"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E3866-D94E-4971-BD13-A6D17AA73EDE}" type="slidenum">
              <a:rPr lang="en-US" smtClean="0"/>
              <a:t>‹#›</a:t>
            </a:fld>
            <a:endParaRPr lang="en-US"/>
          </a:p>
        </p:txBody>
      </p:sp>
    </p:spTree>
    <p:extLst>
      <p:ext uri="{BB962C8B-B14F-4D97-AF65-F5344CB8AC3E}">
        <p14:creationId xmlns:p14="http://schemas.microsoft.com/office/powerpoint/2010/main" val="249203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A05A7-019C-4001-BDD7-02A7D509DEFB}" type="datetimeFigureOut">
              <a:rPr lang="en-US" smtClean="0"/>
              <a:t>1/16/2024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E3866-D94E-4971-BD13-A6D17AA73EDE}" type="slidenum">
              <a:rPr lang="en-US" smtClean="0"/>
              <a:t>‹#›</a:t>
            </a:fld>
            <a:endParaRPr lang="en-US"/>
          </a:p>
        </p:txBody>
      </p:sp>
    </p:spTree>
    <p:extLst>
      <p:ext uri="{BB962C8B-B14F-4D97-AF65-F5344CB8AC3E}">
        <p14:creationId xmlns:p14="http://schemas.microsoft.com/office/powerpoint/2010/main" val="4019467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A05A7-019C-4001-BDD7-02A7D509DEFB}" type="datetimeFigureOut">
              <a:rPr lang="en-US" smtClean="0"/>
              <a:t>1/16/2024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E3866-D94E-4971-BD13-A6D17AA73EDE}" type="slidenum">
              <a:rPr lang="en-US" smtClean="0"/>
              <a:t>‹#›</a:t>
            </a:fld>
            <a:endParaRPr lang="en-US"/>
          </a:p>
        </p:txBody>
      </p:sp>
    </p:spTree>
    <p:extLst>
      <p:ext uri="{BB962C8B-B14F-4D97-AF65-F5344CB8AC3E}">
        <p14:creationId xmlns:p14="http://schemas.microsoft.com/office/powerpoint/2010/main" val="28161105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p:cNvPicPr>
          <p:nvPr/>
        </p:nvPicPr>
        <p:blipFill>
          <a:blip r:embed="rId2"/>
          <a:stretch>
            <a:fillRect/>
          </a:stretch>
        </p:blipFill>
        <p:spPr>
          <a:xfrm>
            <a:off x="-16851" y="0"/>
            <a:ext cx="12198349" cy="6858000"/>
          </a:xfrm>
          <a:prstGeom prst="rect">
            <a:avLst/>
          </a:prstGeom>
          <a:noFill/>
          <a:ln w="9525">
            <a:noFill/>
          </a:ln>
        </p:spPr>
      </p:pic>
      <p:sp>
        <p:nvSpPr>
          <p:cNvPr id="7" name="Rectangle 6"/>
          <p:cNvSpPr/>
          <p:nvPr/>
        </p:nvSpPr>
        <p:spPr>
          <a:xfrm>
            <a:off x="2210926" y="1221025"/>
            <a:ext cx="8229384" cy="1462988"/>
          </a:xfrm>
          <a:prstGeom prst="rect">
            <a:avLst/>
          </a:prstGeom>
          <a:noFill/>
        </p:spPr>
        <p:txBody>
          <a:bodyPr wrap="square" lIns="68580" tIns="34290" rIns="68580" bIns="34290" numCol="1">
            <a:prstTxWarp prst="textInflat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457189" fontAlgn="base">
              <a:spcBef>
                <a:spcPct val="0"/>
              </a:spcBef>
              <a:spcAft>
                <a:spcPct val="0"/>
              </a:spcAft>
              <a:defRPr/>
            </a:pPr>
            <a:r>
              <a:rPr lang="en-US" sz="3600" spc="38" dirty="0">
                <a:ln w="9525" cmpd="sng">
                  <a:solidFill>
                    <a:srgbClr val="009900"/>
                  </a:solidFill>
                  <a:prstDash val="solid"/>
                </a:ln>
                <a:solidFill>
                  <a:srgbClr val="FF0000"/>
                </a:solidFill>
                <a:effectLst>
                  <a:glow rad="38100">
                    <a:srgbClr val="009900">
                      <a:alpha val="40000"/>
                    </a:srgbClr>
                  </a:glow>
                </a:effectLst>
                <a:latin typeface="Times New Roman" panose="02020603050405020304" pitchFamily="18" charset="0"/>
                <a:cs typeface="Times New Roman" panose="02020603050405020304" pitchFamily="18" charset="0"/>
              </a:rPr>
              <a:t>CHÀO MỪNG QUÝ THẦY CÔ ĐẾN DỰ GIỜ LỚP</a:t>
            </a:r>
            <a:r>
              <a:rPr lang="vi-VN" sz="3600" spc="38" dirty="0">
                <a:ln w="9525" cmpd="sng">
                  <a:solidFill>
                    <a:srgbClr val="009900"/>
                  </a:solidFill>
                  <a:prstDash val="solid"/>
                </a:ln>
                <a:solidFill>
                  <a:srgbClr val="FF0000"/>
                </a:solidFill>
                <a:effectLst>
                  <a:glow rad="38100">
                    <a:srgbClr val="009900">
                      <a:alpha val="40000"/>
                    </a:srgbClr>
                  </a:glow>
                </a:effectLst>
                <a:latin typeface="Times New Roman" panose="02020603050405020304" pitchFamily="18" charset="0"/>
                <a:cs typeface="Times New Roman" panose="02020603050405020304" pitchFamily="18" charset="0"/>
              </a:rPr>
              <a:t> 5G</a:t>
            </a:r>
            <a:endParaRPr lang="en-US" sz="3600" spc="38" dirty="0">
              <a:ln w="9525" cmpd="sng">
                <a:solidFill>
                  <a:srgbClr val="009900"/>
                </a:solidFill>
                <a:prstDash val="solid"/>
              </a:ln>
              <a:solidFill>
                <a:srgbClr val="FF0000"/>
              </a:solidFill>
              <a:effectLst>
                <a:glow rad="38100">
                  <a:srgbClr val="009900">
                    <a:alpha val="40000"/>
                  </a:srgbClr>
                </a:glow>
              </a:effectLst>
              <a:latin typeface="Times New Roman" panose="02020603050405020304" pitchFamily="18" charset="0"/>
              <a:cs typeface="Times New Roman" panose="02020603050405020304" pitchFamily="18" charset="0"/>
            </a:endParaRPr>
          </a:p>
        </p:txBody>
      </p:sp>
      <p:sp>
        <p:nvSpPr>
          <p:cNvPr id="8" name="TextBox 10"/>
          <p:cNvSpPr txBox="1"/>
          <p:nvPr/>
        </p:nvSpPr>
        <p:spPr>
          <a:xfrm>
            <a:off x="4005608" y="3041439"/>
            <a:ext cx="5246015" cy="507831"/>
          </a:xfrm>
          <a:prstGeom prst="rect">
            <a:avLst/>
          </a:prstGeom>
          <a:noFill/>
        </p:spPr>
        <p:txBody>
          <a:bodyPr wrap="square" rtlCol="0">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indent="0" defTabSz="457189" eaLnBrk="1" hangingPunct="1">
              <a:spcBef>
                <a:spcPct val="0"/>
              </a:spcBef>
              <a:buNone/>
            </a:pPr>
            <a:r>
              <a:rPr sz="270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MÔN:</a:t>
            </a:r>
            <a:r>
              <a:rPr lang="en-US" sz="2700" dirty="0">
                <a:solidFill>
                  <a:srgbClr val="000000"/>
                </a:solidFill>
                <a:effectLst>
                  <a:outerShdw blurRad="38100" dist="38100" dir="2700000">
                    <a:srgbClr val="C0C0C0"/>
                  </a:outerShdw>
                </a:effectLst>
                <a:latin typeface="Times New Roman" panose="02020603050405020304" pitchFamily="18" charset="0"/>
                <a:cs typeface="Times New Roman" panose="02020603050405020304" pitchFamily="18" charset="0"/>
              </a:rPr>
              <a:t> LUYỆN TỪ VÀ CÂU</a:t>
            </a:r>
            <a:endParaRPr lang="en-US" sz="2700" dirty="0">
              <a:solidFill>
                <a:srgbClr val="00000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746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122681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191000" y="1752600"/>
            <a:ext cx="4419600" cy="923330"/>
          </a:xfrm>
          <a:prstGeom prst="rect">
            <a:avLst/>
          </a:prstGeom>
          <a:noFill/>
        </p:spPr>
        <p:txBody>
          <a:bodyPr wrap="square" rtlCol="0">
            <a:spAutoFit/>
          </a:bodyPr>
          <a:lstStyle/>
          <a:p>
            <a:r>
              <a:rPr lang="en-US" sz="5400" dirty="0">
                <a:solidFill>
                  <a:schemeClr val="accent6">
                    <a:lumMod val="50000"/>
                  </a:schemeClr>
                </a:solidFill>
                <a:latin typeface="Times New Roman" pitchFamily="18" charset="0"/>
                <a:cs typeface="Times New Roman" pitchFamily="18" charset="0"/>
              </a:rPr>
              <a:t>KHỞI ĐỘNG</a:t>
            </a:r>
            <a:endParaRPr lang="en-US" sz="54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77038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295400" y="990600"/>
            <a:ext cx="7848600" cy="584775"/>
          </a:xfrm>
          <a:prstGeom prst="rect">
            <a:avLst/>
          </a:prstGeom>
          <a:noFill/>
        </p:spPr>
        <p:txBody>
          <a:bodyPr wrap="square" rtlCol="0">
            <a:spAutoFit/>
          </a:bodyPr>
          <a:lstStyle/>
          <a:p>
            <a:r>
              <a:rPr lang="en-US" sz="3200" dirty="0" err="1">
                <a:solidFill>
                  <a:schemeClr val="bg1"/>
                </a:solidFill>
                <a:latin typeface="Times New Roman" pitchFamily="18" charset="0"/>
                <a:cs typeface="Times New Roman" pitchFamily="18" charset="0"/>
              </a:rPr>
              <a:t>Em</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hãy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nêu</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ghi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nhớ</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về</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câu</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ghép</a:t>
            </a:r>
            <a:r>
              <a:rPr lang="en-US" sz="3200" dirty="0">
                <a:solidFill>
                  <a:schemeClr val="bg1"/>
                </a:solidFill>
                <a:latin typeface="Times New Roman" pitchFamily="18" charset="0"/>
                <a:cs typeface="Times New Roman" pitchFamily="18" charset="0"/>
              </a:rPr>
              <a:t>? Cho </a:t>
            </a:r>
            <a:r>
              <a:rPr lang="en-US" sz="3200" dirty="0" err="1">
                <a:solidFill>
                  <a:schemeClr val="bg1"/>
                </a:solidFill>
                <a:latin typeface="Times New Roman" pitchFamily="18" charset="0"/>
                <a:cs typeface="Times New Roman" pitchFamily="18" charset="0"/>
              </a:rPr>
              <a:t>ví</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dụ</a:t>
            </a:r>
            <a:r>
              <a:rPr lang="en-US" sz="3200"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p:txBody>
      </p:sp>
      <p:sp>
        <p:nvSpPr>
          <p:cNvPr id="6" name="Rectangle 5"/>
          <p:cNvSpPr/>
          <p:nvPr/>
        </p:nvSpPr>
        <p:spPr>
          <a:xfrm>
            <a:off x="1066800" y="1843950"/>
            <a:ext cx="9982200" cy="3170099"/>
          </a:xfrm>
          <a:prstGeom prst="rect">
            <a:avLst/>
          </a:prstGeom>
        </p:spPr>
        <p:txBody>
          <a:bodyPr wrap="square">
            <a:spAutoFit/>
          </a:bodyPr>
          <a:lstStyle/>
          <a:p>
            <a:pPr algn="just"/>
            <a:r>
              <a:rPr lang="en-US" sz="4000" b="1" dirty="0">
                <a:solidFill>
                  <a:srgbClr val="00B0F0"/>
                </a:solidFill>
                <a:latin typeface="Times New Roman" pitchFamily="18" charset="0"/>
                <a:cs typeface="Times New Roman" pitchFamily="18" charset="0"/>
              </a:rPr>
              <a:t> </a:t>
            </a:r>
            <a:r>
              <a:rPr lang="en-US" sz="4000" b="1" dirty="0">
                <a:solidFill>
                  <a:srgbClr val="00B0F0"/>
                </a:solidFill>
                <a:latin typeface="Times New Roman" pitchFamily="18" charset="0"/>
                <a:cs typeface="Times New Roman" pitchFamily="18" charset="0"/>
              </a:rPr>
              <a:t>  </a:t>
            </a:r>
            <a:r>
              <a:rPr lang="vi-VN" sz="4000" dirty="0">
                <a:solidFill>
                  <a:srgbClr val="00B0F0"/>
                </a:solidFill>
                <a:latin typeface="Times New Roman" pitchFamily="18" charset="0"/>
                <a:cs typeface="Times New Roman" pitchFamily="18" charset="0"/>
              </a:rPr>
              <a:t>Câu </a:t>
            </a:r>
            <a:r>
              <a:rPr lang="vi-VN" sz="4000" dirty="0">
                <a:solidFill>
                  <a:srgbClr val="00B0F0"/>
                </a:solidFill>
                <a:latin typeface="Times New Roman" pitchFamily="18" charset="0"/>
                <a:cs typeface="Times New Roman" pitchFamily="18" charset="0"/>
              </a:rPr>
              <a:t>ghép </a:t>
            </a:r>
            <a:r>
              <a:rPr lang="vi-VN" sz="4000" dirty="0">
                <a:solidFill>
                  <a:schemeClr val="bg1"/>
                </a:solidFill>
                <a:latin typeface="Times New Roman" pitchFamily="18" charset="0"/>
                <a:cs typeface="Times New Roman" pitchFamily="18" charset="0"/>
              </a:rPr>
              <a:t>là câu do nhiều vế câu ghép </a:t>
            </a:r>
            <a:r>
              <a:rPr lang="vi-VN" sz="4000" dirty="0">
                <a:solidFill>
                  <a:schemeClr val="bg1"/>
                </a:solidFill>
                <a:latin typeface="Times New Roman" pitchFamily="18" charset="0"/>
                <a:cs typeface="Times New Roman" pitchFamily="18" charset="0"/>
              </a:rPr>
              <a:t>lại</a:t>
            </a:r>
            <a:r>
              <a:rPr lang="en-US" sz="4000" dirty="0">
                <a:solidFill>
                  <a:schemeClr val="bg1"/>
                </a:solidFill>
                <a:latin typeface="Times New Roman" pitchFamily="18" charset="0"/>
                <a:cs typeface="Times New Roman" pitchFamily="18" charset="0"/>
              </a:rPr>
              <a:t>.</a:t>
            </a:r>
            <a:endParaRPr lang="vi-VN" sz="4000" dirty="0">
              <a:solidFill>
                <a:schemeClr val="bg1"/>
              </a:solidFill>
              <a:latin typeface="Times New Roman" pitchFamily="18" charset="0"/>
              <a:cs typeface="Times New Roman" pitchFamily="18" charset="0"/>
            </a:endParaRPr>
          </a:p>
          <a:p>
            <a:pPr algn="just"/>
            <a:r>
              <a:rPr lang="en-US" sz="4000" dirty="0">
                <a:solidFill>
                  <a:schemeClr val="bg1"/>
                </a:solidFill>
                <a:latin typeface="Times New Roman" pitchFamily="18" charset="0"/>
                <a:cs typeface="Times New Roman" pitchFamily="18" charset="0"/>
              </a:rPr>
              <a:t>   </a:t>
            </a:r>
            <a:r>
              <a:rPr lang="vi-VN" sz="4000" dirty="0">
                <a:solidFill>
                  <a:schemeClr val="bg1"/>
                </a:solidFill>
                <a:latin typeface="Times New Roman" pitchFamily="18" charset="0"/>
                <a:cs typeface="Times New Roman" pitchFamily="18" charset="0"/>
              </a:rPr>
              <a:t>Mỗi </a:t>
            </a:r>
            <a:r>
              <a:rPr lang="vi-VN" sz="4000" dirty="0">
                <a:solidFill>
                  <a:schemeClr val="bg1"/>
                </a:solidFill>
                <a:latin typeface="Times New Roman" pitchFamily="18" charset="0"/>
                <a:cs typeface="Times New Roman" pitchFamily="18" charset="0"/>
              </a:rPr>
              <a:t>vế câu ghép thường có cấu tạo giống một câu đơn (có đủ chủ ngữ, vị ngữ) và thể hiện một ý có quan hệ chặt chẽ với ý của những vế câu khác.</a:t>
            </a:r>
          </a:p>
        </p:txBody>
      </p:sp>
    </p:spTree>
    <p:extLst>
      <p:ext uri="{BB962C8B-B14F-4D97-AF65-F5344CB8AC3E}">
        <p14:creationId xmlns:p14="http://schemas.microsoft.com/office/powerpoint/2010/main" val="85043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124200" y="228600"/>
            <a:ext cx="5638800" cy="523220"/>
          </a:xfrm>
          <a:prstGeom prst="rect">
            <a:avLst/>
          </a:prstGeom>
          <a:noFill/>
        </p:spPr>
        <p:txBody>
          <a:bodyPr wrap="square" rtlCol="0">
            <a:spAutoFit/>
          </a:bodyPr>
          <a:lstStyle/>
          <a:p>
            <a:pPr algn="ctr"/>
            <a:r>
              <a:rPr lang="en-US" sz="2800" dirty="0" err="1" smtClean="0">
                <a:solidFill>
                  <a:schemeClr val="bg1"/>
                </a:solidFill>
                <a:latin typeface="Times New Roman" pitchFamily="18" charset="0"/>
                <a:cs typeface="Times New Roman" pitchFamily="18" charset="0"/>
              </a:rPr>
              <a:t>Luyện</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từ</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và</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câu</a:t>
            </a:r>
            <a:endParaRPr lang="en-US" sz="2800" dirty="0">
              <a:solidFill>
                <a:schemeClr val="bg1"/>
              </a:solidFill>
              <a:latin typeface="Times New Roman" pitchFamily="18" charset="0"/>
              <a:cs typeface="Times New Roman" pitchFamily="18" charset="0"/>
            </a:endParaRPr>
          </a:p>
        </p:txBody>
      </p:sp>
      <p:sp>
        <p:nvSpPr>
          <p:cNvPr id="6" name="TextBox 5"/>
          <p:cNvSpPr txBox="1"/>
          <p:nvPr/>
        </p:nvSpPr>
        <p:spPr>
          <a:xfrm>
            <a:off x="3810000" y="685800"/>
            <a:ext cx="4495800" cy="523220"/>
          </a:xfrm>
          <a:prstGeom prst="rect">
            <a:avLst/>
          </a:prstGeom>
          <a:noFill/>
        </p:spPr>
        <p:txBody>
          <a:bodyPr wrap="square" rtlCol="0">
            <a:spAutoFit/>
          </a:bodyPr>
          <a:lstStyle/>
          <a:p>
            <a:r>
              <a:rPr lang="en-US" sz="2800" dirty="0" err="1">
                <a:solidFill>
                  <a:schemeClr val="bg1"/>
                </a:solidFill>
                <a:latin typeface="Times New Roman" pitchFamily="18" charset="0"/>
                <a:cs typeface="Times New Roman" pitchFamily="18" charset="0"/>
              </a:rPr>
              <a:t>Bài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Cách</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nối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các</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vế</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câu</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ghép</a:t>
            </a:r>
            <a:endParaRPr lang="en-US" sz="2800" dirty="0">
              <a:solidFill>
                <a:schemeClr val="bg1"/>
              </a:solidFill>
              <a:latin typeface="Times New Roman" pitchFamily="18" charset="0"/>
              <a:cs typeface="Times New Roman" pitchFamily="18" charset="0"/>
            </a:endParaRPr>
          </a:p>
        </p:txBody>
      </p:sp>
      <p:sp>
        <p:nvSpPr>
          <p:cNvPr id="7" name="Rectangle 6"/>
          <p:cNvSpPr/>
          <p:nvPr/>
        </p:nvSpPr>
        <p:spPr>
          <a:xfrm>
            <a:off x="457200" y="1187708"/>
            <a:ext cx="11430000" cy="5262979"/>
          </a:xfrm>
          <a:prstGeom prst="rect">
            <a:avLst/>
          </a:prstGeom>
        </p:spPr>
        <p:txBody>
          <a:bodyPr wrap="square">
            <a:spAutoFit/>
          </a:bodyPr>
          <a:lstStyle/>
          <a:p>
            <a:pPr algn="just"/>
            <a:r>
              <a:rPr lang="vi-VN" sz="2800" b="1" dirty="0">
                <a:solidFill>
                  <a:srgbClr val="00B0F0"/>
                </a:solidFill>
                <a:latin typeface="Times New Roman" pitchFamily="18" charset="0"/>
                <a:cs typeface="Times New Roman" pitchFamily="18" charset="0"/>
              </a:rPr>
              <a:t>I. Nhận xét</a:t>
            </a:r>
            <a:endParaRPr lang="vi-VN" sz="2800" dirty="0">
              <a:solidFill>
                <a:srgbClr val="00B0F0"/>
              </a:solidFill>
              <a:latin typeface="Times New Roman" pitchFamily="18" charset="0"/>
              <a:cs typeface="Times New Roman" pitchFamily="18" charset="0"/>
            </a:endParaRPr>
          </a:p>
          <a:p>
            <a:pPr algn="just"/>
            <a:r>
              <a:rPr lang="vi-VN" sz="2800" b="1" i="1" dirty="0">
                <a:solidFill>
                  <a:schemeClr val="bg1"/>
                </a:solidFill>
                <a:latin typeface="Times New Roman" pitchFamily="18" charset="0"/>
                <a:cs typeface="Times New Roman" pitchFamily="18" charset="0"/>
              </a:rPr>
              <a:t>1. Tìm các vế câu trong mỗi câu ghép dưới đây:</a:t>
            </a:r>
            <a:endParaRPr lang="vi-VN" sz="2800" i="1" dirty="0">
              <a:solidFill>
                <a:schemeClr val="bg1"/>
              </a:solidFill>
              <a:latin typeface="Times New Roman" pitchFamily="18" charset="0"/>
              <a:cs typeface="Times New Roman" pitchFamily="18" charset="0"/>
            </a:endParaRPr>
          </a:p>
          <a:p>
            <a:pPr algn="just"/>
            <a:r>
              <a:rPr lang="en-US" sz="2800" dirty="0">
                <a:solidFill>
                  <a:schemeClr val="bg1"/>
                </a:solidFill>
                <a:latin typeface="Times New Roman" pitchFamily="18" charset="0"/>
                <a:cs typeface="Times New Roman" pitchFamily="18" charset="0"/>
              </a:rPr>
              <a:t>   </a:t>
            </a:r>
            <a:r>
              <a:rPr lang="vi-VN" sz="2800" dirty="0">
                <a:solidFill>
                  <a:schemeClr val="bg1"/>
                </a:solidFill>
                <a:latin typeface="Times New Roman" pitchFamily="18" charset="0"/>
                <a:cs typeface="Times New Roman" pitchFamily="18" charset="0"/>
              </a:rPr>
              <a:t>a</a:t>
            </a:r>
            <a:r>
              <a:rPr lang="vi-VN" sz="2800" dirty="0">
                <a:solidFill>
                  <a:schemeClr val="bg1"/>
                </a:solidFill>
                <a:latin typeface="Times New Roman" pitchFamily="18" charset="0"/>
                <a:cs typeface="Times New Roman" pitchFamily="18" charset="0"/>
              </a:rPr>
              <a:t>)  Súng kíp của ta mới bắn một phát thì súng của họ đã bắn được năm, sáu mươi phát. Quan ta lạy súng thần công bốn lạy rồi mới bắn, trong khi ấy đại bác của họ đã bắn được hai mươi viên.</a:t>
            </a:r>
          </a:p>
          <a:p>
            <a:pPr algn="r"/>
            <a:r>
              <a:rPr lang="vi-VN" sz="2800" dirty="0">
                <a:solidFill>
                  <a:schemeClr val="bg1"/>
                </a:solidFill>
                <a:latin typeface="Times New Roman" pitchFamily="18" charset="0"/>
                <a:cs typeface="Times New Roman" pitchFamily="18" charset="0"/>
              </a:rPr>
              <a:t>Theo HÀ VĂN CẦU - VŨ ĐÌNH PHÒNG</a:t>
            </a:r>
          </a:p>
          <a:p>
            <a:pPr algn="just"/>
            <a:r>
              <a:rPr lang="en-US" sz="2800" dirty="0">
                <a:solidFill>
                  <a:schemeClr val="bg1"/>
                </a:solidFill>
                <a:latin typeface="Times New Roman" pitchFamily="18" charset="0"/>
                <a:cs typeface="Times New Roman" pitchFamily="18" charset="0"/>
              </a:rPr>
              <a:t>   </a:t>
            </a:r>
            <a:r>
              <a:rPr lang="vi-VN" sz="2800" dirty="0">
                <a:solidFill>
                  <a:schemeClr val="bg1"/>
                </a:solidFill>
                <a:latin typeface="Times New Roman" pitchFamily="18" charset="0"/>
                <a:cs typeface="Times New Roman" pitchFamily="18" charset="0"/>
              </a:rPr>
              <a:t>b</a:t>
            </a:r>
            <a:r>
              <a:rPr lang="vi-VN" sz="2800" dirty="0">
                <a:solidFill>
                  <a:schemeClr val="bg1"/>
                </a:solidFill>
                <a:latin typeface="Times New Roman" pitchFamily="18" charset="0"/>
                <a:cs typeface="Times New Roman" pitchFamily="18" charset="0"/>
              </a:rPr>
              <a:t>)  Cảnh tượng xung quanh tôi đang có sự thay đổi lớn: hôm nay tôi đi học.   </a:t>
            </a:r>
          </a:p>
          <a:p>
            <a:pPr algn="r"/>
            <a:r>
              <a:rPr lang="vi-VN" sz="2800" dirty="0">
                <a:solidFill>
                  <a:schemeClr val="bg1"/>
                </a:solidFill>
                <a:latin typeface="Times New Roman" pitchFamily="18" charset="0"/>
                <a:cs typeface="Times New Roman" pitchFamily="18" charset="0"/>
              </a:rPr>
              <a:t>  THANH TỊNH</a:t>
            </a:r>
          </a:p>
          <a:p>
            <a:pPr algn="just"/>
            <a:r>
              <a:rPr lang="en-US" sz="2800" dirty="0">
                <a:solidFill>
                  <a:schemeClr val="bg1"/>
                </a:solidFill>
                <a:latin typeface="Times New Roman" pitchFamily="18" charset="0"/>
                <a:cs typeface="Times New Roman" pitchFamily="18" charset="0"/>
              </a:rPr>
              <a:t>   </a:t>
            </a:r>
            <a:r>
              <a:rPr lang="vi-VN" sz="2800" dirty="0">
                <a:solidFill>
                  <a:schemeClr val="bg1"/>
                </a:solidFill>
                <a:latin typeface="Times New Roman" pitchFamily="18" charset="0"/>
                <a:cs typeface="Times New Roman" pitchFamily="18" charset="0"/>
              </a:rPr>
              <a:t>c</a:t>
            </a:r>
            <a:r>
              <a:rPr lang="vi-VN" sz="2800" dirty="0">
                <a:solidFill>
                  <a:schemeClr val="bg1"/>
                </a:solidFill>
                <a:latin typeface="Times New Roman" pitchFamily="18" charset="0"/>
                <a:cs typeface="Times New Roman" pitchFamily="18" charset="0"/>
              </a:rPr>
              <a:t>)  Kia là những mái nhà đứng sau luỹ tre; đây là mái đình cong cong; kia nữa là sân phơi.  </a:t>
            </a:r>
          </a:p>
          <a:p>
            <a:pPr algn="r"/>
            <a:r>
              <a:rPr lang="vi-VN" sz="2800" dirty="0">
                <a:solidFill>
                  <a:schemeClr val="bg1"/>
                </a:solidFill>
                <a:latin typeface="Times New Roman" pitchFamily="18" charset="0"/>
                <a:cs typeface="Times New Roman" pitchFamily="18" charset="0"/>
              </a:rPr>
              <a:t>ĐỖ </a:t>
            </a:r>
            <a:r>
              <a:rPr lang="vi-VN" sz="2800" dirty="0">
                <a:solidFill>
                  <a:schemeClr val="bg1"/>
                </a:solidFill>
                <a:latin typeface="Times New Roman" pitchFamily="18" charset="0"/>
                <a:cs typeface="Times New Roman" pitchFamily="18" charset="0"/>
              </a:rPr>
              <a:t>CHU</a:t>
            </a:r>
            <a:endParaRPr lang="vi-VN"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412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5"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62000" y="329625"/>
            <a:ext cx="8610600" cy="584775"/>
          </a:xfrm>
          <a:prstGeom prst="rect">
            <a:avLst/>
          </a:prstGeom>
        </p:spPr>
        <p:txBody>
          <a:bodyPr wrap="square">
            <a:spAutoFit/>
          </a:bodyPr>
          <a:lstStyle/>
          <a:p>
            <a:pPr algn="just"/>
            <a:r>
              <a:rPr lang="en-US" sz="3200" dirty="0">
                <a:solidFill>
                  <a:srgbClr val="FFFF00"/>
                </a:solidFill>
                <a:latin typeface="Times New Roman" pitchFamily="18" charset="0"/>
                <a:cs typeface="Times New Roman" pitchFamily="18" charset="0"/>
              </a:rPr>
              <a:t>a) </a:t>
            </a:r>
            <a:r>
              <a:rPr lang="en-US" sz="3200" dirty="0" err="1">
                <a:solidFill>
                  <a:srgbClr val="FFFF00"/>
                </a:solidFill>
                <a:latin typeface="Times New Roman" pitchFamily="18" charset="0"/>
                <a:cs typeface="Times New Roman" pitchFamily="18" charset="0"/>
              </a:rPr>
              <a:t>Đoạn</a:t>
            </a:r>
            <a:r>
              <a:rPr lang="en-US" sz="3200" dirty="0">
                <a:solidFill>
                  <a:srgbClr val="FFFF00"/>
                </a:solidFill>
                <a:latin typeface="Times New Roman" pitchFamily="18" charset="0"/>
                <a:cs typeface="Times New Roman" pitchFamily="18" charset="0"/>
              </a:rPr>
              <a:t> </a:t>
            </a:r>
            <a:r>
              <a:rPr lang="en-US" sz="3200" dirty="0">
                <a:solidFill>
                  <a:srgbClr val="FFFF00"/>
                </a:solidFill>
                <a:latin typeface="Times New Roman" pitchFamily="18" charset="0"/>
                <a:cs typeface="Times New Roman" pitchFamily="18" charset="0"/>
              </a:rPr>
              <a:t>a </a:t>
            </a:r>
            <a:r>
              <a:rPr lang="en-US" sz="3200" dirty="0" err="1">
                <a:solidFill>
                  <a:srgbClr val="FFFF00"/>
                </a:solidFill>
                <a:latin typeface="Times New Roman" pitchFamily="18" charset="0"/>
                <a:cs typeface="Times New Roman" pitchFamily="18" charset="0"/>
              </a:rPr>
              <a:t>có</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hai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câu</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ghép</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mỗi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câu</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gồm</a:t>
            </a:r>
            <a:r>
              <a:rPr lang="en-US" sz="3200" dirty="0">
                <a:solidFill>
                  <a:srgbClr val="FFFF00"/>
                </a:solidFill>
                <a:latin typeface="Times New Roman" pitchFamily="18" charset="0"/>
                <a:cs typeface="Times New Roman" pitchFamily="18" charset="0"/>
              </a:rPr>
              <a:t> 2 </a:t>
            </a:r>
            <a:r>
              <a:rPr lang="en-US" sz="3200" dirty="0" err="1">
                <a:solidFill>
                  <a:srgbClr val="FFFF00"/>
                </a:solidFill>
                <a:latin typeface="Times New Roman" pitchFamily="18" charset="0"/>
                <a:cs typeface="Times New Roman" pitchFamily="18" charset="0"/>
              </a:rPr>
              <a:t>vế</a:t>
            </a:r>
            <a:r>
              <a:rPr lang="en-US" sz="3200" dirty="0">
                <a:solidFill>
                  <a:srgbClr val="FFFF00"/>
                </a:solidFill>
                <a:latin typeface="Times New Roman" pitchFamily="18" charset="0"/>
                <a:cs typeface="Times New Roman" pitchFamily="18" charset="0"/>
              </a:rPr>
              <a:t>:</a:t>
            </a:r>
            <a:endParaRPr lang="en-US" sz="3200" dirty="0">
              <a:solidFill>
                <a:srgbClr val="FFFF00"/>
              </a:solidFill>
              <a:latin typeface="Times New Roman" pitchFamily="18" charset="0"/>
              <a:cs typeface="Times New Roman" pitchFamily="18" charset="0"/>
            </a:endParaRPr>
          </a:p>
        </p:txBody>
      </p:sp>
      <p:sp>
        <p:nvSpPr>
          <p:cNvPr id="6" name="Rectangle 5"/>
          <p:cNvSpPr/>
          <p:nvPr/>
        </p:nvSpPr>
        <p:spPr>
          <a:xfrm>
            <a:off x="609600" y="914400"/>
            <a:ext cx="11049000" cy="1077218"/>
          </a:xfrm>
          <a:prstGeom prst="rect">
            <a:avLst/>
          </a:prstGeom>
        </p:spPr>
        <p:txBody>
          <a:bodyPr wrap="square">
            <a:spAutoFit/>
          </a:bodyPr>
          <a:lstStyle/>
          <a:p>
            <a:pPr algn="just"/>
            <a:r>
              <a:rPr lang="en-US"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Câu </a:t>
            </a:r>
            <a:r>
              <a:rPr lang="vi-VN" sz="3200" dirty="0">
                <a:solidFill>
                  <a:schemeClr val="bg1"/>
                </a:solidFill>
                <a:latin typeface="Times New Roman" pitchFamily="18" charset="0"/>
                <a:cs typeface="Times New Roman" pitchFamily="18" charset="0"/>
              </a:rPr>
              <a:t>1: Súng kíp cùa ta mới bắn một phát / thì súng của họ đã bắn dược năm, sáu mươi phát</a:t>
            </a:r>
            <a:r>
              <a:rPr lang="vi-VN" sz="3200"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p:txBody>
      </p:sp>
      <p:sp>
        <p:nvSpPr>
          <p:cNvPr id="7" name="Rectangle 6"/>
          <p:cNvSpPr/>
          <p:nvPr/>
        </p:nvSpPr>
        <p:spPr>
          <a:xfrm>
            <a:off x="609600" y="2046982"/>
            <a:ext cx="11125200" cy="1077218"/>
          </a:xfrm>
          <a:prstGeom prst="rect">
            <a:avLst/>
          </a:prstGeom>
        </p:spPr>
        <p:txBody>
          <a:bodyPr wrap="square">
            <a:spAutoFit/>
          </a:bodyPr>
          <a:lstStyle/>
          <a:p>
            <a:pPr algn="just"/>
            <a:r>
              <a:rPr lang="en-US"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Câu </a:t>
            </a:r>
            <a:r>
              <a:rPr lang="vi-VN" sz="3200" dirty="0">
                <a:solidFill>
                  <a:schemeClr val="bg1"/>
                </a:solidFill>
                <a:latin typeface="Times New Roman" pitchFamily="18" charset="0"/>
                <a:cs typeface="Times New Roman" pitchFamily="18" charset="0"/>
              </a:rPr>
              <a:t>2: Quan ta lạy súng thần công bốn lạy rồi mới bắn, / trong khi ấy đại bác của họ đã bắn được hai mươi viên</a:t>
            </a:r>
            <a:r>
              <a:rPr lang="vi-VN" sz="3200"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p:txBody>
      </p:sp>
      <p:sp>
        <p:nvSpPr>
          <p:cNvPr id="8" name="Rectangle 7"/>
          <p:cNvSpPr/>
          <p:nvPr/>
        </p:nvSpPr>
        <p:spPr>
          <a:xfrm>
            <a:off x="838200" y="3163602"/>
            <a:ext cx="3001143" cy="584775"/>
          </a:xfrm>
          <a:prstGeom prst="rect">
            <a:avLst/>
          </a:prstGeom>
        </p:spPr>
        <p:txBody>
          <a:bodyPr wrap="none">
            <a:spAutoFit/>
          </a:bodyPr>
          <a:lstStyle/>
          <a:p>
            <a:r>
              <a:rPr lang="en-US" sz="3200" dirty="0">
                <a:solidFill>
                  <a:srgbClr val="FFFF00"/>
                </a:solidFill>
                <a:latin typeface="Times New Roman" pitchFamily="18" charset="0"/>
                <a:cs typeface="Times New Roman" pitchFamily="18" charset="0"/>
              </a:rPr>
              <a:t>b) </a:t>
            </a:r>
            <a:r>
              <a:rPr lang="en-US" sz="3200" dirty="0" err="1">
                <a:solidFill>
                  <a:srgbClr val="FFFF00"/>
                </a:solidFill>
                <a:latin typeface="Times New Roman" pitchFamily="18" charset="0"/>
                <a:cs typeface="Times New Roman" pitchFamily="18" charset="0"/>
              </a:rPr>
              <a:t>Câu</a:t>
            </a:r>
            <a:r>
              <a:rPr lang="en-US" sz="3200" dirty="0">
                <a:solidFill>
                  <a:srgbClr val="FFFF00"/>
                </a:solidFill>
                <a:latin typeface="Times New Roman" pitchFamily="18" charset="0"/>
                <a:cs typeface="Times New Roman" pitchFamily="18" charset="0"/>
              </a:rPr>
              <a:t> </a:t>
            </a:r>
            <a:r>
              <a:rPr lang="en-US" sz="3200" dirty="0">
                <a:solidFill>
                  <a:srgbClr val="FFFF00"/>
                </a:solidFill>
                <a:latin typeface="Times New Roman" pitchFamily="18" charset="0"/>
                <a:cs typeface="Times New Roman" pitchFamily="18" charset="0"/>
              </a:rPr>
              <a:t>b </a:t>
            </a:r>
            <a:r>
              <a:rPr lang="en-US" sz="3200" dirty="0" err="1">
                <a:solidFill>
                  <a:srgbClr val="FFFF00"/>
                </a:solidFill>
                <a:latin typeface="Times New Roman" pitchFamily="18" charset="0"/>
                <a:cs typeface="Times New Roman" pitchFamily="18" charset="0"/>
              </a:rPr>
              <a:t>có</a:t>
            </a:r>
            <a:r>
              <a:rPr lang="en-US" sz="3200" dirty="0">
                <a:solidFill>
                  <a:srgbClr val="FFFF00"/>
                </a:solidFill>
                <a:latin typeface="Times New Roman" pitchFamily="18" charset="0"/>
                <a:cs typeface="Times New Roman" pitchFamily="18" charset="0"/>
              </a:rPr>
              <a:t> 2 </a:t>
            </a:r>
            <a:r>
              <a:rPr lang="en-US" sz="3200" dirty="0" err="1">
                <a:solidFill>
                  <a:srgbClr val="FFFF00"/>
                </a:solidFill>
                <a:latin typeface="Times New Roman" pitchFamily="18" charset="0"/>
                <a:cs typeface="Times New Roman" pitchFamily="18" charset="0"/>
              </a:rPr>
              <a:t>vế</a:t>
            </a:r>
            <a:r>
              <a:rPr lang="en-US" sz="3200" dirty="0">
                <a:solidFill>
                  <a:srgbClr val="FFFF00"/>
                </a:solidFill>
                <a:latin typeface="Times New Roman" pitchFamily="18" charset="0"/>
                <a:cs typeface="Times New Roman" pitchFamily="18" charset="0"/>
              </a:rPr>
              <a:t>:</a:t>
            </a:r>
          </a:p>
        </p:txBody>
      </p:sp>
      <p:sp>
        <p:nvSpPr>
          <p:cNvPr id="9" name="Rectangle 8"/>
          <p:cNvSpPr/>
          <p:nvPr/>
        </p:nvSpPr>
        <p:spPr>
          <a:xfrm>
            <a:off x="609600" y="3702025"/>
            <a:ext cx="11049000" cy="1077218"/>
          </a:xfrm>
          <a:prstGeom prst="rect">
            <a:avLst/>
          </a:prstGeom>
        </p:spPr>
        <p:txBody>
          <a:bodyPr wrap="square">
            <a:spAutoFit/>
          </a:bodyPr>
          <a:lstStyle/>
          <a:p>
            <a:pPr algn="just"/>
            <a:r>
              <a:rPr lang="en-US"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Cảnh </a:t>
            </a:r>
            <a:r>
              <a:rPr lang="vi-VN" sz="3200" dirty="0">
                <a:solidFill>
                  <a:schemeClr val="bg1"/>
                </a:solidFill>
                <a:latin typeface="Times New Roman" pitchFamily="18" charset="0"/>
                <a:cs typeface="Times New Roman" pitchFamily="18" charset="0"/>
              </a:rPr>
              <a:t>tượng xung quanh tôi đang có sự thay đổi lớn: / hôm nay tôi đi học</a:t>
            </a:r>
            <a:r>
              <a:rPr lang="vi-VN" sz="3200"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p:txBody>
      </p:sp>
      <p:sp>
        <p:nvSpPr>
          <p:cNvPr id="10" name="Rectangle 9"/>
          <p:cNvSpPr/>
          <p:nvPr/>
        </p:nvSpPr>
        <p:spPr>
          <a:xfrm>
            <a:off x="838200" y="4779243"/>
            <a:ext cx="2956259" cy="584775"/>
          </a:xfrm>
          <a:prstGeom prst="rect">
            <a:avLst/>
          </a:prstGeom>
        </p:spPr>
        <p:txBody>
          <a:bodyPr wrap="none">
            <a:spAutoFit/>
          </a:bodyPr>
          <a:lstStyle/>
          <a:p>
            <a:r>
              <a:rPr lang="pt-BR" sz="3200" dirty="0">
                <a:solidFill>
                  <a:srgbClr val="FFFF00"/>
                </a:solidFill>
                <a:latin typeface="Times New Roman" pitchFamily="18" charset="0"/>
                <a:cs typeface="Times New Roman" pitchFamily="18" charset="0"/>
              </a:rPr>
              <a:t>c) </a:t>
            </a:r>
            <a:r>
              <a:rPr lang="pt-BR" sz="3200" dirty="0">
                <a:solidFill>
                  <a:srgbClr val="FFFF00"/>
                </a:solidFill>
                <a:latin typeface="Times New Roman" pitchFamily="18" charset="0"/>
                <a:cs typeface="Times New Roman" pitchFamily="18" charset="0"/>
              </a:rPr>
              <a:t>Câu </a:t>
            </a:r>
            <a:r>
              <a:rPr lang="pt-BR" sz="3200" dirty="0">
                <a:solidFill>
                  <a:srgbClr val="FFFF00"/>
                </a:solidFill>
                <a:latin typeface="Times New Roman" pitchFamily="18" charset="0"/>
                <a:cs typeface="Times New Roman" pitchFamily="18" charset="0"/>
              </a:rPr>
              <a:t>c có 3 vế:</a:t>
            </a:r>
            <a:endParaRPr lang="en-US" sz="3200" dirty="0">
              <a:solidFill>
                <a:srgbClr val="FFFF00"/>
              </a:solidFill>
              <a:latin typeface="Times New Roman" pitchFamily="18" charset="0"/>
              <a:cs typeface="Times New Roman" pitchFamily="18" charset="0"/>
            </a:endParaRPr>
          </a:p>
        </p:txBody>
      </p:sp>
      <p:sp>
        <p:nvSpPr>
          <p:cNvPr id="11" name="Rectangle 10"/>
          <p:cNvSpPr/>
          <p:nvPr/>
        </p:nvSpPr>
        <p:spPr>
          <a:xfrm>
            <a:off x="609600" y="5334000"/>
            <a:ext cx="11125200" cy="1077218"/>
          </a:xfrm>
          <a:prstGeom prst="rect">
            <a:avLst/>
          </a:prstGeom>
        </p:spPr>
        <p:txBody>
          <a:bodyPr wrap="square">
            <a:spAutoFit/>
          </a:bodyPr>
          <a:lstStyle/>
          <a:p>
            <a:pPr algn="just"/>
            <a:r>
              <a:rPr lang="en-US"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Kia </a:t>
            </a:r>
            <a:r>
              <a:rPr lang="vi-VN" sz="3200" dirty="0">
                <a:solidFill>
                  <a:schemeClr val="bg1"/>
                </a:solidFill>
                <a:latin typeface="Times New Roman" pitchFamily="18" charset="0"/>
                <a:cs typeface="Times New Roman" pitchFamily="18" charset="0"/>
              </a:rPr>
              <a:t>là những mái nhà đứng sau lũy tre; / đây là mái đình cong cong; / kia nữa là sân phơi</a:t>
            </a:r>
            <a:r>
              <a:rPr lang="vi-VN" sz="3200"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35635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682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04800" y="304801"/>
            <a:ext cx="11582400" cy="1077218"/>
          </a:xfrm>
          <a:prstGeom prst="rect">
            <a:avLst/>
          </a:prstGeom>
        </p:spPr>
        <p:txBody>
          <a:bodyPr wrap="square">
            <a:spAutoFit/>
          </a:bodyPr>
          <a:lstStyle/>
          <a:p>
            <a:r>
              <a:rPr lang="vi-VN" sz="3200" b="1" i="1" dirty="0">
                <a:solidFill>
                  <a:schemeClr val="bg1"/>
                </a:solidFill>
                <a:latin typeface="Times New Roman" pitchFamily="18" charset="0"/>
                <a:cs typeface="Times New Roman" pitchFamily="18" charset="0"/>
              </a:rPr>
              <a:t>2. Ranh giới giữa các vế câu được đánh dấu bằng những từ hoặc những dấu câu nào </a:t>
            </a:r>
            <a:r>
              <a:rPr lang="vi-VN" sz="3200" b="1" i="1" dirty="0">
                <a:solidFill>
                  <a:schemeClr val="bg1"/>
                </a:solidFill>
                <a:latin typeface="Times New Roman" pitchFamily="18" charset="0"/>
                <a:cs typeface="Times New Roman" pitchFamily="18" charset="0"/>
              </a:rPr>
              <a:t>?</a:t>
            </a:r>
            <a:endParaRPr lang="en-US" sz="3200" b="1" i="1" dirty="0">
              <a:solidFill>
                <a:schemeClr val="bg1"/>
              </a:solidFill>
              <a:latin typeface="Times New Roman" pitchFamily="18" charset="0"/>
              <a:cs typeface="Times New Roman" pitchFamily="18" charset="0"/>
            </a:endParaRPr>
          </a:p>
        </p:txBody>
      </p:sp>
      <p:sp>
        <p:nvSpPr>
          <p:cNvPr id="6" name="Rectangle 5"/>
          <p:cNvSpPr/>
          <p:nvPr/>
        </p:nvSpPr>
        <p:spPr>
          <a:xfrm>
            <a:off x="304800" y="1219201"/>
            <a:ext cx="10134600" cy="1077218"/>
          </a:xfrm>
          <a:prstGeom prst="rect">
            <a:avLst/>
          </a:prstGeom>
        </p:spPr>
        <p:txBody>
          <a:bodyPr wrap="square">
            <a:spAutoFit/>
          </a:bodyPr>
          <a:lstStyle/>
          <a:p>
            <a:r>
              <a:rPr lang="vi-VN" sz="3200" dirty="0">
                <a:solidFill>
                  <a:schemeClr val="bg1"/>
                </a:solidFill>
                <a:latin typeface="Times New Roman" pitchFamily="18" charset="0"/>
                <a:cs typeface="Times New Roman" pitchFamily="18" charset="0"/>
              </a:rPr>
              <a:t>a) Từ </a:t>
            </a:r>
            <a:r>
              <a:rPr lang="vi-VN" sz="3200" b="1" dirty="0">
                <a:solidFill>
                  <a:srgbClr val="FFFF00"/>
                </a:solidFill>
                <a:latin typeface="Times New Roman" pitchFamily="18" charset="0"/>
                <a:cs typeface="Times New Roman" pitchFamily="18" charset="0"/>
              </a:rPr>
              <a:t>“thì"</a:t>
            </a:r>
            <a:r>
              <a:rPr lang="vi-VN" sz="3200" dirty="0">
                <a:solidFill>
                  <a:schemeClr val="bg1"/>
                </a:solidFill>
                <a:latin typeface="Times New Roman" pitchFamily="18" charset="0"/>
                <a:cs typeface="Times New Roman" pitchFamily="18" charset="0"/>
              </a:rPr>
              <a:t> đánh dấu ranh giới giữa 2 vế câu.</a:t>
            </a:r>
          </a:p>
          <a:p>
            <a:r>
              <a:rPr lang="vi-VN" sz="3200" dirty="0">
                <a:solidFill>
                  <a:schemeClr val="bg1"/>
                </a:solidFill>
                <a:latin typeface="Times New Roman" pitchFamily="18" charset="0"/>
                <a:cs typeface="Times New Roman" pitchFamily="18" charset="0"/>
              </a:rPr>
              <a:t>   </a:t>
            </a:r>
            <a:r>
              <a:rPr lang="vi-VN" sz="3200" b="1" dirty="0">
                <a:solidFill>
                  <a:schemeClr val="bg1"/>
                </a:solidFill>
                <a:latin typeface="Times New Roman" pitchFamily="18" charset="0"/>
                <a:cs typeface="Times New Roman" pitchFamily="18" charset="0"/>
              </a:rPr>
              <a:t> </a:t>
            </a:r>
            <a:r>
              <a:rPr lang="vi-VN" sz="3200" b="1" dirty="0">
                <a:solidFill>
                  <a:srgbClr val="FFFF00"/>
                </a:solidFill>
                <a:latin typeface="Times New Roman" pitchFamily="18" charset="0"/>
                <a:cs typeface="Times New Roman" pitchFamily="18" charset="0"/>
              </a:rPr>
              <a:t>“Dấu phẩy"</a:t>
            </a:r>
            <a:r>
              <a:rPr lang="vi-VN" sz="3200" dirty="0">
                <a:solidFill>
                  <a:schemeClr val="bg1"/>
                </a:solidFill>
                <a:latin typeface="Times New Roman" pitchFamily="18" charset="0"/>
                <a:cs typeface="Times New Roman" pitchFamily="18" charset="0"/>
              </a:rPr>
              <a:t> đánh dấu ranh giới giữa 2 vế câu</a:t>
            </a:r>
            <a:r>
              <a:rPr lang="vi-VN" sz="3200" dirty="0">
                <a:solidFill>
                  <a:schemeClr val="bg1"/>
                </a:solidFill>
                <a:latin typeface="Times New Roman" pitchFamily="18" charset="0"/>
                <a:cs typeface="Times New Roman" pitchFamily="18" charset="0"/>
              </a:rPr>
              <a:t>.</a:t>
            </a:r>
            <a:endParaRPr lang="vi-VN" sz="3200" dirty="0">
              <a:solidFill>
                <a:schemeClr val="bg1"/>
              </a:solidFill>
              <a:latin typeface="Times New Roman" pitchFamily="18" charset="0"/>
              <a:cs typeface="Times New Roman" pitchFamily="18" charset="0"/>
            </a:endParaRPr>
          </a:p>
        </p:txBody>
      </p:sp>
      <p:sp>
        <p:nvSpPr>
          <p:cNvPr id="7" name="Rectangle 6"/>
          <p:cNvSpPr/>
          <p:nvPr/>
        </p:nvSpPr>
        <p:spPr>
          <a:xfrm>
            <a:off x="304800" y="2234625"/>
            <a:ext cx="10134600" cy="584775"/>
          </a:xfrm>
          <a:prstGeom prst="rect">
            <a:avLst/>
          </a:prstGeom>
        </p:spPr>
        <p:txBody>
          <a:bodyPr wrap="square">
            <a:spAutoFit/>
          </a:bodyPr>
          <a:lstStyle/>
          <a:p>
            <a:r>
              <a:rPr lang="vi-VN" sz="3200" dirty="0">
                <a:solidFill>
                  <a:schemeClr val="bg1"/>
                </a:solidFill>
                <a:latin typeface="Times New Roman" pitchFamily="18" charset="0"/>
                <a:cs typeface="Times New Roman" pitchFamily="18" charset="0"/>
              </a:rPr>
              <a:t>b) </a:t>
            </a:r>
            <a:r>
              <a:rPr lang="vi-VN" sz="3200" b="1" dirty="0">
                <a:solidFill>
                  <a:srgbClr val="FFFF00"/>
                </a:solidFill>
                <a:latin typeface="Times New Roman" pitchFamily="18" charset="0"/>
                <a:cs typeface="Times New Roman" pitchFamily="18" charset="0"/>
              </a:rPr>
              <a:t>“Dấu hai chấm”</a:t>
            </a:r>
            <a:r>
              <a:rPr lang="vi-VN" sz="3200" dirty="0">
                <a:solidFill>
                  <a:schemeClr val="bg1"/>
                </a:solidFill>
                <a:latin typeface="Times New Roman" pitchFamily="18" charset="0"/>
                <a:cs typeface="Times New Roman" pitchFamily="18" charset="0"/>
              </a:rPr>
              <a:t> đánh dấu ranh giới giữa 2 vế câu</a:t>
            </a:r>
            <a:r>
              <a:rPr lang="vi-VN" sz="3200"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p:txBody>
      </p:sp>
      <p:sp>
        <p:nvSpPr>
          <p:cNvPr id="8" name="Rectangle 7"/>
          <p:cNvSpPr/>
          <p:nvPr/>
        </p:nvSpPr>
        <p:spPr>
          <a:xfrm>
            <a:off x="304801" y="2844225"/>
            <a:ext cx="10134600" cy="584775"/>
          </a:xfrm>
          <a:prstGeom prst="rect">
            <a:avLst/>
          </a:prstGeom>
        </p:spPr>
        <p:txBody>
          <a:bodyPr wrap="square">
            <a:spAutoFit/>
          </a:bodyPr>
          <a:lstStyle/>
          <a:p>
            <a:pPr algn="just"/>
            <a:r>
              <a:rPr lang="vi-VN" sz="3200" dirty="0">
                <a:solidFill>
                  <a:schemeClr val="bg1"/>
                </a:solidFill>
                <a:latin typeface="Times New Roman" pitchFamily="18" charset="0"/>
                <a:cs typeface="Times New Roman" pitchFamily="18" charset="0"/>
              </a:rPr>
              <a:t>c) </a:t>
            </a:r>
            <a:r>
              <a:rPr lang="vi-VN" sz="3200" dirty="0">
                <a:solidFill>
                  <a:schemeClr val="bg1"/>
                </a:solidFill>
                <a:latin typeface="Times New Roman" pitchFamily="18" charset="0"/>
                <a:cs typeface="Times New Roman" pitchFamily="18" charset="0"/>
              </a:rPr>
              <a:t>Các</a:t>
            </a:r>
            <a:r>
              <a:rPr lang="vi-VN" sz="3200" b="1" dirty="0">
                <a:solidFill>
                  <a:srgbClr val="FFFF00"/>
                </a:solidFill>
                <a:latin typeface="Times New Roman" pitchFamily="18" charset="0"/>
                <a:cs typeface="Times New Roman" pitchFamily="18" charset="0"/>
              </a:rPr>
              <a:t>"dấu </a:t>
            </a:r>
            <a:r>
              <a:rPr lang="vi-VN" sz="3200" b="1" dirty="0">
                <a:solidFill>
                  <a:srgbClr val="FFFF00"/>
                </a:solidFill>
                <a:latin typeface="Times New Roman" pitchFamily="18" charset="0"/>
                <a:cs typeface="Times New Roman" pitchFamily="18" charset="0"/>
              </a:rPr>
              <a:t>chấm phẩy”</a:t>
            </a:r>
            <a:r>
              <a:rPr lang="vi-VN" sz="3200" dirty="0">
                <a:solidFill>
                  <a:schemeClr val="bg1"/>
                </a:solidFill>
                <a:latin typeface="Times New Roman" pitchFamily="18" charset="0"/>
                <a:cs typeface="Times New Roman" pitchFamily="18" charset="0"/>
              </a:rPr>
              <a:t> đánh dấu ranh giới giữa 3 vế câu</a:t>
            </a:r>
            <a:r>
              <a:rPr lang="vi-VN" sz="3200"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p:txBody>
      </p:sp>
      <p:sp>
        <p:nvSpPr>
          <p:cNvPr id="9" name="Rectangle 8"/>
          <p:cNvSpPr/>
          <p:nvPr/>
        </p:nvSpPr>
        <p:spPr>
          <a:xfrm>
            <a:off x="228600" y="3352800"/>
            <a:ext cx="11734800" cy="2554545"/>
          </a:xfrm>
          <a:prstGeom prst="rect">
            <a:avLst/>
          </a:prstGeom>
        </p:spPr>
        <p:txBody>
          <a:bodyPr wrap="square">
            <a:spAutoFit/>
          </a:bodyPr>
          <a:lstStyle/>
          <a:p>
            <a:r>
              <a:rPr lang="vi-VN" sz="3200" b="1" dirty="0">
                <a:solidFill>
                  <a:srgbClr val="00B0F0"/>
                </a:solidFill>
                <a:latin typeface="Times New Roman" pitchFamily="18" charset="0"/>
                <a:cs typeface="Times New Roman" pitchFamily="18" charset="0"/>
              </a:rPr>
              <a:t>I</a:t>
            </a:r>
            <a:r>
              <a:rPr lang="en-US" sz="3200" b="1" dirty="0">
                <a:solidFill>
                  <a:srgbClr val="00B0F0"/>
                </a:solidFill>
                <a:latin typeface="Times New Roman" pitchFamily="18" charset="0"/>
                <a:cs typeface="Times New Roman" pitchFamily="18" charset="0"/>
              </a:rPr>
              <a:t>I</a:t>
            </a:r>
            <a:r>
              <a:rPr lang="vi-VN" sz="3200" b="1" dirty="0">
                <a:solidFill>
                  <a:srgbClr val="00B0F0"/>
                </a:solidFill>
                <a:latin typeface="Times New Roman" pitchFamily="18" charset="0"/>
                <a:cs typeface="Times New Roman" pitchFamily="18" charset="0"/>
              </a:rPr>
              <a:t>. </a:t>
            </a:r>
            <a:r>
              <a:rPr lang="vi-VN" sz="3200" b="1" dirty="0">
                <a:solidFill>
                  <a:srgbClr val="00B0F0"/>
                </a:solidFill>
                <a:latin typeface="Times New Roman" pitchFamily="18" charset="0"/>
                <a:cs typeface="Times New Roman" pitchFamily="18" charset="0"/>
              </a:rPr>
              <a:t>Ghi </a:t>
            </a:r>
            <a:r>
              <a:rPr lang="vi-VN" sz="3200" b="1" dirty="0">
                <a:solidFill>
                  <a:srgbClr val="00B0F0"/>
                </a:solidFill>
                <a:latin typeface="Times New Roman" pitchFamily="18" charset="0"/>
                <a:cs typeface="Times New Roman" pitchFamily="18" charset="0"/>
              </a:rPr>
              <a:t>nhớ</a:t>
            </a:r>
            <a:endParaRPr lang="vi-VN" sz="3200" b="1" dirty="0">
              <a:solidFill>
                <a:srgbClr val="00B0F0"/>
              </a:solidFill>
              <a:latin typeface="Times New Roman" pitchFamily="18" charset="0"/>
              <a:cs typeface="Times New Roman" pitchFamily="18" charset="0"/>
            </a:endParaRPr>
          </a:p>
          <a:p>
            <a:r>
              <a:rPr lang="en-US" sz="3200" b="1" dirty="0">
                <a:solidFill>
                  <a:schemeClr val="bg1"/>
                </a:solidFill>
                <a:latin typeface="Times New Roman" pitchFamily="18" charset="0"/>
                <a:cs typeface="Times New Roman" pitchFamily="18" charset="0"/>
              </a:rPr>
              <a:t>   </a:t>
            </a:r>
            <a:r>
              <a:rPr lang="vi-VN" sz="3200" b="1" dirty="0">
                <a:solidFill>
                  <a:schemeClr val="bg1"/>
                </a:solidFill>
                <a:latin typeface="Times New Roman" pitchFamily="18" charset="0"/>
                <a:cs typeface="Times New Roman" pitchFamily="18" charset="0"/>
              </a:rPr>
              <a:t>Có </a:t>
            </a:r>
            <a:r>
              <a:rPr lang="vi-VN" sz="3200" b="1" dirty="0">
                <a:solidFill>
                  <a:schemeClr val="bg1"/>
                </a:solidFill>
                <a:latin typeface="Times New Roman" pitchFamily="18" charset="0"/>
                <a:cs typeface="Times New Roman" pitchFamily="18" charset="0"/>
              </a:rPr>
              <a:t>2 cách nối các vế câu trong câu ghép</a:t>
            </a:r>
            <a:endParaRPr lang="vi-VN" sz="3200" dirty="0">
              <a:solidFill>
                <a:schemeClr val="bg1"/>
              </a:solidFill>
              <a:latin typeface="Times New Roman" pitchFamily="18" charset="0"/>
              <a:cs typeface="Times New Roman" pitchFamily="18" charset="0"/>
            </a:endParaRPr>
          </a:p>
          <a:p>
            <a:r>
              <a:rPr lang="en-US"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1</a:t>
            </a:r>
            <a:r>
              <a:rPr lang="vi-VN" sz="3200" dirty="0">
                <a:solidFill>
                  <a:schemeClr val="bg1"/>
                </a:solidFill>
                <a:latin typeface="Times New Roman" pitchFamily="18" charset="0"/>
                <a:cs typeface="Times New Roman" pitchFamily="18" charset="0"/>
              </a:rPr>
              <a:t>. Nối bằng từ có tác dụng nối</a:t>
            </a:r>
          </a:p>
          <a:p>
            <a:r>
              <a:rPr lang="en-US"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2</a:t>
            </a:r>
            <a:r>
              <a:rPr lang="vi-VN" sz="3200" dirty="0">
                <a:solidFill>
                  <a:schemeClr val="bg1"/>
                </a:solidFill>
                <a:latin typeface="Times New Roman" pitchFamily="18" charset="0"/>
                <a:cs typeface="Times New Roman" pitchFamily="18" charset="0"/>
              </a:rPr>
              <a:t>. Nối trực tiếp (không dùng từ nối). Trong trường hợp này, giữa các vế câu cần có dấu phẩy, dấu chấm phẩy hoặc dấu hai chấm.</a:t>
            </a:r>
          </a:p>
        </p:txBody>
      </p:sp>
      <p:sp>
        <p:nvSpPr>
          <p:cNvPr id="10" name="Rectangle 9"/>
          <p:cNvSpPr/>
          <p:nvPr/>
        </p:nvSpPr>
        <p:spPr>
          <a:xfrm>
            <a:off x="388298" y="5816025"/>
            <a:ext cx="2659702" cy="584775"/>
          </a:xfrm>
          <a:prstGeom prst="rect">
            <a:avLst/>
          </a:prstGeom>
        </p:spPr>
        <p:txBody>
          <a:bodyPr wrap="none">
            <a:spAutoFit/>
          </a:bodyPr>
          <a:lstStyle/>
          <a:p>
            <a:r>
              <a:rPr lang="en-US" sz="3200" b="1" dirty="0">
                <a:solidFill>
                  <a:srgbClr val="00B0F0"/>
                </a:solidFill>
                <a:latin typeface="Times New Roman" pitchFamily="18" charset="0"/>
                <a:cs typeface="Times New Roman" pitchFamily="18" charset="0"/>
              </a:rPr>
              <a:t>III. </a:t>
            </a:r>
            <a:r>
              <a:rPr lang="en-US" sz="3200" b="1" dirty="0" err="1">
                <a:solidFill>
                  <a:srgbClr val="00B0F0"/>
                </a:solidFill>
                <a:latin typeface="Times New Roman" pitchFamily="18" charset="0"/>
                <a:cs typeface="Times New Roman" pitchFamily="18" charset="0"/>
              </a:rPr>
              <a:t>Luyện</a:t>
            </a:r>
            <a:r>
              <a:rPr lang="en-US" sz="3200" b="1" dirty="0">
                <a:solidFill>
                  <a:srgbClr val="00B0F0"/>
                </a:solidFill>
                <a:latin typeface="Times New Roman" pitchFamily="18" charset="0"/>
                <a:cs typeface="Times New Roman" pitchFamily="18" charset="0"/>
              </a:rPr>
              <a:t> </a:t>
            </a:r>
            <a:r>
              <a:rPr lang="en-US" sz="3200" b="1" dirty="0" err="1">
                <a:solidFill>
                  <a:srgbClr val="00B0F0"/>
                </a:solidFill>
                <a:latin typeface="Times New Roman" pitchFamily="18" charset="0"/>
                <a:cs typeface="Times New Roman" pitchFamily="18" charset="0"/>
              </a:rPr>
              <a:t>tập</a:t>
            </a:r>
            <a:endParaRPr lang="en-US" sz="3200" b="1"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171064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ircle(in)">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958"/>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
          <p:cNvSpPr>
            <a:spLocks noChangeArrowheads="1"/>
          </p:cNvSpPr>
          <p:nvPr/>
        </p:nvSpPr>
        <p:spPr bwMode="auto">
          <a:xfrm>
            <a:off x="381000" y="140999"/>
            <a:ext cx="11430000"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n-US" sz="2600" dirty="0">
                <a:solidFill>
                  <a:schemeClr val="bg1"/>
                </a:solidFill>
                <a:latin typeface="Times New Roman" pitchFamily="18" charset="0"/>
                <a:cs typeface="Times New Roman" pitchFamily="18" charset="0"/>
              </a:rPr>
              <a:t>1. </a:t>
            </a:r>
            <a:r>
              <a:rPr lang="en-US" sz="2600" dirty="0" err="1">
                <a:solidFill>
                  <a:schemeClr val="bg1"/>
                </a:solidFill>
                <a:latin typeface="Times New Roman" pitchFamily="18" charset="0"/>
                <a:cs typeface="Times New Roman" pitchFamily="18" charset="0"/>
              </a:rPr>
              <a:t>Trong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những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câu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dưới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đây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câu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nào</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là</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câu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ghép</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Các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vế</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câu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ghép</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được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nối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với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nhau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bằng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cách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nào</a:t>
            </a:r>
            <a:r>
              <a:rPr lang="en-US" sz="2600" dirty="0">
                <a:solidFill>
                  <a:schemeClr val="bg1"/>
                </a:solidFill>
                <a:latin typeface="Times New Roman" pitchFamily="18" charset="0"/>
                <a:cs typeface="Times New Roman" pitchFamily="18" charset="0"/>
              </a:rPr>
              <a:t>?</a:t>
            </a:r>
          </a:p>
          <a:p>
            <a:pPr algn="just" eaLnBrk="0" fontAlgn="base" hangingPunct="0">
              <a:spcBef>
                <a:spcPct val="0"/>
              </a:spcBef>
              <a:spcAft>
                <a:spcPct val="0"/>
              </a:spcAft>
            </a:pPr>
            <a:r>
              <a:rPr lang="en-US" sz="2600" dirty="0">
                <a:solidFill>
                  <a:schemeClr val="bg1"/>
                </a:solidFill>
                <a:latin typeface="Times New Roman" pitchFamily="18" charset="0"/>
                <a:cs typeface="Times New Roman" pitchFamily="18" charset="0"/>
              </a:rPr>
              <a:t> a) </a:t>
            </a:r>
            <a:r>
              <a:rPr lang="en-US" sz="2600" dirty="0" err="1">
                <a:solidFill>
                  <a:schemeClr val="bg1"/>
                </a:solidFill>
                <a:latin typeface="Times New Roman" pitchFamily="18" charset="0"/>
                <a:cs typeface="Times New Roman" pitchFamily="18" charset="0"/>
              </a:rPr>
              <a:t>Dân</a:t>
            </a:r>
            <a:r>
              <a:rPr lang="en-US" sz="2600" dirty="0">
                <a:solidFill>
                  <a:schemeClr val="bg1"/>
                </a:solidFill>
                <a:latin typeface="Times New Roman" pitchFamily="18" charset="0"/>
                <a:cs typeface="Times New Roman" pitchFamily="18" charset="0"/>
              </a:rPr>
              <a:t> ta </a:t>
            </a:r>
            <a:r>
              <a:rPr lang="en-US" sz="2600" dirty="0" err="1">
                <a:solidFill>
                  <a:schemeClr val="bg1"/>
                </a:solidFill>
                <a:latin typeface="Times New Roman" pitchFamily="18" charset="0"/>
                <a:cs typeface="Times New Roman" pitchFamily="18" charset="0"/>
              </a:rPr>
              <a:t>có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một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lòng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nồng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nàn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yêu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nước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là</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một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truyền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thống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quý</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báu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của</a:t>
            </a:r>
            <a:r>
              <a:rPr lang="en-US" sz="2600" dirty="0">
                <a:solidFill>
                  <a:schemeClr val="bg1"/>
                </a:solidFill>
                <a:latin typeface="Times New Roman" pitchFamily="18" charset="0"/>
                <a:cs typeface="Times New Roman" pitchFamily="18" charset="0"/>
              </a:rPr>
              <a:t> ta. </a:t>
            </a:r>
            <a:r>
              <a:rPr lang="en-US" sz="2600" dirty="0" err="1">
                <a:solidFill>
                  <a:schemeClr val="bg1"/>
                </a:solidFill>
                <a:latin typeface="Times New Roman" pitchFamily="18" charset="0"/>
                <a:cs typeface="Times New Roman" pitchFamily="18" charset="0"/>
              </a:rPr>
              <a:t>Từ</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xưa</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tới</a:t>
            </a:r>
            <a:r>
              <a:rPr lang="en-US" sz="2600" dirty="0">
                <a:solidFill>
                  <a:schemeClr val="bg1"/>
                </a:solidFill>
                <a:latin typeface="Times New Roman" pitchFamily="18" charset="0"/>
                <a:cs typeface="Times New Roman" pitchFamily="18" charset="0"/>
              </a:rPr>
              <a:t> nay, </a:t>
            </a:r>
            <a:r>
              <a:rPr lang="en-US" sz="2600" dirty="0" err="1">
                <a:solidFill>
                  <a:schemeClr val="bg1"/>
                </a:solidFill>
                <a:latin typeface="Times New Roman" pitchFamily="18" charset="0"/>
                <a:cs typeface="Times New Roman" pitchFamily="18" charset="0"/>
              </a:rPr>
              <a:t>mỗi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khi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Tổ</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quốc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bị</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xâm</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lăng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thì</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tinh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thần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ấy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lại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sôi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nổi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kết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thành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một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làn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sóng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vô</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cùng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mạnh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mẽ</a:t>
            </a:r>
            <a:r>
              <a:rPr lang="en-US" sz="2600" dirty="0">
                <a:solidFill>
                  <a:schemeClr val="bg1"/>
                </a:solidFill>
                <a:latin typeface="Times New Roman" pitchFamily="18" charset="0"/>
                <a:cs typeface="Times New Roman" pitchFamily="18" charset="0"/>
              </a:rPr>
              <a:t>, to </a:t>
            </a:r>
            <a:r>
              <a:rPr lang="en-US" sz="2600" dirty="0" err="1">
                <a:solidFill>
                  <a:schemeClr val="bg1"/>
                </a:solidFill>
                <a:latin typeface="Times New Roman" pitchFamily="18" charset="0"/>
                <a:cs typeface="Times New Roman" pitchFamily="18" charset="0"/>
              </a:rPr>
              <a:t>lớn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lướt</a:t>
            </a:r>
            <a:r>
              <a:rPr lang="en-US" sz="2600" dirty="0">
                <a:solidFill>
                  <a:schemeClr val="bg1"/>
                </a:solidFill>
                <a:latin typeface="Times New Roman" pitchFamily="18" charset="0"/>
                <a:cs typeface="Times New Roman" pitchFamily="18" charset="0"/>
              </a:rPr>
              <a:t> qua </a:t>
            </a:r>
            <a:r>
              <a:rPr lang="en-US" sz="2600" dirty="0" err="1">
                <a:solidFill>
                  <a:schemeClr val="bg1"/>
                </a:solidFill>
                <a:latin typeface="Times New Roman" pitchFamily="18" charset="0"/>
                <a:cs typeface="Times New Roman" pitchFamily="18" charset="0"/>
              </a:rPr>
              <a:t>mọi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sự</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nguy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hiểm</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khó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khăn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nhấn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chìm</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tất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cả</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lũ</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bán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nước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và</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lũ</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cướp</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nước</a:t>
            </a:r>
            <a:r>
              <a:rPr lang="en-US" sz="2600" dirty="0">
                <a:solidFill>
                  <a:schemeClr val="bg1"/>
                </a:solidFill>
                <a:latin typeface="Times New Roman" pitchFamily="18" charset="0"/>
                <a:cs typeface="Times New Roman" pitchFamily="18" charset="0"/>
              </a:rPr>
              <a:t>.</a:t>
            </a:r>
          </a:p>
          <a:p>
            <a:pPr algn="r" eaLnBrk="0" fontAlgn="base" hangingPunct="0">
              <a:spcBef>
                <a:spcPct val="0"/>
              </a:spcBef>
              <a:spcAft>
                <a:spcPct val="0"/>
              </a:spcAft>
            </a:pPr>
            <a:r>
              <a:rPr lang="en-US" sz="2600" dirty="0">
                <a:solidFill>
                  <a:schemeClr val="bg1"/>
                </a:solidFill>
                <a:latin typeface="Times New Roman" pitchFamily="18" charset="0"/>
                <a:cs typeface="Times New Roman" pitchFamily="18" charset="0"/>
              </a:rPr>
              <a:t>HỒ CHÍ MINH</a:t>
            </a:r>
          </a:p>
          <a:p>
            <a:pPr algn="just" eaLnBrk="0" fontAlgn="base" hangingPunct="0">
              <a:spcBef>
                <a:spcPct val="0"/>
              </a:spcBef>
              <a:spcAft>
                <a:spcPct val="0"/>
              </a:spcAft>
            </a:pPr>
            <a:r>
              <a:rPr lang="en-US" sz="2600" dirty="0">
                <a:solidFill>
                  <a:schemeClr val="bg1"/>
                </a:solidFill>
                <a:latin typeface="Times New Roman" pitchFamily="18" charset="0"/>
                <a:cs typeface="Times New Roman" pitchFamily="18" charset="0"/>
              </a:rPr>
              <a:t>b) </a:t>
            </a:r>
            <a:r>
              <a:rPr lang="en-US" sz="2600" dirty="0" err="1">
                <a:solidFill>
                  <a:schemeClr val="bg1"/>
                </a:solidFill>
                <a:latin typeface="Times New Roman" pitchFamily="18" charset="0"/>
                <a:cs typeface="Times New Roman" pitchFamily="18" charset="0"/>
              </a:rPr>
              <a:t>Anh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bắt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lấy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thỏi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thép</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hồng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như</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bắt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lấy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một</a:t>
            </a:r>
            <a:r>
              <a:rPr lang="en-US" sz="2600" dirty="0">
                <a:solidFill>
                  <a:schemeClr val="bg1"/>
                </a:solidFill>
                <a:latin typeface="Times New Roman" pitchFamily="18" charset="0"/>
                <a:cs typeface="Times New Roman" pitchFamily="18" charset="0"/>
              </a:rPr>
              <a:t> con </a:t>
            </a:r>
            <a:r>
              <a:rPr lang="en-US" sz="2600" dirty="0" err="1">
                <a:solidFill>
                  <a:schemeClr val="bg1"/>
                </a:solidFill>
                <a:latin typeface="Times New Roman" pitchFamily="18" charset="0"/>
                <a:cs typeface="Times New Roman" pitchFamily="18" charset="0"/>
              </a:rPr>
              <a:t>cá</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sống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Dưới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những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nhát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búa</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hăm</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hở</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của</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anh</a:t>
            </a:r>
            <a:r>
              <a:rPr lang="en-US" sz="2600" dirty="0">
                <a:solidFill>
                  <a:schemeClr val="bg1"/>
                </a:solidFill>
                <a:latin typeface="Times New Roman" pitchFamily="18" charset="0"/>
                <a:cs typeface="Times New Roman" pitchFamily="18" charset="0"/>
              </a:rPr>
              <a:t>, con </a:t>
            </a:r>
            <a:r>
              <a:rPr lang="en-US" sz="2600" dirty="0" err="1">
                <a:solidFill>
                  <a:schemeClr val="bg1"/>
                </a:solidFill>
                <a:latin typeface="Times New Roman" pitchFamily="18" charset="0"/>
                <a:cs typeface="Times New Roman" pitchFamily="18" charset="0"/>
              </a:rPr>
              <a:t>cá</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lửa</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ấy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vùng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vẫy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quằn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quại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giãy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lên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đành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đạch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nghiến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răng</a:t>
            </a:r>
            <a:r>
              <a:rPr lang="en-US" sz="2600" dirty="0">
                <a:solidFill>
                  <a:schemeClr val="bg1"/>
                </a:solidFill>
                <a:latin typeface="Times New Roman" pitchFamily="18" charset="0"/>
                <a:cs typeface="Times New Roman" pitchFamily="18" charset="0"/>
              </a:rPr>
              <a:t> ken </a:t>
            </a:r>
            <a:r>
              <a:rPr lang="en-US" sz="2600" dirty="0" err="1">
                <a:solidFill>
                  <a:schemeClr val="bg1"/>
                </a:solidFill>
                <a:latin typeface="Times New Roman" pitchFamily="18" charset="0"/>
                <a:cs typeface="Times New Roman" pitchFamily="18" charset="0"/>
              </a:rPr>
              <a:t>két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cưỡng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lại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anh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không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chịu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khuất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phục</a:t>
            </a:r>
            <a:r>
              <a:rPr lang="en-US" sz="2600" dirty="0">
                <a:solidFill>
                  <a:schemeClr val="bg1"/>
                </a:solidFill>
                <a:latin typeface="Times New Roman" pitchFamily="18" charset="0"/>
                <a:cs typeface="Times New Roman" pitchFamily="18" charset="0"/>
              </a:rPr>
              <a:t>.</a:t>
            </a:r>
          </a:p>
          <a:p>
            <a:pPr algn="r" eaLnBrk="0" fontAlgn="base" hangingPunct="0">
              <a:spcBef>
                <a:spcPct val="0"/>
              </a:spcBef>
              <a:spcAft>
                <a:spcPct val="0"/>
              </a:spcAft>
            </a:pPr>
            <a:r>
              <a:rPr lang="en-US" sz="2600" dirty="0">
                <a:solidFill>
                  <a:schemeClr val="bg1"/>
                </a:solidFill>
                <a:latin typeface="Times New Roman" pitchFamily="18" charset="0"/>
                <a:cs typeface="Times New Roman" pitchFamily="18" charset="0"/>
              </a:rPr>
              <a:t>Theo NGUYÊN NGỌC</a:t>
            </a:r>
          </a:p>
          <a:p>
            <a:pPr algn="just" eaLnBrk="0" fontAlgn="base" hangingPunct="0">
              <a:spcBef>
                <a:spcPct val="0"/>
              </a:spcBef>
              <a:spcAft>
                <a:spcPct val="0"/>
              </a:spcAft>
            </a:pPr>
            <a:r>
              <a:rPr lang="en-US" sz="2600" dirty="0">
                <a:solidFill>
                  <a:schemeClr val="bg1"/>
                </a:solidFill>
                <a:latin typeface="Times New Roman" pitchFamily="18" charset="0"/>
                <a:cs typeface="Times New Roman" pitchFamily="18" charset="0"/>
              </a:rPr>
              <a:t>c) </a:t>
            </a:r>
            <a:r>
              <a:rPr lang="en-US" sz="2600" dirty="0" err="1">
                <a:solidFill>
                  <a:schemeClr val="bg1"/>
                </a:solidFill>
                <a:latin typeface="Times New Roman" pitchFamily="18" charset="0"/>
                <a:cs typeface="Times New Roman" pitchFamily="18" charset="0"/>
              </a:rPr>
              <a:t>Tôi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ngắt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một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chiếc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lá</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sòi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đỏ</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thẫm</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thả</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xuống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dòng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nước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Một</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chú</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nhái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bén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tí</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xíu</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như</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đã</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phục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sẵn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từ</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bao</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giờ</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nhảy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phóc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lên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ngồi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chiễm</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chệ</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trên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đó</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Chiếc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lá</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thoáng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tròng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trành</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chú</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nhái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bén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loay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hoay</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cố</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giữ</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thăng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bằng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rồi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chiếc</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thuyền</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đỏ</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thắm</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lặng</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lẽ</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xuôi</a:t>
            </a:r>
            <a:r>
              <a:rPr lang="en-US" sz="2600" dirty="0">
                <a:solidFill>
                  <a:schemeClr val="bg1"/>
                </a:solidFill>
                <a:latin typeface="Times New Roman" pitchFamily="18" charset="0"/>
                <a:cs typeface="Times New Roman" pitchFamily="18" charset="0"/>
              </a:rPr>
              <a:t> </a:t>
            </a:r>
            <a:r>
              <a:rPr lang="en-US" sz="2600" dirty="0" err="1">
                <a:solidFill>
                  <a:schemeClr val="bg1"/>
                </a:solidFill>
                <a:latin typeface="Times New Roman" pitchFamily="18" charset="0"/>
                <a:cs typeface="Times New Roman" pitchFamily="18" charset="0"/>
              </a:rPr>
              <a:t>dòng</a:t>
            </a:r>
            <a:r>
              <a:rPr lang="en-US" sz="2600" dirty="0">
                <a:solidFill>
                  <a:schemeClr val="bg1"/>
                </a:solidFill>
                <a:latin typeface="Times New Roman" pitchFamily="18" charset="0"/>
                <a:cs typeface="Times New Roman" pitchFamily="18" charset="0"/>
              </a:rPr>
              <a:t>.</a:t>
            </a:r>
          </a:p>
          <a:p>
            <a:pPr algn="r" eaLnBrk="0" fontAlgn="base" hangingPunct="0">
              <a:spcBef>
                <a:spcPct val="0"/>
              </a:spcBef>
              <a:spcAft>
                <a:spcPct val="0"/>
              </a:spcAft>
            </a:pPr>
            <a:r>
              <a:rPr lang="en-US" sz="2600" dirty="0">
                <a:solidFill>
                  <a:schemeClr val="bg1"/>
                </a:solidFill>
                <a:latin typeface="Times New Roman" pitchFamily="18" charset="0"/>
                <a:cs typeface="Times New Roman" pitchFamily="18" charset="0"/>
              </a:rPr>
              <a:t>TRẦN HOÀI DƯƠNG</a:t>
            </a:r>
          </a:p>
        </p:txBody>
      </p:sp>
    </p:spTree>
    <p:extLst>
      <p:ext uri="{BB962C8B-B14F-4D97-AF65-F5344CB8AC3E}">
        <p14:creationId xmlns:p14="http://schemas.microsoft.com/office/powerpoint/2010/main" val="59695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0303222"/>
              </p:ext>
            </p:extLst>
          </p:nvPr>
        </p:nvGraphicFramePr>
        <p:xfrm>
          <a:off x="1636366" y="34636"/>
          <a:ext cx="8955435" cy="6747164"/>
        </p:xfrm>
        <a:graphic>
          <a:graphicData uri="http://schemas.openxmlformats.org/drawingml/2006/table">
            <a:tbl>
              <a:tblPr>
                <a:tableStyleId>{616DA210-FB5B-4158-B5E0-FEB733F419BA}</a:tableStyleId>
              </a:tblPr>
              <a:tblGrid>
                <a:gridCol w="699223"/>
                <a:gridCol w="5271067"/>
                <a:gridCol w="2985145"/>
              </a:tblGrid>
              <a:tr h="898161">
                <a:tc>
                  <a:txBody>
                    <a:bodyPr/>
                    <a:lstStyle/>
                    <a:p>
                      <a:pPr algn="ctr"/>
                      <a:r>
                        <a:rPr lang="en-US" sz="2400" dirty="0" err="1">
                          <a:effectLst/>
                          <a:latin typeface="Times New Roman" pitchFamily="18" charset="0"/>
                          <a:cs typeface="Times New Roman" pitchFamily="18" charset="0"/>
                        </a:rPr>
                        <a:t>Câu</a:t>
                      </a:r>
                      <a:endParaRPr lang="en-US" sz="2400" dirty="0">
                        <a:effectLst/>
                        <a:latin typeface="Times New Roman" pitchFamily="18" charset="0"/>
                        <a:cs typeface="Times New Roman" pitchFamily="18" charset="0"/>
                      </a:endParaRPr>
                    </a:p>
                  </a:txBody>
                  <a:tcPr marL="36737" marR="36737" marT="36737" marB="36737" anchor="ctr"/>
                </a:tc>
                <a:tc>
                  <a:txBody>
                    <a:bodyPr/>
                    <a:lstStyle/>
                    <a:p>
                      <a:pPr algn="ctr"/>
                      <a:r>
                        <a:rPr lang="en-US" sz="2400" dirty="0" err="1">
                          <a:effectLst/>
                          <a:latin typeface="Times New Roman" pitchFamily="18" charset="0"/>
                          <a:cs typeface="Times New Roman" pitchFamily="18" charset="0"/>
                        </a:rPr>
                        <a:t>Câu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ghép</a:t>
                      </a:r>
                      <a:endParaRPr lang="en-US" sz="2400" dirty="0">
                        <a:effectLst/>
                        <a:latin typeface="Times New Roman" pitchFamily="18" charset="0"/>
                        <a:cs typeface="Times New Roman" pitchFamily="18" charset="0"/>
                      </a:endParaRPr>
                    </a:p>
                  </a:txBody>
                  <a:tcPr marL="36737" marR="36737" marT="36737" marB="36737" anchor="ctr"/>
                </a:tc>
                <a:tc>
                  <a:txBody>
                    <a:bodyPr/>
                    <a:lstStyle/>
                    <a:p>
                      <a:pPr algn="ctr"/>
                      <a:r>
                        <a:rPr lang="en-US" sz="2400">
                          <a:effectLst/>
                          <a:latin typeface="Times New Roman" pitchFamily="18" charset="0"/>
                          <a:cs typeface="Times New Roman" pitchFamily="18" charset="0"/>
                        </a:rPr>
                        <a:t>Cách nối hai vế câu ghép</a:t>
                      </a:r>
                    </a:p>
                  </a:txBody>
                  <a:tcPr marL="36737" marR="36737" marT="36737" marB="36737" anchor="ctr"/>
                </a:tc>
              </a:tr>
              <a:tr h="2475421">
                <a:tc>
                  <a:txBody>
                    <a:bodyPr/>
                    <a:lstStyle/>
                    <a:p>
                      <a:pPr algn="ctr"/>
                      <a:r>
                        <a:rPr lang="en-US" sz="2400" dirty="0">
                          <a:effectLst/>
                          <a:latin typeface="Times New Roman" pitchFamily="18" charset="0"/>
                          <a:cs typeface="Times New Roman" pitchFamily="18" charset="0"/>
                        </a:rPr>
                        <a:t>a</a:t>
                      </a:r>
                    </a:p>
                  </a:txBody>
                  <a:tcPr marL="36737" marR="36737" marT="36737" marB="36737" anchor="ctr"/>
                </a:tc>
                <a:tc>
                  <a:txBody>
                    <a:bodyPr/>
                    <a:lstStyle/>
                    <a:p>
                      <a:r>
                        <a:rPr lang="vi-VN" sz="2400" dirty="0">
                          <a:effectLst/>
                          <a:latin typeface="Times New Roman" pitchFamily="18" charset="0"/>
                          <a:cs typeface="Times New Roman" pitchFamily="18" charset="0"/>
                        </a:rPr>
                        <a:t>Có một câu ghép với 4 vế câu:</a:t>
                      </a:r>
                    </a:p>
                    <a:p>
                      <a:r>
                        <a:rPr lang="vi-VN" sz="2400" dirty="0">
                          <a:effectLst/>
                          <a:latin typeface="Times New Roman" pitchFamily="18" charset="0"/>
                          <a:cs typeface="Times New Roman" pitchFamily="18" charset="0"/>
                        </a:rPr>
                        <a:t>Từ xưa đến nay, mỗi khi Tổ quốc bị xâm lăng, thì tinh thần ấy lại sôi nổi,/ nó kết thành… to lớn,/ nó lướt qua… khó khăn, / nó nhấn chìm… lũ cướp nước.</a:t>
                      </a:r>
                    </a:p>
                  </a:txBody>
                  <a:tcPr marL="36737" marR="36737" marT="36737" marB="36737" anchor="ctr"/>
                </a:tc>
                <a:tc>
                  <a:txBody>
                    <a:bodyPr/>
                    <a:lstStyle/>
                    <a:p>
                      <a:r>
                        <a:rPr lang="en-US" sz="2400" dirty="0">
                          <a:effectLst/>
                          <a:latin typeface="Times New Roman" pitchFamily="18" charset="0"/>
                          <a:cs typeface="Times New Roman" pitchFamily="18" charset="0"/>
                        </a:rPr>
                        <a:t>4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câu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nối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với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nhau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trực</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tiếp</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giữa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các</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có</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dấu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phẩy</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Từ</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thì</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nối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trạng</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ngữ</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với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các</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câu</a:t>
                      </a:r>
                      <a:r>
                        <a:rPr lang="en-US" sz="2400" dirty="0">
                          <a:effectLst/>
                          <a:latin typeface="Times New Roman" pitchFamily="18" charset="0"/>
                          <a:cs typeface="Times New Roman" pitchFamily="18" charset="0"/>
                        </a:rPr>
                        <a:t>.)</a:t>
                      </a:r>
                    </a:p>
                  </a:txBody>
                  <a:tcPr marL="36737" marR="36737" marT="36737" marB="36737" anchor="ctr"/>
                </a:tc>
              </a:tr>
              <a:tr h="1292476">
                <a:tc>
                  <a:txBody>
                    <a:bodyPr/>
                    <a:lstStyle/>
                    <a:p>
                      <a:pPr algn="ctr"/>
                      <a:r>
                        <a:rPr lang="en-US" sz="2400">
                          <a:effectLst/>
                          <a:latin typeface="Times New Roman" pitchFamily="18" charset="0"/>
                          <a:cs typeface="Times New Roman" pitchFamily="18" charset="0"/>
                        </a:rPr>
                        <a:t>b</a:t>
                      </a:r>
                    </a:p>
                  </a:txBody>
                  <a:tcPr marL="36737" marR="36737" marT="36737" marB="36737" anchor="ctr"/>
                </a:tc>
                <a:tc>
                  <a:txBody>
                    <a:bodyPr/>
                    <a:lstStyle/>
                    <a:p>
                      <a:r>
                        <a:rPr lang="vi-VN" sz="2400" dirty="0">
                          <a:effectLst/>
                          <a:latin typeface="Times New Roman" pitchFamily="18" charset="0"/>
                          <a:cs typeface="Times New Roman" pitchFamily="18" charset="0"/>
                        </a:rPr>
                        <a:t>Có 1 câu ghép với 3 vế câu:</a:t>
                      </a:r>
                    </a:p>
                    <a:p>
                      <a:r>
                        <a:rPr lang="vi-VN" sz="2400" dirty="0">
                          <a:effectLst/>
                          <a:latin typeface="Times New Roman" pitchFamily="18" charset="0"/>
                          <a:cs typeface="Times New Roman" pitchFamily="18" charset="0"/>
                        </a:rPr>
                        <a:t>Nó nghiến răng ken két,/ nó cưỡng lại anh,/ nó không chịu khuất phục.</a:t>
                      </a:r>
                    </a:p>
                  </a:txBody>
                  <a:tcPr marL="36737" marR="36737" marT="36737" marB="36737" anchor="ctr"/>
                </a:tc>
                <a:tc>
                  <a:txBody>
                    <a:bodyPr/>
                    <a:lstStyle/>
                    <a:p>
                      <a:r>
                        <a:rPr lang="en-US" sz="2400" dirty="0">
                          <a:effectLst/>
                          <a:latin typeface="Times New Roman" pitchFamily="18" charset="0"/>
                          <a:cs typeface="Times New Roman" pitchFamily="18" charset="0"/>
                        </a:rPr>
                        <a:t>3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câu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nối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với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nhau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trực</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tiếp</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giữa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các</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có</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dấu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phẩy</a:t>
                      </a:r>
                      <a:r>
                        <a:rPr lang="en-US" sz="2400" dirty="0">
                          <a:effectLst/>
                          <a:latin typeface="Times New Roman" pitchFamily="18" charset="0"/>
                          <a:cs typeface="Times New Roman" pitchFamily="18" charset="0"/>
                        </a:rPr>
                        <a:t>.</a:t>
                      </a:r>
                    </a:p>
                  </a:txBody>
                  <a:tcPr marL="36737" marR="36737" marT="36737" marB="36737" anchor="ctr"/>
                </a:tc>
              </a:tr>
              <a:tr h="2081106">
                <a:tc>
                  <a:txBody>
                    <a:bodyPr/>
                    <a:lstStyle/>
                    <a:p>
                      <a:pPr algn="ctr"/>
                      <a:r>
                        <a:rPr lang="en-US" sz="2400">
                          <a:effectLst/>
                          <a:latin typeface="Times New Roman" pitchFamily="18" charset="0"/>
                          <a:cs typeface="Times New Roman" pitchFamily="18" charset="0"/>
                        </a:rPr>
                        <a:t>c</a:t>
                      </a:r>
                    </a:p>
                  </a:txBody>
                  <a:tcPr marL="36737" marR="36737" marT="36737" marB="36737" anchor="ctr"/>
                </a:tc>
                <a:tc>
                  <a:txBody>
                    <a:bodyPr/>
                    <a:lstStyle/>
                    <a:p>
                      <a:r>
                        <a:rPr lang="vi-VN" sz="2400" dirty="0">
                          <a:effectLst/>
                          <a:latin typeface="Times New Roman" pitchFamily="18" charset="0"/>
                          <a:cs typeface="Times New Roman" pitchFamily="18" charset="0"/>
                        </a:rPr>
                        <a:t>Có 1 câu ghép với 3 vế câu:</a:t>
                      </a:r>
                    </a:p>
                    <a:p>
                      <a:r>
                        <a:rPr lang="vi-VN" sz="2400" dirty="0">
                          <a:effectLst/>
                          <a:latin typeface="Times New Roman" pitchFamily="18" charset="0"/>
                          <a:cs typeface="Times New Roman" pitchFamily="18" charset="0"/>
                        </a:rPr>
                        <a:t>Chiếc lá thoáng tròng trành,/ chú nhái bén loay hoay cố giữ thăng bằng/ rồi chiếc thuyền đỏ thắm lặng lẽ xuôi dòng.</a:t>
                      </a:r>
                    </a:p>
                  </a:txBody>
                  <a:tcPr marL="36737" marR="36737" marT="36737" marB="36737" anchor="ctr"/>
                </a:tc>
                <a:tc>
                  <a:txBody>
                    <a:bodyPr/>
                    <a:lstStyle/>
                    <a:p>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1 </a:t>
                      </a:r>
                      <a:r>
                        <a:rPr lang="en-US" sz="2400" dirty="0" err="1">
                          <a:effectLst/>
                          <a:latin typeface="Times New Roman" pitchFamily="18" charset="0"/>
                          <a:cs typeface="Times New Roman" pitchFamily="18" charset="0"/>
                        </a:rPr>
                        <a:t>và</a:t>
                      </a:r>
                      <a:r>
                        <a:rPr lang="en-US" sz="2400" dirty="0">
                          <a:effectLst/>
                          <a:latin typeface="Times New Roman" pitchFamily="18" charset="0"/>
                          <a:cs typeface="Times New Roman" pitchFamily="18" charset="0"/>
                        </a:rPr>
                        <a:t> 2 </a:t>
                      </a:r>
                      <a:r>
                        <a:rPr lang="en-US" sz="2400" dirty="0" err="1">
                          <a:effectLst/>
                          <a:latin typeface="Times New Roman" pitchFamily="18" charset="0"/>
                          <a:cs typeface="Times New Roman" pitchFamily="18" charset="0"/>
                        </a:rPr>
                        <a:t>nối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với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nhau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trực</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tiếp</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giữa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các</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có</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dấu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phẩy</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2 </a:t>
                      </a:r>
                      <a:r>
                        <a:rPr lang="en-US" sz="2400" dirty="0" err="1">
                          <a:effectLst/>
                          <a:latin typeface="Times New Roman" pitchFamily="18" charset="0"/>
                          <a:cs typeface="Times New Roman" pitchFamily="18" charset="0"/>
                        </a:rPr>
                        <a:t>nối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với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vế</a:t>
                      </a:r>
                      <a:r>
                        <a:rPr lang="en-US" sz="2400" dirty="0">
                          <a:effectLst/>
                          <a:latin typeface="Times New Roman" pitchFamily="18" charset="0"/>
                          <a:cs typeface="Times New Roman" pitchFamily="18" charset="0"/>
                        </a:rPr>
                        <a:t> 3 </a:t>
                      </a:r>
                      <a:r>
                        <a:rPr lang="en-US" sz="2400" dirty="0" err="1">
                          <a:effectLst/>
                          <a:latin typeface="Times New Roman" pitchFamily="18" charset="0"/>
                          <a:cs typeface="Times New Roman" pitchFamily="18" charset="0"/>
                        </a:rPr>
                        <a:t>bằng</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quan</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hệ</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từ</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rồi</a:t>
                      </a:r>
                      <a:r>
                        <a:rPr lang="en-US" sz="2400" dirty="0">
                          <a:effectLst/>
                          <a:latin typeface="Times New Roman" pitchFamily="18" charset="0"/>
                          <a:cs typeface="Times New Roman" pitchFamily="18" charset="0"/>
                        </a:rPr>
                        <a:t>.</a:t>
                      </a:r>
                    </a:p>
                  </a:txBody>
                  <a:tcPr marL="36737" marR="36737" marT="36737" marB="36737" anchor="ctr"/>
                </a:tc>
              </a:tr>
            </a:tbl>
          </a:graphicData>
        </a:graphic>
      </p:graphicFrame>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3429001" y="91788"/>
            <a:ext cx="3782291" cy="7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7848601" y="91788"/>
            <a:ext cx="2486891" cy="82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1676400" y="129887"/>
            <a:ext cx="533400" cy="7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1752600" y="1676401"/>
            <a:ext cx="533400" cy="7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1752600" y="3657601"/>
            <a:ext cx="533400" cy="7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1676400" y="5257801"/>
            <a:ext cx="533400" cy="7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2362200" y="1143000"/>
            <a:ext cx="5181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2362200" y="3429000"/>
            <a:ext cx="51816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2362200" y="4724400"/>
            <a:ext cx="5181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7620000" y="1143000"/>
            <a:ext cx="2819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7620000" y="3429000"/>
            <a:ext cx="2819400" cy="120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409" t="38779" r="15566" b="30610"/>
          <a:stretch/>
        </p:blipFill>
        <p:spPr bwMode="auto">
          <a:xfrm>
            <a:off x="7620000" y="4724400"/>
            <a:ext cx="2819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808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nodeType="clickEffect">
                                  <p:stCondLst>
                                    <p:cond delay="0"/>
                                  </p:stCondLst>
                                  <p:childTnLst>
                                    <p:animEffect transition="out" filter="wipe(down)">
                                      <p:cBhvr>
                                        <p:cTn id="11" dur="500"/>
                                        <p:tgtEl>
                                          <p:spTgt spid="3074"/>
                                        </p:tgtEl>
                                      </p:cBhvr>
                                    </p:animEffect>
                                    <p:set>
                                      <p:cBhvr>
                                        <p:cTn id="12" dur="1" fill="hold">
                                          <p:stCondLst>
                                            <p:cond delay="499"/>
                                          </p:stCondLst>
                                        </p:cTn>
                                        <p:tgtEl>
                                          <p:spTgt spid="307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nodeType="clickEffect">
                                  <p:stCondLst>
                                    <p:cond delay="0"/>
                                  </p:stCondLst>
                                  <p:childTnLst>
                                    <p:animEffect transition="out" filter="wipe(down)">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nodeType="clickEffect">
                                  <p:stCondLst>
                                    <p:cond delay="0"/>
                                  </p:stCondLst>
                                  <p:childTnLst>
                                    <p:animEffect transition="out" filter="barn(inVertical)">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nodeType="clickEffect">
                                  <p:stCondLst>
                                    <p:cond delay="0"/>
                                  </p:stCondLst>
                                  <p:childTnLst>
                                    <p:animEffect transition="out" filter="barn(inVertical)">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nodeType="clickEffect">
                                  <p:stCondLst>
                                    <p:cond delay="0"/>
                                  </p:stCondLst>
                                  <p:childTnLst>
                                    <p:animEffect transition="out" filter="barn(inVertical)">
                                      <p:cBhvr>
                                        <p:cTn id="31" dur="500"/>
                                        <p:tgtEl>
                                          <p:spTgt spid="15"/>
                                        </p:tgtEl>
                                      </p:cBhvr>
                                    </p:animEffect>
                                    <p:set>
                                      <p:cBhvr>
                                        <p:cTn id="32" dur="1" fill="hold">
                                          <p:stCondLst>
                                            <p:cond delay="499"/>
                                          </p:stCondLst>
                                        </p:cTn>
                                        <p:tgtEl>
                                          <p:spTgt spid="1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4" fill="hold" nodeType="clickEffect">
                                  <p:stCondLst>
                                    <p:cond delay="0"/>
                                  </p:stCondLst>
                                  <p:childTnLst>
                                    <p:animEffect transition="out" filter="wipe(down)">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xit" presetSubtype="21" fill="hold" nodeType="clickEffect">
                                  <p:stCondLst>
                                    <p:cond delay="0"/>
                                  </p:stCondLst>
                                  <p:childTnLst>
                                    <p:animEffect transition="out" filter="barn(inVertical)">
                                      <p:cBhvr>
                                        <p:cTn id="41" dur="500"/>
                                        <p:tgtEl>
                                          <p:spTgt spid="13"/>
                                        </p:tgtEl>
                                      </p:cBhvr>
                                    </p:animEffect>
                                    <p:set>
                                      <p:cBhvr>
                                        <p:cTn id="42" dur="1" fill="hold">
                                          <p:stCondLst>
                                            <p:cond delay="499"/>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6" presetClass="exit" presetSubtype="21" fill="hold" nodeType="clickEffect">
                                  <p:stCondLst>
                                    <p:cond delay="0"/>
                                  </p:stCondLst>
                                  <p:childTnLst>
                                    <p:animEffect transition="out" filter="barn(inVertical)">
                                      <p:cBhvr>
                                        <p:cTn id="46" dur="500"/>
                                        <p:tgtEl>
                                          <p:spTgt spid="16"/>
                                        </p:tgtEl>
                                      </p:cBhvr>
                                    </p:animEffect>
                                    <p:set>
                                      <p:cBhvr>
                                        <p:cTn id="47" dur="1" fill="hold">
                                          <p:stCondLst>
                                            <p:cond delay="499"/>
                                          </p:stCondLst>
                                        </p:cTn>
                                        <p:tgtEl>
                                          <p:spTgt spid="16"/>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4" fill="hold" nodeType="clickEffect">
                                  <p:stCondLst>
                                    <p:cond delay="0"/>
                                  </p:stCondLst>
                                  <p:childTnLst>
                                    <p:animEffect transition="out" filter="wipe(down)">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6" presetClass="exit" presetSubtype="21" fill="hold" nodeType="clickEffect">
                                  <p:stCondLst>
                                    <p:cond delay="0"/>
                                  </p:stCondLst>
                                  <p:childTnLst>
                                    <p:animEffect transition="out" filter="barn(inVertical)">
                                      <p:cBhvr>
                                        <p:cTn id="56" dur="500"/>
                                        <p:tgtEl>
                                          <p:spTgt spid="14"/>
                                        </p:tgtEl>
                                      </p:cBhvr>
                                    </p:animEffect>
                                    <p:set>
                                      <p:cBhvr>
                                        <p:cTn id="57" dur="1" fill="hold">
                                          <p:stCondLst>
                                            <p:cond delay="4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6" presetClass="exit" presetSubtype="21" fill="hold" nodeType="clickEffect">
                                  <p:stCondLst>
                                    <p:cond delay="0"/>
                                  </p:stCondLst>
                                  <p:childTnLst>
                                    <p:animEffect transition="out" filter="barn(inVertical)">
                                      <p:cBhvr>
                                        <p:cTn id="61" dur="500"/>
                                        <p:tgtEl>
                                          <p:spTgt spid="17"/>
                                        </p:tgtEl>
                                      </p:cBhvr>
                                    </p:animEffect>
                                    <p:set>
                                      <p:cBhvr>
                                        <p:cTn id="62"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33400" y="304800"/>
            <a:ext cx="11125200" cy="1569660"/>
          </a:xfrm>
          <a:prstGeom prst="rect">
            <a:avLst/>
          </a:prstGeom>
        </p:spPr>
        <p:txBody>
          <a:bodyPr wrap="square">
            <a:spAutoFit/>
          </a:bodyPr>
          <a:lstStyle/>
          <a:p>
            <a:pPr algn="just"/>
            <a:r>
              <a:rPr lang="en-US" sz="3200" i="1" dirty="0">
                <a:solidFill>
                  <a:schemeClr val="bg1"/>
                </a:solidFill>
                <a:latin typeface="Times New Roman" pitchFamily="18" charset="0"/>
                <a:cs typeface="Times New Roman" pitchFamily="18" charset="0"/>
              </a:rPr>
              <a:t>2. </a:t>
            </a:r>
            <a:r>
              <a:rPr lang="vi-VN" sz="3200" i="1" dirty="0">
                <a:solidFill>
                  <a:schemeClr val="bg1"/>
                </a:solidFill>
                <a:latin typeface="Times New Roman" pitchFamily="18" charset="0"/>
                <a:cs typeface="Times New Roman" pitchFamily="18" charset="0"/>
              </a:rPr>
              <a:t>Viết </a:t>
            </a:r>
            <a:r>
              <a:rPr lang="vi-VN" sz="3200" i="1" dirty="0">
                <a:solidFill>
                  <a:schemeClr val="bg1"/>
                </a:solidFill>
                <a:latin typeface="Times New Roman" pitchFamily="18" charset="0"/>
                <a:cs typeface="Times New Roman" pitchFamily="18" charset="0"/>
              </a:rPr>
              <a:t>đoạn văn từ 3 đến 5 câu tả ngoại hình một người bạn của em, trong đoạn văn có ít nhất một câu ghép. Cho biết các vế câu trong câu ghép được nối với nhau bằng cách nào.</a:t>
            </a:r>
            <a:endParaRPr lang="en-US" sz="3200" i="1" dirty="0">
              <a:solidFill>
                <a:schemeClr val="bg1"/>
              </a:solidFill>
              <a:latin typeface="Times New Roman" pitchFamily="18" charset="0"/>
              <a:cs typeface="Times New Roman" pitchFamily="18" charset="0"/>
            </a:endParaRPr>
          </a:p>
        </p:txBody>
      </p:sp>
      <p:sp>
        <p:nvSpPr>
          <p:cNvPr id="6" name="Rectangle 5"/>
          <p:cNvSpPr/>
          <p:nvPr/>
        </p:nvSpPr>
        <p:spPr>
          <a:xfrm>
            <a:off x="609600" y="1981201"/>
            <a:ext cx="10972799" cy="3046988"/>
          </a:xfrm>
          <a:prstGeom prst="rect">
            <a:avLst/>
          </a:prstGeom>
        </p:spPr>
        <p:txBody>
          <a:bodyPr wrap="square">
            <a:spAutoFit/>
          </a:bodyPr>
          <a:lstStyle/>
          <a:p>
            <a:pPr algn="just"/>
            <a:r>
              <a:rPr lang="en-US"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Trong </a:t>
            </a:r>
            <a:r>
              <a:rPr lang="vi-VN" sz="3200" dirty="0">
                <a:solidFill>
                  <a:schemeClr val="bg1"/>
                </a:solidFill>
                <a:latin typeface="Times New Roman" pitchFamily="18" charset="0"/>
                <a:cs typeface="Times New Roman" pitchFamily="18" charset="0"/>
              </a:rPr>
              <a:t>lớp tôi, người bạn mà tôi yêu quý nhất là </a:t>
            </a:r>
            <a:r>
              <a:rPr lang="en-US" sz="3200" dirty="0">
                <a:solidFill>
                  <a:schemeClr val="bg1"/>
                </a:solidFill>
                <a:latin typeface="Times New Roman" pitchFamily="18" charset="0"/>
                <a:cs typeface="Times New Roman" pitchFamily="18" charset="0"/>
              </a:rPr>
              <a:t>Mai</a:t>
            </a:r>
            <a:r>
              <a:rPr lang="vi-VN"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Đó là một cô bé vô cùng xinh xắn và đáng yêu. Vóc người bạn nhỏ nhắn, dáng đi nhanh nhẹn, mái tóc cắt ngắn gọn gàng. Nhưng điều khiến người ta nhớ nhất ở bạn chính là nụ cười. Mỗi lần </a:t>
            </a:r>
            <a:r>
              <a:rPr lang="en-US" sz="3200" dirty="0">
                <a:solidFill>
                  <a:schemeClr val="bg1"/>
                </a:solidFill>
                <a:latin typeface="Times New Roman" pitchFamily="18" charset="0"/>
                <a:cs typeface="Times New Roman" pitchFamily="18" charset="0"/>
              </a:rPr>
              <a:t>Mai</a:t>
            </a:r>
            <a:r>
              <a:rPr lang="vi-VN" sz="3200" dirty="0">
                <a:solidFill>
                  <a:schemeClr val="bg1"/>
                </a:solidFill>
                <a:latin typeface="Times New Roman" pitchFamily="18" charset="0"/>
                <a:cs typeface="Times New Roman" pitchFamily="18" charset="0"/>
              </a:rPr>
              <a:t> </a:t>
            </a:r>
            <a:r>
              <a:rPr lang="vi-VN" sz="3200" dirty="0">
                <a:solidFill>
                  <a:schemeClr val="bg1"/>
                </a:solidFill>
                <a:latin typeface="Times New Roman" pitchFamily="18" charset="0"/>
                <a:cs typeface="Times New Roman" pitchFamily="18" charset="0"/>
              </a:rPr>
              <a:t>nở nụ cười là tôi lại thấy giống như mùa thu tỏa nắng. Đôi lúm đồng tiền càng làm cho nụ cười ấy thêm phần duyên dáng.</a:t>
            </a:r>
            <a:endParaRPr lang="en-US" sz="3200" dirty="0">
              <a:solidFill>
                <a:schemeClr val="bg1"/>
              </a:solidFill>
              <a:latin typeface="Times New Roman" pitchFamily="18" charset="0"/>
              <a:cs typeface="Times New Roman" pitchFamily="18" charset="0"/>
            </a:endParaRPr>
          </a:p>
        </p:txBody>
      </p:sp>
      <p:sp>
        <p:nvSpPr>
          <p:cNvPr id="7" name="Rectangle 6"/>
          <p:cNvSpPr/>
          <p:nvPr/>
        </p:nvSpPr>
        <p:spPr>
          <a:xfrm>
            <a:off x="609600" y="4953000"/>
            <a:ext cx="10820400" cy="1077218"/>
          </a:xfrm>
          <a:prstGeom prst="rect">
            <a:avLst/>
          </a:prstGeom>
        </p:spPr>
        <p:txBody>
          <a:bodyPr wrap="square">
            <a:spAutoFit/>
          </a:bodyPr>
          <a:lstStyle/>
          <a:p>
            <a:pPr algn="just"/>
            <a:r>
              <a:rPr lang="vi-VN" sz="3200" dirty="0">
                <a:solidFill>
                  <a:srgbClr val="FFFF00"/>
                </a:solidFill>
                <a:latin typeface="Times New Roman" pitchFamily="18" charset="0"/>
                <a:cs typeface="Times New Roman" pitchFamily="18" charset="0"/>
              </a:rPr>
              <a:t>Câu ghép trong đoạn văn trên đó là:</a:t>
            </a:r>
            <a:r>
              <a:rPr lang="vi-VN" sz="3200" dirty="0">
                <a:solidFill>
                  <a:schemeClr val="bg1"/>
                </a:solidFill>
                <a:latin typeface="Times New Roman" pitchFamily="18" charset="0"/>
                <a:cs typeface="Times New Roman" pitchFamily="18" charset="0"/>
              </a:rPr>
              <a:t> </a:t>
            </a:r>
            <a:r>
              <a:rPr lang="vi-VN" sz="3200" b="1" dirty="0">
                <a:solidFill>
                  <a:schemeClr val="bg1"/>
                </a:solidFill>
                <a:latin typeface="Times New Roman" pitchFamily="18" charset="0"/>
                <a:cs typeface="Times New Roman" pitchFamily="18" charset="0"/>
              </a:rPr>
              <a:t>Vóc người bạn nhỏ nhắn, dáng đi nhanh nhẹn, mái tóc cắt ngắn gọn gàng.</a:t>
            </a:r>
            <a:endParaRPr lang="vi-VN" sz="3200" dirty="0">
              <a:solidFill>
                <a:schemeClr val="bg1"/>
              </a:solidFill>
              <a:latin typeface="Times New Roman" pitchFamily="18" charset="0"/>
              <a:cs typeface="Times New Roman" pitchFamily="18" charset="0"/>
            </a:endParaRPr>
          </a:p>
        </p:txBody>
      </p:sp>
      <p:sp>
        <p:nvSpPr>
          <p:cNvPr id="8" name="Rectangle 7"/>
          <p:cNvSpPr/>
          <p:nvPr/>
        </p:nvSpPr>
        <p:spPr>
          <a:xfrm>
            <a:off x="838200" y="5953780"/>
            <a:ext cx="9601198" cy="584775"/>
          </a:xfrm>
          <a:prstGeom prst="rect">
            <a:avLst/>
          </a:prstGeom>
        </p:spPr>
        <p:txBody>
          <a:bodyPr wrap="square">
            <a:spAutoFit/>
          </a:bodyPr>
          <a:lstStyle/>
          <a:p>
            <a:r>
              <a:rPr lang="vi-VN" sz="3200" dirty="0">
                <a:solidFill>
                  <a:srgbClr val="FFFF00"/>
                </a:solidFill>
                <a:latin typeface="Times New Roman" pitchFamily="18" charset="0"/>
                <a:cs typeface="Times New Roman" pitchFamily="18" charset="0"/>
              </a:rPr>
              <a:t>Các vế câu được nối với nhau bằng </a:t>
            </a:r>
            <a:r>
              <a:rPr lang="vi-VN" sz="3200" dirty="0">
                <a:solidFill>
                  <a:schemeClr val="bg1"/>
                </a:solidFill>
                <a:latin typeface="Times New Roman" pitchFamily="18" charset="0"/>
                <a:cs typeface="Times New Roman" pitchFamily="18" charset="0"/>
              </a:rPr>
              <a:t>dấu phẩy.</a:t>
            </a:r>
          </a:p>
        </p:txBody>
      </p:sp>
    </p:spTree>
    <p:extLst>
      <p:ext uri="{BB962C8B-B14F-4D97-AF65-F5344CB8AC3E}">
        <p14:creationId xmlns:p14="http://schemas.microsoft.com/office/powerpoint/2010/main" val="67185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reen Color">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910</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Times New Roman</vt:lpstr>
      <vt:lpstr>Office Theme</vt:lpstr>
      <vt:lpstr>Green Color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Microsoft account</cp:lastModifiedBy>
  <cp:revision>12</cp:revision>
  <dcterms:created xsi:type="dcterms:W3CDTF">2024-01-02T14:24:07Z</dcterms:created>
  <dcterms:modified xsi:type="dcterms:W3CDTF">2024-01-16T08:54:38Z</dcterms:modified>
</cp:coreProperties>
</file>