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99" r:id="rId2"/>
    <p:sldId id="333" r:id="rId3"/>
    <p:sldId id="331" r:id="rId4"/>
    <p:sldId id="332" r:id="rId5"/>
    <p:sldId id="334" r:id="rId6"/>
    <p:sldId id="336" r:id="rId7"/>
    <p:sldId id="268" r:id="rId8"/>
    <p:sldId id="339" r:id="rId9"/>
    <p:sldId id="338" r:id="rId10"/>
    <p:sldId id="340" r:id="rId11"/>
    <p:sldId id="341" r:id="rId12"/>
    <p:sldId id="342" r:id="rId13"/>
    <p:sldId id="319" r:id="rId14"/>
    <p:sldId id="344" r:id="rId15"/>
    <p:sldId id="320" r:id="rId16"/>
    <p:sldId id="345" r:id="rId17"/>
    <p:sldId id="346" r:id="rId18"/>
    <p:sldId id="347" r:id="rId19"/>
    <p:sldId id="348" r:id="rId20"/>
    <p:sldId id="349" r:id="rId21"/>
    <p:sldId id="350" r:id="rId22"/>
    <p:sldId id="351" r:id="rId23"/>
    <p:sldId id="352" r:id="rId24"/>
    <p:sldId id="418" r:id="rId25"/>
    <p:sldId id="35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F160E-03EF-4378-A691-B49C7FF8B8F6}"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FB0A-1826-416E-AC93-3EBF4778614D}" type="slidenum">
              <a:rPr lang="en-US" smtClean="0"/>
              <a:t>‹#›</a:t>
            </a:fld>
            <a:endParaRPr lang="en-US"/>
          </a:p>
        </p:txBody>
      </p:sp>
    </p:spTree>
    <p:extLst>
      <p:ext uri="{BB962C8B-B14F-4D97-AF65-F5344CB8AC3E}">
        <p14:creationId xmlns:p14="http://schemas.microsoft.com/office/powerpoint/2010/main" val="178427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AE0C1B43-FDCF-44FE-A23F-F5FBF2DB1A79}" type="datetimeFigureOut">
              <a:rPr lang="en-US" smtClean="0"/>
              <a:t>1/15/2024</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7FBF2EE-BAD1-4F6E-B89A-04EBC4F6A605}"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C1B43-FDCF-44FE-A23F-F5FBF2DB1A79}"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F2EE-BAD1-4F6E-B89A-04EBC4F6A605}"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C1B43-FDCF-44FE-A23F-F5FBF2DB1A79}"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F2EE-BAD1-4F6E-B89A-04EBC4F6A605}"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B5E6BF-2210-4405-9E7E-BD2D1EEE0E18}" type="slidenum">
              <a:rPr lang="en-US" altLang="en-US"/>
              <a:t>‹#›</a:t>
            </a:fld>
            <a:endParaRPr lang="en-US"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AE0C1B43-FDCF-44FE-A23F-F5FBF2DB1A79}"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F2EE-BAD1-4F6E-B89A-04EBC4F6A605}"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0C1B43-FDCF-44FE-A23F-F5FBF2DB1A79}"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F2EE-BAD1-4F6E-B89A-04EBC4F6A605}"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0C1B43-FDCF-44FE-A23F-F5FBF2DB1A79}"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BF2EE-BAD1-4F6E-B89A-04EBC4F6A605}"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0C1B43-FDCF-44FE-A23F-F5FBF2DB1A79}"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BF2EE-BAD1-4F6E-B89A-04EBC4F6A605}"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C1B43-FDCF-44FE-A23F-F5FBF2DB1A79}"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BF2EE-BAD1-4F6E-B89A-04EBC4F6A605}"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0C1B43-FDCF-44FE-A23F-F5FBF2DB1A79}"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F2EE-BAD1-4F6E-B89A-04EBC4F6A605}"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0C1B43-FDCF-44FE-A23F-F5FBF2DB1A79}"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F2EE-BAD1-4F6E-B89A-04EBC4F6A605}"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3"/>
          </a:fgClr>
          <a:bgClr>
            <a:schemeClr val="bg1"/>
          </a:bgClr>
        </a:patt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AE0C1B43-FDCF-44FE-A23F-F5FBF2DB1A79}" type="datetimeFigureOut">
              <a:rPr lang="en-US" smtClean="0"/>
              <a:t>1/15/2024</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7FBF2EE-BAD1-4F6E-B89A-04EBC4F6A6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p:cNvPicPr>
          <p:nvPr/>
        </p:nvPicPr>
        <p:blipFill>
          <a:blip r:embed="rId2"/>
          <a:stretch>
            <a:fillRect/>
          </a:stretch>
        </p:blipFill>
        <p:spPr>
          <a:xfrm>
            <a:off x="-6349" y="8467"/>
            <a:ext cx="12198349" cy="6858000"/>
          </a:xfrm>
          <a:prstGeom prst="rect">
            <a:avLst/>
          </a:prstGeom>
          <a:noFill/>
          <a:ln w="9525">
            <a:noFill/>
          </a:ln>
        </p:spPr>
      </p:pic>
      <p:sp>
        <p:nvSpPr>
          <p:cNvPr id="7" name="Rectangle 6"/>
          <p:cNvSpPr/>
          <p:nvPr/>
        </p:nvSpPr>
        <p:spPr>
          <a:xfrm>
            <a:off x="915901" y="485033"/>
            <a:ext cx="10972512" cy="1950651"/>
          </a:xfrm>
          <a:prstGeom prst="rect">
            <a:avLst/>
          </a:prstGeom>
          <a:noFill/>
        </p:spPr>
        <p:txBody>
          <a:bodyPr wrap="square" lIns="91440" tIns="45720" rIns="91440" bIns="45720" numCol="1">
            <a:prstTxWarp prst="textInflat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85" fontAlgn="base">
              <a:spcBef>
                <a:spcPct val="0"/>
              </a:spcBef>
              <a:spcAft>
                <a:spcPct val="0"/>
              </a:spcAft>
              <a:defRPr/>
            </a:pPr>
            <a:r>
              <a:rPr lang="en-US" sz="4800" spc="51"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CHÀO MỪNG QUÝ THẦY CÔ ĐẾN DỰ GIỜ </a:t>
            </a:r>
            <a:r>
              <a:rPr lang="en-US" sz="4800" spc="51" dirty="0" smtClean="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LỚP</a:t>
            </a:r>
            <a:r>
              <a:rPr lang="vi-VN" sz="4800" spc="51" dirty="0" smtClean="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5G</a:t>
            </a:r>
            <a:endParaRPr lang="en-US" sz="4800" spc="51"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
        <p:nvSpPr>
          <p:cNvPr id="8" name="TextBox 10"/>
          <p:cNvSpPr txBox="1"/>
          <p:nvPr/>
        </p:nvSpPr>
        <p:spPr>
          <a:xfrm>
            <a:off x="3308808" y="2912250"/>
            <a:ext cx="6994687" cy="646331"/>
          </a:xfrm>
          <a:prstGeom prst="rect">
            <a:avLst/>
          </a:prstGeom>
          <a:noFill/>
        </p:spPr>
        <p:txBody>
          <a:bodyPr wrap="square" rtlCol="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defTabSz="609585" eaLnBrk="1" hangingPunct="1">
              <a:spcBef>
                <a:spcPct val="0"/>
              </a:spcBef>
              <a:buNone/>
            </a:pPr>
            <a:r>
              <a:rPr sz="36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MÔN:</a:t>
            </a:r>
            <a:r>
              <a:rPr lang="en-US" sz="36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LUYỆN TỪ VÀ CÂU</a:t>
            </a:r>
            <a:endParaRPr lang="en-US" sz="36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5149516" y="1347536"/>
            <a:ext cx="0" cy="5305397"/>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b="1">
              <a:latin typeface="Times New Roman" panose="02020603050405020304" pitchFamily="18" charset="0"/>
              <a:cs typeface="Times New Roman" panose="02020603050405020304" pitchFamily="18" charset="0"/>
            </a:endParaRPr>
          </a:p>
        </p:txBody>
      </p:sp>
      <p:sp>
        <p:nvSpPr>
          <p:cNvPr id="3" name="Text Box 12"/>
          <p:cNvSpPr txBox="1">
            <a:spLocks noChangeArrowheads="1"/>
          </p:cNvSpPr>
          <p:nvPr/>
        </p:nvSpPr>
        <p:spPr bwMode="auto">
          <a:xfrm>
            <a:off x="5225716" y="1734888"/>
            <a:ext cx="69662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err="1">
                <a:solidFill>
                  <a:srgbClr val="660066"/>
                </a:solidFill>
                <a:latin typeface="Times New Roman" panose="02020603050405020304" pitchFamily="18" charset="0"/>
                <a:cs typeface="Times New Roman" panose="02020603050405020304" pitchFamily="18" charset="0"/>
              </a:rPr>
              <a:t>Câu</a:t>
            </a:r>
            <a:r>
              <a:rPr lang="en-US" altLang="en-US" sz="3600" b="1" dirty="0">
                <a:solidFill>
                  <a:srgbClr val="660066"/>
                </a:solidFill>
                <a:latin typeface="Times New Roman" panose="02020603050405020304" pitchFamily="18" charset="0"/>
                <a:cs typeface="Times New Roman" panose="02020603050405020304" pitchFamily="18" charset="0"/>
              </a:rPr>
              <a:t> </a:t>
            </a:r>
            <a:r>
              <a:rPr lang="en-US" altLang="en-US" sz="3600" b="1" dirty="0" err="1">
                <a:solidFill>
                  <a:srgbClr val="660066"/>
                </a:solidFill>
                <a:latin typeface="Times New Roman" panose="02020603050405020304" pitchFamily="18" charset="0"/>
                <a:cs typeface="Times New Roman" panose="02020603050405020304" pitchFamily="18" charset="0"/>
              </a:rPr>
              <a:t>số</a:t>
            </a:r>
            <a:r>
              <a:rPr lang="en-US" altLang="en-US" sz="3600" b="1" dirty="0">
                <a:solidFill>
                  <a:srgbClr val="660066"/>
                </a:solidFill>
                <a:latin typeface="Times New Roman" panose="02020603050405020304" pitchFamily="18" charset="0"/>
                <a:cs typeface="Times New Roman" panose="02020603050405020304" pitchFamily="18" charset="0"/>
              </a:rPr>
              <a:t> ………………………….</a:t>
            </a:r>
          </a:p>
        </p:txBody>
      </p:sp>
      <p:sp>
        <p:nvSpPr>
          <p:cNvPr id="4" name="Text Box 13"/>
          <p:cNvSpPr txBox="1">
            <a:spLocks noChangeArrowheads="1"/>
          </p:cNvSpPr>
          <p:nvPr/>
        </p:nvSpPr>
        <p:spPr bwMode="auto">
          <a:xfrm>
            <a:off x="5301919" y="4264123"/>
            <a:ext cx="66719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số</a:t>
            </a:r>
            <a:r>
              <a:rPr lang="en-US" altLang="en-US" b="1" dirty="0">
                <a:latin typeface="Times New Roman" panose="02020603050405020304" pitchFamily="18" charset="0"/>
                <a:cs typeface="Times New Roman" panose="02020603050405020304" pitchFamily="18" charset="0"/>
              </a:rPr>
              <a:t> ………………………………</a:t>
            </a:r>
          </a:p>
        </p:txBody>
      </p:sp>
      <p:sp>
        <p:nvSpPr>
          <p:cNvPr id="5" name="Text Box 16"/>
          <p:cNvSpPr txBox="1">
            <a:spLocks noChangeArrowheads="1"/>
          </p:cNvSpPr>
          <p:nvPr/>
        </p:nvSpPr>
        <p:spPr bwMode="auto">
          <a:xfrm>
            <a:off x="1044342" y="373151"/>
            <a:ext cx="1031346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2. </a:t>
            </a:r>
            <a:r>
              <a:rPr lang="en-US" altLang="en-US" sz="4400" b="1" dirty="0" err="1">
                <a:solidFill>
                  <a:srgbClr val="FF0000"/>
                </a:solidFill>
                <a:latin typeface="Times New Roman" panose="02020603050405020304" pitchFamily="18" charset="0"/>
                <a:cs typeface="Times New Roman" panose="02020603050405020304" pitchFamily="18" charset="0"/>
              </a:rPr>
              <a:t>Xếp</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các</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câu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trên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vào</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nhóm</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thích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hợp</a:t>
            </a:r>
            <a:r>
              <a:rPr lang="en-US" altLang="en-US" sz="4400" b="1"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365760" y="1518418"/>
            <a:ext cx="4553951" cy="1754326"/>
          </a:xfrm>
          <a:prstGeom prst="rect">
            <a:avLst/>
          </a:prstGeom>
          <a:noFill/>
        </p:spPr>
        <p:txBody>
          <a:bodyPr wrap="square">
            <a:spAutoFit/>
          </a:bodyPr>
          <a:lstStyle/>
          <a:p>
            <a:pPr marL="173355" indent="-173355" algn="just" eaLnBrk="1" hangingPunct="1">
              <a:spcBef>
                <a:spcPts val="0"/>
              </a:spcBef>
              <a:buFontTx/>
              <a:buAutoNum type="alphaLcParenR"/>
            </a:pPr>
            <a:r>
              <a:rPr lang="en-US" altLang="en-US" sz="3600" b="1" dirty="0" err="1">
                <a:solidFill>
                  <a:srgbClr val="C00000"/>
                </a:solidFill>
                <a:latin typeface="Times New Roman" panose="02020603050405020304" pitchFamily="18" charset="0"/>
                <a:cs typeface="Times New Roman" panose="02020603050405020304" pitchFamily="18" charset="0"/>
              </a:rPr>
              <a:t>Câu</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đơn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câu</a:t>
            </a:r>
            <a:r>
              <a:rPr lang="en-US" altLang="en-US" sz="3600" b="1" dirty="0">
                <a:solidFill>
                  <a:srgbClr val="C00000"/>
                </a:solidFill>
                <a:latin typeface="Times New Roman" panose="02020603050405020304" pitchFamily="18" charset="0"/>
                <a:cs typeface="Times New Roman" panose="02020603050405020304" pitchFamily="18" charset="0"/>
              </a:rPr>
              <a:t> do </a:t>
            </a:r>
            <a:r>
              <a:rPr lang="en-US" altLang="en-US" sz="3600" b="1" dirty="0" err="1">
                <a:solidFill>
                  <a:srgbClr val="C00000"/>
                </a:solidFill>
                <a:latin typeface="Times New Roman" panose="02020603050405020304" pitchFamily="18" charset="0"/>
                <a:cs typeface="Times New Roman" panose="02020603050405020304" pitchFamily="18" charset="0"/>
              </a:rPr>
              <a:t>một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cụm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chủ</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ngữ-vị</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ngữ</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tạo</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thành</a:t>
            </a:r>
            <a:r>
              <a:rPr lang="en-US" altLang="en-US" sz="3600" b="1" dirty="0">
                <a:solidFill>
                  <a:srgbClr val="C0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65760" y="3648570"/>
            <a:ext cx="4778940" cy="2554545"/>
          </a:xfrm>
          <a:prstGeom prst="rect">
            <a:avLst/>
          </a:prstGeom>
          <a:noFill/>
        </p:spPr>
        <p:txBody>
          <a:bodyPr wrap="square">
            <a:spAutoFit/>
          </a:bodyPr>
          <a:lstStyle/>
          <a:p>
            <a:pPr eaLnBrk="1" hangingPunct="1">
              <a:spcBef>
                <a:spcPts val="0"/>
              </a:spcBef>
            </a:pPr>
            <a:r>
              <a:rPr lang="en-US" altLang="en-US" sz="4000" b="1" dirty="0">
                <a:solidFill>
                  <a:srgbClr val="C00000"/>
                </a:solidFill>
                <a:latin typeface="Times New Roman" panose="02020603050405020304" pitchFamily="18" charset="0"/>
                <a:cs typeface="Times New Roman" panose="02020603050405020304" pitchFamily="18" charset="0"/>
              </a:rPr>
              <a:t>b) </a:t>
            </a:r>
            <a:r>
              <a:rPr lang="en-US" altLang="en-US" sz="4000" b="1" dirty="0" err="1">
                <a:solidFill>
                  <a:srgbClr val="C00000"/>
                </a:solidFill>
                <a:latin typeface="Times New Roman" panose="02020603050405020304" pitchFamily="18" charset="0"/>
                <a:cs typeface="Times New Roman" panose="02020603050405020304" pitchFamily="18" charset="0"/>
              </a:rPr>
              <a:t>Câu</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ghép</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câu</a:t>
            </a:r>
            <a:r>
              <a:rPr lang="en-US" altLang="en-US" sz="4000" b="1" dirty="0">
                <a:solidFill>
                  <a:srgbClr val="C00000"/>
                </a:solidFill>
                <a:latin typeface="Times New Roman" panose="02020603050405020304" pitchFamily="18" charset="0"/>
                <a:cs typeface="Times New Roman" panose="02020603050405020304" pitchFamily="18" charset="0"/>
              </a:rPr>
              <a:t> do </a:t>
            </a:r>
            <a:r>
              <a:rPr lang="en-US" altLang="en-US" sz="4000" b="1" dirty="0" err="1">
                <a:solidFill>
                  <a:srgbClr val="C00000"/>
                </a:solidFill>
                <a:latin typeface="Times New Roman" panose="02020603050405020304" pitchFamily="18" charset="0"/>
                <a:cs typeface="Times New Roman" panose="02020603050405020304" pitchFamily="18" charset="0"/>
              </a:rPr>
              <a:t>nhiều</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cụm</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chủ</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ngữ-vị</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ngữ</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bình</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đẳng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với</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nhau</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tạo</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thành</a:t>
            </a:r>
            <a:r>
              <a:rPr lang="en-US" altLang="en-US" sz="4000" b="1" dirty="0">
                <a:solidFill>
                  <a:srgbClr val="C00000"/>
                </a:solidFill>
                <a:latin typeface="Times New Roman" panose="02020603050405020304" pitchFamily="18" charset="0"/>
                <a:cs typeface="Times New Roman" panose="02020603050405020304" pitchFamily="18" charset="0"/>
              </a:rPr>
              <a:t>).</a:t>
            </a:r>
            <a:endParaRPr lang="en-US" altLang="en-US" sz="4000" b="1" dirty="0">
              <a:solidFill>
                <a:srgbClr val="000000"/>
              </a:solidFill>
              <a:latin typeface=".VnTime" panose="020B7200000000000000" pitchFamily="34" charset="0"/>
            </a:endParaRPr>
          </a:p>
        </p:txBody>
      </p:sp>
      <p:sp>
        <p:nvSpPr>
          <p:cNvPr id="8" name="Text Box 98"/>
          <p:cNvSpPr txBox="1">
            <a:spLocks noChangeArrowheads="1"/>
          </p:cNvSpPr>
          <p:nvPr/>
        </p:nvSpPr>
        <p:spPr bwMode="auto">
          <a:xfrm>
            <a:off x="7074968" y="1747211"/>
            <a:ext cx="91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0000"/>
                </a:solidFill>
                <a:latin typeface="Times New Roman" panose="02020603050405020304" pitchFamily="18" charset="0"/>
              </a:rPr>
              <a:t>1</a:t>
            </a:r>
          </a:p>
        </p:txBody>
      </p:sp>
      <p:sp>
        <p:nvSpPr>
          <p:cNvPr id="9" name="Text Box 101"/>
          <p:cNvSpPr txBox="1">
            <a:spLocks noChangeArrowheads="1"/>
          </p:cNvSpPr>
          <p:nvPr/>
        </p:nvSpPr>
        <p:spPr bwMode="auto">
          <a:xfrm>
            <a:off x="7074968" y="4203187"/>
            <a:ext cx="23533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0000"/>
                </a:solidFill>
                <a:latin typeface="Times New Roman" panose="02020603050405020304" pitchFamily="18" charset="0"/>
              </a:rPr>
              <a:t>2, 3 </a:t>
            </a:r>
            <a:r>
              <a:rPr lang="en-US" altLang="en-US" b="1" dirty="0" err="1">
                <a:solidFill>
                  <a:srgbClr val="FF0000"/>
                </a:solidFill>
                <a:latin typeface="Times New Roman" panose="02020603050405020304" pitchFamily="18" charset="0"/>
              </a:rPr>
              <a:t>và</a:t>
            </a:r>
            <a:r>
              <a:rPr lang="en-US" altLang="en-US" b="1" dirty="0">
                <a:solidFill>
                  <a:srgbClr val="FF0000"/>
                </a:solidFill>
                <a:latin typeface="Times New Roman" panose="02020603050405020304"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to="" calcmode="lin" valueType="num">
                                      <p:cBhvr>
                                        <p:cTn id="24" dur="1" fill="hold"/>
                                        <p:tgtEl>
                                          <p:spTgt spid="3"/>
                                        </p:tgtEl>
                                      </p:cBhvr>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p:bldP spid="6" grpId="1"/>
      <p:bldP spid="7" grpId="0"/>
      <p:bldP spid="7" grpId="1"/>
      <p:bldP spid="8" grpId="0" bldLvl="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43050" y="5000625"/>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FFFF"/>
              </a:solidFill>
              <a:latin typeface=".VnTime" panose="020B7200000000000000" pitchFamily="34" charset="0"/>
            </a:endParaRPr>
          </a:p>
        </p:txBody>
      </p:sp>
      <p:sp>
        <p:nvSpPr>
          <p:cNvPr id="12" name="Rectangle 11"/>
          <p:cNvSpPr>
            <a:spLocks noChangeArrowheads="1"/>
          </p:cNvSpPr>
          <p:nvPr/>
        </p:nvSpPr>
        <p:spPr bwMode="auto">
          <a:xfrm>
            <a:off x="670560" y="2153919"/>
            <a:ext cx="10896600" cy="31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a:buNone/>
            </a:pP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Hễ con chó đi chậm, con khỉ cấu tai chó giật giật. Con chó chạy sải thì khỉ gò lưng như người phi ngựa. Chó chạy thong thả, khỉ buông thõng hai tay, ngồi ngúc nga ngúc ngắc.</a:t>
            </a:r>
          </a:p>
          <a:p>
            <a:pPr algn="just"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Đoàn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Giỏi</a:t>
            </a:r>
            <a:endParaRPr lang="en-US" altLang="en-US" sz="2800" b="1" i="1"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2400" b="1" dirty="0">
              <a:solidFill>
                <a:srgbClr val="FF0000"/>
              </a:solidFill>
              <a:latin typeface="VNI-Times" pitchFamily="2" charset="0"/>
            </a:endParaRPr>
          </a:p>
        </p:txBody>
      </p:sp>
      <p:sp>
        <p:nvSpPr>
          <p:cNvPr id="7173" name="Text Box 10"/>
          <p:cNvSpPr txBox="1">
            <a:spLocks noChangeArrowheads="1"/>
          </p:cNvSpPr>
          <p:nvPr/>
        </p:nvSpPr>
        <p:spPr bwMode="auto">
          <a:xfrm>
            <a:off x="4286250" y="385762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72714" name="Text Box 10"/>
          <p:cNvSpPr txBox="1">
            <a:spLocks noChangeArrowheads="1"/>
          </p:cNvSpPr>
          <p:nvPr/>
        </p:nvSpPr>
        <p:spPr bwMode="auto">
          <a:xfrm>
            <a:off x="4103370" y="62992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3" name="Text Box 10"/>
          <p:cNvSpPr txBox="1">
            <a:spLocks noChangeArrowheads="1"/>
          </p:cNvSpPr>
          <p:nvPr/>
        </p:nvSpPr>
        <p:spPr bwMode="auto">
          <a:xfrm>
            <a:off x="4103370" y="110998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2" name="Text Box 10"/>
          <p:cNvSpPr txBox="1">
            <a:spLocks noChangeArrowheads="1"/>
          </p:cNvSpPr>
          <p:nvPr/>
        </p:nvSpPr>
        <p:spPr bwMode="auto">
          <a:xfrm>
            <a:off x="622935" y="1631950"/>
            <a:ext cx="2311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I. Nhận xét:</a:t>
            </a:r>
          </a:p>
        </p:txBody>
      </p:sp>
      <p:sp>
        <p:nvSpPr>
          <p:cNvPr id="10" name="Rectangle 7"/>
          <p:cNvSpPr>
            <a:spLocks noChangeArrowheads="1"/>
          </p:cNvSpPr>
          <p:nvPr/>
        </p:nvSpPr>
        <p:spPr bwMode="auto">
          <a:xfrm rot="10800000" flipV="1">
            <a:off x="670560" y="5353050"/>
            <a:ext cx="1089596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3.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tách</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mỗi</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cụm</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chủ</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ngữ-vị</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ngữ</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câu</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nói</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trên</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thành</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câu</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đơn</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Vì</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cs typeface="Times New Roman" panose="02020603050405020304" pitchFamily="18" charset="0"/>
              </a:rPr>
              <a:t>sao</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9" name="Text Box 10">
            <a:extLst>
              <a:ext uri="{FF2B5EF4-FFF2-40B4-BE49-F238E27FC236}">
                <a16:creationId xmlns:a16="http://schemas.microsoft.com/office/drawing/2014/main" xmlns="" id="{B2F49CFF-2194-4D2F-AD1C-F7C77E9479CE}"/>
              </a:ext>
            </a:extLst>
          </p:cNvPr>
          <p:cNvSpPr txBox="1">
            <a:spLocks noChangeArrowheads="1"/>
          </p:cNvSpPr>
          <p:nvPr/>
        </p:nvSpPr>
        <p:spPr bwMode="auto">
          <a:xfrm>
            <a:off x="3546021" y="198617"/>
            <a:ext cx="5917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2800" b="1" dirty="0" err="1">
                <a:solidFill>
                  <a:srgbClr val="0000FF"/>
                </a:solidFill>
                <a:latin typeface="Times New Roman" panose="02020603050405020304" pitchFamily="18" charset="0"/>
                <a:cs typeface="Times New Roman" panose="02020603050405020304" pitchFamily="18" charset="0"/>
              </a:rPr>
              <a:t>Thứ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ngày</a:t>
            </a:r>
            <a:r>
              <a:rPr lang="en-US" altLang="en-US" sz="2800" b="1" dirty="0">
                <a:solidFill>
                  <a:srgbClr val="0000FF"/>
                </a:solidFill>
                <a:latin typeface="Times New Roman" panose="02020603050405020304" pitchFamily="18" charset="0"/>
                <a:cs typeface="Times New Roman" panose="02020603050405020304" pitchFamily="18" charset="0"/>
              </a:rPr>
              <a:t> 9 </a:t>
            </a:r>
            <a:r>
              <a:rPr lang="en-US" altLang="en-US" sz="2800" b="1" dirty="0" err="1">
                <a:solidFill>
                  <a:srgbClr val="0000FF"/>
                </a:solidFill>
                <a:latin typeface="Times New Roman" panose="02020603050405020304" pitchFamily="18" charset="0"/>
                <a:cs typeface="Times New Roman" panose="02020603050405020304" pitchFamily="18" charset="0"/>
              </a:rPr>
              <a:t>tháng</a:t>
            </a:r>
            <a:r>
              <a:rPr lang="en-US" altLang="en-US" sz="2800" b="1" dirty="0">
                <a:solidFill>
                  <a:srgbClr val="0000FF"/>
                </a:solidFill>
                <a:latin typeface="Times New Roman" panose="02020603050405020304" pitchFamily="18" charset="0"/>
                <a:cs typeface="Times New Roman" panose="02020603050405020304" pitchFamily="18" charset="0"/>
              </a:rPr>
              <a:t> 1 </a:t>
            </a:r>
            <a:r>
              <a:rPr lang="en-US" altLang="en-US" sz="2800" b="1" dirty="0" err="1">
                <a:solidFill>
                  <a:srgbClr val="0000FF"/>
                </a:solidFill>
                <a:latin typeface="Times New Roman" panose="02020603050405020304" pitchFamily="18" charset="0"/>
                <a:cs typeface="Times New Roman" panose="02020603050405020304" pitchFamily="18" charset="0"/>
              </a:rPr>
              <a:t>năm</a:t>
            </a:r>
            <a:r>
              <a:rPr lang="en-US" altLang="en-US" sz="2800" b="1" dirty="0">
                <a:solidFill>
                  <a:srgbClr val="0000FF"/>
                </a:solidFill>
                <a:latin typeface="Times New Roman" panose="02020603050405020304" pitchFamily="18" charset="0"/>
                <a:cs typeface="Times New Roman" panose="02020603050405020304" pitchFamily="18" charset="0"/>
              </a:rPr>
              <a:t> 2024</a:t>
            </a:r>
            <a:endParaRPr lang="vi-VN" altLang="en-US" sz="2800" b="1" dirty="0" err="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1" animBg="1"/>
      <p:bldP spid="3" grpId="1" animBg="1"/>
      <p:bldP spid="2" grpId="1" animBg="1"/>
      <p:bldP spid="10" grpId="0" bldLvl="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5"/>
          <p:cNvSpPr/>
          <p:nvPr/>
        </p:nvSpPr>
        <p:spPr>
          <a:xfrm>
            <a:off x="1040574" y="389905"/>
            <a:ext cx="10110851" cy="3039095"/>
          </a:xfrm>
          <a:prstGeom prst="cloudCallout">
            <a:avLst>
              <a:gd name="adj1" fmla="val -21216"/>
              <a:gd name="adj2" fmla="val 68269"/>
            </a:avLst>
          </a:prstGeom>
          <a:solidFill>
            <a:schemeClr val="bg1"/>
          </a:solidFill>
          <a:ln>
            <a:solidFill>
              <a:srgbClr val="0000FF"/>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cs typeface="Times New Roman" panose="02020603050405020304" pitchFamily="18" charset="0"/>
              </a:rPr>
              <a:t>3. </a:t>
            </a:r>
            <a:r>
              <a:rPr lang="vi-VN" sz="2800" b="1" dirty="0">
                <a:solidFill>
                  <a:srgbClr val="0000FF"/>
                </a:solidFill>
                <a:latin typeface="Times New Roman" panose="02020603050405020304" pitchFamily="18" charset="0"/>
                <a:cs typeface="Times New Roman" panose="02020603050405020304" pitchFamily="18" charset="0"/>
              </a:rPr>
              <a:t>Có thể tách mỗi cụm chủ ngữ - vị ngữ trong các câu ghép nói trên thành một câu đơn được không ? Vì sao ?</a:t>
            </a:r>
          </a:p>
        </p:txBody>
      </p:sp>
      <p:sp>
        <p:nvSpPr>
          <p:cNvPr id="3" name="Horizontal Scroll 1"/>
          <p:cNvSpPr/>
          <p:nvPr/>
        </p:nvSpPr>
        <p:spPr>
          <a:xfrm>
            <a:off x="977732" y="3608750"/>
            <a:ext cx="10700084" cy="3078435"/>
          </a:xfrm>
          <a:prstGeom prst="horizontalScroll">
            <a:avLst>
              <a:gd name="adj" fmla="val 199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2800" b="1" dirty="0">
                <a:solidFill>
                  <a:schemeClr val="tx1"/>
                </a:solidFill>
                <a:latin typeface="Times New Roman" panose="02020603050405020304" pitchFamily="18" charset="0"/>
                <a:cs typeface="Times New Roman" panose="02020603050405020304" pitchFamily="18" charset="0"/>
              </a:rPr>
              <a:t>       Không thể tách mỗi cụm CN – VN trong các câu ghép trên thành mỗi câu đơn vì các câu rời rạc, không liên quan gì đến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1"/>
          <p:cNvSpPr/>
          <p:nvPr/>
        </p:nvSpPr>
        <p:spPr>
          <a:xfrm>
            <a:off x="987327" y="1987550"/>
            <a:ext cx="10687880" cy="3923735"/>
          </a:xfrm>
          <a:prstGeom prst="horizontalScroll">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noProof="1">
                <a:solidFill>
                  <a:schemeClr val="tx1"/>
                </a:solidFill>
                <a:latin typeface="Times New Roman" panose="02020603050405020304" pitchFamily="18" charset="0"/>
                <a:cs typeface="Times New Roman" panose="02020603050405020304" pitchFamily="18" charset="0"/>
              </a:rPr>
              <a:t>    </a:t>
            </a:r>
            <a:r>
              <a:rPr lang="vi-VN" sz="3600" b="1" noProof="1">
                <a:solidFill>
                  <a:srgbClr val="0000FF"/>
                </a:solidFill>
                <a:latin typeface="Times New Roman" panose="02020603050405020304" pitchFamily="18" charset="0"/>
                <a:cs typeface="Times New Roman" panose="02020603050405020304" pitchFamily="18" charset="0"/>
              </a:rPr>
              <a:t>Câu ghép là câu do nhiều vế câu ghép lại.</a:t>
            </a:r>
          </a:p>
          <a:p>
            <a:r>
              <a:rPr lang="vi-VN" sz="3600" b="1" noProof="1">
                <a:solidFill>
                  <a:srgbClr val="0000FF"/>
                </a:solidFill>
                <a:latin typeface="Times New Roman" panose="02020603050405020304" pitchFamily="18" charset="0"/>
                <a:cs typeface="Times New Roman" panose="02020603050405020304" pitchFamily="18" charset="0"/>
              </a:rPr>
              <a:t>    Mỗi vế của câu ghép thường có cấu tạo giống 1 câu đơn (có đủ chủ ngữ, vị ngữ) và thể hiện một ý có quan hệ chặt chẽ với ý của những vế câu khác</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5356860" y="1764030"/>
            <a:ext cx="2479040" cy="646331"/>
          </a:xfrm>
          <a:prstGeom prst="rect">
            <a:avLst/>
          </a:prstGeom>
          <a:solidFill>
            <a:srgbClr val="FFFF00"/>
          </a:solidFill>
          <a:ln>
            <a:solidFill>
              <a:srgbClr val="FF0000"/>
            </a:solidFill>
          </a:ln>
        </p:spPr>
        <p:txBody>
          <a:bodyPr wrap="square" rtlCol="0">
            <a:spAutoFit/>
          </a:bodyPr>
          <a:lstStyle/>
          <a:p>
            <a:pPr algn="ctr"/>
            <a:r>
              <a:rPr lang="vi-VN" sz="3600" b="1" dirty="0">
                <a:solidFill>
                  <a:srgbClr val="0000FF"/>
                </a:solidFill>
                <a:latin typeface="Times New Roman" panose="02020603050405020304" pitchFamily="18" charset="0"/>
                <a:cs typeface="Times New Roman" panose="02020603050405020304" pitchFamily="18" charset="0"/>
              </a:rPr>
              <a:t>Ghi nhớ</a:t>
            </a:r>
            <a:r>
              <a:rPr lang="vi-VN" sz="2800" b="1" dirty="0">
                <a:solidFill>
                  <a:srgbClr val="0000FF"/>
                </a:solidFill>
                <a:latin typeface="Times New Roman" panose="02020603050405020304" pitchFamily="18" charset="0"/>
                <a:cs typeface="Times New Roman" panose="02020603050405020304" pitchFamily="18" charset="0"/>
              </a:rPr>
              <a:t>:</a:t>
            </a:r>
          </a:p>
        </p:txBody>
      </p:sp>
      <p:sp>
        <p:nvSpPr>
          <p:cNvPr id="72714" name="Text Box 10"/>
          <p:cNvSpPr txBox="1">
            <a:spLocks noChangeArrowheads="1"/>
          </p:cNvSpPr>
          <p:nvPr/>
        </p:nvSpPr>
        <p:spPr bwMode="auto">
          <a:xfrm>
            <a:off x="4138294" y="773521"/>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u="sng" dirty="0" err="1">
                <a:solidFill>
                  <a:srgbClr val="0000FF"/>
                </a:solidFill>
                <a:latin typeface="Times New Roman" panose="02020603050405020304" pitchFamily="18" charset="0"/>
                <a:cs typeface="Times New Roman" panose="02020603050405020304" pitchFamily="18" charset="0"/>
              </a:rPr>
              <a:t>LUYỆN TỪ VÀ CÂ</a:t>
            </a:r>
            <a:r>
              <a:rPr lang="vi-VN" altLang="en-US" sz="2800" b="1" dirty="0" err="1">
                <a:solidFill>
                  <a:srgbClr val="0000FF"/>
                </a:solidFill>
                <a:latin typeface="Times New Roman" panose="02020603050405020304" pitchFamily="18" charset="0"/>
                <a:cs typeface="Times New Roman" panose="02020603050405020304" pitchFamily="18" charset="0"/>
              </a:rPr>
              <a:t>U</a:t>
            </a:r>
          </a:p>
        </p:txBody>
      </p:sp>
      <p:sp>
        <p:nvSpPr>
          <p:cNvPr id="8" name="Text Box 10"/>
          <p:cNvSpPr txBox="1">
            <a:spLocks noChangeArrowheads="1"/>
          </p:cNvSpPr>
          <p:nvPr/>
        </p:nvSpPr>
        <p:spPr bwMode="auto">
          <a:xfrm>
            <a:off x="4138294" y="1250043"/>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31160" y="2463165"/>
            <a:ext cx="7065645" cy="1015663"/>
          </a:xfrm>
          <a:prstGeom prst="rect">
            <a:avLst/>
          </a:prstGeom>
          <a:noFill/>
        </p:spPr>
        <p:txBody>
          <a:bodyPr wrap="square" lIns="91440" tIns="45720" rIns="91440" bIns="45720">
            <a:spAutoFit/>
          </a:bodyPr>
          <a:lstStyle/>
          <a:p>
            <a:pPr algn="ctr"/>
            <a:r>
              <a:rPr lang="vi-VN" altLang="en-US" sz="6000" b="1" cap="none" spc="0"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THỰC 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48920" y="2816836"/>
            <a:ext cx="11943080" cy="4031873"/>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just">
              <a:lnSpc>
                <a:spcPct val="100000"/>
              </a:lnSpc>
            </a:pPr>
            <a:r>
              <a:rPr lang="vi-VN" sz="3200" b="1" noProof="1">
                <a:ln>
                  <a:noFill/>
                </a:ln>
                <a:solidFill>
                  <a:srgbClr val="9900CC"/>
                </a:solidFill>
                <a:latin typeface="Times New Roman" panose="02020603050405020304" pitchFamily="18" charset="0"/>
                <a:cs typeface="Times New Roman" panose="02020603050405020304" pitchFamily="18" charset="0"/>
              </a:rPr>
              <a:t>    Biển luôn thay đổi màu tùy theo sắc mây trời. Trời xanh thẳm, biển cũng thẳm xanh, như dâng cao lên, chắc nịch. Trời rải mây trắng nhạt, biển mơ màng dịu hơi sương. Trời âm u mây mưa, biển xám xịt, nặng nề. Trời ầm âm dông gió, biển đục ngầu, giận dữ… Biển nhiều khi rất đẹp, ai cũng thấy như thế. Nhưng vẻ đẹp của biển, vẻ đẹp kì diệu muôn màu muôn sắc ấy phần lớn là do mây, trời và ánh sáng tạo nên.</a:t>
            </a:r>
          </a:p>
          <a:p>
            <a:pPr>
              <a:lnSpc>
                <a:spcPct val="100000"/>
              </a:lnSpc>
            </a:pPr>
            <a:r>
              <a:rPr lang="vi-VN" sz="3200" b="1" noProof="1">
                <a:ln>
                  <a:noFill/>
                </a:ln>
                <a:solidFill>
                  <a:srgbClr val="9900CC"/>
                </a:solidFill>
                <a:latin typeface="Times New Roman" panose="02020603050405020304" pitchFamily="18" charset="0"/>
                <a:cs typeface="Times New Roman" panose="02020603050405020304" pitchFamily="18" charset="0"/>
              </a:rPr>
              <a:t>								</a:t>
            </a:r>
            <a:r>
              <a:rPr lang="vi-VN" sz="3200" b="1" i="1" noProof="1">
                <a:ln>
                  <a:noFill/>
                </a:ln>
                <a:solidFill>
                  <a:srgbClr val="9900CC"/>
                </a:solidFill>
                <a:latin typeface="Times New Roman" panose="02020603050405020304" pitchFamily="18" charset="0"/>
                <a:cs typeface="Times New Roman" panose="02020603050405020304" pitchFamily="18" charset="0"/>
              </a:rPr>
              <a:t>Theo VŨ TÚ NAM</a:t>
            </a:r>
          </a:p>
        </p:txBody>
      </p:sp>
      <p:sp>
        <p:nvSpPr>
          <p:cNvPr id="7" name="TextBox 3"/>
          <p:cNvSpPr txBox="1"/>
          <p:nvPr/>
        </p:nvSpPr>
        <p:spPr>
          <a:xfrm>
            <a:off x="915268" y="1465851"/>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1"/>
          <p:cNvSpPr txBox="1"/>
          <p:nvPr/>
        </p:nvSpPr>
        <p:spPr>
          <a:xfrm>
            <a:off x="0" y="2012036"/>
            <a:ext cx="12321347" cy="523220"/>
          </a:xfrm>
          <a:prstGeom prst="rect">
            <a:avLst/>
          </a:prstGeom>
          <a:noFill/>
        </p:spPr>
        <p:txBody>
          <a:bodyPr wrap="square" rtlCol="0">
            <a:spAutoFit/>
          </a:bodyPr>
          <a:lstStyle/>
          <a:p>
            <a:r>
              <a:rPr lang="vi-VN" sz="2800" b="1" noProof="1">
                <a:solidFill>
                  <a:srgbClr val="0000FF"/>
                </a:solidFill>
                <a:latin typeface="Times New Roman" panose="02020603050405020304" pitchFamily="18" charset="0"/>
                <a:cs typeface="Times New Roman" panose="02020603050405020304" pitchFamily="18" charset="0"/>
              </a:rPr>
              <a:t>1. Tìm câu ghép trong đoạn văn dưới đây. Xác định các vế trong từng câu ghép.</a:t>
            </a:r>
          </a:p>
        </p:txBody>
      </p:sp>
      <p:sp>
        <p:nvSpPr>
          <p:cNvPr id="72714" name="Text Box 10"/>
          <p:cNvSpPr txBox="1">
            <a:spLocks noChangeArrowheads="1"/>
          </p:cNvSpPr>
          <p:nvPr/>
        </p:nvSpPr>
        <p:spPr bwMode="auto">
          <a:xfrm>
            <a:off x="4272551" y="661051"/>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9" name="Text Box 10"/>
          <p:cNvSpPr txBox="1">
            <a:spLocks noChangeArrowheads="1"/>
          </p:cNvSpPr>
          <p:nvPr/>
        </p:nvSpPr>
        <p:spPr bwMode="auto">
          <a:xfrm>
            <a:off x="4205656" y="1159171"/>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anim calcmode="lin" valueType="num">
                                      <p:cBhvr>
                                        <p:cTn id="15" dur="750" fill="hold"/>
                                        <p:tgtEl>
                                          <p:spTgt spid="8"/>
                                        </p:tgtEl>
                                        <p:attrNameLst>
                                          <p:attrName>ppt_x</p:attrName>
                                        </p:attrNameLst>
                                      </p:cBhvr>
                                      <p:tavLst>
                                        <p:tav tm="0">
                                          <p:val>
                                            <p:strVal val="#ppt_x"/>
                                          </p:val>
                                        </p:tav>
                                        <p:tav tm="100000">
                                          <p:val>
                                            <p:strVal val="#ppt_x"/>
                                          </p:val>
                                        </p:tav>
                                      </p:tavLst>
                                    </p:anim>
                                    <p:anim calcmode="lin" valueType="num">
                                      <p:cBhvr>
                                        <p:cTn id="16"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ldLvl="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 y="0"/>
            <a:ext cx="12225020" cy="6858000"/>
          </a:xfrm>
          <a:prstGeom prst="rect">
            <a:avLst/>
          </a:prstGeom>
        </p:spPr>
      </p:pic>
      <p:sp>
        <p:nvSpPr>
          <p:cNvPr id="72714" name="Text Box 10"/>
          <p:cNvSpPr txBox="1">
            <a:spLocks noChangeArrowheads="1"/>
          </p:cNvSpPr>
          <p:nvPr/>
        </p:nvSpPr>
        <p:spPr bwMode="auto">
          <a:xfrm>
            <a:off x="4112895" y="7747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9" name="Text Box 10"/>
          <p:cNvSpPr txBox="1">
            <a:spLocks noChangeArrowheads="1"/>
          </p:cNvSpPr>
          <p:nvPr/>
        </p:nvSpPr>
        <p:spPr bwMode="auto">
          <a:xfrm>
            <a:off x="4112895" y="55753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7" name="TextBox 3"/>
          <p:cNvSpPr txBox="1"/>
          <p:nvPr/>
        </p:nvSpPr>
        <p:spPr>
          <a:xfrm>
            <a:off x="295910" y="1079500"/>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graphicFrame>
        <p:nvGraphicFramePr>
          <p:cNvPr id="2" name="Table 1"/>
          <p:cNvGraphicFramePr>
            <a:graphicFrameLocks noGrp="1"/>
          </p:cNvGraphicFramePr>
          <p:nvPr/>
        </p:nvGraphicFramePr>
        <p:xfrm>
          <a:off x="238539" y="1643979"/>
          <a:ext cx="11714921" cy="4755182"/>
        </p:xfrm>
        <a:graphic>
          <a:graphicData uri="http://schemas.openxmlformats.org/drawingml/2006/table">
            <a:tbl>
              <a:tblPr firstRow="1" bandRow="1">
                <a:tableStyleId>{5C22544A-7EE6-4342-B048-85BDC9FD1C3A}</a:tableStyleId>
              </a:tblPr>
              <a:tblGrid>
                <a:gridCol w="1139788">
                  <a:extLst>
                    <a:ext uri="{9D8B030D-6E8A-4147-A177-3AD203B41FA5}">
                      <a16:colId xmlns:a16="http://schemas.microsoft.com/office/drawing/2014/main" xmlns="" val="20000"/>
                    </a:ext>
                  </a:extLst>
                </a:gridCol>
                <a:gridCol w="3540182">
                  <a:extLst>
                    <a:ext uri="{9D8B030D-6E8A-4147-A177-3AD203B41FA5}">
                      <a16:colId xmlns:a16="http://schemas.microsoft.com/office/drawing/2014/main" xmlns="" val="20001"/>
                    </a:ext>
                  </a:extLst>
                </a:gridCol>
                <a:gridCol w="7034951">
                  <a:extLst>
                    <a:ext uri="{9D8B030D-6E8A-4147-A177-3AD203B41FA5}">
                      <a16:colId xmlns:a16="http://schemas.microsoft.com/office/drawing/2014/main" xmlns="" val="20002"/>
                    </a:ext>
                  </a:extLst>
                </a:gridCol>
              </a:tblGrid>
              <a:tr h="773501">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STT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Vế</a:t>
                      </a:r>
                      <a:r>
                        <a:rPr lang="vi-VN" sz="2400" b="1" baseline="0" dirty="0">
                          <a:solidFill>
                            <a:srgbClr val="FF0000"/>
                          </a:solidFill>
                          <a:latin typeface="Times New Roman" panose="02020603050405020304" pitchFamily="18" charset="0"/>
                          <a:cs typeface="Times New Roman" panose="02020603050405020304" pitchFamily="18" charset="0"/>
                        </a:rPr>
                        <a:t> 1</a:t>
                      </a:r>
                      <a:endParaRPr lang="vi-VN"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Vế</a:t>
                      </a:r>
                      <a:r>
                        <a:rPr lang="vi-VN" sz="2400" b="1" baseline="0" dirty="0">
                          <a:solidFill>
                            <a:srgbClr val="FF0000"/>
                          </a:solidFill>
                          <a:latin typeface="Times New Roman" panose="02020603050405020304" pitchFamily="18" charset="0"/>
                          <a:cs typeface="Times New Roman" panose="02020603050405020304" pitchFamily="18" charset="0"/>
                        </a:rPr>
                        <a:t> 2</a:t>
                      </a:r>
                      <a:endParaRPr lang="vi-VN"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887677">
                <a:tc>
                  <a:txBody>
                    <a:bodyPr/>
                    <a:lstStyle/>
                    <a:p>
                      <a:pPr algn="ctr"/>
                      <a:r>
                        <a:rPr lang="vi-VN" sz="2400" b="1" dirty="0">
                          <a:latin typeface="Times New Roman" panose="02020603050405020304" pitchFamily="18" charset="0"/>
                          <a:cs typeface="Times New Roman" panose="02020603050405020304" pitchFamily="18" charset="0"/>
                        </a:rPr>
                        <a:t>Câu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Trời xanh thẳm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b</a:t>
                      </a:r>
                      <a:r>
                        <a:rPr lang="vi-VN" sz="2300" b="1" dirty="0">
                          <a:latin typeface="Times New Roman" panose="02020603050405020304" pitchFamily="18" charset="0"/>
                          <a:cs typeface="Times New Roman" panose="02020603050405020304" pitchFamily="18" charset="0"/>
                        </a:rPr>
                        <a:t>iển</a:t>
                      </a:r>
                      <a:r>
                        <a:rPr lang="en-US" sz="2300" b="1" dirty="0">
                          <a:latin typeface="Times New Roman" panose="02020603050405020304" pitchFamily="18" charset="0"/>
                          <a:cs typeface="Times New Roman" panose="02020603050405020304" pitchFamily="18" charset="0"/>
                        </a:rPr>
                        <a:t> </a:t>
                      </a:r>
                      <a:r>
                        <a:rPr lang="vi-VN" sz="2300" b="1" baseline="0" dirty="0">
                          <a:latin typeface="Times New Roman" panose="02020603050405020304" pitchFamily="18" charset="0"/>
                          <a:cs typeface="Times New Roman" panose="02020603050405020304" pitchFamily="18" charset="0"/>
                        </a:rPr>
                        <a:t>cũng thẳm xanh, như dâng cao lên, chắc nịch.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73501">
                <a:tc>
                  <a:txBody>
                    <a:bodyPr/>
                    <a:lstStyle/>
                    <a:p>
                      <a:pPr algn="ctr"/>
                      <a:r>
                        <a:rPr lang="vi-VN" sz="2400" b="1" dirty="0">
                          <a:latin typeface="Times New Roman" panose="02020603050405020304" pitchFamily="18" charset="0"/>
                          <a:cs typeface="Times New Roman" panose="02020603050405020304" pitchFamily="18" charset="0"/>
                        </a:rPr>
                        <a:t>Câu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Trời rải mây trắng nhạt,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b</a:t>
                      </a:r>
                      <a:r>
                        <a:rPr lang="vi-VN" sz="2300" b="1" dirty="0">
                          <a:latin typeface="Times New Roman" panose="02020603050405020304" pitchFamily="18" charset="0"/>
                          <a:cs typeface="Times New Roman" panose="02020603050405020304" pitchFamily="18" charset="0"/>
                        </a:rPr>
                        <a:t>iển</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mơ màng dịu hơi sương.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73501">
                <a:tc>
                  <a:txBody>
                    <a:bodyPr/>
                    <a:lstStyle/>
                    <a:p>
                      <a:pPr algn="ctr"/>
                      <a:r>
                        <a:rPr lang="vi-VN" sz="2400" b="1" dirty="0">
                          <a:latin typeface="Times New Roman" panose="02020603050405020304" pitchFamily="18" charset="0"/>
                          <a:cs typeface="Times New Roman" panose="02020603050405020304" pitchFamily="18" charset="0"/>
                        </a:rPr>
                        <a:t>Câu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Trời</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âm u mây mưa,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b</a:t>
                      </a:r>
                      <a:r>
                        <a:rPr lang="vi-VN" sz="2300" b="1" dirty="0">
                          <a:latin typeface="Times New Roman" panose="02020603050405020304" pitchFamily="18" charset="0"/>
                          <a:cs typeface="Times New Roman" panose="02020603050405020304" pitchFamily="18" charset="0"/>
                        </a:rPr>
                        <a:t>iển</a:t>
                      </a:r>
                      <a:r>
                        <a:rPr lang="en-US" sz="2300" b="1" dirty="0">
                          <a:latin typeface="Times New Roman" panose="02020603050405020304" pitchFamily="18" charset="0"/>
                          <a:cs typeface="Times New Roman" panose="02020603050405020304" pitchFamily="18" charset="0"/>
                        </a:rPr>
                        <a:t> </a:t>
                      </a:r>
                      <a:r>
                        <a:rPr lang="vi-VN" sz="2300" b="1" baseline="0" dirty="0">
                          <a:latin typeface="Times New Roman" panose="02020603050405020304" pitchFamily="18" charset="0"/>
                          <a:cs typeface="Times New Roman" panose="02020603050405020304" pitchFamily="18" charset="0"/>
                        </a:rPr>
                        <a:t>xám xịt, nặng nề</a:t>
                      </a:r>
                      <a:r>
                        <a:rPr lang="vi-VN" sz="23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73501">
                <a:tc>
                  <a:txBody>
                    <a:bodyPr/>
                    <a:lstStyle/>
                    <a:p>
                      <a:pPr algn="ctr"/>
                      <a:r>
                        <a:rPr lang="vi-VN" sz="2400" b="1" dirty="0">
                          <a:latin typeface="Times New Roman" panose="02020603050405020304" pitchFamily="18" charset="0"/>
                          <a:cs typeface="Times New Roman" panose="02020603050405020304" pitchFamily="18" charset="0"/>
                        </a:rPr>
                        <a:t>Câu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Trời</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ầm ầm dông gió,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b</a:t>
                      </a:r>
                      <a:r>
                        <a:rPr lang="vi-VN" sz="2300" b="1" dirty="0">
                          <a:latin typeface="Times New Roman" panose="02020603050405020304" pitchFamily="18" charset="0"/>
                          <a:cs typeface="Times New Roman" panose="02020603050405020304" pitchFamily="18" charset="0"/>
                        </a:rPr>
                        <a:t>iển</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đục ngầu, giận dữ...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773501">
                <a:tc>
                  <a:txBody>
                    <a:bodyPr/>
                    <a:lstStyle/>
                    <a:p>
                      <a:pPr algn="ctr"/>
                      <a:r>
                        <a:rPr lang="vi-VN" sz="2400" b="1" dirty="0">
                          <a:latin typeface="Times New Roman" panose="02020603050405020304" pitchFamily="18" charset="0"/>
                          <a:cs typeface="Times New Roman" panose="02020603050405020304" pitchFamily="18" charset="0"/>
                        </a:rPr>
                        <a:t>Câu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2300" b="1" dirty="0">
                          <a:latin typeface="Times New Roman" panose="02020603050405020304" pitchFamily="18" charset="0"/>
                          <a:cs typeface="Times New Roman" panose="02020603050405020304" pitchFamily="18" charset="0"/>
                        </a:rPr>
                        <a:t>Biển nhiều khi rất đẹp,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300" b="1" dirty="0">
                          <a:latin typeface="Times New Roman" panose="02020603050405020304" pitchFamily="18" charset="0"/>
                          <a:cs typeface="Times New Roman" panose="02020603050405020304" pitchFamily="18" charset="0"/>
                        </a:rPr>
                        <a:t>a</a:t>
                      </a:r>
                      <a:r>
                        <a:rPr lang="vi-VN" sz="2300" b="1" dirty="0">
                          <a:latin typeface="Times New Roman" panose="02020603050405020304" pitchFamily="18" charset="0"/>
                          <a:cs typeface="Times New Roman" panose="02020603050405020304" pitchFamily="18" charset="0"/>
                        </a:rPr>
                        <a:t>i</a:t>
                      </a:r>
                      <a:r>
                        <a:rPr lang="en-US" sz="2300" b="1" dirty="0">
                          <a:latin typeface="Times New Roman" panose="02020603050405020304" pitchFamily="18" charset="0"/>
                          <a:cs typeface="Times New Roman" panose="02020603050405020304" pitchFamily="18" charset="0"/>
                        </a:rPr>
                        <a:t> </a:t>
                      </a:r>
                      <a:r>
                        <a:rPr lang="vi-VN" sz="2300" b="1" baseline="0" dirty="0">
                          <a:latin typeface="Times New Roman" panose="02020603050405020304" pitchFamily="18" charset="0"/>
                          <a:cs typeface="Times New Roman" panose="02020603050405020304" pitchFamily="18" charset="0"/>
                        </a:rPr>
                        <a:t>cũng thấy như thế</a:t>
                      </a:r>
                      <a:r>
                        <a:rPr lang="vi-VN" sz="23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8" name="Line 11"/>
          <p:cNvSpPr>
            <a:spLocks noChangeShapeType="1"/>
          </p:cNvSpPr>
          <p:nvPr/>
        </p:nvSpPr>
        <p:spPr bwMode="auto">
          <a:xfrm flipH="1">
            <a:off x="1994034" y="2413450"/>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43"/>
          <p:cNvSpPr>
            <a:spLocks noChangeShapeType="1"/>
          </p:cNvSpPr>
          <p:nvPr/>
        </p:nvSpPr>
        <p:spPr bwMode="auto">
          <a:xfrm>
            <a:off x="1445394" y="2775200"/>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59"/>
          <p:cNvSpPr>
            <a:spLocks noChangeArrowheads="1"/>
          </p:cNvSpPr>
          <p:nvPr/>
        </p:nvSpPr>
        <p:spPr bwMode="auto">
          <a:xfrm>
            <a:off x="1445394" y="2775200"/>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5" name="Rectangle 60"/>
          <p:cNvSpPr>
            <a:spLocks noChangeArrowheads="1"/>
          </p:cNvSpPr>
          <p:nvPr/>
        </p:nvSpPr>
        <p:spPr bwMode="auto">
          <a:xfrm>
            <a:off x="2324501" y="2797775"/>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12" name="Line 15"/>
          <p:cNvSpPr>
            <a:spLocks noChangeShapeType="1"/>
          </p:cNvSpPr>
          <p:nvPr/>
        </p:nvSpPr>
        <p:spPr bwMode="auto">
          <a:xfrm>
            <a:off x="2136809" y="2775200"/>
            <a:ext cx="1289785"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6" name="Line 11"/>
          <p:cNvSpPr>
            <a:spLocks noChangeShapeType="1"/>
          </p:cNvSpPr>
          <p:nvPr/>
        </p:nvSpPr>
        <p:spPr bwMode="auto">
          <a:xfrm flipH="1">
            <a:off x="5508301" y="2413450"/>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43"/>
          <p:cNvSpPr>
            <a:spLocks noChangeShapeType="1"/>
          </p:cNvSpPr>
          <p:nvPr/>
        </p:nvSpPr>
        <p:spPr bwMode="auto">
          <a:xfrm>
            <a:off x="4959661" y="2775200"/>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59"/>
          <p:cNvSpPr>
            <a:spLocks noChangeArrowheads="1"/>
          </p:cNvSpPr>
          <p:nvPr/>
        </p:nvSpPr>
        <p:spPr bwMode="auto">
          <a:xfrm>
            <a:off x="4959661" y="2775200"/>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17" name="Rectangle 60"/>
          <p:cNvSpPr>
            <a:spLocks noChangeArrowheads="1"/>
          </p:cNvSpPr>
          <p:nvPr/>
        </p:nvSpPr>
        <p:spPr bwMode="auto">
          <a:xfrm>
            <a:off x="5838768" y="2797775"/>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18" name="Line 15"/>
          <p:cNvSpPr>
            <a:spLocks noChangeShapeType="1"/>
          </p:cNvSpPr>
          <p:nvPr/>
        </p:nvSpPr>
        <p:spPr bwMode="auto">
          <a:xfrm>
            <a:off x="5651076" y="2775200"/>
            <a:ext cx="555273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19" name="Line 11"/>
          <p:cNvSpPr>
            <a:spLocks noChangeShapeType="1"/>
          </p:cNvSpPr>
          <p:nvPr/>
        </p:nvSpPr>
        <p:spPr bwMode="auto">
          <a:xfrm flipH="1">
            <a:off x="2003659" y="3345863"/>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43"/>
          <p:cNvSpPr>
            <a:spLocks noChangeShapeType="1"/>
          </p:cNvSpPr>
          <p:nvPr/>
        </p:nvSpPr>
        <p:spPr bwMode="auto">
          <a:xfrm>
            <a:off x="1455019" y="3707613"/>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59"/>
          <p:cNvSpPr>
            <a:spLocks noChangeArrowheads="1"/>
          </p:cNvSpPr>
          <p:nvPr/>
        </p:nvSpPr>
        <p:spPr bwMode="auto">
          <a:xfrm>
            <a:off x="1455019" y="3707613"/>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22" name="Rectangle 60"/>
          <p:cNvSpPr>
            <a:spLocks noChangeArrowheads="1"/>
          </p:cNvSpPr>
          <p:nvPr/>
        </p:nvSpPr>
        <p:spPr bwMode="auto">
          <a:xfrm>
            <a:off x="2334126" y="3730188"/>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23" name="Line 15"/>
          <p:cNvSpPr>
            <a:spLocks noChangeShapeType="1"/>
          </p:cNvSpPr>
          <p:nvPr/>
        </p:nvSpPr>
        <p:spPr bwMode="auto">
          <a:xfrm>
            <a:off x="2146434" y="3707613"/>
            <a:ext cx="2252311"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24" name="Line 11"/>
          <p:cNvSpPr>
            <a:spLocks noChangeShapeType="1"/>
          </p:cNvSpPr>
          <p:nvPr/>
        </p:nvSpPr>
        <p:spPr bwMode="auto">
          <a:xfrm flipH="1">
            <a:off x="5564136" y="3285686"/>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43"/>
          <p:cNvSpPr>
            <a:spLocks noChangeShapeType="1"/>
          </p:cNvSpPr>
          <p:nvPr/>
        </p:nvSpPr>
        <p:spPr bwMode="auto">
          <a:xfrm>
            <a:off x="5015496" y="3647436"/>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59"/>
          <p:cNvSpPr>
            <a:spLocks noChangeArrowheads="1"/>
          </p:cNvSpPr>
          <p:nvPr/>
        </p:nvSpPr>
        <p:spPr bwMode="auto">
          <a:xfrm>
            <a:off x="5015496" y="3647436"/>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27" name="Rectangle 60"/>
          <p:cNvSpPr>
            <a:spLocks noChangeArrowheads="1"/>
          </p:cNvSpPr>
          <p:nvPr/>
        </p:nvSpPr>
        <p:spPr bwMode="auto">
          <a:xfrm>
            <a:off x="5894603" y="3670011"/>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28" name="Line 15"/>
          <p:cNvSpPr>
            <a:spLocks noChangeShapeType="1"/>
          </p:cNvSpPr>
          <p:nvPr/>
        </p:nvSpPr>
        <p:spPr bwMode="auto">
          <a:xfrm>
            <a:off x="5706911" y="3647436"/>
            <a:ext cx="2830697"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29" name="Line 11"/>
          <p:cNvSpPr>
            <a:spLocks noChangeShapeType="1"/>
          </p:cNvSpPr>
          <p:nvPr/>
        </p:nvSpPr>
        <p:spPr bwMode="auto">
          <a:xfrm flipH="1">
            <a:off x="1994033" y="4074416"/>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43"/>
          <p:cNvSpPr>
            <a:spLocks noChangeShapeType="1"/>
          </p:cNvSpPr>
          <p:nvPr/>
        </p:nvSpPr>
        <p:spPr bwMode="auto">
          <a:xfrm>
            <a:off x="1445393" y="4436166"/>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59"/>
          <p:cNvSpPr>
            <a:spLocks noChangeArrowheads="1"/>
          </p:cNvSpPr>
          <p:nvPr/>
        </p:nvSpPr>
        <p:spPr bwMode="auto">
          <a:xfrm>
            <a:off x="1445393" y="4436166"/>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32" name="Rectangle 60"/>
          <p:cNvSpPr>
            <a:spLocks noChangeArrowheads="1"/>
          </p:cNvSpPr>
          <p:nvPr/>
        </p:nvSpPr>
        <p:spPr bwMode="auto">
          <a:xfrm>
            <a:off x="2324500" y="4458741"/>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33" name="Line 15"/>
          <p:cNvSpPr>
            <a:spLocks noChangeShapeType="1"/>
          </p:cNvSpPr>
          <p:nvPr/>
        </p:nvSpPr>
        <p:spPr bwMode="auto">
          <a:xfrm>
            <a:off x="2136808" y="4436166"/>
            <a:ext cx="1857676"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34" name="Line 11"/>
          <p:cNvSpPr>
            <a:spLocks noChangeShapeType="1"/>
          </p:cNvSpPr>
          <p:nvPr/>
        </p:nvSpPr>
        <p:spPr bwMode="auto">
          <a:xfrm flipH="1">
            <a:off x="5508300" y="4093666"/>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43"/>
          <p:cNvSpPr>
            <a:spLocks noChangeShapeType="1"/>
          </p:cNvSpPr>
          <p:nvPr/>
        </p:nvSpPr>
        <p:spPr bwMode="auto">
          <a:xfrm>
            <a:off x="4959660" y="4455416"/>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Rectangle 59"/>
          <p:cNvSpPr>
            <a:spLocks noChangeArrowheads="1"/>
          </p:cNvSpPr>
          <p:nvPr/>
        </p:nvSpPr>
        <p:spPr bwMode="auto">
          <a:xfrm>
            <a:off x="4959660" y="4455416"/>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37" name="Rectangle 60"/>
          <p:cNvSpPr>
            <a:spLocks noChangeArrowheads="1"/>
          </p:cNvSpPr>
          <p:nvPr/>
        </p:nvSpPr>
        <p:spPr bwMode="auto">
          <a:xfrm>
            <a:off x="5838767" y="4477991"/>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38" name="Line 15"/>
          <p:cNvSpPr>
            <a:spLocks noChangeShapeType="1"/>
          </p:cNvSpPr>
          <p:nvPr/>
        </p:nvSpPr>
        <p:spPr bwMode="auto">
          <a:xfrm>
            <a:off x="5651075" y="4455416"/>
            <a:ext cx="2049136"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39" name="Line 11"/>
          <p:cNvSpPr>
            <a:spLocks noChangeShapeType="1"/>
          </p:cNvSpPr>
          <p:nvPr/>
        </p:nvSpPr>
        <p:spPr bwMode="auto">
          <a:xfrm flipH="1">
            <a:off x="2003658" y="4852463"/>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3"/>
          <p:cNvSpPr>
            <a:spLocks noChangeShapeType="1"/>
          </p:cNvSpPr>
          <p:nvPr/>
        </p:nvSpPr>
        <p:spPr bwMode="auto">
          <a:xfrm>
            <a:off x="1455018" y="5214213"/>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Rectangle 59"/>
          <p:cNvSpPr>
            <a:spLocks noChangeArrowheads="1"/>
          </p:cNvSpPr>
          <p:nvPr/>
        </p:nvSpPr>
        <p:spPr bwMode="auto">
          <a:xfrm>
            <a:off x="1455018" y="5214213"/>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42" name="Rectangle 60"/>
          <p:cNvSpPr>
            <a:spLocks noChangeArrowheads="1"/>
          </p:cNvSpPr>
          <p:nvPr/>
        </p:nvSpPr>
        <p:spPr bwMode="auto">
          <a:xfrm>
            <a:off x="2334125" y="5236788"/>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43" name="Line 15"/>
          <p:cNvSpPr>
            <a:spLocks noChangeShapeType="1"/>
          </p:cNvSpPr>
          <p:nvPr/>
        </p:nvSpPr>
        <p:spPr bwMode="auto">
          <a:xfrm>
            <a:off x="2146433" y="5214213"/>
            <a:ext cx="1916753"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44" name="Line 11"/>
          <p:cNvSpPr>
            <a:spLocks noChangeShapeType="1"/>
          </p:cNvSpPr>
          <p:nvPr/>
        </p:nvSpPr>
        <p:spPr bwMode="auto">
          <a:xfrm flipH="1">
            <a:off x="5532852" y="4847009"/>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3"/>
          <p:cNvSpPr>
            <a:spLocks noChangeShapeType="1"/>
          </p:cNvSpPr>
          <p:nvPr/>
        </p:nvSpPr>
        <p:spPr bwMode="auto">
          <a:xfrm>
            <a:off x="4984212" y="5208759"/>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Rectangle 59"/>
          <p:cNvSpPr>
            <a:spLocks noChangeArrowheads="1"/>
          </p:cNvSpPr>
          <p:nvPr/>
        </p:nvSpPr>
        <p:spPr bwMode="auto">
          <a:xfrm>
            <a:off x="4984212" y="5208759"/>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47" name="Rectangle 60"/>
          <p:cNvSpPr>
            <a:spLocks noChangeArrowheads="1"/>
          </p:cNvSpPr>
          <p:nvPr/>
        </p:nvSpPr>
        <p:spPr bwMode="auto">
          <a:xfrm>
            <a:off x="5863319" y="5231334"/>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48" name="Line 15"/>
          <p:cNvSpPr>
            <a:spLocks noChangeShapeType="1"/>
          </p:cNvSpPr>
          <p:nvPr/>
        </p:nvSpPr>
        <p:spPr bwMode="auto">
          <a:xfrm>
            <a:off x="5675627" y="5208759"/>
            <a:ext cx="2207464"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49" name="Line 11"/>
          <p:cNvSpPr>
            <a:spLocks noChangeShapeType="1"/>
          </p:cNvSpPr>
          <p:nvPr/>
        </p:nvSpPr>
        <p:spPr bwMode="auto">
          <a:xfrm flipH="1">
            <a:off x="2030895" y="5595702"/>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43"/>
          <p:cNvSpPr>
            <a:spLocks noChangeShapeType="1"/>
          </p:cNvSpPr>
          <p:nvPr/>
        </p:nvSpPr>
        <p:spPr bwMode="auto">
          <a:xfrm>
            <a:off x="1482255" y="5957452"/>
            <a:ext cx="53901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59"/>
          <p:cNvSpPr>
            <a:spLocks noChangeArrowheads="1"/>
          </p:cNvSpPr>
          <p:nvPr/>
        </p:nvSpPr>
        <p:spPr bwMode="auto">
          <a:xfrm>
            <a:off x="1482255" y="5957452"/>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52" name="Rectangle 60"/>
          <p:cNvSpPr>
            <a:spLocks noChangeArrowheads="1"/>
          </p:cNvSpPr>
          <p:nvPr/>
        </p:nvSpPr>
        <p:spPr bwMode="auto">
          <a:xfrm>
            <a:off x="2361362" y="5980027"/>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53" name="Line 15"/>
          <p:cNvSpPr>
            <a:spLocks noChangeShapeType="1"/>
          </p:cNvSpPr>
          <p:nvPr/>
        </p:nvSpPr>
        <p:spPr bwMode="auto">
          <a:xfrm>
            <a:off x="2173670" y="5957452"/>
            <a:ext cx="2053355"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54" name="Line 11"/>
          <p:cNvSpPr>
            <a:spLocks noChangeShapeType="1"/>
          </p:cNvSpPr>
          <p:nvPr/>
        </p:nvSpPr>
        <p:spPr bwMode="auto">
          <a:xfrm flipH="1">
            <a:off x="5271679" y="5607743"/>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43"/>
          <p:cNvSpPr>
            <a:spLocks noChangeShapeType="1"/>
          </p:cNvSpPr>
          <p:nvPr/>
        </p:nvSpPr>
        <p:spPr bwMode="auto">
          <a:xfrm>
            <a:off x="4984212" y="5969493"/>
            <a:ext cx="277842"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Rectangle 59"/>
          <p:cNvSpPr>
            <a:spLocks noChangeArrowheads="1"/>
          </p:cNvSpPr>
          <p:nvPr/>
        </p:nvSpPr>
        <p:spPr bwMode="auto">
          <a:xfrm>
            <a:off x="4886664" y="5969493"/>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57" name="Rectangle 60"/>
          <p:cNvSpPr>
            <a:spLocks noChangeArrowheads="1"/>
          </p:cNvSpPr>
          <p:nvPr/>
        </p:nvSpPr>
        <p:spPr bwMode="auto">
          <a:xfrm>
            <a:off x="5602146" y="5992068"/>
            <a:ext cx="457200" cy="4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58" name="Line 15"/>
          <p:cNvSpPr>
            <a:spLocks noChangeShapeType="1"/>
          </p:cNvSpPr>
          <p:nvPr/>
        </p:nvSpPr>
        <p:spPr bwMode="auto">
          <a:xfrm>
            <a:off x="5414454" y="5969493"/>
            <a:ext cx="2160628"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500"/>
                                        <p:tgtEl>
                                          <p:spTgt spid="3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500"/>
                                        <p:tgtEl>
                                          <p:spTgt spid="3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500"/>
                                        <p:tgtEl>
                                          <p:spTgt spid="4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500"/>
                                        <p:tgtEl>
                                          <p:spTgt spid="4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fade">
                                      <p:cBhvr>
                                        <p:cTn id="142" dur="500"/>
                                        <p:tgtEl>
                                          <p:spTgt spid="4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500"/>
                                        <p:tgtEl>
                                          <p:spTgt spid="4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fade">
                                      <p:cBhvr>
                                        <p:cTn id="150" dur="500"/>
                                        <p:tgtEl>
                                          <p:spTgt spid="4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500"/>
                                        <p:tgtEl>
                                          <p:spTgt spid="4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fade">
                                      <p:cBhvr>
                                        <p:cTn id="158" dur="500"/>
                                        <p:tgtEl>
                                          <p:spTgt spid="4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8"/>
                                        </p:tgtEl>
                                        <p:attrNameLst>
                                          <p:attrName>style.visibility</p:attrName>
                                        </p:attrNameLst>
                                      </p:cBhvr>
                                      <p:to>
                                        <p:strVal val="visible"/>
                                      </p:to>
                                    </p:set>
                                    <p:animEffect transition="in" filter="fade">
                                      <p:cBhvr>
                                        <p:cTn id="161" dur="500"/>
                                        <p:tgtEl>
                                          <p:spTgt spid="48"/>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49"/>
                                        </p:tgtEl>
                                        <p:attrNameLst>
                                          <p:attrName>style.visibility</p:attrName>
                                        </p:attrNameLst>
                                      </p:cBhvr>
                                      <p:to>
                                        <p:strVal val="visible"/>
                                      </p:to>
                                    </p:set>
                                    <p:animEffect transition="in" filter="fade">
                                      <p:cBhvr>
                                        <p:cTn id="166" dur="500"/>
                                        <p:tgtEl>
                                          <p:spTgt spid="4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fade">
                                      <p:cBhvr>
                                        <p:cTn id="169" dur="500"/>
                                        <p:tgtEl>
                                          <p:spTgt spid="5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fade">
                                      <p:cBhvr>
                                        <p:cTn id="172" dur="500"/>
                                        <p:tgtEl>
                                          <p:spTgt spid="5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2"/>
                                        </p:tgtEl>
                                        <p:attrNameLst>
                                          <p:attrName>style.visibility</p:attrName>
                                        </p:attrNameLst>
                                      </p:cBhvr>
                                      <p:to>
                                        <p:strVal val="visible"/>
                                      </p:to>
                                    </p:set>
                                    <p:animEffect transition="in" filter="fade">
                                      <p:cBhvr>
                                        <p:cTn id="177" dur="500"/>
                                        <p:tgtEl>
                                          <p:spTgt spid="52"/>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53"/>
                                        </p:tgtEl>
                                        <p:attrNameLst>
                                          <p:attrName>style.visibility</p:attrName>
                                        </p:attrNameLst>
                                      </p:cBhvr>
                                      <p:to>
                                        <p:strVal val="visible"/>
                                      </p:to>
                                    </p:set>
                                    <p:animEffect transition="in" filter="fade">
                                      <p:cBhvr>
                                        <p:cTn id="180" dur="500"/>
                                        <p:tgtEl>
                                          <p:spTgt spid="53"/>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54"/>
                                        </p:tgtEl>
                                        <p:attrNameLst>
                                          <p:attrName>style.visibility</p:attrName>
                                        </p:attrNameLst>
                                      </p:cBhvr>
                                      <p:to>
                                        <p:strVal val="visible"/>
                                      </p:to>
                                    </p:set>
                                    <p:animEffect transition="in" filter="fade">
                                      <p:cBhvr>
                                        <p:cTn id="185" dur="500"/>
                                        <p:tgtEl>
                                          <p:spTgt spid="54"/>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5"/>
                                        </p:tgtEl>
                                        <p:attrNameLst>
                                          <p:attrName>style.visibility</p:attrName>
                                        </p:attrNameLst>
                                      </p:cBhvr>
                                      <p:to>
                                        <p:strVal val="visible"/>
                                      </p:to>
                                    </p:set>
                                    <p:animEffect transition="in" filter="fade">
                                      <p:cBhvr>
                                        <p:cTn id="188" dur="500"/>
                                        <p:tgtEl>
                                          <p:spTgt spid="5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6"/>
                                        </p:tgtEl>
                                        <p:attrNameLst>
                                          <p:attrName>style.visibility</p:attrName>
                                        </p:attrNameLst>
                                      </p:cBhvr>
                                      <p:to>
                                        <p:strVal val="visible"/>
                                      </p:to>
                                    </p:set>
                                    <p:animEffect transition="in" filter="fade">
                                      <p:cBhvr>
                                        <p:cTn id="191" dur="500"/>
                                        <p:tgtEl>
                                          <p:spTgt spid="56"/>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57"/>
                                        </p:tgtEl>
                                        <p:attrNameLst>
                                          <p:attrName>style.visibility</p:attrName>
                                        </p:attrNameLst>
                                      </p:cBhvr>
                                      <p:to>
                                        <p:strVal val="visible"/>
                                      </p:to>
                                    </p:set>
                                    <p:animEffect transition="in" filter="fade">
                                      <p:cBhvr>
                                        <p:cTn id="196" dur="500"/>
                                        <p:tgtEl>
                                          <p:spTgt spid="5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fade">
                                      <p:cBhvr>
                                        <p:cTn id="19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P spid="10" grpId="0" bldLvl="0" animBg="1"/>
      <p:bldP spid="5" grpId="0" bldLvl="0" animBg="1"/>
      <p:bldP spid="12" grpId="0" bldLvl="0" animBg="1"/>
      <p:bldP spid="6" grpId="0" bldLvl="0" animBg="1"/>
      <p:bldP spid="14"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p:nvPr/>
        </p:nvSpPr>
        <p:spPr>
          <a:xfrm>
            <a:off x="598170" y="1470025"/>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sp>
        <p:nvSpPr>
          <p:cNvPr id="72714" name="Text Box 10"/>
          <p:cNvSpPr txBox="1">
            <a:spLocks noChangeArrowheads="1"/>
          </p:cNvSpPr>
          <p:nvPr/>
        </p:nvSpPr>
        <p:spPr bwMode="auto">
          <a:xfrm>
            <a:off x="4112895" y="24892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9" name="Text Box 10"/>
          <p:cNvSpPr txBox="1">
            <a:spLocks noChangeArrowheads="1"/>
          </p:cNvSpPr>
          <p:nvPr/>
        </p:nvSpPr>
        <p:spPr bwMode="auto">
          <a:xfrm>
            <a:off x="4112895" y="72898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2" name="TextBox 7"/>
          <p:cNvSpPr txBox="1"/>
          <p:nvPr/>
        </p:nvSpPr>
        <p:spPr>
          <a:xfrm>
            <a:off x="489546" y="2299614"/>
            <a:ext cx="11434748" cy="953135"/>
          </a:xfrm>
          <a:prstGeom prst="rect">
            <a:avLst/>
          </a:prstGeom>
          <a:noFill/>
        </p:spPr>
        <p:txBody>
          <a:bodyPr wrap="square" rtlCol="0">
            <a:spAutoFit/>
          </a:bodyPr>
          <a:lstStyle/>
          <a:p>
            <a:r>
              <a:rPr lang="vi-VN" sz="2800" b="1" noProof="1">
                <a:solidFill>
                  <a:srgbClr val="FF0000"/>
                </a:solidFill>
                <a:latin typeface="Times New Roman" panose="02020603050405020304" pitchFamily="18" charset="0"/>
                <a:cs typeface="Times New Roman" panose="02020603050405020304" pitchFamily="18" charset="0"/>
              </a:rPr>
              <a:t>2. Có thể tách mỗi vế câu ghép vừa tìm được ở bài tập 1 thành một câu đơn được không ? Vì sao ?</a:t>
            </a:r>
          </a:p>
        </p:txBody>
      </p:sp>
      <p:sp>
        <p:nvSpPr>
          <p:cNvPr id="4" name="TextBox 7"/>
          <p:cNvSpPr txBox="1"/>
          <p:nvPr/>
        </p:nvSpPr>
        <p:spPr>
          <a:xfrm>
            <a:off x="588606" y="3485794"/>
            <a:ext cx="11434748" cy="953135"/>
          </a:xfrm>
          <a:prstGeom prst="rect">
            <a:avLst/>
          </a:prstGeom>
          <a:noFill/>
        </p:spPr>
        <p:txBody>
          <a:bodyPr wrap="square" rtlCol="0">
            <a:spAutoFit/>
          </a:bodyPr>
          <a:lstStyle/>
          <a:p>
            <a:r>
              <a:rPr lang="vi-VN" sz="2800" b="1" dirty="0">
                <a:solidFill>
                  <a:srgbClr val="0000FF"/>
                </a:solidFill>
                <a:latin typeface="Times New Roman" panose="02020603050405020304" pitchFamily="18" charset="0"/>
                <a:cs typeface="Times New Roman" panose="02020603050405020304" pitchFamily="18" charset="0"/>
                <a:sym typeface="+mn-ea"/>
              </a:rPr>
              <a:t>Không thể tách mỗi vế câu ghép nói trên thành một câu đơn vì mỗi vế câu thể hiện một ý có quan hệ rất chặt chẽ với ý của vế câu khác.</a:t>
            </a:r>
            <a:endParaRPr lang="vi-VN" sz="2800" b="1" noProof="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p:nvPr/>
        </p:nvSpPr>
        <p:spPr>
          <a:xfrm>
            <a:off x="598170" y="1470025"/>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sp>
        <p:nvSpPr>
          <p:cNvPr id="72714" name="Text Box 10"/>
          <p:cNvSpPr txBox="1">
            <a:spLocks noChangeArrowheads="1"/>
          </p:cNvSpPr>
          <p:nvPr/>
        </p:nvSpPr>
        <p:spPr bwMode="auto">
          <a:xfrm>
            <a:off x="4112895" y="24892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9" name="Text Box 10"/>
          <p:cNvSpPr txBox="1">
            <a:spLocks noChangeArrowheads="1"/>
          </p:cNvSpPr>
          <p:nvPr/>
        </p:nvSpPr>
        <p:spPr bwMode="auto">
          <a:xfrm>
            <a:off x="4112895" y="72898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2" name="TextBox 7"/>
          <p:cNvSpPr txBox="1"/>
          <p:nvPr/>
        </p:nvSpPr>
        <p:spPr>
          <a:xfrm>
            <a:off x="489546" y="2299614"/>
            <a:ext cx="11434748" cy="953135"/>
          </a:xfrm>
          <a:prstGeom prst="rect">
            <a:avLst/>
          </a:prstGeom>
          <a:noFill/>
        </p:spPr>
        <p:txBody>
          <a:bodyPr wrap="square" rtlCol="0">
            <a:spAutoFit/>
          </a:bodyPr>
          <a:lstStyle/>
          <a:p>
            <a:r>
              <a:rPr lang="vi-VN" sz="2800" b="1" noProof="1">
                <a:solidFill>
                  <a:srgbClr val="FF0000"/>
                </a:solidFill>
                <a:latin typeface="Times New Roman" panose="02020603050405020304" pitchFamily="18" charset="0"/>
                <a:cs typeface="Times New Roman" panose="02020603050405020304" pitchFamily="18" charset="0"/>
              </a:rPr>
              <a:t>2. Có thể tách mỗi vế câu ghép vừa tìm được ở bài tập 1 thành một câu đơn được không ? Vì sao ?</a:t>
            </a:r>
          </a:p>
        </p:txBody>
      </p:sp>
      <p:sp>
        <p:nvSpPr>
          <p:cNvPr id="4" name="TextBox 7"/>
          <p:cNvSpPr txBox="1"/>
          <p:nvPr/>
        </p:nvSpPr>
        <p:spPr>
          <a:xfrm>
            <a:off x="588606" y="3485794"/>
            <a:ext cx="11434748" cy="953135"/>
          </a:xfrm>
          <a:prstGeom prst="rect">
            <a:avLst/>
          </a:prstGeom>
          <a:noFill/>
        </p:spPr>
        <p:txBody>
          <a:bodyPr wrap="square" rtlCol="0">
            <a:spAutoFit/>
          </a:bodyPr>
          <a:lstStyle/>
          <a:p>
            <a:r>
              <a:rPr lang="vi-VN" sz="2800" b="1" dirty="0">
                <a:solidFill>
                  <a:srgbClr val="0000FF"/>
                </a:solidFill>
                <a:latin typeface="Times New Roman" panose="02020603050405020304" pitchFamily="18" charset="0"/>
                <a:cs typeface="Times New Roman" panose="02020603050405020304" pitchFamily="18" charset="0"/>
                <a:sym typeface="+mn-ea"/>
              </a:rPr>
              <a:t>Không thể tách mỗi vế câu ghép nói trên thành một câu đơn vì mỗi vế câu thể hiện một ý có quan hệ rất chặt chẽ với ý của vế câu khác.</a:t>
            </a:r>
            <a:endParaRPr lang="vi-VN" sz="2800" b="1" noProof="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p:nvPr/>
        </p:nvSpPr>
        <p:spPr>
          <a:xfrm>
            <a:off x="607597" y="1430655"/>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sp>
        <p:nvSpPr>
          <p:cNvPr id="72714" name="Text Box 10"/>
          <p:cNvSpPr txBox="1">
            <a:spLocks noChangeArrowheads="1"/>
          </p:cNvSpPr>
          <p:nvPr/>
        </p:nvSpPr>
        <p:spPr bwMode="auto">
          <a:xfrm>
            <a:off x="4144935" y="428625"/>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9" name="Text Box 10"/>
          <p:cNvSpPr txBox="1">
            <a:spLocks noChangeArrowheads="1"/>
          </p:cNvSpPr>
          <p:nvPr/>
        </p:nvSpPr>
        <p:spPr bwMode="auto">
          <a:xfrm>
            <a:off x="4144935" y="908685"/>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3" name="TextBox 1"/>
          <p:cNvSpPr txBox="1"/>
          <p:nvPr/>
        </p:nvSpPr>
        <p:spPr>
          <a:xfrm>
            <a:off x="551082" y="2082800"/>
            <a:ext cx="9479280" cy="521970"/>
          </a:xfrm>
          <a:prstGeom prst="rect">
            <a:avLst/>
          </a:prstGeom>
          <a:noFill/>
        </p:spPr>
        <p:txBody>
          <a:bodyPr wrap="square" rtlCol="0">
            <a:spAutoFit/>
          </a:bodyPr>
          <a:lstStyle/>
          <a:p>
            <a:r>
              <a:rPr lang="vi-VN" sz="2800" b="1" noProof="1">
                <a:solidFill>
                  <a:srgbClr val="FF0000"/>
                </a:solidFill>
                <a:latin typeface="Times New Roman" panose="02020603050405020304" pitchFamily="18" charset="0"/>
                <a:cs typeface="Times New Roman" panose="02020603050405020304" pitchFamily="18" charset="0"/>
              </a:rPr>
              <a:t>3. Thêm một vế câu vào chỗ trống để tạo thành câu ghép.</a:t>
            </a:r>
          </a:p>
        </p:txBody>
      </p:sp>
      <p:sp>
        <p:nvSpPr>
          <p:cNvPr id="2" name="TextBox 2">
            <a:extLst>
              <a:ext uri="{FF2B5EF4-FFF2-40B4-BE49-F238E27FC236}">
                <a16:creationId xmlns:a16="http://schemas.microsoft.com/office/drawing/2014/main" xmlns="" id="{0F2D5B62-B18A-8BCF-3AB6-68EE5C3439AB}"/>
              </a:ext>
            </a:extLst>
          </p:cNvPr>
          <p:cNvSpPr txBox="1"/>
          <p:nvPr/>
        </p:nvSpPr>
        <p:spPr>
          <a:xfrm>
            <a:off x="551082" y="2880995"/>
            <a:ext cx="10853529" cy="3105150"/>
          </a:xfrm>
          <a:prstGeom prst="rect">
            <a:avLst/>
          </a:prstGeom>
          <a:noFill/>
        </p:spPr>
        <p:txBody>
          <a:bodyPr wrap="square" rtlCol="0">
            <a:spAutoFit/>
          </a:bodyPr>
          <a:lstStyle/>
          <a:p>
            <a:pPr marL="342900" indent="-342900">
              <a:lnSpc>
                <a:spcPct val="140000"/>
              </a:lnSpc>
              <a:buAutoNum type="alphaLcParenR"/>
            </a:pPr>
            <a:r>
              <a:rPr lang="vi-VN" sz="2800" b="1" dirty="0">
                <a:solidFill>
                  <a:srgbClr val="C00000"/>
                </a:solidFill>
                <a:latin typeface="Times New Roman" panose="02020603050405020304" pitchFamily="18" charset="0"/>
                <a:cs typeface="Times New Roman" panose="02020603050405020304" pitchFamily="18" charset="0"/>
              </a:rPr>
              <a:t>Mùa xuân đã về,</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pPr marL="342900" indent="-342900">
              <a:lnSpc>
                <a:spcPct val="140000"/>
              </a:lnSpc>
              <a:buAutoNum type="alphaLcParenR"/>
            </a:pPr>
            <a:r>
              <a:rPr lang="vi-VN" sz="2800" b="1" dirty="0">
                <a:solidFill>
                  <a:srgbClr val="C00000"/>
                </a:solidFill>
                <a:latin typeface="Times New Roman" panose="02020603050405020304" pitchFamily="18" charset="0"/>
                <a:cs typeface="Times New Roman" panose="02020603050405020304" pitchFamily="18" charset="0"/>
              </a:rPr>
              <a:t>Mặt trời mọc, </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pPr marL="342900" indent="-342900">
              <a:lnSpc>
                <a:spcPct val="140000"/>
              </a:lnSpc>
              <a:buFontTx/>
              <a:buAutoNum type="alphaLcParenR"/>
            </a:pPr>
            <a:r>
              <a:rPr lang="vi-VN" sz="2800" b="1" dirty="0">
                <a:solidFill>
                  <a:srgbClr val="C00000"/>
                </a:solidFill>
                <a:latin typeface="Times New Roman" panose="02020603050405020304" pitchFamily="18" charset="0"/>
                <a:cs typeface="Times New Roman" panose="02020603050405020304" pitchFamily="18" charset="0"/>
              </a:rPr>
              <a:t>Trong truyện cổ tích Cây khế, người em chăm chỉ, hiền lành, còn </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pPr marL="342900" indent="-342900">
              <a:lnSpc>
                <a:spcPct val="140000"/>
              </a:lnSpc>
              <a:buAutoNum type="alphaLcParenR"/>
            </a:pPr>
            <a:r>
              <a:rPr lang="vi-VN" sz="2800" b="1" dirty="0">
                <a:solidFill>
                  <a:srgbClr val="C00000"/>
                </a:solidFill>
                <a:latin typeface="Times New Roman" panose="02020603050405020304" pitchFamily="18" charset="0"/>
                <a:cs typeface="Times New Roman" panose="02020603050405020304" pitchFamily="18" charset="0"/>
              </a:rPr>
              <a:t>Vì trời mưa to </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7F7DB340-1121-E2B4-A80A-46733CAF50D2}"/>
              </a:ext>
            </a:extLst>
          </p:cNvPr>
          <p:cNvSpPr txBox="1"/>
          <p:nvPr/>
        </p:nvSpPr>
        <p:spPr>
          <a:xfrm>
            <a:off x="4173215" y="2902865"/>
            <a:ext cx="3936733"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trăm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hoa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đua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nở</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 name="TextBox 4">
            <a:extLst>
              <a:ext uri="{FF2B5EF4-FFF2-40B4-BE49-F238E27FC236}">
                <a16:creationId xmlns:a16="http://schemas.microsoft.com/office/drawing/2014/main" xmlns="" id="{6650B106-B1A1-FDB4-C476-6A1CC420824F}"/>
              </a:ext>
            </a:extLst>
          </p:cNvPr>
          <p:cNvSpPr txBox="1"/>
          <p:nvPr/>
        </p:nvSpPr>
        <p:spPr>
          <a:xfrm>
            <a:off x="3584470" y="3519035"/>
            <a:ext cx="3936733"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sương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tan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dần</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8" name="TextBox 5">
            <a:extLst>
              <a:ext uri="{FF2B5EF4-FFF2-40B4-BE49-F238E27FC236}">
                <a16:creationId xmlns:a16="http://schemas.microsoft.com/office/drawing/2014/main" xmlns="" id="{1D697E3E-2777-BAEE-0D9F-27D9DD3ED452}"/>
              </a:ext>
            </a:extLst>
          </p:cNvPr>
          <p:cNvSpPr txBox="1"/>
          <p:nvPr/>
        </p:nvSpPr>
        <p:spPr>
          <a:xfrm>
            <a:off x="2660445" y="4687803"/>
            <a:ext cx="6196892"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tham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lam,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lười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biếng</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10" name="TextBox 6">
            <a:extLst>
              <a:ext uri="{FF2B5EF4-FFF2-40B4-BE49-F238E27FC236}">
                <a16:creationId xmlns:a16="http://schemas.microsoft.com/office/drawing/2014/main" xmlns="" id="{32A51E8F-73FC-277A-32C0-87E24CF11215}"/>
              </a:ext>
            </a:extLst>
          </p:cNvPr>
          <p:cNvSpPr txBox="1"/>
          <p:nvPr/>
        </p:nvSpPr>
        <p:spPr>
          <a:xfrm>
            <a:off x="3330470" y="5317008"/>
            <a:ext cx="3936733"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nên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về</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muộn</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31160" y="2463165"/>
            <a:ext cx="7065645" cy="1445260"/>
          </a:xfrm>
          <a:prstGeom prst="rect">
            <a:avLst/>
          </a:prstGeom>
          <a:noFill/>
        </p:spPr>
        <p:txBody>
          <a:bodyPr wrap="square" lIns="91440" tIns="45720" rIns="91440" bIns="45720">
            <a:spAutoFit/>
          </a:bodyPr>
          <a:lstStyle/>
          <a:p>
            <a:pPr algn="ctr"/>
            <a:r>
              <a:rPr lang="vi-VN" altLang="en-US" sz="8800" b="1" cap="none" spc="0"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KHỞI ĐỘNG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4" name="Text Box 10"/>
          <p:cNvSpPr txBox="1">
            <a:spLocks noChangeArrowheads="1"/>
          </p:cNvSpPr>
          <p:nvPr/>
        </p:nvSpPr>
        <p:spPr bwMode="auto">
          <a:xfrm>
            <a:off x="4112895" y="7747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9" name="Text Box 10"/>
          <p:cNvSpPr txBox="1">
            <a:spLocks noChangeArrowheads="1"/>
          </p:cNvSpPr>
          <p:nvPr/>
        </p:nvSpPr>
        <p:spPr bwMode="auto">
          <a:xfrm>
            <a:off x="4112895" y="55753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7" name="TextBox 3"/>
          <p:cNvSpPr txBox="1"/>
          <p:nvPr/>
        </p:nvSpPr>
        <p:spPr>
          <a:xfrm>
            <a:off x="295910" y="1079500"/>
            <a:ext cx="2379980" cy="52197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II. Luyện tập:</a:t>
            </a:r>
          </a:p>
        </p:txBody>
      </p:sp>
      <p:sp>
        <p:nvSpPr>
          <p:cNvPr id="11" name="TextBox 2"/>
          <p:cNvSpPr txBox="1"/>
          <p:nvPr/>
        </p:nvSpPr>
        <p:spPr>
          <a:xfrm>
            <a:off x="664490" y="1817057"/>
            <a:ext cx="10853529" cy="3105150"/>
          </a:xfrm>
          <a:prstGeom prst="rect">
            <a:avLst/>
          </a:prstGeom>
          <a:noFill/>
        </p:spPr>
        <p:txBody>
          <a:bodyPr wrap="square" rtlCol="0">
            <a:spAutoFit/>
          </a:bodyPr>
          <a:lstStyle/>
          <a:p>
            <a:pPr marL="342900" indent="-342900">
              <a:lnSpc>
                <a:spcPct val="140000"/>
              </a:lnSpc>
              <a:buAutoNum type="alphaLcParenR"/>
            </a:pPr>
            <a:r>
              <a:rPr lang="vi-VN" sz="2800" b="1" dirty="0">
                <a:solidFill>
                  <a:srgbClr val="C00000"/>
                </a:solidFill>
                <a:latin typeface="Times New Roman" panose="02020603050405020304" pitchFamily="18" charset="0"/>
                <a:cs typeface="Times New Roman" panose="02020603050405020304" pitchFamily="18" charset="0"/>
              </a:rPr>
              <a:t>Mùa xuân đã về,</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pPr marL="342900" indent="-342900">
              <a:lnSpc>
                <a:spcPct val="140000"/>
              </a:lnSpc>
              <a:buAutoNum type="alphaLcParenR"/>
            </a:pPr>
            <a:r>
              <a:rPr lang="vi-VN" sz="2800" b="1" dirty="0">
                <a:solidFill>
                  <a:srgbClr val="C00000"/>
                </a:solidFill>
                <a:latin typeface="Times New Roman" panose="02020603050405020304" pitchFamily="18" charset="0"/>
                <a:cs typeface="Times New Roman" panose="02020603050405020304" pitchFamily="18" charset="0"/>
              </a:rPr>
              <a:t>Mặt trời mọc, </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pPr marL="342900" indent="-342900">
              <a:lnSpc>
                <a:spcPct val="140000"/>
              </a:lnSpc>
              <a:buFontTx/>
              <a:buAutoNum type="alphaLcParenR"/>
            </a:pPr>
            <a:r>
              <a:rPr lang="vi-VN" sz="2800" b="1" dirty="0">
                <a:solidFill>
                  <a:srgbClr val="C00000"/>
                </a:solidFill>
                <a:latin typeface="Times New Roman" panose="02020603050405020304" pitchFamily="18" charset="0"/>
                <a:cs typeface="Times New Roman" panose="02020603050405020304" pitchFamily="18" charset="0"/>
              </a:rPr>
              <a:t>Trong truyện cổ tích Cây khế, người em chăm chỉ, hiền lành, còn </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pPr marL="342900" indent="-342900">
              <a:lnSpc>
                <a:spcPct val="140000"/>
              </a:lnSpc>
              <a:buAutoNum type="alphaLcParenR"/>
            </a:pPr>
            <a:r>
              <a:rPr lang="vi-VN" sz="2800" b="1" dirty="0">
                <a:solidFill>
                  <a:srgbClr val="C00000"/>
                </a:solidFill>
                <a:latin typeface="Times New Roman" panose="02020603050405020304" pitchFamily="18" charset="0"/>
                <a:cs typeface="Times New Roman" panose="02020603050405020304" pitchFamily="18" charset="0"/>
              </a:rPr>
              <a:t>Vì trời mưa to </a:t>
            </a:r>
            <a:r>
              <a:rPr lang="en-US" sz="2800" b="1" dirty="0">
                <a:solidFill>
                  <a:srgbClr val="C00000"/>
                </a:solidFill>
                <a:latin typeface="Times New Roman" panose="02020603050405020304" pitchFamily="18" charset="0"/>
                <a:cs typeface="Times New Roman" panose="02020603050405020304" pitchFamily="18" charset="0"/>
              </a:rPr>
              <a:t>..</a:t>
            </a:r>
            <a:r>
              <a:rPr lang="vi-VN" altLang="en-US" sz="2800" b="1" dirty="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p>
        </p:txBody>
      </p:sp>
      <p:sp>
        <p:nvSpPr>
          <p:cNvPr id="13" name="TextBox 3"/>
          <p:cNvSpPr txBox="1"/>
          <p:nvPr/>
        </p:nvSpPr>
        <p:spPr>
          <a:xfrm>
            <a:off x="4286623" y="1838927"/>
            <a:ext cx="3936733"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trăm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hoa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đua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nở</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15" name="TextBox 4"/>
          <p:cNvSpPr txBox="1"/>
          <p:nvPr/>
        </p:nvSpPr>
        <p:spPr>
          <a:xfrm>
            <a:off x="3697878" y="2455097"/>
            <a:ext cx="3936733"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sương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tan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dần</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59" name="TextBox 5"/>
          <p:cNvSpPr txBox="1"/>
          <p:nvPr/>
        </p:nvSpPr>
        <p:spPr>
          <a:xfrm>
            <a:off x="2773853" y="3623865"/>
            <a:ext cx="6196892"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tham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lam,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lười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biếng</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0" name="TextBox 6"/>
          <p:cNvSpPr txBox="1"/>
          <p:nvPr/>
        </p:nvSpPr>
        <p:spPr>
          <a:xfrm>
            <a:off x="3443878" y="4253070"/>
            <a:ext cx="3936733" cy="521970"/>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nên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về</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muộn</a:t>
            </a:r>
            <a:r>
              <a:rPr lang="vi-VN" altLang="en-US" sz="2800" b="1" dirty="0" err="1">
                <a:solidFill>
                  <a:schemeClr val="accent1">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circle(in)">
                                      <p:cBhvr>
                                        <p:cTn id="14" dur="20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31160" y="2463165"/>
            <a:ext cx="7065645" cy="1445260"/>
          </a:xfrm>
          <a:prstGeom prst="rect">
            <a:avLst/>
          </a:prstGeom>
          <a:noFill/>
        </p:spPr>
        <p:txBody>
          <a:bodyPr wrap="square" lIns="91440" tIns="45720" rIns="91440" bIns="45720">
            <a:spAutoFit/>
          </a:bodyPr>
          <a:lstStyle/>
          <a:p>
            <a:pPr algn="ctr"/>
            <a:r>
              <a:rPr lang="vi-VN" altLang="en-US" sz="8800" b="1" cap="none" spc="0"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VẬN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4" name="Text Box 10"/>
          <p:cNvSpPr txBox="1">
            <a:spLocks noChangeArrowheads="1"/>
          </p:cNvSpPr>
          <p:nvPr/>
        </p:nvSpPr>
        <p:spPr bwMode="auto">
          <a:xfrm>
            <a:off x="4056335" y="483019"/>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9" name="Text Box 10"/>
          <p:cNvSpPr txBox="1">
            <a:spLocks noChangeArrowheads="1"/>
          </p:cNvSpPr>
          <p:nvPr/>
        </p:nvSpPr>
        <p:spPr bwMode="auto">
          <a:xfrm>
            <a:off x="4056335" y="963079"/>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2" name="Cloud Callout 4"/>
          <p:cNvSpPr/>
          <p:nvPr/>
        </p:nvSpPr>
        <p:spPr>
          <a:xfrm>
            <a:off x="476665" y="1564698"/>
            <a:ext cx="4227443" cy="1330699"/>
          </a:xfrm>
          <a:prstGeom prst="cloudCallout">
            <a:avLst>
              <a:gd name="adj1" fmla="val -57036"/>
              <a:gd name="adj2" fmla="val 4663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noProof="1">
                <a:solidFill>
                  <a:schemeClr val="accent1">
                    <a:lumMod val="75000"/>
                  </a:schemeClr>
                </a:solidFill>
                <a:latin typeface="Times New Roman" panose="02020603050405020304" pitchFamily="18" charset="0"/>
                <a:cs typeface="Times New Roman" panose="02020603050405020304" pitchFamily="18" charset="0"/>
              </a:rPr>
              <a:t>Câu ghép là gì?</a:t>
            </a:r>
          </a:p>
        </p:txBody>
      </p:sp>
      <p:sp>
        <p:nvSpPr>
          <p:cNvPr id="3" name="Rectangular Callout 6"/>
          <p:cNvSpPr/>
          <p:nvPr/>
        </p:nvSpPr>
        <p:spPr>
          <a:xfrm>
            <a:off x="4850299" y="1646389"/>
            <a:ext cx="6364354" cy="1484243"/>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noProof="1">
                <a:solidFill>
                  <a:srgbClr val="C00000"/>
                </a:solidFill>
                <a:latin typeface="Times New Roman" panose="02020603050405020304" pitchFamily="18" charset="0"/>
                <a:cs typeface="Times New Roman" panose="02020603050405020304" pitchFamily="18" charset="0"/>
              </a:rPr>
              <a:t>Câu ghép là câu do nhiều vế câu ghép lại.</a:t>
            </a:r>
          </a:p>
        </p:txBody>
      </p:sp>
      <p:sp>
        <p:nvSpPr>
          <p:cNvPr id="5" name="Cloud Callout 5"/>
          <p:cNvSpPr/>
          <p:nvPr/>
        </p:nvSpPr>
        <p:spPr>
          <a:xfrm>
            <a:off x="1033588" y="3112217"/>
            <a:ext cx="4442793" cy="3008244"/>
          </a:xfrm>
          <a:prstGeom prst="cloudCallout">
            <a:avLst>
              <a:gd name="adj1" fmla="val -56444"/>
              <a:gd name="adj2" fmla="val 4602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7030A0"/>
                </a:solidFill>
                <a:latin typeface="Times New Roman" panose="02020603050405020304" pitchFamily="18" charset="0"/>
                <a:cs typeface="Times New Roman" panose="02020603050405020304" pitchFamily="18" charset="0"/>
              </a:rPr>
              <a:t>Mỗi vế của câu ghép có cấu tạo như thế nào? Và thể hiện đặc điểm gì ?</a:t>
            </a:r>
          </a:p>
        </p:txBody>
      </p:sp>
      <p:sp>
        <p:nvSpPr>
          <p:cNvPr id="6" name="Rectangular Callout 7"/>
          <p:cNvSpPr/>
          <p:nvPr/>
        </p:nvSpPr>
        <p:spPr>
          <a:xfrm>
            <a:off x="5651006" y="3528617"/>
            <a:ext cx="6410737" cy="2175122"/>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noProof="1">
                <a:solidFill>
                  <a:srgbClr val="C00000"/>
                </a:solidFill>
                <a:latin typeface="Times New Roman" panose="02020603050405020304" pitchFamily="18" charset="0"/>
                <a:cs typeface="Times New Roman" panose="02020603050405020304" pitchFamily="18" charset="0"/>
              </a:rPr>
              <a:t>Mỗi vế của câu ghép thường có cấu tạo giống 1 câu đơn (có đủ chủ ngữ, vị ngữ) và thể hiện một ý có quan hệ chặt chẽ với ý của những vế câu khác.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5" grpId="0" animBg="1"/>
      <p:bldP spid="5" grpId="1"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4" name="Text Box 10"/>
          <p:cNvSpPr txBox="1">
            <a:spLocks noChangeArrowheads="1"/>
          </p:cNvSpPr>
          <p:nvPr/>
        </p:nvSpPr>
        <p:spPr bwMode="auto">
          <a:xfrm>
            <a:off x="4112895" y="127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9" name="Text Box 10"/>
          <p:cNvSpPr txBox="1">
            <a:spLocks noChangeArrowheads="1"/>
          </p:cNvSpPr>
          <p:nvPr/>
        </p:nvSpPr>
        <p:spPr bwMode="auto">
          <a:xfrm>
            <a:off x="4112895" y="48133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24589" name="Text Box 145"/>
          <p:cNvSpPr txBox="1">
            <a:spLocks noChangeArrowheads="1"/>
          </p:cNvSpPr>
          <p:nvPr/>
        </p:nvSpPr>
        <p:spPr bwMode="auto">
          <a:xfrm>
            <a:off x="575745" y="841602"/>
            <a:ext cx="6667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solidFill>
                  <a:srgbClr val="00B050"/>
                </a:solidFill>
                <a:latin typeface="Times New Roman" panose="02020603050405020304" pitchFamily="18" charset="0"/>
                <a:cs typeface="Times New Roman" panose="02020603050405020304" pitchFamily="18" charset="0"/>
              </a:rPr>
              <a:t>Xếp</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các</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câu</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sau</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vào</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nhóm</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thích</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hợp</a:t>
            </a:r>
            <a:r>
              <a:rPr lang="en-US" altLang="en-US" sz="2800" b="1" dirty="0">
                <a:solidFill>
                  <a:srgbClr val="00B050"/>
                </a:solidFill>
                <a:latin typeface="Times New Roman" panose="02020603050405020304" pitchFamily="18" charset="0"/>
                <a:cs typeface="Times New Roman" panose="02020603050405020304" pitchFamily="18" charset="0"/>
              </a:rPr>
              <a:t>.</a:t>
            </a:r>
          </a:p>
        </p:txBody>
      </p:sp>
      <p:sp>
        <p:nvSpPr>
          <p:cNvPr id="24578" name="Rectangle 3"/>
          <p:cNvSpPr>
            <a:spLocks noChangeArrowheads="1"/>
          </p:cNvSpPr>
          <p:nvPr/>
        </p:nvSpPr>
        <p:spPr bwMode="auto">
          <a:xfrm>
            <a:off x="1323975" y="1247775"/>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4585" name="Text Box 141"/>
          <p:cNvSpPr txBox="1">
            <a:spLocks noChangeArrowheads="1"/>
          </p:cNvSpPr>
          <p:nvPr/>
        </p:nvSpPr>
        <p:spPr bwMode="auto">
          <a:xfrm>
            <a:off x="676275" y="1378744"/>
            <a:ext cx="8763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Mình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a:t>
            </a:r>
          </a:p>
        </p:txBody>
      </p:sp>
      <p:sp>
        <p:nvSpPr>
          <p:cNvPr id="24592" name="Text Box 151"/>
          <p:cNvSpPr txBox="1">
            <a:spLocks noChangeArrowheads="1"/>
          </p:cNvSpPr>
          <p:nvPr/>
        </p:nvSpPr>
        <p:spPr bwMode="auto">
          <a:xfrm>
            <a:off x="676275" y="2743200"/>
            <a:ext cx="542861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4 : Anh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đeo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súng</a:t>
            </a:r>
            <a:r>
              <a:rPr lang="en-US" altLang="en-US" sz="2800" b="1" dirty="0">
                <a:latin typeface="Times New Roman" panose="02020603050405020304" pitchFamily="18" charset="0"/>
                <a:cs typeface="Times New Roman" panose="02020603050405020304" pitchFamily="18" charset="0"/>
              </a:rPr>
              <a:t>.</a:t>
            </a:r>
          </a:p>
        </p:txBody>
      </p:sp>
      <p:sp>
        <p:nvSpPr>
          <p:cNvPr id="24593" name="Text Box 152"/>
          <p:cNvSpPr txBox="1">
            <a:spLocks noChangeArrowheads="1"/>
          </p:cNvSpPr>
          <p:nvPr/>
        </p:nvSpPr>
        <p:spPr bwMode="auto">
          <a:xfrm>
            <a:off x="676275" y="2296160"/>
            <a:ext cx="846963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Thầy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lớp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dậy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chào</a:t>
            </a:r>
            <a:r>
              <a:rPr lang="en-US" altLang="en-US" sz="2800" b="1" dirty="0">
                <a:latin typeface="Times New Roman" panose="02020603050405020304" pitchFamily="18" charset="0"/>
                <a:cs typeface="Times New Roman" panose="02020603050405020304" pitchFamily="18" charset="0"/>
              </a:rPr>
              <a:t>.</a:t>
            </a:r>
          </a:p>
        </p:txBody>
      </p:sp>
      <p:sp>
        <p:nvSpPr>
          <p:cNvPr id="24594" name="Text Box 153"/>
          <p:cNvSpPr txBox="1">
            <a:spLocks noChangeArrowheads="1"/>
          </p:cNvSpPr>
          <p:nvPr/>
        </p:nvSpPr>
        <p:spPr bwMode="auto">
          <a:xfrm>
            <a:off x="676275" y="1847850"/>
            <a:ext cx="617347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2: Con </a:t>
            </a:r>
            <a:r>
              <a:rPr lang="en-US" altLang="en-US" sz="2800" b="1" dirty="0" err="1">
                <a:latin typeface="Times New Roman" panose="02020603050405020304" pitchFamily="18" charset="0"/>
                <a:cs typeface="Times New Roman" panose="02020603050405020304" pitchFamily="18" charset="0"/>
              </a:rPr>
              <a:t>mèo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đổ</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lọ</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a:t>
            </a:r>
          </a:p>
        </p:txBody>
      </p:sp>
      <p:sp>
        <p:nvSpPr>
          <p:cNvPr id="24595" name="Text Box 154"/>
          <p:cNvSpPr txBox="1">
            <a:spLocks noChangeArrowheads="1"/>
          </p:cNvSpPr>
          <p:nvPr/>
        </p:nvSpPr>
        <p:spPr bwMode="auto">
          <a:xfrm>
            <a:off x="676275" y="3243488"/>
            <a:ext cx="8763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5: </a:t>
            </a:r>
            <a:r>
              <a:rPr lang="en-US" altLang="en-US" sz="2800" b="1" dirty="0" err="1">
                <a:latin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mưa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lội</a:t>
            </a:r>
            <a:r>
              <a:rPr lang="en-US" altLang="en-US" sz="2800" b="1" dirty="0">
                <a:latin typeface="Times New Roman" panose="02020603050405020304" pitchFamily="18" charset="0"/>
                <a:cs typeface="Times New Roman" panose="02020603050405020304" pitchFamily="18" charset="0"/>
              </a:rPr>
              <a:t>.</a:t>
            </a:r>
          </a:p>
        </p:txBody>
      </p:sp>
      <p:grpSp>
        <p:nvGrpSpPr>
          <p:cNvPr id="10" name="Group 9"/>
          <p:cNvGrpSpPr/>
          <p:nvPr/>
        </p:nvGrpSpPr>
        <p:grpSpPr>
          <a:xfrm>
            <a:off x="1790700" y="3800475"/>
            <a:ext cx="8648700" cy="3286125"/>
            <a:chOff x="2820" y="5985"/>
            <a:chExt cx="13620" cy="5175"/>
          </a:xfrm>
        </p:grpSpPr>
        <p:sp>
          <p:nvSpPr>
            <p:cNvPr id="24580" name="Rectangle 135"/>
            <p:cNvSpPr>
              <a:spLocks noChangeArrowheads="1"/>
            </p:cNvSpPr>
            <p:nvPr/>
          </p:nvSpPr>
          <p:spPr bwMode="auto">
            <a:xfrm>
              <a:off x="3000" y="6840"/>
              <a:ext cx="468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89225" name="AutoShape 137"/>
            <p:cNvSpPr>
              <a:spLocks noChangeArrowheads="1"/>
            </p:cNvSpPr>
            <p:nvPr/>
          </p:nvSpPr>
          <p:spPr bwMode="auto">
            <a:xfrm>
              <a:off x="3960" y="6465"/>
              <a:ext cx="3720" cy="1560"/>
            </a:xfrm>
            <a:prstGeom prst="cloudCallout">
              <a:avLst>
                <a:gd name="adj1" fmla="val -18884"/>
                <a:gd name="adj2" fmla="val 109454"/>
              </a:avLst>
            </a:prstGeom>
            <a:gradFill rotWithShape="1">
              <a:gsLst>
                <a:gs pos="0">
                  <a:srgbClr val="FF66FF"/>
                </a:gs>
                <a:gs pos="50000">
                  <a:schemeClr val="bg1"/>
                </a:gs>
                <a:gs pos="100000">
                  <a:srgbClr val="FF66FF"/>
                </a:gs>
              </a:gsLst>
              <a:lin ang="5400000" scaled="1"/>
            </a:gradFill>
            <a:ln>
              <a:noFill/>
            </a:ln>
            <a:effectLst>
              <a:prstShdw prst="shdw17" dist="17961" dir="2700000">
                <a:srgbClr val="FF66FF">
                  <a:gamma/>
                  <a:shade val="60000"/>
                  <a:invGamma/>
                </a:srgbClr>
              </a:prstShdw>
            </a:effectLst>
            <a:extLst>
              <a:ext uri="{91240B29-F687-4F45-9708-019B960494DF}">
                <a14:hiddenLine xmlns:a14="http://schemas.microsoft.com/office/drawing/2010/main" w="9525">
                  <a:solidFill>
                    <a:srgbClr val="FF6600"/>
                  </a:solidFill>
                  <a:round/>
                </a14:hiddenLine>
              </a:ext>
            </a:extLst>
          </p:spPr>
          <p:txBody>
            <a:bodyPr anchor="ctr"/>
            <a:lstStyle/>
            <a:p>
              <a:pPr algn="ctr">
                <a:defRPr/>
              </a:pPr>
              <a:endParaRPr lang="en-US" altLang="en-US" sz="2400" b="1" dirty="0">
                <a:solidFill>
                  <a:schemeClr val="hlink"/>
                </a:solidFill>
                <a:cs typeface="Times New Roman" panose="02020603050405020304" pitchFamily="18" charset="0"/>
              </a:endParaRPr>
            </a:p>
            <a:p>
              <a:pPr algn="ctr">
                <a:defRPr/>
              </a:pPr>
              <a:r>
                <a:rPr lang="en-US" altLang="en-US" sz="2400" b="1" dirty="0">
                  <a:solidFill>
                    <a:schemeClr val="hlink"/>
                  </a:solidFill>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Nhóm</a:t>
              </a:r>
              <a:r>
                <a:rPr lang="en-US" altLang="en-US" sz="2400" b="1" dirty="0">
                  <a:solidFill>
                    <a:schemeClr val="hlink"/>
                  </a:solidFill>
                  <a:latin typeface="Times New Roman" panose="02020603050405020304" pitchFamily="18" charset="0"/>
                  <a:cs typeface="Times New Roman" panose="02020603050405020304" pitchFamily="18" charset="0"/>
                </a:rPr>
                <a:t> 1:</a:t>
              </a:r>
            </a:p>
            <a:p>
              <a:pPr algn="ctr">
                <a:defRPr/>
              </a:pPr>
              <a:r>
                <a:rPr lang="en-US" altLang="en-US" sz="2400" b="1" dirty="0" err="1">
                  <a:solidFill>
                    <a:schemeClr val="hlink"/>
                  </a:solidFill>
                  <a:latin typeface="Times New Roman" panose="02020603050405020304" pitchFamily="18" charset="0"/>
                  <a:cs typeface="Times New Roman" panose="02020603050405020304" pitchFamily="18" charset="0"/>
                </a:rPr>
                <a:t>Câu</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đơn</a:t>
              </a:r>
              <a:endParaRPr lang="en-US" altLang="en-US" sz="2400" b="1" dirty="0">
                <a:solidFill>
                  <a:srgbClr val="FF3300"/>
                </a:solidFill>
                <a:latin typeface="Times New Roman" panose="02020603050405020304" pitchFamily="18" charset="0"/>
                <a:cs typeface="Times New Roman" panose="02020603050405020304" pitchFamily="18" charset="0"/>
              </a:endParaRPr>
            </a:p>
            <a:p>
              <a:pPr algn="ctr">
                <a:defRPr/>
              </a:pPr>
              <a:r>
                <a:rPr lang="en-US" altLang="en-US" sz="2400" b="1" dirty="0">
                  <a:solidFill>
                    <a:srgbClr val="FF3300"/>
                  </a:solidFill>
                  <a:cs typeface="Times New Roman" panose="02020603050405020304" pitchFamily="18" charset="0"/>
                </a:rPr>
                <a:t> </a:t>
              </a:r>
            </a:p>
          </p:txBody>
        </p:sp>
        <p:sp>
          <p:nvSpPr>
            <p:cNvPr id="89226" name="AutoShape 138"/>
            <p:cNvSpPr>
              <a:spLocks noChangeArrowheads="1"/>
            </p:cNvSpPr>
            <p:nvPr/>
          </p:nvSpPr>
          <p:spPr bwMode="auto">
            <a:xfrm>
              <a:off x="11340" y="6345"/>
              <a:ext cx="3960" cy="1440"/>
            </a:xfrm>
            <a:prstGeom prst="cloudCallout">
              <a:avLst>
                <a:gd name="adj1" fmla="val -25315"/>
                <a:gd name="adj2" fmla="val 124829"/>
              </a:avLst>
            </a:prstGeom>
            <a:gradFill rotWithShape="1">
              <a:gsLst>
                <a:gs pos="0">
                  <a:srgbClr val="00CCFF"/>
                </a:gs>
                <a:gs pos="50000">
                  <a:schemeClr val="bg1"/>
                </a:gs>
                <a:gs pos="100000">
                  <a:srgbClr val="00CCFF"/>
                </a:gs>
              </a:gsLst>
              <a:lin ang="5400000" scaled="1"/>
            </a:gradFill>
            <a:ln>
              <a:noFill/>
            </a:ln>
            <a:effectLst>
              <a:prstShdw prst="shdw17" dist="17961" dir="2700000">
                <a:srgbClr val="00CCFF">
                  <a:gamma/>
                  <a:shade val="60000"/>
                  <a:invGamma/>
                </a:srgbClr>
              </a:prstShdw>
            </a:effectLst>
            <a:extLst>
              <a:ext uri="{91240B29-F687-4F45-9708-019B960494DF}">
                <a14:hiddenLine xmlns:a14="http://schemas.microsoft.com/office/drawing/2010/main" w="9525">
                  <a:solidFill>
                    <a:srgbClr val="FF6600"/>
                  </a:solidFill>
                  <a:round/>
                </a14:hiddenLine>
              </a:ext>
            </a:extLst>
          </p:spPr>
          <p:txBody>
            <a:bodyPr anchor="ctr"/>
            <a:lstStyle/>
            <a:p>
              <a:pPr algn="ctr">
                <a:defRPr/>
              </a:pPr>
              <a:endParaRPr lang="en-US" altLang="en-US" b="1" dirty="0">
                <a:solidFill>
                  <a:srgbClr val="FF3300"/>
                </a:solidFill>
                <a:cs typeface="Times New Roman" panose="02020603050405020304" pitchFamily="18" charset="0"/>
              </a:endParaRPr>
            </a:p>
            <a:p>
              <a:pPr algn="ctr">
                <a:defRPr/>
              </a:pPr>
              <a:r>
                <a:rPr lang="en-US" altLang="en-US" sz="2400" b="1" dirty="0" err="1">
                  <a:solidFill>
                    <a:srgbClr val="660066"/>
                  </a:solidFill>
                  <a:latin typeface="Times New Roman" panose="02020603050405020304" pitchFamily="18" charset="0"/>
                  <a:cs typeface="Times New Roman" panose="02020603050405020304" pitchFamily="18" charset="0"/>
                </a:rPr>
                <a:t>Nhóm</a:t>
              </a:r>
              <a:r>
                <a:rPr lang="en-US" altLang="en-US" sz="2400" b="1" dirty="0">
                  <a:solidFill>
                    <a:srgbClr val="660066"/>
                  </a:solidFill>
                  <a:latin typeface="Times New Roman" panose="02020603050405020304" pitchFamily="18" charset="0"/>
                  <a:cs typeface="Times New Roman" panose="02020603050405020304" pitchFamily="18" charset="0"/>
                </a:rPr>
                <a:t> 2:</a:t>
              </a:r>
            </a:p>
            <a:p>
              <a:pPr algn="ctr">
                <a:defRPr/>
              </a:pPr>
              <a:r>
                <a:rPr lang="en-US" altLang="en-US" sz="2400" b="1" dirty="0">
                  <a:solidFill>
                    <a:srgbClr val="660066"/>
                  </a:solidFill>
                  <a:latin typeface="Times New Roman" panose="02020603050405020304" pitchFamily="18" charset="0"/>
                  <a:cs typeface="Times New Roman" panose="02020603050405020304" pitchFamily="18" charset="0"/>
                </a:rPr>
                <a:t> </a:t>
              </a:r>
              <a:r>
                <a:rPr lang="en-US" altLang="en-US" sz="2400" b="1" dirty="0" err="1">
                  <a:solidFill>
                    <a:srgbClr val="660066"/>
                  </a:solidFill>
                  <a:latin typeface="Times New Roman" panose="02020603050405020304" pitchFamily="18" charset="0"/>
                  <a:cs typeface="Times New Roman" panose="02020603050405020304" pitchFamily="18" charset="0"/>
                </a:rPr>
                <a:t>Câu</a:t>
              </a:r>
              <a:r>
                <a:rPr lang="en-US" altLang="en-US" sz="2400" b="1" dirty="0">
                  <a:solidFill>
                    <a:srgbClr val="660066"/>
                  </a:solidFill>
                  <a:latin typeface="Times New Roman" panose="02020603050405020304" pitchFamily="18" charset="0"/>
                  <a:cs typeface="Times New Roman" panose="02020603050405020304" pitchFamily="18" charset="0"/>
                </a:rPr>
                <a:t> </a:t>
              </a:r>
              <a:r>
                <a:rPr lang="en-US" altLang="en-US" sz="2400" b="1" dirty="0" err="1">
                  <a:solidFill>
                    <a:srgbClr val="660066"/>
                  </a:solidFill>
                  <a:latin typeface="Times New Roman" panose="02020603050405020304" pitchFamily="18" charset="0"/>
                  <a:cs typeface="Times New Roman" panose="02020603050405020304" pitchFamily="18" charset="0"/>
                </a:rPr>
                <a:t>ghép</a:t>
              </a:r>
              <a:endParaRPr lang="en-US" altLang="en-US" sz="2400" b="1" dirty="0">
                <a:solidFill>
                  <a:srgbClr val="660066"/>
                </a:solidFill>
                <a:latin typeface="Times New Roman" panose="02020603050405020304" pitchFamily="18" charset="0"/>
                <a:cs typeface="Times New Roman" panose="02020603050405020304" pitchFamily="18" charset="0"/>
              </a:endParaRPr>
            </a:p>
            <a:p>
              <a:pPr algn="ctr">
                <a:defRPr/>
              </a:pPr>
              <a:r>
                <a:rPr lang="en-US" altLang="en-US" sz="2400" b="1" dirty="0">
                  <a:solidFill>
                    <a:srgbClr val="FF3300"/>
                  </a:solidFill>
                  <a:cs typeface="Times New Roman" panose="02020603050405020304" pitchFamily="18" charset="0"/>
                </a:rPr>
                <a:t> </a:t>
              </a:r>
            </a:p>
          </p:txBody>
        </p:sp>
        <p:sp>
          <p:nvSpPr>
            <p:cNvPr id="24583" name="Line 139"/>
            <p:cNvSpPr>
              <a:spLocks noChangeShapeType="1"/>
            </p:cNvSpPr>
            <p:nvPr/>
          </p:nvSpPr>
          <p:spPr bwMode="auto">
            <a:xfrm>
              <a:off x="9840" y="5985"/>
              <a:ext cx="0" cy="4680"/>
            </a:xfrm>
            <a:prstGeom prst="line">
              <a:avLst/>
            </a:prstGeom>
            <a:noFill/>
            <a:ln w="762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84" name="Line 140"/>
            <p:cNvSpPr>
              <a:spLocks noChangeShapeType="1"/>
            </p:cNvSpPr>
            <p:nvPr/>
          </p:nvSpPr>
          <p:spPr bwMode="auto">
            <a:xfrm flipV="1">
              <a:off x="2820" y="5985"/>
              <a:ext cx="13560"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86" name="Line 142"/>
            <p:cNvSpPr>
              <a:spLocks noChangeShapeType="1"/>
            </p:cNvSpPr>
            <p:nvPr/>
          </p:nvSpPr>
          <p:spPr bwMode="auto">
            <a:xfrm>
              <a:off x="2880" y="5985"/>
              <a:ext cx="0" cy="4680"/>
            </a:xfrm>
            <a:prstGeom prst="line">
              <a:avLst/>
            </a:prstGeom>
            <a:noFill/>
            <a:ln w="762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87" name="Line 143"/>
            <p:cNvSpPr>
              <a:spLocks noChangeShapeType="1"/>
            </p:cNvSpPr>
            <p:nvPr/>
          </p:nvSpPr>
          <p:spPr bwMode="auto">
            <a:xfrm flipV="1">
              <a:off x="2880" y="10665"/>
              <a:ext cx="13560"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88" name="Line 144"/>
            <p:cNvSpPr>
              <a:spLocks noChangeShapeType="1"/>
            </p:cNvSpPr>
            <p:nvPr/>
          </p:nvSpPr>
          <p:spPr bwMode="auto">
            <a:xfrm>
              <a:off x="16320" y="5985"/>
              <a:ext cx="0" cy="4680"/>
            </a:xfrm>
            <a:prstGeom prst="line">
              <a:avLst/>
            </a:prstGeom>
            <a:noFill/>
            <a:ln w="762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cs typeface="Times New Roman" panose="02020603050405020304" pitchFamily="18" charset="0"/>
              </a:endParaRPr>
            </a:p>
          </p:txBody>
        </p:sp>
        <p:sp>
          <p:nvSpPr>
            <p:cNvPr id="24590" name="Text Box 146"/>
            <p:cNvSpPr txBox="1">
              <a:spLocks noChangeArrowheads="1"/>
            </p:cNvSpPr>
            <p:nvPr/>
          </p:nvSpPr>
          <p:spPr bwMode="auto">
            <a:xfrm>
              <a:off x="3000" y="8985"/>
              <a:ext cx="6600" cy="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Gồm  các câu số :</a:t>
              </a:r>
              <a:r>
                <a:rPr lang="en-US" altLang="en-US" sz="1800" b="1">
                  <a:latin typeface="Times New Roman" panose="02020603050405020304" pitchFamily="18" charset="0"/>
                  <a:cs typeface="Times New Roman" panose="02020603050405020304" pitchFamily="18" charset="0"/>
                </a:rPr>
                <a:t> ……………………………</a:t>
              </a:r>
            </a:p>
          </p:txBody>
        </p:sp>
        <p:sp>
          <p:nvSpPr>
            <p:cNvPr id="24591" name="Text Box 150"/>
            <p:cNvSpPr txBox="1">
              <a:spLocks noChangeArrowheads="1"/>
            </p:cNvSpPr>
            <p:nvPr/>
          </p:nvSpPr>
          <p:spPr bwMode="auto">
            <a:xfrm>
              <a:off x="9840" y="8985"/>
              <a:ext cx="6600" cy="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Gồm các câu số :</a:t>
              </a:r>
              <a:r>
                <a:rPr lang="en-US" altLang="en-US" sz="1800" b="1">
                  <a:latin typeface="Times New Roman" panose="02020603050405020304" pitchFamily="18" charset="0"/>
                  <a:cs typeface="Times New Roman" panose="02020603050405020304" pitchFamily="18" charset="0"/>
                </a:rPr>
                <a:t> ……………………………</a:t>
              </a:r>
            </a:p>
          </p:txBody>
        </p:sp>
      </p:grpSp>
      <p:sp>
        <p:nvSpPr>
          <p:cNvPr id="89244" name="Text Box 156"/>
          <p:cNvSpPr txBox="1">
            <a:spLocks noChangeArrowheads="1"/>
          </p:cNvSpPr>
          <p:nvPr/>
        </p:nvSpPr>
        <p:spPr bwMode="auto">
          <a:xfrm>
            <a:off x="2781300" y="6041391"/>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chemeClr val="hlink"/>
                </a:solidFill>
                <a:latin typeface="Times New Roman" panose="02020603050405020304" pitchFamily="18" charset="0"/>
                <a:cs typeface="Times New Roman" panose="02020603050405020304" pitchFamily="18" charset="0"/>
              </a:rPr>
              <a:t>2  ,  4</a:t>
            </a:r>
          </a:p>
        </p:txBody>
      </p:sp>
      <p:sp>
        <p:nvSpPr>
          <p:cNvPr id="89245" name="Text Box 157"/>
          <p:cNvSpPr txBox="1">
            <a:spLocks noChangeArrowheads="1"/>
          </p:cNvSpPr>
          <p:nvPr/>
        </p:nvSpPr>
        <p:spPr bwMode="auto">
          <a:xfrm>
            <a:off x="7200900" y="6053456"/>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1  ,  3  ,  5</a:t>
            </a:r>
            <a:r>
              <a:rPr lang="en-US" altLang="en-US" sz="2800" b="1">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fade">
                                      <p:cBhvr>
                                        <p:cTn id="7" dur="1000"/>
                                        <p:tgtEl>
                                          <p:spTgt spid="24589"/>
                                        </p:tgtEl>
                                      </p:cBhvr>
                                    </p:animEffect>
                                    <p:anim calcmode="lin" valueType="num">
                                      <p:cBhvr>
                                        <p:cTn id="8" dur="1000" fill="hold"/>
                                        <p:tgtEl>
                                          <p:spTgt spid="24589"/>
                                        </p:tgtEl>
                                        <p:attrNameLst>
                                          <p:attrName>ppt_x</p:attrName>
                                        </p:attrNameLst>
                                      </p:cBhvr>
                                      <p:tavLst>
                                        <p:tav tm="0">
                                          <p:val>
                                            <p:strVal val="#ppt_x"/>
                                          </p:val>
                                        </p:tav>
                                        <p:tav tm="100000">
                                          <p:val>
                                            <p:strVal val="#ppt_x"/>
                                          </p:val>
                                        </p:tav>
                                      </p:tavLst>
                                    </p:anim>
                                    <p:anim calcmode="lin" valueType="num">
                                      <p:cBhvr>
                                        <p:cTn id="9" dur="1000" fill="hold"/>
                                        <p:tgtEl>
                                          <p:spTgt spid="2458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fade">
                                      <p:cBhvr>
                                        <p:cTn id="12" dur="1000"/>
                                        <p:tgtEl>
                                          <p:spTgt spid="24578"/>
                                        </p:tgtEl>
                                      </p:cBhvr>
                                    </p:animEffect>
                                    <p:anim calcmode="lin" valueType="num">
                                      <p:cBhvr>
                                        <p:cTn id="13" dur="1000" fill="hold"/>
                                        <p:tgtEl>
                                          <p:spTgt spid="24578"/>
                                        </p:tgtEl>
                                        <p:attrNameLst>
                                          <p:attrName>ppt_x</p:attrName>
                                        </p:attrNameLst>
                                      </p:cBhvr>
                                      <p:tavLst>
                                        <p:tav tm="0">
                                          <p:val>
                                            <p:strVal val="#ppt_x"/>
                                          </p:val>
                                        </p:tav>
                                        <p:tav tm="100000">
                                          <p:val>
                                            <p:strVal val="#ppt_x"/>
                                          </p:val>
                                        </p:tav>
                                      </p:tavLst>
                                    </p:anim>
                                    <p:anim calcmode="lin" valueType="num">
                                      <p:cBhvr>
                                        <p:cTn id="14" dur="1000" fill="hold"/>
                                        <p:tgtEl>
                                          <p:spTgt spid="2457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fade">
                                      <p:cBhvr>
                                        <p:cTn id="17" dur="1000"/>
                                        <p:tgtEl>
                                          <p:spTgt spid="24585"/>
                                        </p:tgtEl>
                                      </p:cBhvr>
                                    </p:animEffect>
                                    <p:anim calcmode="lin" valueType="num">
                                      <p:cBhvr>
                                        <p:cTn id="18" dur="1000" fill="hold"/>
                                        <p:tgtEl>
                                          <p:spTgt spid="24585"/>
                                        </p:tgtEl>
                                        <p:attrNameLst>
                                          <p:attrName>ppt_x</p:attrName>
                                        </p:attrNameLst>
                                      </p:cBhvr>
                                      <p:tavLst>
                                        <p:tav tm="0">
                                          <p:val>
                                            <p:strVal val="#ppt_x"/>
                                          </p:val>
                                        </p:tav>
                                        <p:tav tm="100000">
                                          <p:val>
                                            <p:strVal val="#ppt_x"/>
                                          </p:val>
                                        </p:tav>
                                      </p:tavLst>
                                    </p:anim>
                                    <p:anim calcmode="lin" valueType="num">
                                      <p:cBhvr>
                                        <p:cTn id="19" dur="1000" fill="hold"/>
                                        <p:tgtEl>
                                          <p:spTgt spid="2458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592"/>
                                        </p:tgtEl>
                                        <p:attrNameLst>
                                          <p:attrName>style.visibility</p:attrName>
                                        </p:attrNameLst>
                                      </p:cBhvr>
                                      <p:to>
                                        <p:strVal val="visible"/>
                                      </p:to>
                                    </p:set>
                                    <p:animEffect transition="in" filter="fade">
                                      <p:cBhvr>
                                        <p:cTn id="22" dur="1000"/>
                                        <p:tgtEl>
                                          <p:spTgt spid="24592"/>
                                        </p:tgtEl>
                                      </p:cBhvr>
                                    </p:animEffect>
                                    <p:anim calcmode="lin" valueType="num">
                                      <p:cBhvr>
                                        <p:cTn id="23" dur="1000" fill="hold"/>
                                        <p:tgtEl>
                                          <p:spTgt spid="24592"/>
                                        </p:tgtEl>
                                        <p:attrNameLst>
                                          <p:attrName>ppt_x</p:attrName>
                                        </p:attrNameLst>
                                      </p:cBhvr>
                                      <p:tavLst>
                                        <p:tav tm="0">
                                          <p:val>
                                            <p:strVal val="#ppt_x"/>
                                          </p:val>
                                        </p:tav>
                                        <p:tav tm="100000">
                                          <p:val>
                                            <p:strVal val="#ppt_x"/>
                                          </p:val>
                                        </p:tav>
                                      </p:tavLst>
                                    </p:anim>
                                    <p:anim calcmode="lin" valueType="num">
                                      <p:cBhvr>
                                        <p:cTn id="24" dur="1000" fill="hold"/>
                                        <p:tgtEl>
                                          <p:spTgt spid="2459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4593"/>
                                        </p:tgtEl>
                                        <p:attrNameLst>
                                          <p:attrName>style.visibility</p:attrName>
                                        </p:attrNameLst>
                                      </p:cBhvr>
                                      <p:to>
                                        <p:strVal val="visible"/>
                                      </p:to>
                                    </p:set>
                                    <p:animEffect transition="in" filter="fade">
                                      <p:cBhvr>
                                        <p:cTn id="27" dur="1000"/>
                                        <p:tgtEl>
                                          <p:spTgt spid="24593"/>
                                        </p:tgtEl>
                                      </p:cBhvr>
                                    </p:animEffect>
                                    <p:anim calcmode="lin" valueType="num">
                                      <p:cBhvr>
                                        <p:cTn id="28" dur="1000" fill="hold"/>
                                        <p:tgtEl>
                                          <p:spTgt spid="24593"/>
                                        </p:tgtEl>
                                        <p:attrNameLst>
                                          <p:attrName>ppt_x</p:attrName>
                                        </p:attrNameLst>
                                      </p:cBhvr>
                                      <p:tavLst>
                                        <p:tav tm="0">
                                          <p:val>
                                            <p:strVal val="#ppt_x"/>
                                          </p:val>
                                        </p:tav>
                                        <p:tav tm="100000">
                                          <p:val>
                                            <p:strVal val="#ppt_x"/>
                                          </p:val>
                                        </p:tav>
                                      </p:tavLst>
                                    </p:anim>
                                    <p:anim calcmode="lin" valueType="num">
                                      <p:cBhvr>
                                        <p:cTn id="29" dur="1000" fill="hold"/>
                                        <p:tgtEl>
                                          <p:spTgt spid="2459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4594"/>
                                        </p:tgtEl>
                                        <p:attrNameLst>
                                          <p:attrName>style.visibility</p:attrName>
                                        </p:attrNameLst>
                                      </p:cBhvr>
                                      <p:to>
                                        <p:strVal val="visible"/>
                                      </p:to>
                                    </p:set>
                                    <p:animEffect transition="in" filter="fade">
                                      <p:cBhvr>
                                        <p:cTn id="32" dur="1000"/>
                                        <p:tgtEl>
                                          <p:spTgt spid="24594"/>
                                        </p:tgtEl>
                                      </p:cBhvr>
                                    </p:animEffect>
                                    <p:anim calcmode="lin" valueType="num">
                                      <p:cBhvr>
                                        <p:cTn id="33" dur="1000" fill="hold"/>
                                        <p:tgtEl>
                                          <p:spTgt spid="24594"/>
                                        </p:tgtEl>
                                        <p:attrNameLst>
                                          <p:attrName>ppt_x</p:attrName>
                                        </p:attrNameLst>
                                      </p:cBhvr>
                                      <p:tavLst>
                                        <p:tav tm="0">
                                          <p:val>
                                            <p:strVal val="#ppt_x"/>
                                          </p:val>
                                        </p:tav>
                                        <p:tav tm="100000">
                                          <p:val>
                                            <p:strVal val="#ppt_x"/>
                                          </p:val>
                                        </p:tav>
                                      </p:tavLst>
                                    </p:anim>
                                    <p:anim calcmode="lin" valueType="num">
                                      <p:cBhvr>
                                        <p:cTn id="34" dur="1000" fill="hold"/>
                                        <p:tgtEl>
                                          <p:spTgt spid="2459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4595"/>
                                        </p:tgtEl>
                                        <p:attrNameLst>
                                          <p:attrName>style.visibility</p:attrName>
                                        </p:attrNameLst>
                                      </p:cBhvr>
                                      <p:to>
                                        <p:strVal val="visible"/>
                                      </p:to>
                                    </p:set>
                                    <p:animEffect transition="in" filter="fade">
                                      <p:cBhvr>
                                        <p:cTn id="37" dur="1000"/>
                                        <p:tgtEl>
                                          <p:spTgt spid="24595"/>
                                        </p:tgtEl>
                                      </p:cBhvr>
                                    </p:animEffect>
                                    <p:anim calcmode="lin" valueType="num">
                                      <p:cBhvr>
                                        <p:cTn id="38" dur="1000" fill="hold"/>
                                        <p:tgtEl>
                                          <p:spTgt spid="24595"/>
                                        </p:tgtEl>
                                        <p:attrNameLst>
                                          <p:attrName>ppt_x</p:attrName>
                                        </p:attrNameLst>
                                      </p:cBhvr>
                                      <p:tavLst>
                                        <p:tav tm="0">
                                          <p:val>
                                            <p:strVal val="#ppt_x"/>
                                          </p:val>
                                        </p:tav>
                                        <p:tav tm="100000">
                                          <p:val>
                                            <p:strVal val="#ppt_x"/>
                                          </p:val>
                                        </p:tav>
                                      </p:tavLst>
                                    </p:anim>
                                    <p:anim calcmode="lin" valueType="num">
                                      <p:cBhvr>
                                        <p:cTn id="39" dur="1000" fill="hold"/>
                                        <p:tgtEl>
                                          <p:spTgt spid="2459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89244"/>
                                        </p:tgtEl>
                                        <p:attrNameLst>
                                          <p:attrName>style.visibility</p:attrName>
                                        </p:attrNameLst>
                                      </p:cBhvr>
                                      <p:to>
                                        <p:strVal val="visible"/>
                                      </p:to>
                                    </p:set>
                                    <p:animEffect transition="in" filter="box(in)">
                                      <p:cBhvr>
                                        <p:cTn id="49" dur="500"/>
                                        <p:tgtEl>
                                          <p:spTgt spid="8924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89245"/>
                                        </p:tgtEl>
                                        <p:attrNameLst>
                                          <p:attrName>style.visibility</p:attrName>
                                        </p:attrNameLst>
                                      </p:cBhvr>
                                      <p:to>
                                        <p:strVal val="visible"/>
                                      </p:to>
                                    </p:set>
                                    <p:animEffect transition="in" filter="barn(inHorizontal)">
                                      <p:cBhvr>
                                        <p:cTn id="54" dur="500"/>
                                        <p:tgtEl>
                                          <p:spTgt spid="89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bldLvl="0" animBg="1"/>
      <p:bldP spid="24589" grpId="1" animBg="1"/>
      <p:bldP spid="24578" grpId="0" bldLvl="0" animBg="1"/>
      <p:bldP spid="24578" grpId="1" animBg="1"/>
      <p:bldP spid="24585" grpId="0" bldLvl="0" animBg="1"/>
      <p:bldP spid="24585" grpId="1" animBg="1"/>
      <p:bldP spid="24592" grpId="0" bldLvl="0" animBg="1"/>
      <p:bldP spid="24592" grpId="1" animBg="1"/>
      <p:bldP spid="24593" grpId="0" bldLvl="0" animBg="1"/>
      <p:bldP spid="24593" grpId="1" animBg="1"/>
      <p:bldP spid="24594" grpId="0" bldLvl="0" animBg="1"/>
      <p:bldP spid="24594" grpId="1" animBg="1"/>
      <p:bldP spid="24595" grpId="0" bldLvl="0" animBg="1"/>
      <p:bldP spid="24595" grpId="1" animBg="1"/>
      <p:bldP spid="89244" grpId="0" bldLvl="0" animBg="1"/>
      <p:bldP spid="8924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ẤM BUÔN BÁN, CẤM REUP"/>
          <p:cNvGrpSpPr/>
          <p:nvPr/>
        </p:nvGrpSpPr>
        <p:grpSpPr>
          <a:xfrm>
            <a:off x="-27305" y="-3810"/>
            <a:ext cx="20001865" cy="6858000"/>
            <a:chOff x="-19812940" y="141189"/>
            <a:chExt cx="24601249" cy="685800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9812940" y="141189"/>
              <a:ext cx="12172950" cy="6858000"/>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7715888" y="141189"/>
              <a:ext cx="12504197" cy="6858000"/>
            </a:xfrm>
            <a:prstGeom prst="rect">
              <a:avLst/>
            </a:prstGeom>
          </p:spPr>
        </p:pic>
      </p:grpSp>
      <p:pic>
        <p:nvPicPr>
          <p:cNvPr id="10" name="CẤM BUÔN BÁN, CẤM RE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661497" y="2789644"/>
            <a:ext cx="3342431" cy="4064600"/>
          </a:xfrm>
          <a:prstGeom prst="rect">
            <a:avLst/>
          </a:prstGeom>
        </p:spPr>
      </p:pic>
      <p:pic>
        <p:nvPicPr>
          <p:cNvPr id="12" name="Picture 2" descr="Ships Sticker Challenge on PicsArt"/>
          <p:cNvPicPr>
            <a:picLocks noChangeAspect="1" noChangeArrowheads="1" noCrop="1"/>
          </p:cNvPicPr>
          <p:nvPr/>
        </p:nvPicPr>
        <p:blipFill>
          <a:blip r:embed="rId4"/>
          <a:srcRect/>
          <a:stretch>
            <a:fillRect/>
          </a:stretch>
        </p:blipFill>
        <p:spPr bwMode="auto">
          <a:xfrm>
            <a:off x="457779" y="2168511"/>
            <a:ext cx="3011497" cy="4015329"/>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ChangeArrowheads="1"/>
          </p:cNvSpPr>
          <p:nvPr/>
        </p:nvSpPr>
        <p:spPr bwMode="auto">
          <a:xfrm>
            <a:off x="2647950" y="0"/>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FFFF"/>
              </a:solidFill>
              <a:latin typeface=".VnTime" panose="020B7200000000000000" pitchFamily="34" charset="0"/>
            </a:endParaRPr>
          </a:p>
        </p:txBody>
      </p:sp>
      <p:sp>
        <p:nvSpPr>
          <p:cNvPr id="72714" name="Text Box 10"/>
          <p:cNvSpPr txBox="1">
            <a:spLocks noChangeArrowheads="1"/>
          </p:cNvSpPr>
          <p:nvPr/>
        </p:nvSpPr>
        <p:spPr bwMode="auto">
          <a:xfrm>
            <a:off x="3638550" y="2286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Xác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định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chủ</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vị</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trong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72715" name="Text Box 11"/>
          <p:cNvSpPr txBox="1">
            <a:spLocks noChangeArrowheads="1"/>
          </p:cNvSpPr>
          <p:nvPr/>
        </p:nvSpPr>
        <p:spPr bwMode="auto">
          <a:xfrm>
            <a:off x="3181350" y="12954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a:latin typeface="Times New Roman" panose="02020603050405020304" pitchFamily="18" charset="0"/>
                <a:cs typeface="Times New Roman" panose="02020603050405020304" pitchFamily="18" charset="0"/>
              </a:rPr>
              <a:t>a/ Đồng làng vương chút heo may.</a:t>
            </a:r>
          </a:p>
        </p:txBody>
      </p:sp>
      <p:sp>
        <p:nvSpPr>
          <p:cNvPr id="72716" name="Text Box 12"/>
          <p:cNvSpPr txBox="1">
            <a:spLocks noChangeArrowheads="1"/>
          </p:cNvSpPr>
          <p:nvPr/>
        </p:nvSpPr>
        <p:spPr bwMode="auto">
          <a:xfrm>
            <a:off x="3105150" y="27432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Times New Roman" panose="02020603050405020304" pitchFamily="18" charset="0"/>
                <a:cs typeface="Times New Roman" panose="02020603050405020304" pitchFamily="18" charset="0"/>
              </a:rPr>
              <a:t>b/ </a:t>
            </a:r>
            <a:r>
              <a:rPr lang="en-US" altLang="en-US" b="1" i="1" dirty="0" err="1">
                <a:latin typeface="Times New Roman" panose="02020603050405020304" pitchFamily="18" charset="0"/>
                <a:cs typeface="Times New Roman" panose="02020603050405020304" pitchFamily="18" charset="0"/>
              </a:rPr>
              <a:t>Mầm</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cây</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tỉnh</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giấc</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vườn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đầy</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tiếng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chim</a:t>
            </a:r>
            <a:r>
              <a:rPr lang="en-US" altLang="en-US" b="1" i="1" dirty="0">
                <a:latin typeface="Times New Roman" panose="02020603050405020304" pitchFamily="18" charset="0"/>
                <a:cs typeface="Times New Roman" panose="02020603050405020304" pitchFamily="18" charset="0"/>
              </a:rPr>
              <a:t>.</a:t>
            </a:r>
          </a:p>
        </p:txBody>
      </p:sp>
      <p:sp>
        <p:nvSpPr>
          <p:cNvPr id="5144" name="Rectangle 13"/>
          <p:cNvSpPr>
            <a:spLocks noChangeArrowheads="1"/>
          </p:cNvSpPr>
          <p:nvPr/>
        </p:nvSpPr>
        <p:spPr bwMode="auto">
          <a:xfrm>
            <a:off x="7067550" y="1905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VN</a:t>
            </a:r>
          </a:p>
        </p:txBody>
      </p:sp>
      <p:sp>
        <p:nvSpPr>
          <p:cNvPr id="5145" name="Rectangle 14"/>
          <p:cNvSpPr>
            <a:spLocks noChangeArrowheads="1"/>
          </p:cNvSpPr>
          <p:nvPr/>
        </p:nvSpPr>
        <p:spPr bwMode="auto">
          <a:xfrm>
            <a:off x="4171950" y="1905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solidFill>
                  <a:srgbClr val="FF0000"/>
                </a:solidFill>
                <a:latin typeface="Times New Roman" panose="02020603050405020304" pitchFamily="18" charset="0"/>
                <a:cs typeface="Times New Roman" panose="02020603050405020304" pitchFamily="18" charset="0"/>
              </a:rPr>
              <a:t>CN</a:t>
            </a:r>
          </a:p>
        </p:txBody>
      </p:sp>
      <p:sp>
        <p:nvSpPr>
          <p:cNvPr id="5146" name="Line 15"/>
          <p:cNvSpPr>
            <a:spLocks noChangeShapeType="1"/>
          </p:cNvSpPr>
          <p:nvPr/>
        </p:nvSpPr>
        <p:spPr bwMode="auto">
          <a:xfrm>
            <a:off x="5619750" y="1828800"/>
            <a:ext cx="33528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5147" name="Line 16"/>
          <p:cNvSpPr>
            <a:spLocks noChangeShapeType="1"/>
          </p:cNvSpPr>
          <p:nvPr/>
        </p:nvSpPr>
        <p:spPr bwMode="auto">
          <a:xfrm>
            <a:off x="3790950" y="1828800"/>
            <a:ext cx="14478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48" name="Line 17"/>
          <p:cNvSpPr>
            <a:spLocks noChangeShapeType="1"/>
          </p:cNvSpPr>
          <p:nvPr/>
        </p:nvSpPr>
        <p:spPr bwMode="auto">
          <a:xfrm flipH="1">
            <a:off x="5467350" y="1371600"/>
            <a:ext cx="152400" cy="533400"/>
          </a:xfrm>
          <a:prstGeom prst="line">
            <a:avLst/>
          </a:prstGeom>
          <a:noFill/>
          <a:ln w="3810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4" name="Line 27"/>
          <p:cNvSpPr>
            <a:spLocks noChangeShapeType="1"/>
          </p:cNvSpPr>
          <p:nvPr/>
        </p:nvSpPr>
        <p:spPr bwMode="auto">
          <a:xfrm>
            <a:off x="7981950" y="3276600"/>
            <a:ext cx="23622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5" name="Line 28"/>
          <p:cNvSpPr>
            <a:spLocks noChangeShapeType="1"/>
          </p:cNvSpPr>
          <p:nvPr/>
        </p:nvSpPr>
        <p:spPr bwMode="auto">
          <a:xfrm>
            <a:off x="5314950" y="3276600"/>
            <a:ext cx="13716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6" name="Line 29"/>
          <p:cNvSpPr>
            <a:spLocks noChangeShapeType="1"/>
          </p:cNvSpPr>
          <p:nvPr/>
        </p:nvSpPr>
        <p:spPr bwMode="auto">
          <a:xfrm>
            <a:off x="3714750" y="3276600"/>
            <a:ext cx="1371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7" name="Line 30"/>
          <p:cNvSpPr>
            <a:spLocks noChangeShapeType="1"/>
          </p:cNvSpPr>
          <p:nvPr/>
        </p:nvSpPr>
        <p:spPr bwMode="auto">
          <a:xfrm>
            <a:off x="6991350" y="3276600"/>
            <a:ext cx="762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8" name="Rectangle 31"/>
          <p:cNvSpPr>
            <a:spLocks noChangeArrowheads="1"/>
          </p:cNvSpPr>
          <p:nvPr/>
        </p:nvSpPr>
        <p:spPr bwMode="auto">
          <a:xfrm>
            <a:off x="70675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CN</a:t>
            </a:r>
          </a:p>
        </p:txBody>
      </p:sp>
      <p:sp>
        <p:nvSpPr>
          <p:cNvPr id="5139" name="Rectangle 32"/>
          <p:cNvSpPr>
            <a:spLocks noChangeArrowheads="1"/>
          </p:cNvSpPr>
          <p:nvPr/>
        </p:nvSpPr>
        <p:spPr bwMode="auto">
          <a:xfrm>
            <a:off x="40195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solidFill>
                  <a:srgbClr val="FF0000"/>
                </a:solidFill>
                <a:latin typeface="Times New Roman" panose="02020603050405020304" pitchFamily="18" charset="0"/>
                <a:cs typeface="Times New Roman" panose="02020603050405020304" pitchFamily="18" charset="0"/>
              </a:rPr>
              <a:t>CN</a:t>
            </a:r>
          </a:p>
        </p:txBody>
      </p:sp>
      <p:sp>
        <p:nvSpPr>
          <p:cNvPr id="5140" name="Rectangle 34"/>
          <p:cNvSpPr>
            <a:spLocks noChangeArrowheads="1"/>
          </p:cNvSpPr>
          <p:nvPr/>
        </p:nvSpPr>
        <p:spPr bwMode="auto">
          <a:xfrm>
            <a:off x="89725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VN</a:t>
            </a:r>
          </a:p>
        </p:txBody>
      </p:sp>
      <p:sp>
        <p:nvSpPr>
          <p:cNvPr id="5141" name="Rectangle 35"/>
          <p:cNvSpPr>
            <a:spLocks noChangeArrowheads="1"/>
          </p:cNvSpPr>
          <p:nvPr/>
        </p:nvSpPr>
        <p:spPr bwMode="auto">
          <a:xfrm>
            <a:off x="56959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VN</a:t>
            </a:r>
          </a:p>
        </p:txBody>
      </p:sp>
      <p:sp>
        <p:nvSpPr>
          <p:cNvPr id="5142" name="Line 36"/>
          <p:cNvSpPr>
            <a:spLocks noChangeShapeType="1"/>
          </p:cNvSpPr>
          <p:nvPr/>
        </p:nvSpPr>
        <p:spPr bwMode="auto">
          <a:xfrm flipH="1">
            <a:off x="5162550" y="2819400"/>
            <a:ext cx="152400" cy="533400"/>
          </a:xfrm>
          <a:prstGeom prst="line">
            <a:avLst/>
          </a:prstGeom>
          <a:noFill/>
          <a:ln w="3810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43" name="Line 37"/>
          <p:cNvSpPr>
            <a:spLocks noChangeShapeType="1"/>
          </p:cNvSpPr>
          <p:nvPr/>
        </p:nvSpPr>
        <p:spPr bwMode="auto">
          <a:xfrm flipH="1">
            <a:off x="7753350" y="2819400"/>
            <a:ext cx="152400" cy="533400"/>
          </a:xfrm>
          <a:prstGeom prst="line">
            <a:avLst/>
          </a:prstGeom>
          <a:noFill/>
          <a:ln w="3810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72744" name="Text Box 40"/>
          <p:cNvSpPr txBox="1">
            <a:spLocks noChangeArrowheads="1"/>
          </p:cNvSpPr>
          <p:nvPr/>
        </p:nvSpPr>
        <p:spPr bwMode="auto">
          <a:xfrm>
            <a:off x="9048750" y="1600201"/>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chemeClr val="hlink"/>
                </a:solidFill>
                <a:latin typeface="Times New Roman" panose="02020603050405020304" pitchFamily="18" charset="0"/>
                <a:cs typeface="Times New Roman" panose="02020603050405020304" pitchFamily="18" charset="0"/>
              </a:rPr>
              <a:t>(</a:t>
            </a:r>
            <a:r>
              <a:rPr lang="en-US" altLang="en-US" sz="2800" b="1" dirty="0" err="1">
                <a:solidFill>
                  <a:schemeClr val="hlink"/>
                </a:solidFill>
                <a:latin typeface="Times New Roman" panose="02020603050405020304" pitchFamily="18" charset="0"/>
                <a:cs typeface="Times New Roman" panose="02020603050405020304" pitchFamily="18" charset="0"/>
              </a:rPr>
              <a:t>Câu</a:t>
            </a:r>
            <a:r>
              <a:rPr lang="en-US" altLang="en-US" sz="2800" b="1" dirty="0">
                <a:solidFill>
                  <a:schemeClr val="hlink"/>
                </a:solidFill>
                <a:latin typeface="Times New Roman" panose="02020603050405020304" pitchFamily="18" charset="0"/>
                <a:cs typeface="Times New Roman" panose="02020603050405020304" pitchFamily="18" charset="0"/>
              </a:rPr>
              <a:t> </a:t>
            </a:r>
            <a:r>
              <a:rPr lang="en-US" altLang="en-US" sz="2800" b="1" dirty="0" err="1">
                <a:solidFill>
                  <a:schemeClr val="hlink"/>
                </a:solidFill>
                <a:latin typeface="Times New Roman" panose="02020603050405020304" pitchFamily="18" charset="0"/>
                <a:cs typeface="Times New Roman" panose="02020603050405020304" pitchFamily="18" charset="0"/>
              </a:rPr>
              <a:t>đơn</a:t>
            </a:r>
            <a:r>
              <a:rPr lang="en-US" altLang="en-US" sz="2800" b="1" dirty="0">
                <a:solidFill>
                  <a:schemeClr val="hlink"/>
                </a:solidFill>
                <a:latin typeface="Times New Roman" panose="02020603050405020304" pitchFamily="18" charset="0"/>
                <a:cs typeface="Times New Roman" panose="02020603050405020304" pitchFamily="18" charset="0"/>
              </a:rPr>
              <a:t>)</a:t>
            </a:r>
          </a:p>
        </p:txBody>
      </p:sp>
      <p:sp>
        <p:nvSpPr>
          <p:cNvPr id="72745" name="Text Box 41"/>
          <p:cNvSpPr txBox="1">
            <a:spLocks noChangeArrowheads="1"/>
          </p:cNvSpPr>
          <p:nvPr/>
        </p:nvSpPr>
        <p:spPr bwMode="auto">
          <a:xfrm>
            <a:off x="10443845" y="2935606"/>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ghép</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6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fade">
                                      <p:cBhvr>
                                        <p:cTn id="7" dur="500"/>
                                        <p:tgtEl>
                                          <p:spTgt spid="727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15"/>
                                        </p:tgtEl>
                                        <p:attrNameLst>
                                          <p:attrName>style.visibility</p:attrName>
                                        </p:attrNameLst>
                                      </p:cBhvr>
                                      <p:to>
                                        <p:strVal val="visible"/>
                                      </p:to>
                                    </p:set>
                                    <p:animEffect transition="in" filter="fade">
                                      <p:cBhvr>
                                        <p:cTn id="10" dur="500"/>
                                        <p:tgtEl>
                                          <p:spTgt spid="727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716"/>
                                        </p:tgtEl>
                                        <p:attrNameLst>
                                          <p:attrName>style.visibility</p:attrName>
                                        </p:attrNameLst>
                                      </p:cBhvr>
                                      <p:to>
                                        <p:strVal val="visible"/>
                                      </p:to>
                                    </p:set>
                                    <p:animEffect transition="in" filter="fade">
                                      <p:cBhvr>
                                        <p:cTn id="13" dur="500"/>
                                        <p:tgtEl>
                                          <p:spTgt spid="727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47"/>
                                        </p:tgtEl>
                                        <p:attrNameLst>
                                          <p:attrName>style.visibility</p:attrName>
                                        </p:attrNameLst>
                                      </p:cBhvr>
                                      <p:to>
                                        <p:strVal val="visible"/>
                                      </p:to>
                                    </p:set>
                                    <p:animEffect transition="in" filter="fade">
                                      <p:cBhvr>
                                        <p:cTn id="18" dur="500"/>
                                        <p:tgtEl>
                                          <p:spTgt spid="51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45"/>
                                        </p:tgtEl>
                                        <p:attrNameLst>
                                          <p:attrName>style.visibility</p:attrName>
                                        </p:attrNameLst>
                                      </p:cBhvr>
                                      <p:to>
                                        <p:strVal val="visible"/>
                                      </p:to>
                                    </p:set>
                                    <p:animEffect transition="in" filter="fade">
                                      <p:cBhvr>
                                        <p:cTn id="21" dur="500"/>
                                        <p:tgtEl>
                                          <p:spTgt spid="51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48"/>
                                        </p:tgtEl>
                                        <p:attrNameLst>
                                          <p:attrName>style.visibility</p:attrName>
                                        </p:attrNameLst>
                                      </p:cBhvr>
                                      <p:to>
                                        <p:strVal val="visible"/>
                                      </p:to>
                                    </p:set>
                                    <p:animEffect transition="in" filter="fade">
                                      <p:cBhvr>
                                        <p:cTn id="24" dur="500"/>
                                        <p:tgtEl>
                                          <p:spTgt spid="51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46"/>
                                        </p:tgtEl>
                                        <p:attrNameLst>
                                          <p:attrName>style.visibility</p:attrName>
                                        </p:attrNameLst>
                                      </p:cBhvr>
                                      <p:to>
                                        <p:strVal val="visible"/>
                                      </p:to>
                                    </p:set>
                                    <p:animEffect transition="in" filter="fade">
                                      <p:cBhvr>
                                        <p:cTn id="29" dur="500"/>
                                        <p:tgtEl>
                                          <p:spTgt spid="51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44"/>
                                        </p:tgtEl>
                                        <p:attrNameLst>
                                          <p:attrName>style.visibility</p:attrName>
                                        </p:attrNameLst>
                                      </p:cBhvr>
                                      <p:to>
                                        <p:strVal val="visible"/>
                                      </p:to>
                                    </p:set>
                                    <p:animEffect transition="in" filter="fade">
                                      <p:cBhvr>
                                        <p:cTn id="32" dur="500"/>
                                        <p:tgtEl>
                                          <p:spTgt spid="51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36"/>
                                        </p:tgtEl>
                                        <p:attrNameLst>
                                          <p:attrName>style.visibility</p:attrName>
                                        </p:attrNameLst>
                                      </p:cBhvr>
                                      <p:to>
                                        <p:strVal val="visible"/>
                                      </p:to>
                                    </p:set>
                                    <p:animEffect transition="in" filter="fade">
                                      <p:cBhvr>
                                        <p:cTn id="37" dur="500"/>
                                        <p:tgtEl>
                                          <p:spTgt spid="51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39"/>
                                        </p:tgtEl>
                                        <p:attrNameLst>
                                          <p:attrName>style.visibility</p:attrName>
                                        </p:attrNameLst>
                                      </p:cBhvr>
                                      <p:to>
                                        <p:strVal val="visible"/>
                                      </p:to>
                                    </p:set>
                                    <p:animEffect transition="in" filter="fade">
                                      <p:cBhvr>
                                        <p:cTn id="40" dur="500"/>
                                        <p:tgtEl>
                                          <p:spTgt spid="51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42"/>
                                        </p:tgtEl>
                                        <p:attrNameLst>
                                          <p:attrName>style.visibility</p:attrName>
                                        </p:attrNameLst>
                                      </p:cBhvr>
                                      <p:to>
                                        <p:strVal val="visible"/>
                                      </p:to>
                                    </p:set>
                                    <p:animEffect transition="in" filter="fade">
                                      <p:cBhvr>
                                        <p:cTn id="43" dur="500"/>
                                        <p:tgtEl>
                                          <p:spTgt spid="51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35"/>
                                        </p:tgtEl>
                                        <p:attrNameLst>
                                          <p:attrName>style.visibility</p:attrName>
                                        </p:attrNameLst>
                                      </p:cBhvr>
                                      <p:to>
                                        <p:strVal val="visible"/>
                                      </p:to>
                                    </p:set>
                                    <p:animEffect transition="in" filter="fade">
                                      <p:cBhvr>
                                        <p:cTn id="46" dur="500"/>
                                        <p:tgtEl>
                                          <p:spTgt spid="51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41"/>
                                        </p:tgtEl>
                                        <p:attrNameLst>
                                          <p:attrName>style.visibility</p:attrName>
                                        </p:attrNameLst>
                                      </p:cBhvr>
                                      <p:to>
                                        <p:strVal val="visible"/>
                                      </p:to>
                                    </p:set>
                                    <p:animEffect transition="in" filter="fade">
                                      <p:cBhvr>
                                        <p:cTn id="49" dur="500"/>
                                        <p:tgtEl>
                                          <p:spTgt spid="51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137"/>
                                        </p:tgtEl>
                                        <p:attrNameLst>
                                          <p:attrName>style.visibility</p:attrName>
                                        </p:attrNameLst>
                                      </p:cBhvr>
                                      <p:to>
                                        <p:strVal val="visible"/>
                                      </p:to>
                                    </p:set>
                                    <p:animEffect transition="in" filter="fade">
                                      <p:cBhvr>
                                        <p:cTn id="54" dur="500"/>
                                        <p:tgtEl>
                                          <p:spTgt spid="51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500"/>
                                        <p:tgtEl>
                                          <p:spTgt spid="5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43"/>
                                        </p:tgtEl>
                                        <p:attrNameLst>
                                          <p:attrName>style.visibility</p:attrName>
                                        </p:attrNameLst>
                                      </p:cBhvr>
                                      <p:to>
                                        <p:strVal val="visible"/>
                                      </p:to>
                                    </p:set>
                                    <p:animEffect transition="in" filter="fade">
                                      <p:cBhvr>
                                        <p:cTn id="60" dur="500"/>
                                        <p:tgtEl>
                                          <p:spTgt spid="51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134"/>
                                        </p:tgtEl>
                                        <p:attrNameLst>
                                          <p:attrName>style.visibility</p:attrName>
                                        </p:attrNameLst>
                                      </p:cBhvr>
                                      <p:to>
                                        <p:strVal val="visible"/>
                                      </p:to>
                                    </p:set>
                                    <p:animEffect transition="in" filter="fade">
                                      <p:cBhvr>
                                        <p:cTn id="63" dur="500"/>
                                        <p:tgtEl>
                                          <p:spTgt spid="51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140"/>
                                        </p:tgtEl>
                                        <p:attrNameLst>
                                          <p:attrName>style.visibility</p:attrName>
                                        </p:attrNameLst>
                                      </p:cBhvr>
                                      <p:to>
                                        <p:strVal val="visible"/>
                                      </p:to>
                                    </p:set>
                                    <p:animEffect transition="in" filter="fade">
                                      <p:cBhvr>
                                        <p:cTn id="66" dur="500"/>
                                        <p:tgtEl>
                                          <p:spTgt spid="51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2744"/>
                                        </p:tgtEl>
                                        <p:attrNameLst>
                                          <p:attrName>style.visibility</p:attrName>
                                        </p:attrNameLst>
                                      </p:cBhvr>
                                      <p:to>
                                        <p:strVal val="visible"/>
                                      </p:to>
                                    </p:set>
                                    <p:animEffect transition="in" filter="fade">
                                      <p:cBhvr>
                                        <p:cTn id="71" dur="500"/>
                                        <p:tgtEl>
                                          <p:spTgt spid="7274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2745"/>
                                        </p:tgtEl>
                                        <p:attrNameLst>
                                          <p:attrName>style.visibility</p:attrName>
                                        </p:attrNameLst>
                                      </p:cBhvr>
                                      <p:to>
                                        <p:strVal val="visible"/>
                                      </p:to>
                                    </p:set>
                                    <p:animEffect transition="in" filter="fade">
                                      <p:cBhvr>
                                        <p:cTn id="76" dur="500"/>
                                        <p:tgtEl>
                                          <p:spTgt spid="72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bldLvl="0" animBg="1"/>
      <p:bldP spid="72715" grpId="0" bldLvl="0" animBg="1"/>
      <p:bldP spid="72716" grpId="0" bldLvl="0" animBg="1"/>
      <p:bldP spid="5144" grpId="0" bldLvl="0" animBg="1"/>
      <p:bldP spid="5145" grpId="0" bldLvl="0" animBg="1"/>
      <p:bldP spid="5146" grpId="0" bldLvl="0" animBg="1"/>
      <p:bldP spid="5147" grpId="0" bldLvl="0" animBg="1"/>
      <p:bldP spid="5148" grpId="0" bldLvl="0" animBg="1"/>
      <p:bldP spid="5134" grpId="0" bldLvl="0" animBg="1"/>
      <p:bldP spid="5135" grpId="0" bldLvl="0" animBg="1"/>
      <p:bldP spid="5136" grpId="0" bldLvl="0" animBg="1"/>
      <p:bldP spid="5137" grpId="0" bldLvl="0" animBg="1"/>
      <p:bldP spid="5138" grpId="0" bldLvl="0" animBg="1"/>
      <p:bldP spid="5139" grpId="0" bldLvl="0" animBg="1"/>
      <p:bldP spid="5140" grpId="0" bldLvl="0" animBg="1"/>
      <p:bldP spid="5141" grpId="0" bldLvl="0" animBg="1"/>
      <p:bldP spid="5142" grpId="0" bldLvl="0" animBg="1"/>
      <p:bldP spid="5143" grpId="0" bldLvl="0" animBg="1"/>
      <p:bldP spid="72744" grpId="0" bldLvl="0" animBg="1"/>
      <p:bldP spid="7274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3" descr="Kết quả hình ảnh cho hình nền"/>
          <p:cNvPicPr>
            <a:picLocks noChangeAspect="1"/>
          </p:cNvPicPr>
          <p:nvPr/>
        </p:nvPicPr>
        <p:blipFill>
          <a:blip r:embed="rId2"/>
          <a:stretch>
            <a:fillRect/>
          </a:stretch>
        </p:blipFill>
        <p:spPr>
          <a:xfrm>
            <a:off x="10372" y="4657"/>
            <a:ext cx="12230100" cy="6849533"/>
          </a:xfrm>
          <a:prstGeom prst="rect">
            <a:avLst/>
          </a:prstGeom>
          <a:noFill/>
          <a:ln w="9525">
            <a:noFill/>
          </a:ln>
        </p:spPr>
      </p:pic>
      <p:sp>
        <p:nvSpPr>
          <p:cNvPr id="78850" name="AutoShape 2" descr="Kết quả hình ảnh cho phong silde có hình con ong"/>
          <p:cNvSpPr>
            <a:spLocks noChangeAspect="1"/>
          </p:cNvSpPr>
          <p:nvPr/>
        </p:nvSpPr>
        <p:spPr>
          <a:xfrm>
            <a:off x="1310217" y="-143933"/>
            <a:ext cx="330200" cy="304800"/>
          </a:xfrm>
          <a:prstGeom prst="rect">
            <a:avLst/>
          </a:prstGeom>
          <a:noFill/>
          <a:ln w="9525">
            <a:noFill/>
          </a:ln>
        </p:spPr>
        <p:txBody>
          <a:bodyPr lIns="91428" tIns="45714" rIns="91428" bIns="45714" anchor="t"/>
          <a:lstStyle/>
          <a:p>
            <a:endParaRPr lang="en-US" altLang="en-US" sz="135" dirty="0">
              <a:latin typeface="Times New Roman" panose="02020603050405020304" pitchFamily="18" charset="0"/>
            </a:endParaRPr>
          </a:p>
        </p:txBody>
      </p:sp>
      <p:sp>
        <p:nvSpPr>
          <p:cNvPr id="78851" name="AutoShape 4" descr="Kết quả hình ảnh cho phong silde có hình con ong"/>
          <p:cNvSpPr>
            <a:spLocks noChangeAspect="1"/>
          </p:cNvSpPr>
          <p:nvPr/>
        </p:nvSpPr>
        <p:spPr>
          <a:xfrm>
            <a:off x="1310217" y="-143933"/>
            <a:ext cx="330200" cy="304800"/>
          </a:xfrm>
          <a:prstGeom prst="rect">
            <a:avLst/>
          </a:prstGeom>
          <a:noFill/>
          <a:ln w="9525">
            <a:noFill/>
          </a:ln>
        </p:spPr>
        <p:txBody>
          <a:bodyPr lIns="91428" tIns="45714" rIns="91428" bIns="45714" anchor="t"/>
          <a:lstStyle/>
          <a:p>
            <a:endParaRPr lang="en-US" altLang="en-US" sz="135" dirty="0">
              <a:latin typeface="Times New Roman" panose="02020603050405020304" pitchFamily="18" charset="0"/>
            </a:endParaRPr>
          </a:p>
        </p:txBody>
      </p:sp>
      <p:sp>
        <p:nvSpPr>
          <p:cNvPr id="29700" name="WordArt 7"/>
          <p:cNvSpPr>
            <a:spLocks noTextEdit="1"/>
          </p:cNvSpPr>
          <p:nvPr/>
        </p:nvSpPr>
        <p:spPr>
          <a:xfrm>
            <a:off x="848995" y="379095"/>
            <a:ext cx="10860405" cy="979805"/>
          </a:xfrm>
          <a:prstGeom prst="rect">
            <a:avLst/>
          </a:prstGeom>
        </p:spPr>
        <p:txBody>
          <a:bodyPr wrap="none" fromWordArt="1">
            <a:prstTxWarp prst="textWave1">
              <a:avLst>
                <a:gd name="adj1" fmla="val 13005"/>
                <a:gd name="adj2" fmla="val 0"/>
              </a:avLst>
            </a:prstTxWarp>
            <a:normAutofit/>
            <a:scene3d>
              <a:camera prst="legacyObliqueTopRight">
                <a:rot lat="0" lon="0" rev="0"/>
              </a:camera>
              <a:lightRig rig="legacyFlat3" dir="b"/>
            </a:scene3d>
            <a:sp3d extrusionH="430200" prstMaterial="legacyMatte">
              <a:extrusionClr>
                <a:srgbClr val="FFFF99"/>
              </a:extrusionClr>
            </a:sp3d>
          </a:bodyPr>
          <a:lstStyle/>
          <a:p>
            <a:pPr algn="ctr"/>
            <a:r>
              <a:rPr lang="en-US" sz="1600" b="1" dirty="0">
                <a:solidFill>
                  <a:srgbClr val="FF3300"/>
                </a:solidFill>
                <a:latin typeface="Times New Roman" panose="02020603050405020304" pitchFamily="18" charset="0"/>
                <a:ea typeface="Times New Roman" panose="02020603050405020304" pitchFamily="18" charset="0"/>
              </a:rPr>
              <a:t>CHÀO TẠM BIỆT CÁC 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ppt_x</p:attrName>
                                        </p:attrNameLst>
                                      </p:cBhvr>
                                      <p:tavLst>
                                        <p:tav tm="0">
                                          <p:val>
                                            <p:strVal val="#ppt_x-.2"/>
                                          </p:val>
                                        </p:tav>
                                        <p:tav tm="100000">
                                          <p:val>
                                            <p:strVal val="#ppt_x"/>
                                          </p:val>
                                        </p:tav>
                                      </p:tavLst>
                                    </p:anim>
                                    <p:anim calcmode="lin" valueType="num">
                                      <p:cBhvr>
                                        <p:cTn id="8" dur="1000" fill="hold"/>
                                        <p:tgtEl>
                                          <p:spTgt spid="297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ẤM BUÔN BÁN, CẤM REUP"/>
          <p:cNvGrpSpPr/>
          <p:nvPr/>
        </p:nvGrpSpPr>
        <p:grpSpPr>
          <a:xfrm>
            <a:off x="-27305" y="-3810"/>
            <a:ext cx="20001865" cy="6858000"/>
            <a:chOff x="-19812940" y="141189"/>
            <a:chExt cx="24601249" cy="685800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9812940" y="141189"/>
              <a:ext cx="12172950" cy="6858000"/>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7715888" y="141189"/>
              <a:ext cx="12504197" cy="6858000"/>
            </a:xfrm>
            <a:prstGeom prst="rect">
              <a:avLst/>
            </a:prstGeom>
          </p:spPr>
        </p:pic>
      </p:grpSp>
      <p:pic>
        <p:nvPicPr>
          <p:cNvPr id="10" name="CẤM BUÔN BÁN, CẤM RE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661497" y="2789644"/>
            <a:ext cx="3342431" cy="4064600"/>
          </a:xfrm>
          <a:prstGeom prst="rect">
            <a:avLst/>
          </a:prstGeom>
        </p:spPr>
      </p:pic>
      <p:pic>
        <p:nvPicPr>
          <p:cNvPr id="12" name="Picture 2" descr="Ships Sticker Challenge on PicsArt"/>
          <p:cNvPicPr>
            <a:picLocks noChangeAspect="1" noChangeArrowheads="1" noCrop="1"/>
          </p:cNvPicPr>
          <p:nvPr/>
        </p:nvPicPr>
        <p:blipFill>
          <a:blip r:embed="rId4"/>
          <a:srcRect/>
          <a:stretch>
            <a:fillRect/>
          </a:stretch>
        </p:blipFill>
        <p:spPr bwMode="auto">
          <a:xfrm>
            <a:off x="457779" y="2168511"/>
            <a:ext cx="3011497" cy="4015329"/>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ChangeArrowheads="1"/>
          </p:cNvSpPr>
          <p:nvPr/>
        </p:nvSpPr>
        <p:spPr bwMode="auto">
          <a:xfrm>
            <a:off x="2647950" y="0"/>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FFFF"/>
              </a:solidFill>
              <a:latin typeface=".VnTime" panose="020B7200000000000000" pitchFamily="34" charset="0"/>
            </a:endParaRPr>
          </a:p>
        </p:txBody>
      </p:sp>
      <p:sp>
        <p:nvSpPr>
          <p:cNvPr id="72714" name="Text Box 10"/>
          <p:cNvSpPr txBox="1">
            <a:spLocks noChangeArrowheads="1"/>
          </p:cNvSpPr>
          <p:nvPr/>
        </p:nvSpPr>
        <p:spPr bwMode="auto">
          <a:xfrm>
            <a:off x="3638550" y="2286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Xác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định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chủ</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vị</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trong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72715" name="Text Box 11"/>
          <p:cNvSpPr txBox="1">
            <a:spLocks noChangeArrowheads="1"/>
          </p:cNvSpPr>
          <p:nvPr/>
        </p:nvSpPr>
        <p:spPr bwMode="auto">
          <a:xfrm>
            <a:off x="3181350" y="12954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a:latin typeface="Times New Roman" panose="02020603050405020304" pitchFamily="18" charset="0"/>
                <a:cs typeface="Times New Roman" panose="02020603050405020304" pitchFamily="18" charset="0"/>
              </a:rPr>
              <a:t>a/ Đồng làng vương chút heo may.</a:t>
            </a:r>
          </a:p>
        </p:txBody>
      </p:sp>
      <p:sp>
        <p:nvSpPr>
          <p:cNvPr id="72716" name="Text Box 12"/>
          <p:cNvSpPr txBox="1">
            <a:spLocks noChangeArrowheads="1"/>
          </p:cNvSpPr>
          <p:nvPr/>
        </p:nvSpPr>
        <p:spPr bwMode="auto">
          <a:xfrm>
            <a:off x="3105150" y="27432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Times New Roman" panose="02020603050405020304" pitchFamily="18" charset="0"/>
                <a:cs typeface="Times New Roman" panose="02020603050405020304" pitchFamily="18" charset="0"/>
              </a:rPr>
              <a:t>b/ </a:t>
            </a:r>
            <a:r>
              <a:rPr lang="en-US" altLang="en-US" b="1" i="1" dirty="0" err="1">
                <a:latin typeface="Times New Roman" panose="02020603050405020304" pitchFamily="18" charset="0"/>
                <a:cs typeface="Times New Roman" panose="02020603050405020304" pitchFamily="18" charset="0"/>
              </a:rPr>
              <a:t>Mầm</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cây</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tỉnh</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giấc</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vườn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đầy</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tiếng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chim</a:t>
            </a:r>
            <a:r>
              <a:rPr lang="en-US" altLang="en-US" b="1" i="1" dirty="0">
                <a:latin typeface="Times New Roman" panose="02020603050405020304" pitchFamily="18" charset="0"/>
                <a:cs typeface="Times New Roman" panose="02020603050405020304" pitchFamily="18" charset="0"/>
              </a:rPr>
              <a:t>.</a:t>
            </a:r>
          </a:p>
        </p:txBody>
      </p:sp>
      <p:sp>
        <p:nvSpPr>
          <p:cNvPr id="5144" name="Rectangle 13"/>
          <p:cNvSpPr>
            <a:spLocks noChangeArrowheads="1"/>
          </p:cNvSpPr>
          <p:nvPr/>
        </p:nvSpPr>
        <p:spPr bwMode="auto">
          <a:xfrm>
            <a:off x="7067550" y="1905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VN</a:t>
            </a:r>
          </a:p>
        </p:txBody>
      </p:sp>
      <p:sp>
        <p:nvSpPr>
          <p:cNvPr id="5145" name="Rectangle 14"/>
          <p:cNvSpPr>
            <a:spLocks noChangeArrowheads="1"/>
          </p:cNvSpPr>
          <p:nvPr/>
        </p:nvSpPr>
        <p:spPr bwMode="auto">
          <a:xfrm>
            <a:off x="4171950" y="1905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solidFill>
                  <a:srgbClr val="FF0000"/>
                </a:solidFill>
                <a:latin typeface="Times New Roman" panose="02020603050405020304" pitchFamily="18" charset="0"/>
                <a:cs typeface="Times New Roman" panose="02020603050405020304" pitchFamily="18" charset="0"/>
              </a:rPr>
              <a:t>CN</a:t>
            </a:r>
          </a:p>
        </p:txBody>
      </p:sp>
      <p:sp>
        <p:nvSpPr>
          <p:cNvPr id="5146" name="Line 15"/>
          <p:cNvSpPr>
            <a:spLocks noChangeShapeType="1"/>
          </p:cNvSpPr>
          <p:nvPr/>
        </p:nvSpPr>
        <p:spPr bwMode="auto">
          <a:xfrm>
            <a:off x="5619750" y="1828800"/>
            <a:ext cx="33528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5147" name="Line 16"/>
          <p:cNvSpPr>
            <a:spLocks noChangeShapeType="1"/>
          </p:cNvSpPr>
          <p:nvPr/>
        </p:nvSpPr>
        <p:spPr bwMode="auto">
          <a:xfrm>
            <a:off x="3790950" y="1828800"/>
            <a:ext cx="14478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48" name="Line 17"/>
          <p:cNvSpPr>
            <a:spLocks noChangeShapeType="1"/>
          </p:cNvSpPr>
          <p:nvPr/>
        </p:nvSpPr>
        <p:spPr bwMode="auto">
          <a:xfrm flipH="1">
            <a:off x="5467350" y="1371600"/>
            <a:ext cx="152400" cy="533400"/>
          </a:xfrm>
          <a:prstGeom prst="line">
            <a:avLst/>
          </a:prstGeom>
          <a:noFill/>
          <a:ln w="3810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4" name="Line 27"/>
          <p:cNvSpPr>
            <a:spLocks noChangeShapeType="1"/>
          </p:cNvSpPr>
          <p:nvPr/>
        </p:nvSpPr>
        <p:spPr bwMode="auto">
          <a:xfrm>
            <a:off x="7981950" y="3276600"/>
            <a:ext cx="23622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5" name="Line 28"/>
          <p:cNvSpPr>
            <a:spLocks noChangeShapeType="1"/>
          </p:cNvSpPr>
          <p:nvPr/>
        </p:nvSpPr>
        <p:spPr bwMode="auto">
          <a:xfrm>
            <a:off x="5314950" y="3276600"/>
            <a:ext cx="13716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6" name="Line 29"/>
          <p:cNvSpPr>
            <a:spLocks noChangeShapeType="1"/>
          </p:cNvSpPr>
          <p:nvPr/>
        </p:nvSpPr>
        <p:spPr bwMode="auto">
          <a:xfrm>
            <a:off x="3714750" y="3276600"/>
            <a:ext cx="1371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7" name="Line 30"/>
          <p:cNvSpPr>
            <a:spLocks noChangeShapeType="1"/>
          </p:cNvSpPr>
          <p:nvPr/>
        </p:nvSpPr>
        <p:spPr bwMode="auto">
          <a:xfrm>
            <a:off x="6991350" y="3276600"/>
            <a:ext cx="762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38" name="Rectangle 31"/>
          <p:cNvSpPr>
            <a:spLocks noChangeArrowheads="1"/>
          </p:cNvSpPr>
          <p:nvPr/>
        </p:nvSpPr>
        <p:spPr bwMode="auto">
          <a:xfrm>
            <a:off x="70675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CN</a:t>
            </a:r>
          </a:p>
        </p:txBody>
      </p:sp>
      <p:sp>
        <p:nvSpPr>
          <p:cNvPr id="5139" name="Rectangle 32"/>
          <p:cNvSpPr>
            <a:spLocks noChangeArrowheads="1"/>
          </p:cNvSpPr>
          <p:nvPr/>
        </p:nvSpPr>
        <p:spPr bwMode="auto">
          <a:xfrm>
            <a:off x="40195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solidFill>
                  <a:srgbClr val="FF0000"/>
                </a:solidFill>
                <a:latin typeface="Times New Roman" panose="02020603050405020304" pitchFamily="18" charset="0"/>
                <a:cs typeface="Times New Roman" panose="02020603050405020304" pitchFamily="18" charset="0"/>
              </a:rPr>
              <a:t>CN</a:t>
            </a:r>
          </a:p>
        </p:txBody>
      </p:sp>
      <p:sp>
        <p:nvSpPr>
          <p:cNvPr id="5140" name="Rectangle 34"/>
          <p:cNvSpPr>
            <a:spLocks noChangeArrowheads="1"/>
          </p:cNvSpPr>
          <p:nvPr/>
        </p:nvSpPr>
        <p:spPr bwMode="auto">
          <a:xfrm>
            <a:off x="89725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VN</a:t>
            </a:r>
          </a:p>
        </p:txBody>
      </p:sp>
      <p:sp>
        <p:nvSpPr>
          <p:cNvPr id="5141" name="Rectangle 35"/>
          <p:cNvSpPr>
            <a:spLocks noChangeArrowheads="1"/>
          </p:cNvSpPr>
          <p:nvPr/>
        </p:nvSpPr>
        <p:spPr bwMode="auto">
          <a:xfrm>
            <a:off x="5695950" y="3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VN</a:t>
            </a:r>
          </a:p>
        </p:txBody>
      </p:sp>
      <p:sp>
        <p:nvSpPr>
          <p:cNvPr id="5142" name="Line 36"/>
          <p:cNvSpPr>
            <a:spLocks noChangeShapeType="1"/>
          </p:cNvSpPr>
          <p:nvPr/>
        </p:nvSpPr>
        <p:spPr bwMode="auto">
          <a:xfrm flipH="1">
            <a:off x="5162550" y="2819400"/>
            <a:ext cx="152400" cy="533400"/>
          </a:xfrm>
          <a:prstGeom prst="line">
            <a:avLst/>
          </a:prstGeom>
          <a:noFill/>
          <a:ln w="3810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5143" name="Line 37"/>
          <p:cNvSpPr>
            <a:spLocks noChangeShapeType="1"/>
          </p:cNvSpPr>
          <p:nvPr/>
        </p:nvSpPr>
        <p:spPr bwMode="auto">
          <a:xfrm flipH="1">
            <a:off x="7753350" y="2819400"/>
            <a:ext cx="152400" cy="533400"/>
          </a:xfrm>
          <a:prstGeom prst="line">
            <a:avLst/>
          </a:prstGeom>
          <a:noFill/>
          <a:ln w="3810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fade">
                                      <p:cBhvr>
                                        <p:cTn id="7" dur="500"/>
                                        <p:tgtEl>
                                          <p:spTgt spid="727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15"/>
                                        </p:tgtEl>
                                        <p:attrNameLst>
                                          <p:attrName>style.visibility</p:attrName>
                                        </p:attrNameLst>
                                      </p:cBhvr>
                                      <p:to>
                                        <p:strVal val="visible"/>
                                      </p:to>
                                    </p:set>
                                    <p:animEffect transition="in" filter="fade">
                                      <p:cBhvr>
                                        <p:cTn id="10" dur="500"/>
                                        <p:tgtEl>
                                          <p:spTgt spid="727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716"/>
                                        </p:tgtEl>
                                        <p:attrNameLst>
                                          <p:attrName>style.visibility</p:attrName>
                                        </p:attrNameLst>
                                      </p:cBhvr>
                                      <p:to>
                                        <p:strVal val="visible"/>
                                      </p:to>
                                    </p:set>
                                    <p:animEffect transition="in" filter="fade">
                                      <p:cBhvr>
                                        <p:cTn id="13" dur="500"/>
                                        <p:tgtEl>
                                          <p:spTgt spid="727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47"/>
                                        </p:tgtEl>
                                        <p:attrNameLst>
                                          <p:attrName>style.visibility</p:attrName>
                                        </p:attrNameLst>
                                      </p:cBhvr>
                                      <p:to>
                                        <p:strVal val="visible"/>
                                      </p:to>
                                    </p:set>
                                    <p:animEffect transition="in" filter="fade">
                                      <p:cBhvr>
                                        <p:cTn id="18" dur="500"/>
                                        <p:tgtEl>
                                          <p:spTgt spid="51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45"/>
                                        </p:tgtEl>
                                        <p:attrNameLst>
                                          <p:attrName>style.visibility</p:attrName>
                                        </p:attrNameLst>
                                      </p:cBhvr>
                                      <p:to>
                                        <p:strVal val="visible"/>
                                      </p:to>
                                    </p:set>
                                    <p:animEffect transition="in" filter="fade">
                                      <p:cBhvr>
                                        <p:cTn id="21" dur="500"/>
                                        <p:tgtEl>
                                          <p:spTgt spid="51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48"/>
                                        </p:tgtEl>
                                        <p:attrNameLst>
                                          <p:attrName>style.visibility</p:attrName>
                                        </p:attrNameLst>
                                      </p:cBhvr>
                                      <p:to>
                                        <p:strVal val="visible"/>
                                      </p:to>
                                    </p:set>
                                    <p:animEffect transition="in" filter="fade">
                                      <p:cBhvr>
                                        <p:cTn id="24" dur="500"/>
                                        <p:tgtEl>
                                          <p:spTgt spid="51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46"/>
                                        </p:tgtEl>
                                        <p:attrNameLst>
                                          <p:attrName>style.visibility</p:attrName>
                                        </p:attrNameLst>
                                      </p:cBhvr>
                                      <p:to>
                                        <p:strVal val="visible"/>
                                      </p:to>
                                    </p:set>
                                    <p:animEffect transition="in" filter="fade">
                                      <p:cBhvr>
                                        <p:cTn id="29" dur="500"/>
                                        <p:tgtEl>
                                          <p:spTgt spid="51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44"/>
                                        </p:tgtEl>
                                        <p:attrNameLst>
                                          <p:attrName>style.visibility</p:attrName>
                                        </p:attrNameLst>
                                      </p:cBhvr>
                                      <p:to>
                                        <p:strVal val="visible"/>
                                      </p:to>
                                    </p:set>
                                    <p:animEffect transition="in" filter="fade">
                                      <p:cBhvr>
                                        <p:cTn id="32" dur="500"/>
                                        <p:tgtEl>
                                          <p:spTgt spid="51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36"/>
                                        </p:tgtEl>
                                        <p:attrNameLst>
                                          <p:attrName>style.visibility</p:attrName>
                                        </p:attrNameLst>
                                      </p:cBhvr>
                                      <p:to>
                                        <p:strVal val="visible"/>
                                      </p:to>
                                    </p:set>
                                    <p:animEffect transition="in" filter="fade">
                                      <p:cBhvr>
                                        <p:cTn id="37" dur="500"/>
                                        <p:tgtEl>
                                          <p:spTgt spid="51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39"/>
                                        </p:tgtEl>
                                        <p:attrNameLst>
                                          <p:attrName>style.visibility</p:attrName>
                                        </p:attrNameLst>
                                      </p:cBhvr>
                                      <p:to>
                                        <p:strVal val="visible"/>
                                      </p:to>
                                    </p:set>
                                    <p:animEffect transition="in" filter="fade">
                                      <p:cBhvr>
                                        <p:cTn id="40" dur="500"/>
                                        <p:tgtEl>
                                          <p:spTgt spid="51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42"/>
                                        </p:tgtEl>
                                        <p:attrNameLst>
                                          <p:attrName>style.visibility</p:attrName>
                                        </p:attrNameLst>
                                      </p:cBhvr>
                                      <p:to>
                                        <p:strVal val="visible"/>
                                      </p:to>
                                    </p:set>
                                    <p:animEffect transition="in" filter="fade">
                                      <p:cBhvr>
                                        <p:cTn id="43" dur="500"/>
                                        <p:tgtEl>
                                          <p:spTgt spid="51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35"/>
                                        </p:tgtEl>
                                        <p:attrNameLst>
                                          <p:attrName>style.visibility</p:attrName>
                                        </p:attrNameLst>
                                      </p:cBhvr>
                                      <p:to>
                                        <p:strVal val="visible"/>
                                      </p:to>
                                    </p:set>
                                    <p:animEffect transition="in" filter="fade">
                                      <p:cBhvr>
                                        <p:cTn id="46" dur="500"/>
                                        <p:tgtEl>
                                          <p:spTgt spid="51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41"/>
                                        </p:tgtEl>
                                        <p:attrNameLst>
                                          <p:attrName>style.visibility</p:attrName>
                                        </p:attrNameLst>
                                      </p:cBhvr>
                                      <p:to>
                                        <p:strVal val="visible"/>
                                      </p:to>
                                    </p:set>
                                    <p:animEffect transition="in" filter="fade">
                                      <p:cBhvr>
                                        <p:cTn id="49" dur="500"/>
                                        <p:tgtEl>
                                          <p:spTgt spid="51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137"/>
                                        </p:tgtEl>
                                        <p:attrNameLst>
                                          <p:attrName>style.visibility</p:attrName>
                                        </p:attrNameLst>
                                      </p:cBhvr>
                                      <p:to>
                                        <p:strVal val="visible"/>
                                      </p:to>
                                    </p:set>
                                    <p:animEffect transition="in" filter="fade">
                                      <p:cBhvr>
                                        <p:cTn id="54" dur="500"/>
                                        <p:tgtEl>
                                          <p:spTgt spid="51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500"/>
                                        <p:tgtEl>
                                          <p:spTgt spid="5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43"/>
                                        </p:tgtEl>
                                        <p:attrNameLst>
                                          <p:attrName>style.visibility</p:attrName>
                                        </p:attrNameLst>
                                      </p:cBhvr>
                                      <p:to>
                                        <p:strVal val="visible"/>
                                      </p:to>
                                    </p:set>
                                    <p:animEffect transition="in" filter="fade">
                                      <p:cBhvr>
                                        <p:cTn id="60" dur="500"/>
                                        <p:tgtEl>
                                          <p:spTgt spid="51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134"/>
                                        </p:tgtEl>
                                        <p:attrNameLst>
                                          <p:attrName>style.visibility</p:attrName>
                                        </p:attrNameLst>
                                      </p:cBhvr>
                                      <p:to>
                                        <p:strVal val="visible"/>
                                      </p:to>
                                    </p:set>
                                    <p:animEffect transition="in" filter="fade">
                                      <p:cBhvr>
                                        <p:cTn id="63" dur="500"/>
                                        <p:tgtEl>
                                          <p:spTgt spid="51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140"/>
                                        </p:tgtEl>
                                        <p:attrNameLst>
                                          <p:attrName>style.visibility</p:attrName>
                                        </p:attrNameLst>
                                      </p:cBhvr>
                                      <p:to>
                                        <p:strVal val="visible"/>
                                      </p:to>
                                    </p:set>
                                    <p:animEffect transition="in" filter="fade">
                                      <p:cBhvr>
                                        <p:cTn id="66" dur="500"/>
                                        <p:tgtEl>
                                          <p:spTgt spid="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bldLvl="0" animBg="1"/>
      <p:bldP spid="72715" grpId="0" bldLvl="0" animBg="1"/>
      <p:bldP spid="72716" grpId="0" bldLvl="0" animBg="1"/>
      <p:bldP spid="5144" grpId="0" bldLvl="0" animBg="1"/>
      <p:bldP spid="5145" grpId="0" bldLvl="0" animBg="1"/>
      <p:bldP spid="5146" grpId="0" bldLvl="0" animBg="1"/>
      <p:bldP spid="5147" grpId="0" bldLvl="0" animBg="1"/>
      <p:bldP spid="5148" grpId="0" bldLvl="0" animBg="1"/>
      <p:bldP spid="5134" grpId="0" bldLvl="0" animBg="1"/>
      <p:bldP spid="5135" grpId="0" bldLvl="0" animBg="1"/>
      <p:bldP spid="5136" grpId="0" bldLvl="0" animBg="1"/>
      <p:bldP spid="5137" grpId="0" bldLvl="0" animBg="1"/>
      <p:bldP spid="5138" grpId="0" bldLvl="0" animBg="1"/>
      <p:bldP spid="5139" grpId="0" bldLvl="0" animBg="1"/>
      <p:bldP spid="5140" grpId="0" bldLvl="0" animBg="1"/>
      <p:bldP spid="5141" grpId="0" bldLvl="0" animBg="1"/>
      <p:bldP spid="5142" grpId="0" bldLvl="0" animBg="1"/>
      <p:bldP spid="514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scontent.fsgn4-1.fna.fbcdn.net/v/t1.15752-9/48389896_346625829460597_1123866265597771776_n.png?_nc_cat=103&amp;_nc_ht=scontent.fsgn4-1.fna&amp;oh=777b1b0518aee1b879efdc9879b3df56&amp;oe=5C9C8FBF"/>
          <p:cNvPicPr>
            <a:picLocks noChangeAspect="1"/>
          </p:cNvPicPr>
          <p:nvPr/>
        </p:nvPicPr>
        <p:blipFill>
          <a:blip r:embed="rId2">
            <a:clrChange>
              <a:clrFrom>
                <a:srgbClr val="FFFFFF"/>
              </a:clrFrom>
              <a:clrTo>
                <a:srgbClr val="FFFFFF">
                  <a:alpha val="0"/>
                </a:srgbClr>
              </a:clrTo>
            </a:clrChange>
          </a:blip>
          <a:stretch>
            <a:fillRect/>
          </a:stretch>
        </p:blipFill>
        <p:spPr>
          <a:xfrm>
            <a:off x="3227388" y="-152400"/>
            <a:ext cx="7094537" cy="3878263"/>
          </a:xfrm>
          <a:prstGeom prst="rect">
            <a:avLst/>
          </a:prstGeom>
          <a:noFill/>
          <a:ln w="9525">
            <a:noFill/>
          </a:ln>
        </p:spPr>
      </p:pic>
      <p:pic>
        <p:nvPicPr>
          <p:cNvPr id="23555" name="Picture 8" descr="https://scontent.fsgn8-1.fna.fbcdn.net/v/t1.15752-9/48369022_1918319671537920_1435593145105514496_n.png?_nc_cat=100&amp;_nc_ht=scontent.fsgn8-1.fna&amp;oh=f2a45c3cea17ee1275fdd35c0f0005b7&amp;oe=5C64BFCC"/>
          <p:cNvPicPr>
            <a:picLocks noChangeAspect="1"/>
          </p:cNvPicPr>
          <p:nvPr/>
        </p:nvPicPr>
        <p:blipFill>
          <a:blip r:embed="rId3">
            <a:clrChange>
              <a:clrFrom>
                <a:srgbClr val="FFFFFF"/>
              </a:clrFrom>
              <a:clrTo>
                <a:srgbClr val="FFFFFF">
                  <a:alpha val="0"/>
                </a:srgbClr>
              </a:clrTo>
            </a:clrChange>
          </a:blip>
          <a:stretch>
            <a:fillRect/>
          </a:stretch>
        </p:blipFill>
        <p:spPr>
          <a:xfrm>
            <a:off x="7302500" y="4175125"/>
            <a:ext cx="3019425" cy="1120775"/>
          </a:xfrm>
          <a:prstGeom prst="rect">
            <a:avLst/>
          </a:prstGeom>
          <a:noFill/>
          <a:ln w="9525">
            <a:noFill/>
          </a:ln>
        </p:spPr>
      </p:pic>
      <p:pic>
        <p:nvPicPr>
          <p:cNvPr id="23557" name="Picture 6"/>
          <p:cNvPicPr>
            <a:picLocks noChangeAspect="1"/>
          </p:cNvPicPr>
          <p:nvPr/>
        </p:nvPicPr>
        <p:blipFill>
          <a:blip r:embed="rId4"/>
          <a:stretch>
            <a:fillRect/>
          </a:stretch>
        </p:blipFill>
        <p:spPr>
          <a:xfrm>
            <a:off x="1503363" y="3295650"/>
            <a:ext cx="3429000" cy="2846388"/>
          </a:xfrm>
          <a:prstGeom prst="rect">
            <a:avLst/>
          </a:prstGeom>
          <a:noFill/>
          <a:ln w="9525">
            <a:noFill/>
          </a:ln>
        </p:spPr>
      </p:pic>
      <p:sp>
        <p:nvSpPr>
          <p:cNvPr id="72714" name="Text Box 10"/>
          <p:cNvSpPr txBox="1">
            <a:spLocks noChangeArrowheads="1"/>
          </p:cNvSpPr>
          <p:nvPr/>
        </p:nvSpPr>
        <p:spPr bwMode="auto">
          <a:xfrm>
            <a:off x="3950970" y="1344295"/>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3" name="Text Box 10"/>
          <p:cNvSpPr txBox="1">
            <a:spLocks noChangeArrowheads="1"/>
          </p:cNvSpPr>
          <p:nvPr/>
        </p:nvSpPr>
        <p:spPr bwMode="auto">
          <a:xfrm>
            <a:off x="3950970" y="1900555"/>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fade">
                                      <p:cBhvr>
                                        <p:cTn id="7" dur="1000"/>
                                        <p:tgtEl>
                                          <p:spTgt spid="72714"/>
                                        </p:tgtEl>
                                      </p:cBhvr>
                                    </p:animEffect>
                                    <p:anim calcmode="lin" valueType="num">
                                      <p:cBhvr>
                                        <p:cTn id="8" dur="1000" fill="hold"/>
                                        <p:tgtEl>
                                          <p:spTgt spid="72714"/>
                                        </p:tgtEl>
                                        <p:attrNameLst>
                                          <p:attrName>ppt_x</p:attrName>
                                        </p:attrNameLst>
                                      </p:cBhvr>
                                      <p:tavLst>
                                        <p:tav tm="0">
                                          <p:val>
                                            <p:strVal val="#ppt_x"/>
                                          </p:val>
                                        </p:tav>
                                        <p:tav tm="100000">
                                          <p:val>
                                            <p:strVal val="#ppt_x"/>
                                          </p:val>
                                        </p:tav>
                                      </p:tavLst>
                                    </p:anim>
                                    <p:anim calcmode="lin" valueType="num">
                                      <p:cBhvr>
                                        <p:cTn id="9" dur="1000" fill="hold"/>
                                        <p:tgtEl>
                                          <p:spTgt spid="727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animBg="1"/>
      <p:bldP spid="72714" grpId="1"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31160" y="2463165"/>
            <a:ext cx="7065645" cy="1445260"/>
          </a:xfrm>
          <a:prstGeom prst="rect">
            <a:avLst/>
          </a:prstGeom>
          <a:noFill/>
        </p:spPr>
        <p:txBody>
          <a:bodyPr wrap="square" lIns="91440" tIns="45720" rIns="91440" bIns="45720">
            <a:spAutoFit/>
          </a:bodyPr>
          <a:lstStyle/>
          <a:p>
            <a:pPr algn="ctr"/>
            <a:r>
              <a:rPr lang="vi-VN" altLang="en-US" sz="8800" b="1" cap="none" spc="0"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KHÁM PHÁ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43050" y="5000625"/>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FFFF"/>
              </a:solidFill>
              <a:latin typeface=".VnTime" panose="020B7200000000000000" pitchFamily="34" charset="0"/>
            </a:endParaRPr>
          </a:p>
        </p:txBody>
      </p:sp>
      <p:sp>
        <p:nvSpPr>
          <p:cNvPr id="12" name="Rectangle 11"/>
          <p:cNvSpPr>
            <a:spLocks noChangeArrowheads="1"/>
          </p:cNvSpPr>
          <p:nvPr/>
        </p:nvSpPr>
        <p:spPr bwMode="auto">
          <a:xfrm>
            <a:off x="670560" y="2153919"/>
            <a:ext cx="10896600" cy="31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a:buNone/>
            </a:pP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Hễ con chó đi chậm, con khỉ cấu tai chó giật giật. Con chó chạy sải thì khỉ gò lưng như người phi ngựa. Chó chạy thong thả, khỉ buông thõng hai tay, ngồi ngúc nga ngúc ngắc.</a:t>
            </a:r>
          </a:p>
          <a:p>
            <a:pPr algn="just"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Đoàn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Giỏi</a:t>
            </a:r>
            <a:endParaRPr lang="en-US" altLang="en-US" sz="2800" b="1" i="1"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2400" b="1" dirty="0">
              <a:solidFill>
                <a:srgbClr val="FF0000"/>
              </a:solidFill>
              <a:latin typeface="VNI-Times" pitchFamily="2" charset="0"/>
            </a:endParaRPr>
          </a:p>
        </p:txBody>
      </p:sp>
      <p:sp>
        <p:nvSpPr>
          <p:cNvPr id="7173" name="Text Box 10"/>
          <p:cNvSpPr txBox="1">
            <a:spLocks noChangeArrowheads="1"/>
          </p:cNvSpPr>
          <p:nvPr/>
        </p:nvSpPr>
        <p:spPr bwMode="auto">
          <a:xfrm>
            <a:off x="4286250" y="385762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8" name="Rectangle 5"/>
          <p:cNvSpPr>
            <a:spLocks noChangeArrowheads="1"/>
          </p:cNvSpPr>
          <p:nvPr/>
        </p:nvSpPr>
        <p:spPr bwMode="auto">
          <a:xfrm>
            <a:off x="833755" y="4785360"/>
            <a:ext cx="1073340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1.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Đánh</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dấu</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số</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thứ</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tự</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các</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câu</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trong</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đoạn</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văn</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trên</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rồi</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xác</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định</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chủ</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ngữ</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vị</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ngữ</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trong</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từng</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câu</a:t>
            </a:r>
            <a:r>
              <a:rPr lang="en-US" altLang="en-US" sz="28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p>
        </p:txBody>
      </p:sp>
      <p:sp>
        <p:nvSpPr>
          <p:cNvPr id="72714" name="Text Box 10"/>
          <p:cNvSpPr txBox="1">
            <a:spLocks noChangeArrowheads="1"/>
          </p:cNvSpPr>
          <p:nvPr/>
        </p:nvSpPr>
        <p:spPr bwMode="auto">
          <a:xfrm>
            <a:off x="4103370" y="62992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3" name="Text Box 10"/>
          <p:cNvSpPr txBox="1">
            <a:spLocks noChangeArrowheads="1"/>
          </p:cNvSpPr>
          <p:nvPr/>
        </p:nvSpPr>
        <p:spPr bwMode="auto">
          <a:xfrm>
            <a:off x="4103370" y="110998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2" name="Text Box 10"/>
          <p:cNvSpPr txBox="1">
            <a:spLocks noChangeArrowheads="1"/>
          </p:cNvSpPr>
          <p:nvPr/>
        </p:nvSpPr>
        <p:spPr bwMode="auto">
          <a:xfrm>
            <a:off x="622935" y="1631950"/>
            <a:ext cx="2311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I. Nhận xét: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P spid="8" grpId="1" animBg="1"/>
      <p:bldP spid="72714" grpId="1" animBg="1"/>
      <p:bldP spid="3" grpId="1" animBg="1"/>
      <p:bldP spid="2" grpId="0" bldLvl="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5" name="Rectangle 17"/>
          <p:cNvSpPr>
            <a:spLocks noChangeArrowheads="1"/>
          </p:cNvSpPr>
          <p:nvPr/>
        </p:nvSpPr>
        <p:spPr bwMode="auto">
          <a:xfrm>
            <a:off x="3302936" y="3853314"/>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(2)</a:t>
            </a:r>
          </a:p>
        </p:txBody>
      </p:sp>
      <p:sp>
        <p:nvSpPr>
          <p:cNvPr id="27666" name="Rectangle 18"/>
          <p:cNvSpPr>
            <a:spLocks noChangeArrowheads="1"/>
          </p:cNvSpPr>
          <p:nvPr/>
        </p:nvSpPr>
        <p:spPr bwMode="auto">
          <a:xfrm>
            <a:off x="688074" y="3142047"/>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(1)</a:t>
            </a:r>
          </a:p>
        </p:txBody>
      </p:sp>
      <p:sp>
        <p:nvSpPr>
          <p:cNvPr id="27667" name="Rectangle 19"/>
          <p:cNvSpPr>
            <a:spLocks noChangeArrowheads="1"/>
          </p:cNvSpPr>
          <p:nvPr/>
        </p:nvSpPr>
        <p:spPr bwMode="auto">
          <a:xfrm>
            <a:off x="9488972" y="4513547"/>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(4)</a:t>
            </a:r>
          </a:p>
        </p:txBody>
      </p:sp>
      <p:sp>
        <p:nvSpPr>
          <p:cNvPr id="8" name="TextBox 7"/>
          <p:cNvSpPr txBox="1"/>
          <p:nvPr/>
        </p:nvSpPr>
        <p:spPr>
          <a:xfrm>
            <a:off x="840474" y="2495841"/>
            <a:ext cx="10510786" cy="3753485"/>
          </a:xfrm>
          <a:prstGeom prst="rect">
            <a:avLst/>
          </a:prstGeom>
          <a:noFill/>
        </p:spPr>
        <p:txBody>
          <a:bodyPr wrap="square">
            <a:spAutoFit/>
          </a:bodyPr>
          <a:lstStyle/>
          <a:p>
            <a:pPr marL="514350" indent="-514350" algn="just">
              <a:lnSpc>
                <a:spcPct val="150000"/>
              </a:lnSpc>
              <a:buAutoNum type="arabicPeriod"/>
            </a:pP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Đánh</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dấu</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số</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thứ</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tự</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các</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câu</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trong</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đoạn</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văn</a:t>
            </a:r>
            <a:r>
              <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a:t>
            </a:r>
          </a:p>
          <a:p>
            <a:pPr algn="just">
              <a:lnSpc>
                <a:spcPct val="150000"/>
              </a:lnSpc>
            </a:pPr>
            <a:r>
              <a:rPr lang="vi-VN" sz="28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Hễ con chó đi chậm, con khỉ cấu tai chó giật giật. Con chó chạy sải thì khỉ gò lưng như người phi ngựa. Chó chạy thong thả, khỉ buông thõng hai tay, ngồi ngúc nga ngúc ngắc.</a:t>
            </a:r>
            <a:endParaRPr lang="en-US" altLang="en-US" sz="2800" b="1"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endParaRPr>
          </a:p>
          <a:p>
            <a:pPr indent="0" algn="just">
              <a:buNone/>
            </a:pPr>
            <a:endParaRPr lang="en-US" sz="2800" dirty="0"/>
          </a:p>
        </p:txBody>
      </p:sp>
      <p:sp>
        <p:nvSpPr>
          <p:cNvPr id="9" name="Rectangle 18"/>
          <p:cNvSpPr>
            <a:spLocks noChangeArrowheads="1"/>
          </p:cNvSpPr>
          <p:nvPr/>
        </p:nvSpPr>
        <p:spPr bwMode="auto">
          <a:xfrm>
            <a:off x="713740" y="4398221"/>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(3)</a:t>
            </a:r>
          </a:p>
        </p:txBody>
      </p:sp>
      <p:sp>
        <p:nvSpPr>
          <p:cNvPr id="72714" name="Text Box 10"/>
          <p:cNvSpPr txBox="1">
            <a:spLocks noChangeArrowheads="1"/>
          </p:cNvSpPr>
          <p:nvPr/>
        </p:nvSpPr>
        <p:spPr bwMode="auto">
          <a:xfrm>
            <a:off x="4219484" y="958759"/>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3" name="Text Box 10"/>
          <p:cNvSpPr txBox="1">
            <a:spLocks noChangeArrowheads="1"/>
          </p:cNvSpPr>
          <p:nvPr/>
        </p:nvSpPr>
        <p:spPr bwMode="auto">
          <a:xfrm>
            <a:off x="4103370" y="1368425"/>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2" name="Text Box 10"/>
          <p:cNvSpPr txBox="1">
            <a:spLocks noChangeArrowheads="1"/>
          </p:cNvSpPr>
          <p:nvPr/>
        </p:nvSpPr>
        <p:spPr bwMode="auto">
          <a:xfrm>
            <a:off x="840740" y="1629410"/>
            <a:ext cx="2311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I. Nhận xét: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66"/>
                                        </p:tgtEl>
                                        <p:attrNameLst>
                                          <p:attrName>style.visibility</p:attrName>
                                        </p:attrNameLst>
                                      </p:cBhvr>
                                      <p:to>
                                        <p:strVal val="visible"/>
                                      </p:to>
                                    </p:set>
                                    <p:animEffect transition="in" filter="fade">
                                      <p:cBhvr>
                                        <p:cTn id="12" dur="500"/>
                                        <p:tgtEl>
                                          <p:spTgt spid="276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65"/>
                                        </p:tgtEl>
                                        <p:attrNameLst>
                                          <p:attrName>style.visibility</p:attrName>
                                        </p:attrNameLst>
                                      </p:cBhvr>
                                      <p:to>
                                        <p:strVal val="visible"/>
                                      </p:to>
                                    </p:set>
                                    <p:animEffect transition="in" filter="fade">
                                      <p:cBhvr>
                                        <p:cTn id="17" dur="500"/>
                                        <p:tgtEl>
                                          <p:spTgt spid="276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67"/>
                                        </p:tgtEl>
                                        <p:attrNameLst>
                                          <p:attrName>style.visibility</p:attrName>
                                        </p:attrNameLst>
                                      </p:cBhvr>
                                      <p:to>
                                        <p:strVal val="visible"/>
                                      </p:to>
                                    </p:set>
                                    <p:animEffect transition="in" filter="fade">
                                      <p:cBhvr>
                                        <p:cTn id="27"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5" grpId="0" bldLvl="0" animBg="1"/>
      <p:bldP spid="27666" grpId="0" bldLvl="0" animBg="1"/>
      <p:bldP spid="27667" grpId="0" bldLvl="0" animBg="1"/>
      <p:bldP spid="8" grpId="0"/>
      <p:bldP spid="8" grpId="1"/>
      <p:bldP spid="9" grpId="0" bldLvl="0" animBg="1"/>
      <p:bldP spid="72714" grpId="1" animBg="1"/>
      <p:bldP spid="3" grpId="1"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5"/>
          <p:cNvSpPr txBox="1">
            <a:spLocks noChangeArrowheads="1"/>
          </p:cNvSpPr>
          <p:nvPr/>
        </p:nvSpPr>
        <p:spPr bwMode="auto">
          <a:xfrm>
            <a:off x="664143" y="163631"/>
            <a:ext cx="111545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dirty="0">
                <a:solidFill>
                  <a:srgbClr val="FF0000"/>
                </a:solidFill>
                <a:latin typeface="Times New Roman" panose="02020603050405020304" pitchFamily="18" charset="0"/>
              </a:rPr>
              <a:t>*</a:t>
            </a:r>
            <a:r>
              <a:rPr lang="en-US" altLang="en-US" sz="4000" b="1" dirty="0" err="1">
                <a:solidFill>
                  <a:srgbClr val="FF0000"/>
                </a:solidFill>
                <a:latin typeface="Times New Roman" panose="02020603050405020304" pitchFamily="18" charset="0"/>
              </a:rPr>
              <a:t>Xác</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định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chủ</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ngữ</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vị</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ngữ</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trong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từng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câu</a:t>
            </a:r>
            <a:endParaRPr lang="en-US" altLang="en-US" sz="4000" b="1" dirty="0">
              <a:solidFill>
                <a:srgbClr val="FF0000"/>
              </a:solidFill>
              <a:latin typeface="Times New Roman" panose="02020603050405020304" pitchFamily="18" charset="0"/>
            </a:endParaRPr>
          </a:p>
        </p:txBody>
      </p:sp>
      <p:sp>
        <p:nvSpPr>
          <p:cNvPr id="3" name="TextBox 2"/>
          <p:cNvSpPr txBox="1"/>
          <p:nvPr/>
        </p:nvSpPr>
        <p:spPr>
          <a:xfrm>
            <a:off x="482866" y="1049144"/>
            <a:ext cx="11327330" cy="1077218"/>
          </a:xfrm>
          <a:prstGeom prst="rect">
            <a:avLst/>
          </a:prstGeom>
          <a:noFill/>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1. </a:t>
            </a:r>
            <a:r>
              <a:rPr lang="vi-VN" sz="32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a:t>
            </a:r>
          </a:p>
        </p:txBody>
      </p:sp>
      <p:sp>
        <p:nvSpPr>
          <p:cNvPr id="4" name="TextBox 3"/>
          <p:cNvSpPr txBox="1"/>
          <p:nvPr/>
        </p:nvSpPr>
        <p:spPr>
          <a:xfrm>
            <a:off x="482867" y="2607201"/>
            <a:ext cx="11327329" cy="584775"/>
          </a:xfrm>
          <a:prstGeom prst="rect">
            <a:avLst/>
          </a:prstGeom>
          <a:noFill/>
        </p:spPr>
        <p:txBody>
          <a:bodyPr wrap="square">
            <a:spAutoFit/>
          </a:bodyPr>
          <a:lstStyle/>
          <a:p>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2. </a:t>
            </a:r>
            <a:r>
              <a:rPr lang="vi-VN" sz="3200" b="1" dirty="0">
                <a:solidFill>
                  <a:srgbClr val="00B050"/>
                </a:solidFill>
                <a:latin typeface="Times New Roman" panose="02020603050405020304" pitchFamily="18" charset="0"/>
                <a:cs typeface="Times New Roman" panose="02020603050405020304" pitchFamily="18" charset="0"/>
              </a:rPr>
              <a:t>Hễ con chó đi chậm, con khỉ cấu tai chó giật giật. </a:t>
            </a:r>
            <a:endParaRPr lang="en-US" sz="3200" dirty="0">
              <a:solidFill>
                <a:srgbClr val="00B050"/>
              </a:solidFill>
            </a:endParaRPr>
          </a:p>
        </p:txBody>
      </p:sp>
      <p:sp>
        <p:nvSpPr>
          <p:cNvPr id="5" name="TextBox 4"/>
          <p:cNvSpPr txBox="1"/>
          <p:nvPr/>
        </p:nvSpPr>
        <p:spPr>
          <a:xfrm>
            <a:off x="414572" y="3936799"/>
            <a:ext cx="11962599" cy="584775"/>
          </a:xfrm>
          <a:prstGeom prst="rect">
            <a:avLst/>
          </a:prstGeom>
          <a:noFill/>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3. </a:t>
            </a:r>
            <a:r>
              <a:rPr lang="vi-VN" sz="3200" b="1" dirty="0">
                <a:solidFill>
                  <a:srgbClr val="0000FF"/>
                </a:solidFill>
                <a:latin typeface="Times New Roman" panose="02020603050405020304" pitchFamily="18" charset="0"/>
                <a:cs typeface="Times New Roman" panose="02020603050405020304" pitchFamily="18" charset="0"/>
              </a:rPr>
              <a:t>Con chó chạy sải thì khỉ gò lưng như người phi ngựa. </a:t>
            </a:r>
            <a:endParaRPr lang="en-US" sz="3200" dirty="0">
              <a:solidFill>
                <a:srgbClr val="0000FF"/>
              </a:solidFill>
            </a:endParaRPr>
          </a:p>
        </p:txBody>
      </p:sp>
      <p:sp>
        <p:nvSpPr>
          <p:cNvPr id="6" name="TextBox 5"/>
          <p:cNvSpPr txBox="1"/>
          <p:nvPr/>
        </p:nvSpPr>
        <p:spPr>
          <a:xfrm>
            <a:off x="308505" y="5187595"/>
            <a:ext cx="11510212" cy="587148"/>
          </a:xfrm>
          <a:prstGeom prst="rect">
            <a:avLst/>
          </a:prstGeom>
          <a:noFill/>
        </p:spPr>
        <p:txBody>
          <a:bodyPr wrap="square">
            <a:spAutoFit/>
          </a:bodyPr>
          <a:lstStyle/>
          <a:p>
            <a:pPr>
              <a:lnSpc>
                <a:spcPct val="150000"/>
              </a:lnSpc>
            </a:pPr>
            <a:r>
              <a:rPr lang="en-US" sz="2400" b="1" dirty="0" err="1">
                <a:solidFill>
                  <a:srgbClr val="9900CC"/>
                </a:solidFill>
                <a:latin typeface="Times New Roman" panose="02020603050405020304" pitchFamily="18" charset="0"/>
                <a:cs typeface="Times New Roman" panose="02020603050405020304" pitchFamily="18" charset="0"/>
              </a:rPr>
              <a:t>Câu</a:t>
            </a:r>
            <a:r>
              <a:rPr lang="en-US" sz="2400" b="1" dirty="0">
                <a:solidFill>
                  <a:srgbClr val="9900CC"/>
                </a:solidFill>
                <a:latin typeface="Times New Roman" panose="02020603050405020304" pitchFamily="18" charset="0"/>
                <a:cs typeface="Times New Roman" panose="02020603050405020304" pitchFamily="18" charset="0"/>
              </a:rPr>
              <a:t> 4. </a:t>
            </a:r>
            <a:r>
              <a:rPr lang="vi-VN" sz="2400" b="1" dirty="0">
                <a:solidFill>
                  <a:srgbClr val="9900CC"/>
                </a:solidFill>
                <a:latin typeface="Times New Roman" panose="02020603050405020304" pitchFamily="18" charset="0"/>
                <a:cs typeface="Times New Roman" panose="02020603050405020304" pitchFamily="18" charset="0"/>
              </a:rPr>
              <a:t>Chó chạy thong thả, khỉ buông thõng hai tay, ngồi ngúc nga ngúc ngắc.</a:t>
            </a:r>
            <a:endParaRPr lang="en-US" sz="2400" dirty="0">
              <a:solidFill>
                <a:srgbClr val="9900CC"/>
              </a:solidFill>
            </a:endParaRPr>
          </a:p>
        </p:txBody>
      </p:sp>
      <p:sp>
        <p:nvSpPr>
          <p:cNvPr id="7" name="Line 11"/>
          <p:cNvSpPr>
            <a:spLocks noChangeShapeType="1"/>
          </p:cNvSpPr>
          <p:nvPr/>
        </p:nvSpPr>
        <p:spPr bwMode="auto">
          <a:xfrm flipH="1">
            <a:off x="7883706" y="1162367"/>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3"/>
          <p:cNvSpPr>
            <a:spLocks noChangeShapeType="1"/>
          </p:cNvSpPr>
          <p:nvPr/>
        </p:nvSpPr>
        <p:spPr bwMode="auto">
          <a:xfrm>
            <a:off x="6651057" y="1543367"/>
            <a:ext cx="1203960"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59"/>
          <p:cNvSpPr>
            <a:spLocks noChangeArrowheads="1"/>
          </p:cNvSpPr>
          <p:nvPr/>
        </p:nvSpPr>
        <p:spPr bwMode="auto">
          <a:xfrm>
            <a:off x="7093017" y="1543367"/>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13" name="Rectangle 60"/>
          <p:cNvSpPr>
            <a:spLocks noChangeArrowheads="1"/>
          </p:cNvSpPr>
          <p:nvPr/>
        </p:nvSpPr>
        <p:spPr bwMode="auto">
          <a:xfrm>
            <a:off x="9607617" y="1543367"/>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VN</a:t>
            </a:r>
          </a:p>
        </p:txBody>
      </p:sp>
      <p:sp>
        <p:nvSpPr>
          <p:cNvPr id="14" name="Line 15"/>
          <p:cNvSpPr>
            <a:spLocks noChangeShapeType="1"/>
          </p:cNvSpPr>
          <p:nvPr/>
        </p:nvSpPr>
        <p:spPr bwMode="auto">
          <a:xfrm>
            <a:off x="7931217" y="1543367"/>
            <a:ext cx="3352800"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15" name="Line 15"/>
          <p:cNvSpPr>
            <a:spLocks noChangeShapeType="1"/>
          </p:cNvSpPr>
          <p:nvPr/>
        </p:nvSpPr>
        <p:spPr bwMode="auto">
          <a:xfrm>
            <a:off x="556662" y="2042277"/>
            <a:ext cx="4332972"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grpSp>
        <p:nvGrpSpPr>
          <p:cNvPr id="16" name="Group 106"/>
          <p:cNvGrpSpPr/>
          <p:nvPr/>
        </p:nvGrpSpPr>
        <p:grpSpPr bwMode="auto">
          <a:xfrm>
            <a:off x="2991278" y="3493009"/>
            <a:ext cx="1676400" cy="314036"/>
            <a:chOff x="768" y="1912"/>
            <a:chExt cx="1392" cy="204"/>
          </a:xfrm>
        </p:grpSpPr>
        <p:grpSp>
          <p:nvGrpSpPr>
            <p:cNvPr id="17" name="Group 70"/>
            <p:cNvGrpSpPr/>
            <p:nvPr/>
          </p:nvGrpSpPr>
          <p:grpSpPr bwMode="auto">
            <a:xfrm>
              <a:off x="768" y="1912"/>
              <a:ext cx="1392" cy="204"/>
              <a:chOff x="768" y="2016"/>
              <a:chExt cx="1392" cy="198"/>
            </a:xfrm>
          </p:grpSpPr>
          <p:sp>
            <p:nvSpPr>
              <p:cNvPr id="19"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1</a:t>
              </a:r>
            </a:p>
          </p:txBody>
        </p:sp>
      </p:grpSp>
      <p:sp>
        <p:nvSpPr>
          <p:cNvPr id="22" name="Line 11"/>
          <p:cNvSpPr>
            <a:spLocks noChangeShapeType="1"/>
          </p:cNvSpPr>
          <p:nvPr/>
        </p:nvSpPr>
        <p:spPr bwMode="auto">
          <a:xfrm flipH="1">
            <a:off x="3714363" y="2734606"/>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3"/>
          <p:cNvSpPr>
            <a:spLocks noChangeShapeType="1"/>
          </p:cNvSpPr>
          <p:nvPr/>
        </p:nvSpPr>
        <p:spPr bwMode="auto">
          <a:xfrm>
            <a:off x="2481714" y="3115606"/>
            <a:ext cx="1203960"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59"/>
          <p:cNvSpPr>
            <a:spLocks noChangeArrowheads="1"/>
          </p:cNvSpPr>
          <p:nvPr/>
        </p:nvSpPr>
        <p:spPr bwMode="auto">
          <a:xfrm>
            <a:off x="2923674" y="3115606"/>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25" name="Rectangle 60"/>
          <p:cNvSpPr>
            <a:spLocks noChangeArrowheads="1"/>
          </p:cNvSpPr>
          <p:nvPr/>
        </p:nvSpPr>
        <p:spPr bwMode="auto">
          <a:xfrm>
            <a:off x="4278081" y="3141144"/>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26" name="Line 15"/>
          <p:cNvSpPr>
            <a:spLocks noChangeShapeType="1"/>
          </p:cNvSpPr>
          <p:nvPr/>
        </p:nvSpPr>
        <p:spPr bwMode="auto">
          <a:xfrm>
            <a:off x="3771190" y="3112108"/>
            <a:ext cx="1513079"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27" name="Line 11"/>
          <p:cNvSpPr>
            <a:spLocks noChangeShapeType="1"/>
          </p:cNvSpPr>
          <p:nvPr/>
        </p:nvSpPr>
        <p:spPr bwMode="auto">
          <a:xfrm flipH="1">
            <a:off x="6694760" y="2734606"/>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43"/>
          <p:cNvSpPr>
            <a:spLocks noChangeShapeType="1"/>
          </p:cNvSpPr>
          <p:nvPr/>
        </p:nvSpPr>
        <p:spPr bwMode="auto">
          <a:xfrm>
            <a:off x="5462111" y="3115606"/>
            <a:ext cx="1203960"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59"/>
          <p:cNvSpPr>
            <a:spLocks noChangeArrowheads="1"/>
          </p:cNvSpPr>
          <p:nvPr/>
        </p:nvSpPr>
        <p:spPr bwMode="auto">
          <a:xfrm>
            <a:off x="5904071" y="3115606"/>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30" name="Rectangle 60"/>
          <p:cNvSpPr>
            <a:spLocks noChangeArrowheads="1"/>
          </p:cNvSpPr>
          <p:nvPr/>
        </p:nvSpPr>
        <p:spPr bwMode="auto">
          <a:xfrm>
            <a:off x="7258478" y="3141144"/>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31" name="Line 15"/>
          <p:cNvSpPr>
            <a:spLocks noChangeShapeType="1"/>
          </p:cNvSpPr>
          <p:nvPr/>
        </p:nvSpPr>
        <p:spPr bwMode="auto">
          <a:xfrm>
            <a:off x="6751587" y="3112108"/>
            <a:ext cx="3403066"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grpSp>
        <p:nvGrpSpPr>
          <p:cNvPr id="32" name="Group 106"/>
          <p:cNvGrpSpPr/>
          <p:nvPr/>
        </p:nvGrpSpPr>
        <p:grpSpPr bwMode="auto">
          <a:xfrm>
            <a:off x="6039278" y="3521601"/>
            <a:ext cx="1676400" cy="314036"/>
            <a:chOff x="768" y="1912"/>
            <a:chExt cx="1392" cy="204"/>
          </a:xfrm>
        </p:grpSpPr>
        <p:grpSp>
          <p:nvGrpSpPr>
            <p:cNvPr id="33" name="Group 70"/>
            <p:cNvGrpSpPr/>
            <p:nvPr/>
          </p:nvGrpSpPr>
          <p:grpSpPr bwMode="auto">
            <a:xfrm>
              <a:off x="768" y="1912"/>
              <a:ext cx="1392" cy="204"/>
              <a:chOff x="768" y="2016"/>
              <a:chExt cx="1392" cy="198"/>
            </a:xfrm>
          </p:grpSpPr>
          <p:sp>
            <p:nvSpPr>
              <p:cNvPr id="35"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2</a:t>
              </a:r>
            </a:p>
          </p:txBody>
        </p:sp>
      </p:grpSp>
      <p:grpSp>
        <p:nvGrpSpPr>
          <p:cNvPr id="38" name="Group 106"/>
          <p:cNvGrpSpPr/>
          <p:nvPr/>
        </p:nvGrpSpPr>
        <p:grpSpPr bwMode="auto">
          <a:xfrm>
            <a:off x="2408639" y="4866626"/>
            <a:ext cx="1676400" cy="314036"/>
            <a:chOff x="768" y="1912"/>
            <a:chExt cx="1392" cy="204"/>
          </a:xfrm>
        </p:grpSpPr>
        <p:grpSp>
          <p:nvGrpSpPr>
            <p:cNvPr id="39" name="Group 70"/>
            <p:cNvGrpSpPr/>
            <p:nvPr/>
          </p:nvGrpSpPr>
          <p:grpSpPr bwMode="auto">
            <a:xfrm>
              <a:off x="768" y="1912"/>
              <a:ext cx="1392" cy="204"/>
              <a:chOff x="768" y="2016"/>
              <a:chExt cx="1392" cy="198"/>
            </a:xfrm>
          </p:grpSpPr>
          <p:sp>
            <p:nvSpPr>
              <p:cNvPr id="41"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1</a:t>
              </a:r>
            </a:p>
          </p:txBody>
        </p:sp>
      </p:grpSp>
      <p:sp>
        <p:nvSpPr>
          <p:cNvPr id="44" name="Line 11"/>
          <p:cNvSpPr>
            <a:spLocks noChangeShapeType="1"/>
          </p:cNvSpPr>
          <p:nvPr/>
        </p:nvSpPr>
        <p:spPr bwMode="auto">
          <a:xfrm flipH="1">
            <a:off x="3131724" y="4108223"/>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3"/>
          <p:cNvSpPr>
            <a:spLocks noChangeShapeType="1"/>
          </p:cNvSpPr>
          <p:nvPr/>
        </p:nvSpPr>
        <p:spPr bwMode="auto">
          <a:xfrm>
            <a:off x="1714218" y="4412223"/>
            <a:ext cx="1388817"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Rectangle 59"/>
          <p:cNvSpPr>
            <a:spLocks noChangeArrowheads="1"/>
          </p:cNvSpPr>
          <p:nvPr/>
        </p:nvSpPr>
        <p:spPr bwMode="auto">
          <a:xfrm>
            <a:off x="2341035" y="4489223"/>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47" name="Rectangle 60"/>
          <p:cNvSpPr>
            <a:spLocks noChangeArrowheads="1"/>
          </p:cNvSpPr>
          <p:nvPr/>
        </p:nvSpPr>
        <p:spPr bwMode="auto">
          <a:xfrm>
            <a:off x="3695442" y="4514761"/>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48" name="Line 15"/>
          <p:cNvSpPr>
            <a:spLocks noChangeShapeType="1"/>
          </p:cNvSpPr>
          <p:nvPr/>
        </p:nvSpPr>
        <p:spPr bwMode="auto">
          <a:xfrm>
            <a:off x="3188551" y="4447225"/>
            <a:ext cx="1513079"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49" name="Line 11"/>
          <p:cNvSpPr>
            <a:spLocks noChangeShapeType="1"/>
          </p:cNvSpPr>
          <p:nvPr/>
        </p:nvSpPr>
        <p:spPr bwMode="auto">
          <a:xfrm flipH="1">
            <a:off x="5881119" y="4098598"/>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43"/>
          <p:cNvSpPr>
            <a:spLocks noChangeShapeType="1"/>
          </p:cNvSpPr>
          <p:nvPr/>
        </p:nvSpPr>
        <p:spPr bwMode="auto">
          <a:xfrm>
            <a:off x="5331858" y="4421848"/>
            <a:ext cx="577167"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59"/>
          <p:cNvSpPr>
            <a:spLocks noChangeArrowheads="1"/>
          </p:cNvSpPr>
          <p:nvPr/>
        </p:nvSpPr>
        <p:spPr bwMode="auto">
          <a:xfrm>
            <a:off x="5321432" y="4489223"/>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52" name="Rectangle 60"/>
          <p:cNvSpPr>
            <a:spLocks noChangeArrowheads="1"/>
          </p:cNvSpPr>
          <p:nvPr/>
        </p:nvSpPr>
        <p:spPr bwMode="auto">
          <a:xfrm>
            <a:off x="6675839" y="4514761"/>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53" name="Line 15"/>
          <p:cNvSpPr>
            <a:spLocks noChangeShapeType="1"/>
          </p:cNvSpPr>
          <p:nvPr/>
        </p:nvSpPr>
        <p:spPr bwMode="auto">
          <a:xfrm>
            <a:off x="6014144" y="4460702"/>
            <a:ext cx="4852777"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grpSp>
        <p:nvGrpSpPr>
          <p:cNvPr id="54" name="Group 106"/>
          <p:cNvGrpSpPr/>
          <p:nvPr/>
        </p:nvGrpSpPr>
        <p:grpSpPr bwMode="auto">
          <a:xfrm>
            <a:off x="5456639" y="4895218"/>
            <a:ext cx="1676400" cy="314036"/>
            <a:chOff x="768" y="1912"/>
            <a:chExt cx="1392" cy="204"/>
          </a:xfrm>
        </p:grpSpPr>
        <p:grpSp>
          <p:nvGrpSpPr>
            <p:cNvPr id="55" name="Group 70"/>
            <p:cNvGrpSpPr/>
            <p:nvPr/>
          </p:nvGrpSpPr>
          <p:grpSpPr bwMode="auto">
            <a:xfrm>
              <a:off x="768" y="1912"/>
              <a:ext cx="1392" cy="204"/>
              <a:chOff x="768" y="2016"/>
              <a:chExt cx="1392" cy="198"/>
            </a:xfrm>
          </p:grpSpPr>
          <p:sp>
            <p:nvSpPr>
              <p:cNvPr id="57"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2</a:t>
              </a:r>
            </a:p>
          </p:txBody>
        </p:sp>
      </p:grpSp>
      <p:grpSp>
        <p:nvGrpSpPr>
          <p:cNvPr id="60" name="Group 106"/>
          <p:cNvGrpSpPr/>
          <p:nvPr/>
        </p:nvGrpSpPr>
        <p:grpSpPr bwMode="auto">
          <a:xfrm>
            <a:off x="1485618" y="6174993"/>
            <a:ext cx="1676400" cy="314036"/>
            <a:chOff x="768" y="1912"/>
            <a:chExt cx="1392" cy="204"/>
          </a:xfrm>
        </p:grpSpPr>
        <p:grpSp>
          <p:nvGrpSpPr>
            <p:cNvPr id="61" name="Group 70"/>
            <p:cNvGrpSpPr/>
            <p:nvPr/>
          </p:nvGrpSpPr>
          <p:grpSpPr bwMode="auto">
            <a:xfrm>
              <a:off x="768" y="1912"/>
              <a:ext cx="1392" cy="204"/>
              <a:chOff x="768" y="2016"/>
              <a:chExt cx="1392" cy="198"/>
            </a:xfrm>
          </p:grpSpPr>
          <p:sp>
            <p:nvSpPr>
              <p:cNvPr id="63"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1</a:t>
              </a:r>
            </a:p>
          </p:txBody>
        </p:sp>
      </p:grpSp>
      <p:sp>
        <p:nvSpPr>
          <p:cNvPr id="66" name="Line 11"/>
          <p:cNvSpPr>
            <a:spLocks noChangeShapeType="1"/>
          </p:cNvSpPr>
          <p:nvPr/>
        </p:nvSpPr>
        <p:spPr bwMode="auto">
          <a:xfrm flipH="1">
            <a:off x="1927632" y="5306599"/>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43"/>
          <p:cNvSpPr>
            <a:spLocks noChangeShapeType="1"/>
          </p:cNvSpPr>
          <p:nvPr/>
        </p:nvSpPr>
        <p:spPr bwMode="auto">
          <a:xfrm>
            <a:off x="1212311" y="5677770"/>
            <a:ext cx="668451" cy="19658"/>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Rectangle 59"/>
          <p:cNvSpPr>
            <a:spLocks noChangeArrowheads="1"/>
          </p:cNvSpPr>
          <p:nvPr/>
        </p:nvSpPr>
        <p:spPr bwMode="auto">
          <a:xfrm>
            <a:off x="1257018" y="5724322"/>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69" name="Rectangle 60"/>
          <p:cNvSpPr>
            <a:spLocks noChangeArrowheads="1"/>
          </p:cNvSpPr>
          <p:nvPr/>
        </p:nvSpPr>
        <p:spPr bwMode="auto">
          <a:xfrm>
            <a:off x="2903124" y="5783879"/>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70" name="Line 15"/>
          <p:cNvSpPr>
            <a:spLocks noChangeShapeType="1"/>
          </p:cNvSpPr>
          <p:nvPr/>
        </p:nvSpPr>
        <p:spPr bwMode="auto">
          <a:xfrm>
            <a:off x="1994263" y="5720925"/>
            <a:ext cx="1872501" cy="11104"/>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sp>
        <p:nvSpPr>
          <p:cNvPr id="71" name="Line 11"/>
          <p:cNvSpPr>
            <a:spLocks noChangeShapeType="1"/>
          </p:cNvSpPr>
          <p:nvPr/>
        </p:nvSpPr>
        <p:spPr bwMode="auto">
          <a:xfrm flipH="1">
            <a:off x="4421294" y="5354191"/>
            <a:ext cx="152400" cy="38100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43"/>
          <p:cNvSpPr>
            <a:spLocks noChangeShapeType="1"/>
          </p:cNvSpPr>
          <p:nvPr/>
        </p:nvSpPr>
        <p:spPr bwMode="auto">
          <a:xfrm flipV="1">
            <a:off x="4008633" y="5695639"/>
            <a:ext cx="441960" cy="3498"/>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59"/>
          <p:cNvSpPr>
            <a:spLocks noChangeArrowheads="1"/>
          </p:cNvSpPr>
          <p:nvPr/>
        </p:nvSpPr>
        <p:spPr bwMode="auto">
          <a:xfrm flipH="1">
            <a:off x="4199754" y="5763175"/>
            <a:ext cx="250839" cy="35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CN</a:t>
            </a:r>
          </a:p>
        </p:txBody>
      </p:sp>
      <p:sp>
        <p:nvSpPr>
          <p:cNvPr id="74" name="Rectangle 60"/>
          <p:cNvSpPr>
            <a:spLocks noChangeArrowheads="1"/>
          </p:cNvSpPr>
          <p:nvPr/>
        </p:nvSpPr>
        <p:spPr bwMode="auto">
          <a:xfrm>
            <a:off x="5805000" y="57631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VN</a:t>
            </a:r>
          </a:p>
        </p:txBody>
      </p:sp>
      <p:sp>
        <p:nvSpPr>
          <p:cNvPr id="75" name="Line 15"/>
          <p:cNvSpPr>
            <a:spLocks noChangeShapeType="1"/>
          </p:cNvSpPr>
          <p:nvPr/>
        </p:nvSpPr>
        <p:spPr bwMode="auto">
          <a:xfrm>
            <a:off x="4528150" y="5712371"/>
            <a:ext cx="5953761" cy="0"/>
          </a:xfrm>
          <a:prstGeom prst="line">
            <a:avLst/>
          </a:prstGeom>
          <a:noFill/>
          <a:ln w="76200" cmpd="tri">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latin typeface="Times New Roman" panose="02020603050405020304" pitchFamily="18" charset="0"/>
              <a:cs typeface="Times New Roman" panose="02020603050405020304" pitchFamily="18" charset="0"/>
            </a:endParaRPr>
          </a:p>
        </p:txBody>
      </p:sp>
      <p:grpSp>
        <p:nvGrpSpPr>
          <p:cNvPr id="76" name="Group 106"/>
          <p:cNvGrpSpPr/>
          <p:nvPr/>
        </p:nvGrpSpPr>
        <p:grpSpPr bwMode="auto">
          <a:xfrm>
            <a:off x="4278081" y="6190692"/>
            <a:ext cx="1676400" cy="314036"/>
            <a:chOff x="768" y="1912"/>
            <a:chExt cx="1392" cy="204"/>
          </a:xfrm>
        </p:grpSpPr>
        <p:grpSp>
          <p:nvGrpSpPr>
            <p:cNvPr id="77" name="Group 70"/>
            <p:cNvGrpSpPr/>
            <p:nvPr/>
          </p:nvGrpSpPr>
          <p:grpSpPr bwMode="auto">
            <a:xfrm>
              <a:off x="768" y="1912"/>
              <a:ext cx="1392" cy="204"/>
              <a:chOff x="768" y="2016"/>
              <a:chExt cx="1392" cy="198"/>
            </a:xfrm>
          </p:grpSpPr>
          <p:sp>
            <p:nvSpPr>
              <p:cNvPr id="79" name="Line 67"/>
              <p:cNvSpPr>
                <a:spLocks noChangeShapeType="1"/>
              </p:cNvSpPr>
              <p:nvPr/>
            </p:nvSpPr>
            <p:spPr bwMode="auto">
              <a:xfrm>
                <a:off x="864" y="2214"/>
                <a:ext cx="12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68"/>
              <p:cNvSpPr>
                <a:spLocks noChangeShapeType="1"/>
              </p:cNvSpPr>
              <p:nvPr/>
            </p:nvSpPr>
            <p:spPr bwMode="auto">
              <a:xfrm flipH="1">
                <a:off x="2064"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69"/>
              <p:cNvSpPr>
                <a:spLocks noChangeShapeType="1"/>
              </p:cNvSpPr>
              <p:nvPr/>
            </p:nvSpPr>
            <p:spPr bwMode="auto">
              <a:xfrm>
                <a:off x="768" y="2016"/>
                <a:ext cx="96" cy="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 name="Rectangle 101"/>
            <p:cNvSpPr>
              <a:spLocks noChangeArrowheads="1"/>
            </p:cNvSpPr>
            <p:nvPr/>
          </p:nvSpPr>
          <p:spPr bwMode="auto">
            <a:xfrm>
              <a:off x="1272" y="1925"/>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Vế</a:t>
              </a:r>
              <a:r>
                <a:rPr lang="en-US" altLang="en-US" sz="2400" b="1" dirty="0">
                  <a:solidFill>
                    <a:srgbClr val="FF0000"/>
                  </a:solidFill>
                  <a:latin typeface="Times New Roman" panose="02020603050405020304" pitchFamily="18" charset="0"/>
                  <a:cs typeface="Times New Roman" panose="02020603050405020304" pitchFamily="18" charset="0"/>
                </a:rPr>
                <a:t> 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500"/>
                                        <p:tgtEl>
                                          <p:spTgt spid="4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500"/>
                                        <p:tgtEl>
                                          <p:spTgt spid="51"/>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500"/>
                                        <p:tgtEl>
                                          <p:spTgt spid="5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500"/>
                                        <p:tgtEl>
                                          <p:spTgt spid="5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500"/>
                                        <p:tgtEl>
                                          <p:spTgt spid="6"/>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6"/>
                                        </p:tgtEl>
                                        <p:attrNameLst>
                                          <p:attrName>style.visibility</p:attrName>
                                        </p:attrNameLst>
                                      </p:cBhvr>
                                      <p:to>
                                        <p:strVal val="visible"/>
                                      </p:to>
                                    </p:set>
                                    <p:animEffect transition="in" filter="fade">
                                      <p:cBhvr>
                                        <p:cTn id="150" dur="500"/>
                                        <p:tgtEl>
                                          <p:spTgt spid="6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fade">
                                      <p:cBhvr>
                                        <p:cTn id="153" dur="500"/>
                                        <p:tgtEl>
                                          <p:spTgt spid="6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500"/>
                                        <p:tgtEl>
                                          <p:spTgt spid="7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500"/>
                                        <p:tgtEl>
                                          <p:spTgt spid="60"/>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71"/>
                                        </p:tgtEl>
                                        <p:attrNameLst>
                                          <p:attrName>style.visibility</p:attrName>
                                        </p:attrNameLst>
                                      </p:cBhvr>
                                      <p:to>
                                        <p:strVal val="visible"/>
                                      </p:to>
                                    </p:set>
                                    <p:animEffect transition="in" filter="fade">
                                      <p:cBhvr>
                                        <p:cTn id="172" dur="500"/>
                                        <p:tgtEl>
                                          <p:spTgt spid="7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2"/>
                                        </p:tgtEl>
                                        <p:attrNameLst>
                                          <p:attrName>style.visibility</p:attrName>
                                        </p:attrNameLst>
                                      </p:cBhvr>
                                      <p:to>
                                        <p:strVal val="visible"/>
                                      </p:to>
                                    </p:set>
                                    <p:animEffect transition="in" filter="fade">
                                      <p:cBhvr>
                                        <p:cTn id="175" dur="500"/>
                                        <p:tgtEl>
                                          <p:spTgt spid="7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73"/>
                                        </p:tgtEl>
                                        <p:attrNameLst>
                                          <p:attrName>style.visibility</p:attrName>
                                        </p:attrNameLst>
                                      </p:cBhvr>
                                      <p:to>
                                        <p:strVal val="visible"/>
                                      </p:to>
                                    </p:set>
                                    <p:animEffect transition="in" filter="fade">
                                      <p:cBhvr>
                                        <p:cTn id="178" dur="500"/>
                                        <p:tgtEl>
                                          <p:spTgt spid="7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74"/>
                                        </p:tgtEl>
                                        <p:attrNameLst>
                                          <p:attrName>style.visibility</p:attrName>
                                        </p:attrNameLst>
                                      </p:cBhvr>
                                      <p:to>
                                        <p:strVal val="visible"/>
                                      </p:to>
                                    </p:set>
                                    <p:animEffect transition="in" filter="fade">
                                      <p:cBhvr>
                                        <p:cTn id="181" dur="500"/>
                                        <p:tgtEl>
                                          <p:spTgt spid="74"/>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fade">
                                      <p:cBhvr>
                                        <p:cTn id="184" dur="500"/>
                                        <p:tgtEl>
                                          <p:spTgt spid="75"/>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76"/>
                                        </p:tgtEl>
                                        <p:attrNameLst>
                                          <p:attrName>style.visibility</p:attrName>
                                        </p:attrNameLst>
                                      </p:cBhvr>
                                      <p:to>
                                        <p:strVal val="visible"/>
                                      </p:to>
                                    </p:set>
                                    <p:animEffect transition="in" filter="fade">
                                      <p:cBhvr>
                                        <p:cTn id="18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P spid="5" grpId="0"/>
      <p:bldP spid="6" grpId="0"/>
      <p:bldP spid="7" grpId="0" bldLvl="0" animBg="1"/>
      <p:bldP spid="8" grpId="0" bldLvl="0" animBg="1"/>
      <p:bldP spid="12" grpId="0" bldLvl="0" animBg="1"/>
      <p:bldP spid="13" grpId="0" bldLvl="0" animBg="1"/>
      <p:bldP spid="14" grpId="0" bldLvl="0" animBg="1"/>
      <p:bldP spid="15"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66"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43050" y="5000625"/>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FFFF"/>
              </a:solidFill>
              <a:latin typeface=".VnTime" panose="020B7200000000000000" pitchFamily="34" charset="0"/>
            </a:endParaRPr>
          </a:p>
        </p:txBody>
      </p:sp>
      <p:sp>
        <p:nvSpPr>
          <p:cNvPr id="12" name="Rectangle 11"/>
          <p:cNvSpPr>
            <a:spLocks noChangeArrowheads="1"/>
          </p:cNvSpPr>
          <p:nvPr/>
        </p:nvSpPr>
        <p:spPr bwMode="auto">
          <a:xfrm>
            <a:off x="670560" y="2153919"/>
            <a:ext cx="10896600" cy="31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a:buNone/>
            </a:pP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Mỗi lần dời nhà đi, bao giờ con khỉ cũng nhảy phóc lên ngồi trên lưng con chó to. Hễ con chó đi chậm, con khỉ cấu tai chó giật giật. Con chó chạy sải thì khỉ gò lưng như người phi ngựa. Chó chạy thong thả, khỉ buông thõng hai tay, ngồi ngúc nga ngúc ngắc.</a:t>
            </a:r>
          </a:p>
          <a:p>
            <a:pPr algn="just"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Đoàn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Giỏi</a:t>
            </a:r>
            <a:endParaRPr lang="en-US" altLang="en-US" sz="2800" b="1" i="1"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2400" b="1" dirty="0">
              <a:solidFill>
                <a:srgbClr val="FF0000"/>
              </a:solidFill>
              <a:latin typeface="VNI-Times" pitchFamily="2" charset="0"/>
            </a:endParaRPr>
          </a:p>
        </p:txBody>
      </p:sp>
      <p:sp>
        <p:nvSpPr>
          <p:cNvPr id="7173" name="Text Box 10"/>
          <p:cNvSpPr txBox="1">
            <a:spLocks noChangeArrowheads="1"/>
          </p:cNvSpPr>
          <p:nvPr/>
        </p:nvSpPr>
        <p:spPr bwMode="auto">
          <a:xfrm>
            <a:off x="4286250" y="385762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72714" name="Text Box 10"/>
          <p:cNvSpPr txBox="1">
            <a:spLocks noChangeArrowheads="1"/>
          </p:cNvSpPr>
          <p:nvPr/>
        </p:nvSpPr>
        <p:spPr bwMode="auto">
          <a:xfrm>
            <a:off x="4103370" y="62992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LUYỆN TỪ VÀ CÂU</a:t>
            </a:r>
          </a:p>
        </p:txBody>
      </p:sp>
      <p:sp>
        <p:nvSpPr>
          <p:cNvPr id="3" name="Text Box 10"/>
          <p:cNvSpPr txBox="1">
            <a:spLocks noChangeArrowheads="1"/>
          </p:cNvSpPr>
          <p:nvPr/>
        </p:nvSpPr>
        <p:spPr bwMode="auto">
          <a:xfrm>
            <a:off x="4103370" y="1109980"/>
            <a:ext cx="43859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CÂU GHÉP</a:t>
            </a:r>
          </a:p>
        </p:txBody>
      </p:sp>
      <p:sp>
        <p:nvSpPr>
          <p:cNvPr id="2" name="Text Box 10"/>
          <p:cNvSpPr txBox="1">
            <a:spLocks noChangeArrowheads="1"/>
          </p:cNvSpPr>
          <p:nvPr/>
        </p:nvSpPr>
        <p:spPr bwMode="auto">
          <a:xfrm>
            <a:off x="622935" y="1631950"/>
            <a:ext cx="2311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err="1">
                <a:solidFill>
                  <a:srgbClr val="0000FF"/>
                </a:solidFill>
                <a:latin typeface="Times New Roman" panose="02020603050405020304" pitchFamily="18" charset="0"/>
                <a:cs typeface="Times New Roman" panose="02020603050405020304" pitchFamily="18" charset="0"/>
              </a:rPr>
              <a:t>I. Nhận xét:</a:t>
            </a:r>
          </a:p>
        </p:txBody>
      </p:sp>
      <p:sp>
        <p:nvSpPr>
          <p:cNvPr id="9" name="Text Box 6"/>
          <p:cNvSpPr txBox="1">
            <a:spLocks noChangeArrowheads="1"/>
          </p:cNvSpPr>
          <p:nvPr/>
        </p:nvSpPr>
        <p:spPr bwMode="auto">
          <a:xfrm>
            <a:off x="670560" y="4863465"/>
            <a:ext cx="10896600" cy="172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0"/>
              </a:spcBef>
              <a:buFontTx/>
              <a:buNone/>
            </a:pPr>
            <a:r>
              <a:rPr lang="en-US" altLang="en-US" sz="2800" b="1" dirty="0">
                <a:solidFill>
                  <a:srgbClr val="C00000"/>
                </a:solidFill>
                <a:latin typeface=".VnTime" panose="020B7200000000000000" pitchFamily="34" charset="0"/>
              </a:rPr>
              <a:t>2. </a:t>
            </a:r>
            <a:r>
              <a:rPr lang="en-US" altLang="en-US" sz="2800" b="1" dirty="0" err="1">
                <a:solidFill>
                  <a:srgbClr val="C00000"/>
                </a:solidFill>
                <a:latin typeface="Times New Roman" panose="02020603050405020304" pitchFamily="18" charset="0"/>
                <a:cs typeface="Times New Roman" panose="02020603050405020304" pitchFamily="18" charset="0"/>
              </a:rPr>
              <a:t>Xếp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vào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nhóm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thích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hợp</a:t>
            </a:r>
            <a:r>
              <a:rPr lang="en-US" altLang="en-US" sz="2800" b="1" dirty="0">
                <a:solidFill>
                  <a:srgbClr val="C00000"/>
                </a:solidFill>
                <a:latin typeface="Times New Roman" panose="02020603050405020304" pitchFamily="18" charset="0"/>
                <a:cs typeface="Times New Roman" panose="02020603050405020304" pitchFamily="18" charset="0"/>
              </a:rPr>
              <a:t>:</a:t>
            </a:r>
          </a:p>
          <a:p>
            <a:pPr marL="457200" indent="-457200" eaLnBrk="1" hangingPunct="1">
              <a:spcBef>
                <a:spcPts val="0"/>
              </a:spcBef>
              <a:buFontTx/>
              <a:buAutoNum type="alphaLcParenR"/>
            </a:pP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đơn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do </a:t>
            </a:r>
            <a:r>
              <a:rPr lang="en-US" altLang="en-US" sz="2800" b="1" dirty="0" err="1">
                <a:solidFill>
                  <a:srgbClr val="C00000"/>
                </a:solidFill>
                <a:latin typeface="Times New Roman" panose="02020603050405020304" pitchFamily="18" charset="0"/>
                <a:cs typeface="Times New Roman" panose="02020603050405020304" pitchFamily="18" charset="0"/>
              </a:rPr>
              <a:t>một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cụm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chủ</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ngữ-vị</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ngữ</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tạo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thành</a:t>
            </a:r>
            <a:r>
              <a:rPr lang="en-US" altLang="en-US" sz="2800" b="1" dirty="0">
                <a:solidFill>
                  <a:srgbClr val="C00000"/>
                </a:solidFill>
                <a:latin typeface="Times New Roman" panose="02020603050405020304" pitchFamily="18" charset="0"/>
                <a:cs typeface="Times New Roman" panose="02020603050405020304" pitchFamily="18" charset="0"/>
              </a:rPr>
              <a:t>).</a:t>
            </a:r>
          </a:p>
          <a:p>
            <a:pPr marL="457200" indent="-457200" eaLnBrk="1" hangingPunct="1">
              <a:spcBef>
                <a:spcPts val="0"/>
              </a:spcBef>
              <a:buFontTx/>
              <a:buAutoNum type="alphaLcParenR"/>
            </a:pP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ghép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 do </a:t>
            </a:r>
            <a:r>
              <a:rPr lang="en-US" altLang="en-US" sz="2800" b="1" dirty="0" err="1">
                <a:solidFill>
                  <a:srgbClr val="C00000"/>
                </a:solidFill>
                <a:latin typeface="Times New Roman" panose="02020603050405020304" pitchFamily="18" charset="0"/>
                <a:cs typeface="Times New Roman" panose="02020603050405020304" pitchFamily="18" charset="0"/>
              </a:rPr>
              <a:t>nhiều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cụm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chủ</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ngữ-vị</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ngữ</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bình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đẳng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với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nhau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tạo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thành</a:t>
            </a:r>
            <a:r>
              <a:rPr lang="en-US" altLang="en-US" sz="2800" b="1" dirty="0">
                <a:solidFill>
                  <a:srgbClr val="C00000"/>
                </a:solidFill>
                <a:latin typeface="Times New Roman" panose="02020603050405020304" pitchFamily="18" charset="0"/>
                <a:cs typeface="Times New Roman" panose="02020603050405020304" pitchFamily="18" charset="0"/>
              </a:rPr>
              <a:t>).</a:t>
            </a:r>
            <a:endParaRPr lang="en-US" altLang="en-US" sz="2800" b="1" dirty="0">
              <a:solidFill>
                <a:srgbClr val="00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1" animBg="1"/>
      <p:bldP spid="3" grpId="1" animBg="1"/>
      <p:bldP spid="2" grpId="1" animBg="1"/>
      <p:bldP spid="9" grpId="0" bldLvl="0" animBg="1"/>
    </p:bldLst>
  </p:timing>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1628</Words>
  <Application>Microsoft Office PowerPoint</Application>
  <PresentationFormat>Widescreen</PresentationFormat>
  <Paragraphs>207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SimSun</vt:lpstr>
      <vt:lpstr>.VnTime</vt:lpstr>
      <vt:lpstr>Arial</vt:lpstr>
      <vt:lpstr>Calibri</vt:lpstr>
      <vt:lpstr>Times New Roman</vt:lpstr>
      <vt:lpstr>VNI-Times</vt:lpstr>
      <vt:lpstr>Wingdings 2</vt:lpstr>
      <vt:lpstr>Green Color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58</cp:revision>
  <dcterms:created xsi:type="dcterms:W3CDTF">2022-01-22T14:59:00Z</dcterms:created>
  <dcterms:modified xsi:type="dcterms:W3CDTF">2024-01-15T09:16:43Z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1033-11.2.0.9107</vt:lpwstr>
  </property>
</Properties>
</file>