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41" r:id="rId2"/>
    <p:sldId id="259" r:id="rId3"/>
    <p:sldId id="311" r:id="rId4"/>
    <p:sldId id="313" r:id="rId5"/>
    <p:sldId id="321" r:id="rId6"/>
    <p:sldId id="322" r:id="rId7"/>
    <p:sldId id="323" r:id="rId8"/>
    <p:sldId id="325" r:id="rId9"/>
    <p:sldId id="324" r:id="rId10"/>
    <p:sldId id="326" r:id="rId11"/>
    <p:sldId id="327" r:id="rId12"/>
    <p:sldId id="329" r:id="rId13"/>
    <p:sldId id="330" r:id="rId14"/>
    <p:sldId id="284" r:id="rId15"/>
    <p:sldId id="331" r:id="rId16"/>
    <p:sldId id="299" r:id="rId17"/>
    <p:sldId id="293" r:id="rId18"/>
    <p:sldId id="300" r:id="rId19"/>
    <p:sldId id="294" r:id="rId20"/>
    <p:sldId id="333" r:id="rId21"/>
    <p:sldId id="30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6680"/>
    <a:srgbClr val="45AFC5"/>
    <a:srgbClr val="FEBC30"/>
    <a:srgbClr val="80AD13"/>
    <a:srgbClr val="277555"/>
    <a:srgbClr val="617590"/>
    <a:srgbClr val="4F5F75"/>
    <a:srgbClr val="455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4660"/>
  </p:normalViewPr>
  <p:slideViewPr>
    <p:cSldViewPr>
      <p:cViewPr varScale="1">
        <p:scale>
          <a:sx n="64" d="100"/>
          <a:sy n="64" d="100"/>
        </p:scale>
        <p:origin x="288" y="66"/>
      </p:cViewPr>
      <p:guideLst>
        <p:guide orient="horz" pos="2136"/>
        <p:guide pos="38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8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2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3/2/2023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3/2/2023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emf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0.emf"/><Relationship Id="rId5" Type="http://schemas.openxmlformats.org/officeDocument/2006/relationships/image" Target="../media/image41.jpeg"/><Relationship Id="rId10" Type="http://schemas.openxmlformats.org/officeDocument/2006/relationships/image" Target="../media/image39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14.xml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14.xml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14.xml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sv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microsoft.com/office/2007/relationships/hdphoto" Target="../media/hdphoto1.wdp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2495600" y="2367942"/>
            <a:ext cx="7884876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loLens MDL2 Assets" panose="050A0102010101010101" pitchFamily="18" charset="0"/>
                <a:cs typeface="+mn-ea"/>
                <a:sym typeface="+mn-lt"/>
              </a:rPr>
              <a:t>NỐI CÁC VẾ CÂU GHÉP BẰNG CẶP TỪ HÔ ỨNG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oloLens MDL2 Assets" panose="050A0102010101010101" pitchFamily="18" charset="0"/>
              <a:cs typeface="+mn-ea"/>
              <a:sym typeface="+mn-lt"/>
            </a:endParaRPr>
          </a:p>
        </p:txBody>
      </p:sp>
      <p:pic>
        <p:nvPicPr>
          <p:cNvPr id="3" name="媒体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5656" y="198884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9906" y="1662698"/>
            <a:ext cx="423047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FF00"/>
                </a:solidFill>
                <a:latin typeface="iCiel Mijas" panose="02000506000000020004" pitchFamily="50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LUYỆN TỪ VÀ CÂU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-86607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>
            <a:fillRect/>
          </a:stretch>
        </p:blipFill>
        <p:spPr>
          <a:xfrm>
            <a:off x="541914" y="1929368"/>
            <a:ext cx="3600401" cy="265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44505" y="1552021"/>
            <a:ext cx="76328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Trời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vừa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hửng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sáng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nông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dân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ra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đồng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209193" y="2674306"/>
            <a:ext cx="789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Trời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chưa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hửng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sáng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nông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dân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ra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đồng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276761" y="3789668"/>
            <a:ext cx="789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Trời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mới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hửng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sáng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nông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dân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ra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đồng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991544" y="449373"/>
            <a:ext cx="9505056" cy="1259347"/>
            <a:chOff x="934570" y="4870583"/>
            <a:chExt cx="10693605" cy="1599359"/>
          </a:xfrm>
        </p:grpSpPr>
        <p:grpSp>
          <p:nvGrpSpPr>
            <p:cNvPr id="26" name="Group 25"/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8" name="Arrow: Chevron 27"/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9" name="Arrow: Chevron 28"/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447863" y="4945535"/>
              <a:ext cx="10032500" cy="1524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b/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hửng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nôn</a:t>
              </a:r>
              <a:r>
                <a:rPr lang="en-US" sz="36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… ra </a:t>
              </a:r>
              <a:r>
                <a:rPr lang="en-US" sz="36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>
            <a:fillRect/>
          </a:stretch>
        </p:blipFill>
        <p:spPr>
          <a:xfrm>
            <a:off x="7567227" y="2046963"/>
            <a:ext cx="3887896" cy="274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1991544" y="449375"/>
            <a:ext cx="9865096" cy="1128581"/>
            <a:chOff x="934570" y="4870583"/>
            <a:chExt cx="10693605" cy="1033049"/>
          </a:xfrm>
        </p:grpSpPr>
        <p:grpSp>
          <p:nvGrpSpPr>
            <p:cNvPr id="15" name="Group 14"/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17" name="Arrow: Chevron 16"/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1" name="Arrow: Chevron 20"/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71236" y="4917598"/>
              <a:ext cx="9321701" cy="986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c/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Thủy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dâng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nước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 …….,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Sơn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núi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lên</a:t>
              </a:r>
              <a:r>
                <a:rPr lang="en-US" altLang="en-US" sz="3200" b="1" dirty="0">
                  <a:solidFill>
                    <a:schemeClr val="bg1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 ……….</a:t>
              </a:r>
            </a:p>
          </p:txBody>
        </p:sp>
      </p:grp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1502" y="20495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Thủy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dâng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nước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cao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bao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nhiêu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Sơn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làm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núi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cao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lên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bấy</a:t>
            </a:r>
            <a:r>
              <a:rPr lang="en-US" altLang="en-US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nhiêu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71502" y="333615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Thủy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dâng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nước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cao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đâu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Sơn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làm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núi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cao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lên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đấy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71502" y="45871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Thủy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dâng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nước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cao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đâu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Sơn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làm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núi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cao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lên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đó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402358" y="1557296"/>
            <a:ext cx="471763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00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00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2057399" y="218205"/>
            <a:ext cx="9727233" cy="8345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/>
          <p:cNvSpPr/>
          <p:nvPr/>
        </p:nvSpPr>
        <p:spPr>
          <a:xfrm>
            <a:off x="1871642" y="1285675"/>
            <a:ext cx="10017152" cy="149478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  <a:p>
            <a:pPr marL="742950" indent="-742950" algn="ctr">
              <a:spcBef>
                <a:spcPts val="600"/>
              </a:spcBef>
              <a:buAutoNum type="alphaUcPeriod"/>
              <a:defRPr/>
            </a:pP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cố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gắng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nên</a:t>
            </a:r>
            <a:endParaRPr lang="en-US" altLang="en-US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/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mẹ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lo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áo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ấm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cho</a:t>
            </a:r>
            <a:endParaRPr lang="en-US" altLang="en-US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chị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/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Tuy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đình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khó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khăn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nhưng</a:t>
            </a:r>
            <a:endParaRPr lang="en-US" altLang="en-US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Nga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vẫn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phấn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đấu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tốt</a:t>
            </a:r>
            <a:r>
              <a:rPr lang="en-US" alt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.</a:t>
            </a: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/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/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/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/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/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/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/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/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/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/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/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/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mưa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hồ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dâng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/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B.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Mặc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dù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nhưng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/>
          <p:cNvSpPr/>
          <p:nvPr/>
        </p:nvSpPr>
        <p:spPr>
          <a:xfrm>
            <a:off x="1918334" y="2256779"/>
            <a:ext cx="4801825" cy="161339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A.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càng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càng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/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C.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Chẳng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những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mà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4232" y="2638484"/>
            <a:ext cx="1105927" cy="9912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33" y="1859144"/>
            <a:ext cx="8266892" cy="3078747"/>
          </a:xfrm>
          <a:prstGeom prst="rect">
            <a:avLst/>
          </a:prstGeom>
        </p:spPr>
      </p:pic>
      <p:pic>
        <p:nvPicPr>
          <p:cNvPr id="5" name="Content Placeholder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gọi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ngay</a:t>
            </a:r>
            <a:r>
              <a:rPr lang="en-US" altLang="en-US" sz="3500" b="1" dirty="0">
                <a:solidFill>
                  <a:srgbClr val="00B05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3500" b="1" dirty="0">
                <a:solidFill>
                  <a:srgbClr val="FF0000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/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A.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càng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càng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 </a:t>
            </a: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3950" y="2674478"/>
            <a:ext cx="895378" cy="872307"/>
          </a:xfrm>
          <a:prstGeom prst="rect">
            <a:avLst/>
          </a:prstGeom>
        </p:spPr>
      </p:pic>
      <p:sp>
        <p:nvSpPr>
          <p:cNvPr id="17" name="Dap An C - 9Slide.vn"/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C.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vừa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đã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B - 9Slide.vn1"/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B. Bao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nhiêu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bấy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nhiêu</a:t>
            </a:r>
            <a:r>
              <a:rPr lang="en-US" sz="3500" b="1" dirty="0">
                <a:solidFill>
                  <a:schemeClr val="tx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4449" y="4941816"/>
            <a:ext cx="1105927" cy="9912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  <p:pic>
        <p:nvPicPr>
          <p:cNvPr id="15" name="Content Placeholder 1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" y="0"/>
            <a:ext cx="11302365" cy="6269355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703705" y="3789045"/>
            <a:ext cx="975423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Ciel Mijas" panose="02000506000000020004" pitchFamily="50" charset="0"/>
                <a:ea typeface="字魂119号-天真儿风体" panose="00000500000000000000" pitchFamily="2" charset="-122"/>
              </a:rPr>
              <a:t>KHỞI ĐỘNG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iCiel Mijas" panose="02000506000000020004" pitchFamily="50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78392" y="1799896"/>
            <a:ext cx="5795064" cy="5795064"/>
          </a:xfrm>
          <a:prstGeom prst="rect">
            <a:avLst/>
          </a:prstGeom>
        </p:spPr>
      </p:pic>
      <p:cxnSp>
        <p:nvCxnSpPr>
          <p:cNvPr id="8" name="Straight Connector 13"/>
          <p:cNvCxnSpPr/>
          <p:nvPr/>
        </p:nvCxnSpPr>
        <p:spPr>
          <a:xfrm>
            <a:off x="0" y="969272"/>
            <a:ext cx="12192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/>
          <p:cNvSpPr/>
          <p:nvPr/>
        </p:nvSpPr>
        <p:spPr bwMode="auto">
          <a:xfrm>
            <a:off x="1686677" y="4322646"/>
            <a:ext cx="205561" cy="15417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/>
          <p:cNvSpPr/>
          <p:nvPr/>
        </p:nvSpPr>
        <p:spPr>
          <a:xfrm rot="12770">
            <a:off x="4307322" y="5490034"/>
            <a:ext cx="520896" cy="399663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/>
          <p:cNvSpPr/>
          <p:nvPr/>
        </p:nvSpPr>
        <p:spPr>
          <a:xfrm rot="12770">
            <a:off x="4870863" y="520701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2702" y="55727"/>
            <a:ext cx="5476473" cy="119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60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/>
          <p:cNvSpPr/>
          <p:nvPr/>
        </p:nvSpPr>
        <p:spPr>
          <a:xfrm rot="12770">
            <a:off x="10852739" y="114899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/>
          <p:cNvSpPr/>
          <p:nvPr/>
        </p:nvSpPr>
        <p:spPr>
          <a:xfrm rot="12770">
            <a:off x="11264868" y="920836"/>
            <a:ext cx="193962" cy="190376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28446" y="1132201"/>
            <a:ext cx="7907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em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xem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lại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.</a:t>
            </a:r>
            <a:endParaRPr lang="ko-KR" altLang="en-US" sz="4000" b="1" dirty="0">
              <a:solidFill>
                <a:schemeClr val="accent1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28446" y="1852625"/>
            <a:ext cx="8908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Chuẩn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bị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bài: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Liên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kết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câu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bằng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cách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lặp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altLang="zh-CN" sz="4000" b="1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từ</a:t>
            </a:r>
            <a:r>
              <a:rPr lang="en-US" altLang="zh-CN" sz="4000" b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ngữ </a:t>
            </a:r>
            <a:r>
              <a:rPr lang="en-US" altLang="zh-CN" sz="4000" b="1" dirty="0" err="1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trang</a:t>
            </a:r>
            <a:r>
              <a:rPr lang="en-US" altLang="zh-CN" sz="4000" b="1" dirty="0">
                <a:solidFill>
                  <a:schemeClr val="accent1"/>
                </a:solidFill>
                <a:latin typeface="Pattaya" panose="00000500000000000000" pitchFamily="2" charset="-34"/>
                <a:ea typeface="Roboto" panose="02000000000000000000" pitchFamily="2" charset="0"/>
                <a:cs typeface="Pattaya" panose="00000500000000000000" pitchFamily="2" charset="-34"/>
              </a:rPr>
              <a:t> 71.</a:t>
            </a:r>
            <a:endParaRPr lang="ko-KR" altLang="en-US" sz="4000" b="1" dirty="0">
              <a:solidFill>
                <a:schemeClr val="accent1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931730"/>
            <a:ext cx="3975644" cy="3975644"/>
          </a:xfrm>
          <a:prstGeom prst="rect">
            <a:avLst/>
          </a:prstGeom>
        </p:spPr>
      </p:pic>
      <p:pic>
        <p:nvPicPr>
          <p:cNvPr id="25" name="图片 59"/>
          <p:cNvPicPr>
            <a:picLocks noChangeAspect="1"/>
          </p:cNvPicPr>
          <p:nvPr/>
        </p:nvPicPr>
        <p:blipFill rotWithShape="1">
          <a:blip r:embed="rId5" cstate="print"/>
          <a:srcRect l="28396" t="20120" r="23325" b="24314"/>
          <a:stretch>
            <a:fillRect/>
          </a:stretch>
        </p:blipFill>
        <p:spPr>
          <a:xfrm>
            <a:off x="5159896" y="4524227"/>
            <a:ext cx="1677316" cy="1930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1618" y="1971282"/>
            <a:ext cx="6294992" cy="214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b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42241" y="615043"/>
            <a:ext cx="8219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536" y="2448368"/>
            <a:ext cx="4642400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buAutoNum type="alphaUcPeriod"/>
              <a:defRPr/>
            </a:pP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nội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dung.</a:t>
            </a:r>
            <a:endParaRPr lang="vi-VN" sz="3600" b="1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3168" y="2458624"/>
            <a:ext cx="5184575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B.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chặt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chẽ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với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nhau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nghĩa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vi-VN" sz="3600" b="1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7536" y="3904933"/>
            <a:ext cx="4642400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C.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mở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vi-VN" sz="3600" b="1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63168" y="3886988"/>
            <a:ext cx="5251296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D.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liên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kết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sz="3600" b="1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  <a:endParaRPr lang="vi-VN" sz="3600" b="1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2711653"/>
            <a:ext cx="558533" cy="6544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37" y="3038875"/>
            <a:ext cx="574556" cy="6128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673112" y="4146052"/>
            <a:ext cx="541519" cy="631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5" y="4502116"/>
            <a:ext cx="535079" cy="626960"/>
          </a:xfrm>
          <a:prstGeom prst="rect">
            <a:avLst/>
          </a:prstGeom>
        </p:spPr>
      </p:pic>
      <p:pic>
        <p:nvPicPr>
          <p:cNvPr id="25" name="图片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102360" y="883920"/>
            <a:ext cx="101314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2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?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anose="02020603050405020304" pitchFamily="18" charset="0"/>
              </a:rPr>
              <a:t> ? 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071" y="2366267"/>
            <a:ext cx="3949700" cy="2877760"/>
            <a:chOff x="450082" y="2490336"/>
            <a:chExt cx="3949700" cy="2877760"/>
          </a:xfrm>
        </p:grpSpPr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48940" y="2490336"/>
              <a:ext cx="2772000" cy="287776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50082" y="4113878"/>
              <a:ext cx="3949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Pattaya" panose="00000500000000000000" pitchFamily="2" charset="-34"/>
                  <a:cs typeface="Pattaya" panose="00000500000000000000" pitchFamily="2" charset="-34"/>
                </a:rPr>
                <a:t>2 </a:t>
              </a:r>
              <a:r>
                <a:rPr lang="en-US" sz="5400" b="1" dirty="0" err="1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Pattaya" panose="00000500000000000000" pitchFamily="2" charset="-34"/>
                  <a:cs typeface="Pattaya" panose="00000500000000000000" pitchFamily="2" charset="-34"/>
                </a:rPr>
                <a:t>cách</a:t>
              </a:r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</a:p>
          </p:txBody>
        </p:sp>
      </p:grpSp>
      <p:sp>
        <p:nvSpPr>
          <p:cNvPr id="35" name="MH_Other_1"/>
          <p:cNvSpPr/>
          <p:nvPr>
            <p:custDataLst>
              <p:tags r:id="rId1"/>
            </p:custDataLst>
          </p:nvPr>
        </p:nvSpPr>
        <p:spPr bwMode="auto">
          <a:xfrm rot="19543276">
            <a:off x="3659086" y="3209055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81814" y="2744314"/>
            <a:ext cx="684055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Nối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trực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tiếp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(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không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dùng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nối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).</a:t>
            </a:r>
          </a:p>
        </p:txBody>
      </p:sp>
      <p:sp>
        <p:nvSpPr>
          <p:cNvPr id="37" name="MH_Other_1"/>
          <p:cNvSpPr/>
          <p:nvPr>
            <p:custDataLst>
              <p:tags r:id="rId2"/>
            </p:custDataLst>
          </p:nvPr>
        </p:nvSpPr>
        <p:spPr bwMode="auto">
          <a:xfrm rot="699512">
            <a:off x="3768765" y="4152598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07399" y="4025981"/>
            <a:ext cx="68405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Nối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bằng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có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tác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dụng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nối</a:t>
            </a:r>
            <a:r>
              <a:rPr 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95586" y="236470"/>
            <a:ext cx="6453786" cy="992593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t="9330"/>
          <a:stretch>
            <a:fillRect/>
          </a:stretch>
        </p:blipFill>
        <p:spPr>
          <a:xfrm flipH="1">
            <a:off x="10721353" y="113716"/>
            <a:ext cx="1674289" cy="2638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92696"/>
            <a:ext cx="5026979" cy="6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FFFFFF"/>
                </a:solidFill>
                <a:latin typeface="iCiel Mijas" panose="02000506000000020004" pitchFamily="50" charset="0"/>
              </a:rPr>
              <a:t>GHI NHỚ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0197" y="1495514"/>
            <a:ext cx="9753057" cy="409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i="1" dirty="0">
                <a:latin typeface="Pattaya" panose="00000500000000000000" pitchFamily="2" charset="-34"/>
                <a:cs typeface="Pattaya" panose="00000500000000000000" pitchFamily="2" charset="-34"/>
              </a:rPr>
              <a:t>    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thể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hiện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quan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hệ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về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nghĩa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giữa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vế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câu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ngoài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quan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hệ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, ta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còn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có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thể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nối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vế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câu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ghép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bằng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số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cặp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hô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ứng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như</a:t>
            </a:r>
            <a:r>
              <a:rPr lang="en-US" altLang="en-US" sz="3600" b="1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chưa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mới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….;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đâu</a:t>
            </a:r>
            <a:r>
              <a:rPr lang="en-US" altLang="en-US" sz="3600" b="1" dirty="0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đấy</a:t>
            </a:r>
            <a:r>
              <a:rPr lang="en-US" altLang="en-US" sz="3600" b="1" dirty="0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nào</a:t>
            </a:r>
            <a:r>
              <a:rPr lang="en-US" altLang="en-US" sz="3600" b="1" dirty="0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ấy</a:t>
            </a:r>
            <a:r>
              <a:rPr lang="en-US" altLang="en-US" sz="3600" b="1" dirty="0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sao</a:t>
            </a:r>
            <a:r>
              <a:rPr lang="en-US" altLang="en-US" sz="3600" b="1" dirty="0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vậy</a:t>
            </a:r>
            <a:r>
              <a:rPr lang="en-US" altLang="en-US" sz="3600" b="1" dirty="0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; bao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nhiêu</a:t>
            </a:r>
            <a:r>
              <a:rPr lang="en-US" altLang="en-US" sz="3600" b="1" dirty="0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bấy</a:t>
            </a:r>
            <a:r>
              <a:rPr lang="en-US" altLang="en-US" sz="3600" b="1" dirty="0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nhiêu</a:t>
            </a:r>
            <a:endParaRPr lang="en-US" altLang="en-US" sz="3200" b="1" dirty="0">
              <a:solidFill>
                <a:schemeClr val="accent1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0" y="5420667"/>
            <a:ext cx="1008000" cy="916428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2464018" y="5868003"/>
            <a:ext cx="1008000" cy="916428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3355103" y="5597851"/>
            <a:ext cx="1008000" cy="916428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6710206" y="5684317"/>
            <a:ext cx="1008000" cy="916428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11184000" y="5868003"/>
            <a:ext cx="1008000" cy="91642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10402515" y="5900532"/>
            <a:ext cx="1008000" cy="9164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Ciel Mijas" panose="02000506000000020004" pitchFamily="50" charset="0"/>
                <a:ea typeface="字魂119号-天真儿风体" panose="00000500000000000000" pitchFamily="2" charset="-122"/>
              </a:rPr>
              <a:t>LUYỆN TẬP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iCiel Mijas" panose="02000506000000020004" pitchFamily="50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33127" y="489630"/>
            <a:ext cx="98650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đánh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chéo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911424" y="1770959"/>
            <a:ext cx="88569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a/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Ngày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err="1">
                <a:latin typeface="Pattaya" panose="00000500000000000000" pitchFamily="2" charset="-34"/>
                <a:cs typeface="Pattaya" panose="00000500000000000000" pitchFamily="2" charset="-34"/>
              </a:rPr>
              <a:t>chưa</a:t>
            </a:r>
            <a:r>
              <a:rPr lang="en-US" altLang="en-US" sz="2800" b="1">
                <a:latin typeface="Pattaya" panose="00000500000000000000" pitchFamily="2" charset="-34"/>
                <a:cs typeface="Pattaya" panose="00000500000000000000" pitchFamily="2" charset="-34"/>
              </a:rPr>
              <a:t> tắt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hẳn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trăng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lên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rồi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Pattaya" panose="00000500000000000000" pitchFamily="2" charset="-34"/>
                <a:cs typeface="Pattaya" panose="00000500000000000000" pitchFamily="2" charset="-34"/>
              </a:rPr>
              <a:t>					</a:t>
            </a:r>
            <a:r>
              <a:rPr lang="en-US" altLang="en-US" sz="2400" i="1" dirty="0" err="1">
                <a:latin typeface="Pattaya" panose="00000500000000000000" pitchFamily="2" charset="-34"/>
                <a:cs typeface="Pattaya" panose="00000500000000000000" pitchFamily="2" charset="-34"/>
              </a:rPr>
              <a:t>Thạch</a:t>
            </a:r>
            <a:r>
              <a:rPr lang="en-US" altLang="en-US" sz="2400" i="1" dirty="0">
                <a:latin typeface="Pattaya" panose="00000500000000000000" pitchFamily="2" charset="-34"/>
                <a:cs typeface="Pattaya" panose="00000500000000000000" pitchFamily="2" charset="-34"/>
              </a:rPr>
              <a:t> Lam</a:t>
            </a:r>
            <a:endParaRPr lang="en-US" altLang="en-US" sz="2800" i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78513" y="3068960"/>
            <a:ext cx="110892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b/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Chiếc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xe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ngựa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vừa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đậu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lại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, 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tôi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nghe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tiếng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ông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trong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nhà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vọng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ra.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Pattaya" panose="00000500000000000000" pitchFamily="2" charset="-34"/>
                <a:cs typeface="Pattaya" panose="00000500000000000000" pitchFamily="2" charset="-34"/>
              </a:rPr>
              <a:t>Nguyễn Quang </a:t>
            </a:r>
            <a:r>
              <a:rPr lang="en-US" altLang="en-US" sz="2400" i="1" dirty="0" err="1">
                <a:latin typeface="Pattaya" panose="00000500000000000000" pitchFamily="2" charset="-34"/>
                <a:cs typeface="Pattaya" panose="00000500000000000000" pitchFamily="2" charset="-34"/>
              </a:rPr>
              <a:t>Sáng</a:t>
            </a:r>
            <a:endParaRPr lang="en-US" altLang="en-US" sz="2800" i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78513" y="4565716"/>
            <a:ext cx="809780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c/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Trời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càng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nắng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gắt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hoa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giấy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càng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bồng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lên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rực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8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rỡ</a:t>
            </a: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                                                    </a:t>
            </a:r>
            <a:r>
              <a:rPr lang="en-US" altLang="en-US" sz="2400" i="1" dirty="0" err="1">
                <a:latin typeface="Pattaya" panose="00000500000000000000" pitchFamily="2" charset="-34"/>
                <a:cs typeface="Pattaya" panose="00000500000000000000" pitchFamily="2" charset="-34"/>
              </a:rPr>
              <a:t>Trần</a:t>
            </a:r>
            <a:r>
              <a:rPr lang="en-US" altLang="en-US" sz="2400" i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400" i="1" dirty="0" err="1">
                <a:latin typeface="Pattaya" panose="00000500000000000000" pitchFamily="2" charset="-34"/>
                <a:cs typeface="Pattaya" panose="00000500000000000000" pitchFamily="2" charset="-34"/>
              </a:rPr>
              <a:t>Hoài</a:t>
            </a:r>
            <a:r>
              <a:rPr lang="en-US" altLang="en-US" sz="2400" i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sz="2400" i="1" dirty="0" err="1">
                <a:latin typeface="Pattaya" panose="00000500000000000000" pitchFamily="2" charset="-34"/>
                <a:cs typeface="Pattaya" panose="00000500000000000000" pitchFamily="2" charset="-34"/>
              </a:rPr>
              <a:t>Dương</a:t>
            </a:r>
            <a:endParaRPr lang="en-US" altLang="en-US" sz="2800" i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3427443" y="1717746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50" y="4250147"/>
            <a:ext cx="2268620" cy="2607853"/>
          </a:xfrm>
          <a:prstGeom prst="rect">
            <a:avLst/>
          </a:prstGeom>
        </p:spPr>
      </p:pic>
      <p:sp>
        <p:nvSpPr>
          <p:cNvPr id="22" name="Rectangle: Rounded Corners 21"/>
          <p:cNvSpPr/>
          <p:nvPr/>
        </p:nvSpPr>
        <p:spPr>
          <a:xfrm>
            <a:off x="1919536" y="1838065"/>
            <a:ext cx="576064" cy="390132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/>
          <p:cNvSpPr/>
          <p:nvPr/>
        </p:nvSpPr>
        <p:spPr>
          <a:xfrm>
            <a:off x="4223792" y="1838065"/>
            <a:ext cx="495949" cy="329795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/>
          <p:cNvSpPr/>
          <p:nvPr/>
        </p:nvSpPr>
        <p:spPr>
          <a:xfrm>
            <a:off x="2927648" y="3140194"/>
            <a:ext cx="608498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5015880" y="3146855"/>
            <a:ext cx="395822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/>
          <p:cNvSpPr/>
          <p:nvPr/>
        </p:nvSpPr>
        <p:spPr>
          <a:xfrm>
            <a:off x="1775520" y="4590233"/>
            <a:ext cx="576064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/>
          <p:cNvSpPr/>
          <p:nvPr/>
        </p:nvSpPr>
        <p:spPr>
          <a:xfrm>
            <a:off x="4583832" y="4590232"/>
            <a:ext cx="67225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 flipH="1">
            <a:off x="4511824" y="2966546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7" name="Line 26"/>
          <p:cNvSpPr>
            <a:spLocks noChangeShapeType="1"/>
          </p:cNvSpPr>
          <p:nvPr/>
        </p:nvSpPr>
        <p:spPr bwMode="auto">
          <a:xfrm flipH="1">
            <a:off x="3448192" y="4482813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33126" y="489630"/>
            <a:ext cx="1007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hô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ứng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thích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với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chỗ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trống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102768" y="1476411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a/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Mưa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……. to,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gió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……..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thổi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mạnh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034177" y="2259298"/>
            <a:ext cx="109507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b/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Trời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…….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hửng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sáng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, 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nông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dân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…….. ra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đồng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039554" y="3342516"/>
            <a:ext cx="10605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c/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Thủy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dâng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nước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cao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 …….,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Sơn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Tinh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làm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núi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cao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lên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……….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43502" y="3881125"/>
            <a:ext cx="6448842" cy="3100121"/>
            <a:chOff x="2743502" y="3881125"/>
            <a:chExt cx="6448842" cy="31001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502" y="3881125"/>
              <a:ext cx="3096000" cy="3100121"/>
            </a:xfrm>
            <a:prstGeom prst="rect">
              <a:avLst/>
            </a:prstGeom>
          </p:spPr>
        </p:pic>
        <p:sp>
          <p:nvSpPr>
            <p:cNvPr id="11" name="Cloud Callout 31"/>
            <p:cNvSpPr/>
            <p:nvPr/>
          </p:nvSpPr>
          <p:spPr>
            <a:xfrm>
              <a:off x="5303912" y="3959958"/>
              <a:ext cx="3888432" cy="1845306"/>
            </a:xfrm>
            <a:prstGeom prst="cloudCallout">
              <a:avLst>
                <a:gd name="adj1" fmla="val -61737"/>
                <a:gd name="adj2" fmla="val -1241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ijas" panose="02000506000000020004" pitchFamily="50" charset="0"/>
              </a:endParaRPr>
            </a:p>
            <a:p>
              <a:pPr algn="ctr"/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anose="02000506000000020004" pitchFamily="50" charset="0"/>
                  <a:cs typeface="Calibri" panose="020F0502020204030204" pitchFamily="34" charset="0"/>
                </a:rPr>
                <a:t> !</a:t>
              </a:r>
              <a:endPara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ijas" panose="02000506000000020004" pitchFamily="50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51384" y="17357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Mưa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càng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to,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gió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càng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thổi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mạnh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1384" y="2707167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Mưa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vừa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to,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gió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vừa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thổi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mạnh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 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16464" y="3639285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Mưa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chưa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to,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gió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thổi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mạnh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51384" y="45850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-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Mưa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mới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to,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gió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đã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thổi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altLang="en-US" b="1" dirty="0" err="1">
                <a:latin typeface="Pattaya" panose="00000500000000000000" pitchFamily="2" charset="-34"/>
                <a:cs typeface="Pattaya" panose="00000500000000000000" pitchFamily="2" charset="-34"/>
              </a:rPr>
              <a:t>mạnh</a:t>
            </a:r>
            <a:r>
              <a:rPr lang="en-US" altLang="en-US" b="1" dirty="0">
                <a:latin typeface="Pattaya" panose="00000500000000000000" pitchFamily="2" charset="-34"/>
                <a:cs typeface="Pattaya" panose="00000500000000000000" pitchFamily="2" charset="-34"/>
              </a:rPr>
              <a:t>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16" name="Group 15"/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4" name="Arrow: Chevron 23"/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5" name="Arrow: Chevron 24"/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447863" y="4945535"/>
              <a:ext cx="9482096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a/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Mưa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 to ...,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gió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thổi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Fira Sans" panose="020B05030500000200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Fira Sans" panose="020B05030500000200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20" y="1934629"/>
            <a:ext cx="47625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14"/>
  <p:tag name="INKNOELEADERBOARD" val="1337965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1043</Words>
  <Application>Microsoft Office PowerPoint</Application>
  <PresentationFormat>Widescreen</PresentationFormat>
  <Paragraphs>84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Arial</vt:lpstr>
      <vt:lpstr>Calibri</vt:lpstr>
      <vt:lpstr>Fira Sans</vt:lpstr>
      <vt:lpstr>HoloLens MDL2 Assets</vt:lpstr>
      <vt:lpstr>iCiel Cadena</vt:lpstr>
      <vt:lpstr>iCiel Mijas</vt:lpstr>
      <vt:lpstr>Pattaya</vt:lpstr>
      <vt:lpstr>字魂36号-正文宋楷</vt:lpstr>
      <vt:lpstr>Office 主题​​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说课ppt14</dc:title>
  <dc:creator>tclsevers</dc:creator>
  <cp:lastModifiedBy>Le Chi</cp:lastModifiedBy>
  <cp:revision>1142</cp:revision>
  <dcterms:created xsi:type="dcterms:W3CDTF">2017-07-16T04:42:00Z</dcterms:created>
  <dcterms:modified xsi:type="dcterms:W3CDTF">2023-03-02T08:25:05Z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A4B56606BDD646C08B5A87733284C73C</vt:lpwstr>
  </property>
  <property fmtid="{D5CDD505-2E9C-101B-9397-08002B2CF9AE}" pid="3" name="KSOProductBuildVer">
    <vt:lpwstr>1033-11.2.0.11486</vt:lpwstr>
  </property>
</Properties>
</file>