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321" r:id="rId3"/>
    <p:sldId id="257" r:id="rId4"/>
    <p:sldId id="282" r:id="rId5"/>
    <p:sldId id="283" r:id="rId6"/>
    <p:sldId id="291" r:id="rId7"/>
    <p:sldId id="293" r:id="rId8"/>
    <p:sldId id="292" r:id="rId9"/>
    <p:sldId id="284" r:id="rId10"/>
    <p:sldId id="266" r:id="rId11"/>
    <p:sldId id="286" r:id="rId12"/>
    <p:sldId id="271" r:id="rId13"/>
    <p:sldId id="833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4" d="100"/>
          <a:sy n="74" d="100"/>
        </p:scale>
        <p:origin x="96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DDF3A-680E-4580-980D-16BF06E94CA2}" type="datetimeFigureOut">
              <a:rPr lang="en-US" smtClean="0"/>
              <a:t>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73D05-6C93-4674-9822-3731CF6270A0}" type="slidenum">
              <a:rPr lang="en-US" smtClean="0"/>
              <a:t>‹#›</a:t>
            </a:fld>
            <a:endParaRPr lang="en-US"/>
          </a:p>
        </p:txBody>
      </p:sp>
    </p:spTree>
    <p:extLst>
      <p:ext uri="{BB962C8B-B14F-4D97-AF65-F5344CB8AC3E}">
        <p14:creationId xmlns:p14="http://schemas.microsoft.com/office/powerpoint/2010/main" val="148314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7273D05-6C93-4674-9822-3731CF6270A0}" type="slidenum">
              <a:rPr lang="en-US" smtClean="0"/>
              <a:t>2</a:t>
            </a:fld>
            <a:endParaRPr lang="en-US"/>
          </a:p>
        </p:txBody>
      </p:sp>
    </p:spTree>
    <p:extLst>
      <p:ext uri="{BB962C8B-B14F-4D97-AF65-F5344CB8AC3E}">
        <p14:creationId xmlns:p14="http://schemas.microsoft.com/office/powerpoint/2010/main" val="110316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481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2/25/2024</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Tree>
    <p:extLst>
      <p:ext uri="{BB962C8B-B14F-4D97-AF65-F5344CB8AC3E}">
        <p14:creationId xmlns:p14="http://schemas.microsoft.com/office/powerpoint/2010/main" val="197688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2/25/2024</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5804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2/25/2024</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01830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BBB-511D-42CD-803F-D98395A24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FE4F4-3A8D-4B36-A2F9-FAF88D04B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6A290-166D-471B-B57C-82960FAA907D}"/>
              </a:ext>
            </a:extLst>
          </p:cNvPr>
          <p:cNvSpPr>
            <a:spLocks noGrp="1"/>
          </p:cNvSpPr>
          <p:nvPr>
            <p:ph type="dt" sz="half" idx="10"/>
          </p:nvPr>
        </p:nvSpPr>
        <p:spPr/>
        <p:txBody>
          <a:bodyPr/>
          <a:lstStyle/>
          <a:p>
            <a:fld id="{D0147CFE-CDB2-45C5-AF93-E6334CA63C4A}" type="datetimeFigureOut">
              <a:rPr lang="en-US" smtClean="0"/>
              <a:t>2/25/2024</a:t>
            </a:fld>
            <a:endParaRPr lang="en-US"/>
          </a:p>
        </p:txBody>
      </p:sp>
      <p:sp>
        <p:nvSpPr>
          <p:cNvPr id="5" name="Footer Placeholder 4">
            <a:extLst>
              <a:ext uri="{FF2B5EF4-FFF2-40B4-BE49-F238E27FC236}">
                <a16:creationId xmlns:a16="http://schemas.microsoft.com/office/drawing/2014/main" id="{162DDBBD-9FB2-4D22-861C-90BB74C0B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63F0-DC63-478C-A64D-23D00E6E1FE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1874515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072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914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547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381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693661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Tree>
    <p:extLst>
      <p:ext uri="{BB962C8B-B14F-4D97-AF65-F5344CB8AC3E}">
        <p14:creationId xmlns:p14="http://schemas.microsoft.com/office/powerpoint/2010/main" val="72817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Tree>
    <p:extLst>
      <p:ext uri="{BB962C8B-B14F-4D97-AF65-F5344CB8AC3E}">
        <p14:creationId xmlns:p14="http://schemas.microsoft.com/office/powerpoint/2010/main" val="215808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Tree>
    <p:extLst>
      <p:ext uri="{BB962C8B-B14F-4D97-AF65-F5344CB8AC3E}">
        <p14:creationId xmlns:p14="http://schemas.microsoft.com/office/powerpoint/2010/main" val="42730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Tree>
    <p:extLst>
      <p:ext uri="{BB962C8B-B14F-4D97-AF65-F5344CB8AC3E}">
        <p14:creationId xmlns:p14="http://schemas.microsoft.com/office/powerpoint/2010/main" val="223885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2/25/2024</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0622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2/25/2024</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15307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2/25/2024</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2044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2/25/2024</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358061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406F0C4C-F6EA-44E3-A349-1CAD777D7B5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28725" y="257175"/>
            <a:ext cx="904577" cy="904577"/>
          </a:xfrm>
          <a:prstGeom prst="rect">
            <a:avLst/>
          </a:prstGeom>
        </p:spPr>
      </p:pic>
    </p:spTree>
    <p:extLst>
      <p:ext uri="{BB962C8B-B14F-4D97-AF65-F5344CB8AC3E}">
        <p14:creationId xmlns:p14="http://schemas.microsoft.com/office/powerpoint/2010/main" val="2042454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09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4" name="WordArt 20"/>
          <p:cNvSpPr>
            <a:spLocks noChangeArrowheads="1" noChangeShapeType="1" noTextEdit="1"/>
          </p:cNvSpPr>
          <p:nvPr/>
        </p:nvSpPr>
        <p:spPr bwMode="auto">
          <a:xfrm>
            <a:off x="2211789" y="5297141"/>
            <a:ext cx="7425622" cy="1119608"/>
          </a:xfrm>
          <a:prstGeom prst="rect">
            <a:avLst/>
          </a:prstGeom>
        </p:spPr>
        <p:txBody>
          <a:bodyPr wrap="none" fromWordArt="1">
            <a:prstTxWarp prst="textFadeUp">
              <a:avLst>
                <a:gd name="adj" fmla="val 0"/>
              </a:avLst>
            </a:prstTxWarp>
          </a:bodyPr>
          <a:lstStyle/>
          <a:p>
            <a:r>
              <a:rPr lang="en-US" sz="3600" b="1" kern="10" dirty="0" err="1">
                <a:ln w="12700">
                  <a:solidFill>
                    <a:schemeClr val="folHlink"/>
                  </a:solidFill>
                  <a:round/>
                  <a:headEnd/>
                  <a:tailEnd/>
                </a:ln>
                <a:solidFill>
                  <a:srgbClr val="0000FF"/>
                </a:solidFill>
                <a:latin typeface="Times New Roman"/>
                <a:cs typeface="Times New Roman"/>
              </a:rPr>
              <a:t>Giáo</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viên</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Nguyễn</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Thị</a:t>
            </a:r>
            <a:r>
              <a:rPr lang="en-US" sz="3600" b="1" kern="10" dirty="0">
                <a:ln w="12700">
                  <a:solidFill>
                    <a:schemeClr val="folHlink"/>
                  </a:solidFill>
                  <a:round/>
                  <a:headEnd/>
                  <a:tailEnd/>
                </a:ln>
                <a:solidFill>
                  <a:srgbClr val="0000FF"/>
                </a:solidFill>
                <a:latin typeface="Times New Roman"/>
                <a:cs typeface="Times New Roman"/>
              </a:rPr>
              <a:t> Thu </a:t>
            </a:r>
            <a:r>
              <a:rPr lang="en-US" sz="3600" b="1" kern="10" dirty="0" err="1">
                <a:ln w="12700">
                  <a:solidFill>
                    <a:schemeClr val="folHlink"/>
                  </a:solidFill>
                  <a:round/>
                  <a:headEnd/>
                  <a:tailEnd/>
                </a:ln>
                <a:solidFill>
                  <a:srgbClr val="0000FF"/>
                </a:solidFill>
                <a:latin typeface="Times New Roman"/>
                <a:cs typeface="Times New Roman"/>
              </a:rPr>
              <a:t>Hà</a:t>
            </a:r>
            <a:endParaRPr lang="en-US" sz="3600" b="1" kern="10" dirty="0">
              <a:ln w="12700">
                <a:solidFill>
                  <a:schemeClr val="folHlink"/>
                </a:solidFill>
                <a:round/>
                <a:headEnd/>
                <a:tailEnd/>
              </a:ln>
              <a:solidFill>
                <a:srgbClr val="0000FF"/>
              </a:solidFill>
              <a:latin typeface="Times New Roman"/>
              <a:cs typeface="Times New Roman"/>
            </a:endParaRPr>
          </a:p>
          <a:p>
            <a:pPr algn="ctr"/>
            <a:r>
              <a:rPr lang="en-US" sz="3600" b="1" kern="10" dirty="0">
                <a:ln w="12700">
                  <a:solidFill>
                    <a:schemeClr val="folHlink"/>
                  </a:solidFill>
                  <a:round/>
                  <a:headEnd/>
                  <a:tailEnd/>
                </a:ln>
                <a:solidFill>
                  <a:srgbClr val="0000FF"/>
                </a:solidFill>
                <a:latin typeface="Times New Roman"/>
                <a:cs typeface="Times New Roman"/>
              </a:rPr>
              <a:t>   </a:t>
            </a:r>
          </a:p>
        </p:txBody>
      </p:sp>
      <p:sp>
        <p:nvSpPr>
          <p:cNvPr id="16" name="WordArt 9">
            <a:extLst>
              <a:ext uri="{FF2B5EF4-FFF2-40B4-BE49-F238E27FC236}">
                <a16:creationId xmlns:a16="http://schemas.microsoft.com/office/drawing/2014/main" id="{5DC53619-E8E5-442F-9059-A1123CE3F193}"/>
              </a:ext>
            </a:extLst>
          </p:cNvPr>
          <p:cNvSpPr>
            <a:spLocks noChangeArrowheads="1" noChangeShapeType="1" noTextEdit="1"/>
          </p:cNvSpPr>
          <p:nvPr/>
        </p:nvSpPr>
        <p:spPr bwMode="auto">
          <a:xfrm>
            <a:off x="1934354" y="2507431"/>
            <a:ext cx="8485996" cy="1119607"/>
          </a:xfrm>
          <a:prstGeom prst="rect">
            <a:avLst/>
          </a:prstGeom>
          <a:scene3d>
            <a:camera prst="obliqueTopLeft"/>
            <a:lightRig rig="threePt" dir="t"/>
          </a:scene3d>
        </p:spPr>
        <p:txBody>
          <a:bodyPr wrap="none" numCol="1" fromWordArt="1">
            <a:prstTxWarp prst="textPlain">
              <a:avLst>
                <a:gd name="adj" fmla="val 50262"/>
              </a:avLst>
            </a:prstTxWarp>
            <a:scene3d>
              <a:camera prst="legacyObliqueTopLeft"/>
              <a:lightRig rig="legacyFlat3" dir="t"/>
            </a:scene3d>
            <a:sp3d extrusionH="430200" prstMaterial="legacyMatte">
              <a:extrusionClr>
                <a:srgbClr val="FFFF00"/>
              </a:extrusionClr>
              <a:contourClr>
                <a:srgbClr val="FF0000"/>
              </a:contourClr>
            </a:sp3d>
          </a:bodyPr>
          <a:lstStyle>
            <a:defPPr>
              <a:defRPr lang="en-US"/>
            </a:defPPr>
            <a:lvl1pPr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4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4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4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4000" b="1" kern="1200">
                <a:solidFill>
                  <a:schemeClr val="tx1"/>
                </a:solidFill>
                <a:latin typeface="Times New Roman" panose="02020603050405020304" pitchFamily="18" charset="0"/>
                <a:ea typeface="+mn-ea"/>
                <a:cs typeface="+mn-cs"/>
              </a:defRPr>
            </a:lvl9pPr>
          </a:lstStyle>
          <a:p>
            <a:pPr algn="ctr"/>
            <a:r>
              <a:rPr lang="en-US" sz="2800" kern="10" dirty="0" err="1">
                <a:ln w="9525">
                  <a:round/>
                  <a:headEnd/>
                  <a:tailEnd/>
                </a:ln>
                <a:solidFill>
                  <a:srgbClr val="FF0000"/>
                </a:solidFill>
                <a:cs typeface="Times New Roman" panose="02020603050405020304" pitchFamily="18" charset="0"/>
              </a:rPr>
              <a:t>Môn</a:t>
            </a:r>
            <a:r>
              <a:rPr lang="en-US" sz="2800" kern="10" dirty="0">
                <a:ln w="9525">
                  <a:round/>
                  <a:headEnd/>
                  <a:tailEnd/>
                </a:ln>
                <a:solidFill>
                  <a:srgbClr val="FF0000"/>
                </a:solidFill>
                <a:cs typeface="Times New Roman" panose="02020603050405020304" pitchFamily="18" charset="0"/>
              </a:rPr>
              <a:t>: TOÁN 3</a:t>
            </a:r>
            <a:endParaRPr lang="vi-VN" sz="2800" kern="10" dirty="0">
              <a:ln w="9525">
                <a:round/>
                <a:headEnd/>
                <a:tailEnd/>
              </a:ln>
              <a:solidFill>
                <a:srgbClr val="FF0000"/>
              </a:solidFill>
              <a:cs typeface="Times New Roman" panose="02020603050405020304" pitchFamily="18" charset="0"/>
            </a:endParaRPr>
          </a:p>
        </p:txBody>
      </p:sp>
      <p:sp>
        <p:nvSpPr>
          <p:cNvPr id="17" name="WordArt 15">
            <a:extLst>
              <a:ext uri="{FF2B5EF4-FFF2-40B4-BE49-F238E27FC236}">
                <a16:creationId xmlns:a16="http://schemas.microsoft.com/office/drawing/2014/main" id="{FA8F0F85-3888-465A-816B-75C8809676BA}"/>
              </a:ext>
            </a:extLst>
          </p:cNvPr>
          <p:cNvSpPr>
            <a:spLocks noChangeArrowheads="1" noChangeShapeType="1" noTextEdit="1"/>
          </p:cNvSpPr>
          <p:nvPr/>
        </p:nvSpPr>
        <p:spPr bwMode="auto">
          <a:xfrm>
            <a:off x="949259" y="1107290"/>
            <a:ext cx="10293481" cy="757204"/>
          </a:xfrm>
          <a:prstGeom prst="rect">
            <a:avLst/>
          </a:prstGeom>
        </p:spPr>
        <p:txBody>
          <a:bodyPr spcFirstLastPara="1" wrap="none" fromWordArt="1">
            <a:prstTxWarp prst="textArchUp">
              <a:avLst>
                <a:gd name="adj" fmla="val 10800004"/>
              </a:avLst>
            </a:prstTxWarp>
          </a:bodyPr>
          <a:lstStyle/>
          <a:p>
            <a:pPr algn="ctr"/>
            <a:r>
              <a:rPr lang="en-US" sz="5400" b="1" kern="10" dirty="0">
                <a:ln w="9525">
                  <a:solidFill>
                    <a:srgbClr val="000000"/>
                  </a:solidFill>
                  <a:round/>
                  <a:headEnd/>
                  <a:tailEnd/>
                </a:ln>
                <a:solidFill>
                  <a:srgbClr val="FF0000"/>
                </a:solidFill>
                <a:effectLst>
                  <a:outerShdw dist="107763" dir="18900000" algn="ctr" rotWithShape="0">
                    <a:srgbClr val="868686">
                      <a:alpha val="50000"/>
                    </a:srgbClr>
                  </a:outerShdw>
                </a:effectLst>
                <a:latin typeface="+mj-lt"/>
                <a:cs typeface="Times New Roman" panose="02020603050405020304" pitchFamily="18" charset="0"/>
              </a:rPr>
              <a:t>TRƯỜNG TIỂU HỌC ĐẠI QUANG</a:t>
            </a:r>
            <a:endParaRPr lang="vi-VN" sz="5400" b="1" kern="10" dirty="0">
              <a:ln w="9525">
                <a:solidFill>
                  <a:srgbClr val="000000"/>
                </a:solidFill>
                <a:round/>
                <a:headEnd/>
                <a:tailEnd/>
              </a:ln>
              <a:solidFill>
                <a:srgbClr val="FF0000"/>
              </a:solidFill>
              <a:effectLst>
                <a:outerShdw dist="107763" dir="18900000" algn="ctr" rotWithShape="0">
                  <a:srgbClr val="868686">
                    <a:alpha val="50000"/>
                  </a:srgbClr>
                </a:outerShdw>
              </a:effectLst>
              <a:latin typeface="+mj-lt"/>
              <a:cs typeface="Times New Roman" panose="02020603050405020304" pitchFamily="18" charset="0"/>
            </a:endParaRPr>
          </a:p>
        </p:txBody>
      </p:sp>
      <p:pic>
        <p:nvPicPr>
          <p:cNvPr id="18" name="Picture 6" descr="POINSET2">
            <a:extLst>
              <a:ext uri="{FF2B5EF4-FFF2-40B4-BE49-F238E27FC236}">
                <a16:creationId xmlns:a16="http://schemas.microsoft.com/office/drawing/2014/main" id="{23EF49CA-A5B0-4EFB-87BF-408DFB137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377559" y="-118437"/>
            <a:ext cx="1771650" cy="200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POINSET2">
            <a:extLst>
              <a:ext uri="{FF2B5EF4-FFF2-40B4-BE49-F238E27FC236}">
                <a16:creationId xmlns:a16="http://schemas.microsoft.com/office/drawing/2014/main" id="{77E7E54D-55EA-40DA-9282-4DFD47DDC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46" y="18782"/>
            <a:ext cx="1771650" cy="175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POINSET2">
            <a:extLst>
              <a:ext uri="{FF2B5EF4-FFF2-40B4-BE49-F238E27FC236}">
                <a16:creationId xmlns:a16="http://schemas.microsoft.com/office/drawing/2014/main" id="{4895F35B-51E9-494A-8982-6832BB61B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0183476" y="5086348"/>
            <a:ext cx="2008524" cy="177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POINSET2">
            <a:extLst>
              <a:ext uri="{FF2B5EF4-FFF2-40B4-BE49-F238E27FC236}">
                <a16:creationId xmlns:a16="http://schemas.microsoft.com/office/drawing/2014/main" id="{ADDDD908-B961-4CA2-9EB4-5864EB4D8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9929" y="4974792"/>
            <a:ext cx="1771650" cy="19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8" descr="an30">
            <a:extLst>
              <a:ext uri="{FF2B5EF4-FFF2-40B4-BE49-F238E27FC236}">
                <a16:creationId xmlns:a16="http://schemas.microsoft.com/office/drawing/2014/main" id="{4D2B7844-4B03-492F-AD4B-0B061387308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5272" y="3278254"/>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8" descr="an30">
            <a:extLst>
              <a:ext uri="{FF2B5EF4-FFF2-40B4-BE49-F238E27FC236}">
                <a16:creationId xmlns:a16="http://schemas.microsoft.com/office/drawing/2014/main" id="{14EB90B9-EBE1-480A-84AF-BE90B34EE70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241657" y="3457573"/>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1" descr="flower[1][1][1][1]">
            <a:extLst>
              <a:ext uri="{FF2B5EF4-FFF2-40B4-BE49-F238E27FC236}">
                <a16:creationId xmlns:a16="http://schemas.microsoft.com/office/drawing/2014/main" id="{4FDA3567-B789-4B83-8702-134B04098DB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05452" y="6358709"/>
            <a:ext cx="7543800" cy="51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ao-Rung-Hoa-Xuan-Mai (1) (mp3cut.net)">
            <a:hlinkClick r:id="" action="ppaction://media"/>
            <a:extLst>
              <a:ext uri="{FF2B5EF4-FFF2-40B4-BE49-F238E27FC236}">
                <a16:creationId xmlns:a16="http://schemas.microsoft.com/office/drawing/2014/main" id="{20BAA325-A8C3-48A6-BB0A-A5FC1EAE66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88859" y="5461853"/>
            <a:ext cx="609600" cy="688756"/>
          </a:xfrm>
          <a:prstGeom prst="rect">
            <a:avLst/>
          </a:prstGeom>
        </p:spPr>
      </p:pic>
      <p:sp>
        <p:nvSpPr>
          <p:cNvPr id="13" name="Rectangle: Rounded Corners 12">
            <a:extLst>
              <a:ext uri="{FF2B5EF4-FFF2-40B4-BE49-F238E27FC236}">
                <a16:creationId xmlns:a16="http://schemas.microsoft.com/office/drawing/2014/main" id="{BC6560B2-52D6-4CE2-9F00-C656750CD159}"/>
              </a:ext>
            </a:extLst>
          </p:cNvPr>
          <p:cNvSpPr/>
          <p:nvPr/>
        </p:nvSpPr>
        <p:spPr>
          <a:xfrm>
            <a:off x="-1612491" y="0"/>
            <a:ext cx="1409587" cy="2123768"/>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nodeType="withEffect">
                                  <p:stCondLst>
                                    <p:cond delay="0"/>
                                  </p:stCondLst>
                                  <p:childTnLst>
                                    <p:animClr clrSpc="hsl" dir="cw">
                                      <p:cBhvr override="childStyle">
                                        <p:cTn id="6" dur="2000" fill="hold"/>
                                        <p:tgtEl>
                                          <p:spTgt spid="17"/>
                                        </p:tgtEl>
                                        <p:attrNameLst>
                                          <p:attrName>style.color</p:attrName>
                                        </p:attrNameLst>
                                      </p:cBhvr>
                                      <p:by>
                                        <p:hsl h="-7200000" s="0" l="0"/>
                                      </p:by>
                                    </p:animClr>
                                    <p:animClr clrSpc="hsl" dir="cw">
                                      <p:cBhvr>
                                        <p:cTn id="7" dur="2000" fill="hold"/>
                                        <p:tgtEl>
                                          <p:spTgt spid="17"/>
                                        </p:tgtEl>
                                        <p:attrNameLst>
                                          <p:attrName>fillcolor</p:attrName>
                                        </p:attrNameLst>
                                      </p:cBhvr>
                                      <p:by>
                                        <p:hsl h="-7200000" s="0" l="0"/>
                                      </p:by>
                                    </p:animClr>
                                    <p:animClr clrSpc="hsl" dir="cw">
                                      <p:cBhvr>
                                        <p:cTn id="8" dur="2000" fill="hold"/>
                                        <p:tgtEl>
                                          <p:spTgt spid="17"/>
                                        </p:tgtEl>
                                        <p:attrNameLst>
                                          <p:attrName>stroke.color</p:attrName>
                                        </p:attrNameLst>
                                      </p:cBhvr>
                                      <p:by>
                                        <p:hsl h="-7200000" s="0" l="0"/>
                                      </p:by>
                                    </p:animClr>
                                    <p:set>
                                      <p:cBhvr>
                                        <p:cTn id="9" dur="2000" fill="hold"/>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1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FAA689-A0EE-4C96-A88A-56AC6B970BD3}"/>
              </a:ext>
            </a:extLst>
          </p:cNvPr>
          <p:cNvGrpSpPr/>
          <p:nvPr/>
        </p:nvGrpSpPr>
        <p:grpSpPr>
          <a:xfrm>
            <a:off x="3609975" y="212413"/>
            <a:ext cx="5077701" cy="930588"/>
            <a:chOff x="2581981" y="717237"/>
            <a:chExt cx="3910111" cy="1163713"/>
          </a:xfrm>
        </p:grpSpPr>
        <p:sp>
          <p:nvSpPr>
            <p:cNvPr id="54" name="Rectangle: Rounded Corners 53">
              <a:extLst>
                <a:ext uri="{FF2B5EF4-FFF2-40B4-BE49-F238E27FC236}">
                  <a16:creationId xmlns:a16="http://schemas.microsoft.com/office/drawing/2014/main" id="{0EAC326A-E742-4CEE-AF41-5FBF164FFA22}"/>
                </a:ext>
              </a:extLst>
            </p:cNvPr>
            <p:cNvSpPr/>
            <p:nvPr/>
          </p:nvSpPr>
          <p:spPr>
            <a:xfrm>
              <a:off x="2581981" y="717237"/>
              <a:ext cx="3894766" cy="1163713"/>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4" name="Rectangle 43">
              <a:extLst>
                <a:ext uri="{FF2B5EF4-FFF2-40B4-BE49-F238E27FC236}">
                  <a16:creationId xmlns:a16="http://schemas.microsoft.com/office/drawing/2014/main" id="{8E819064-5573-438A-90D0-B9925256D5DE}"/>
                </a:ext>
              </a:extLst>
            </p:cNvPr>
            <p:cNvSpPr/>
            <p:nvPr/>
          </p:nvSpPr>
          <p:spPr>
            <a:xfrm>
              <a:off x="2679097" y="720334"/>
              <a:ext cx="3812995" cy="1039173"/>
            </a:xfrm>
            <a:prstGeom prst="rect">
              <a:avLst/>
            </a:prstGeom>
          </p:spPr>
          <p:txBody>
            <a:bodyPr wrap="square">
              <a:spAutoFit/>
            </a:bodyPr>
            <a:lstStyle/>
            <a:p>
              <a:pPr lvl="0" algn="ctr"/>
              <a:r>
                <a:rPr lang="en-US" sz="4800" b="1" dirty="0" err="1"/>
                <a:t>Cách</a:t>
              </a:r>
              <a:r>
                <a:rPr lang="en-US" sz="4800" b="1" dirty="0"/>
                <a:t> </a:t>
              </a:r>
              <a:r>
                <a:rPr lang="en-US" sz="4800" b="1" dirty="0" err="1"/>
                <a:t>tính</a:t>
              </a:r>
              <a:r>
                <a:rPr lang="en-US" sz="4800" b="1" dirty="0"/>
                <a:t> </a:t>
              </a:r>
              <a:r>
                <a:rPr lang="en-US" sz="4800" b="1" dirty="0" err="1"/>
                <a:t>đúng</a:t>
              </a:r>
              <a:r>
                <a:rPr lang="en-US" sz="4800" b="1" dirty="0"/>
                <a:t>: </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9B240C3-1353-4EE9-8D2D-532643EA4CCB}"/>
              </a:ext>
            </a:extLst>
          </p:cNvPr>
          <p:cNvSpPr txBox="1"/>
          <p:nvPr/>
        </p:nvSpPr>
        <p:spPr>
          <a:xfrm>
            <a:off x="1838325" y="1866900"/>
            <a:ext cx="9001125" cy="3690241"/>
          </a:xfrm>
          <a:prstGeom prst="rect">
            <a:avLst/>
          </a:prstGeom>
          <a:noFill/>
        </p:spPr>
        <p:txBody>
          <a:bodyPr wrap="square" rtlCol="0">
            <a:spAutoFit/>
          </a:bodyPr>
          <a:lstStyle/>
          <a:p>
            <a:pPr algn="ct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Đổi</a:t>
            </a:r>
            <a:r>
              <a:rPr lang="en-US" sz="4000" b="1" i="0" dirty="0">
                <a:solidFill>
                  <a:srgbClr val="FF0000"/>
                </a:solidFill>
                <a:effectLst/>
                <a:latin typeface="Calibri" panose="020F0502020204030204" pitchFamily="34" charset="0"/>
                <a:cs typeface="Calibri" panose="020F0502020204030204" pitchFamily="34" charset="0"/>
              </a:rPr>
              <a:t>: 1m = 100 cm</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Chu vi </a:t>
            </a:r>
            <a:r>
              <a:rPr lang="en-US" sz="4000" b="1" i="0" dirty="0" err="1">
                <a:solidFill>
                  <a:srgbClr val="FF0000"/>
                </a:solidFill>
                <a:effectLst/>
                <a:latin typeface="Calibri" panose="020F0502020204030204" pitchFamily="34" charset="0"/>
                <a:cs typeface="Calibri" panose="020F0502020204030204" pitchFamily="34" charset="0"/>
              </a:rPr>
              <a:t>chiếc</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bàn</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là</a:t>
            </a:r>
            <a:r>
              <a:rPr lang="en-US" sz="40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(40 + 100) x 2 = 280 (cm)</a:t>
            </a:r>
          </a:p>
          <a:p>
            <a:pPr algn="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Đáp</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số</a:t>
            </a:r>
            <a:r>
              <a:rPr lang="en-US" sz="4000" b="1" i="0" dirty="0">
                <a:solidFill>
                  <a:srgbClr val="FF0000"/>
                </a:solidFill>
                <a:effectLst/>
                <a:latin typeface="Calibri" panose="020F0502020204030204" pitchFamily="34" charset="0"/>
                <a:cs typeface="Calibri" panose="020F0502020204030204" pitchFamily="34" charset="0"/>
              </a:rPr>
              <a:t>: 280 cm</a:t>
            </a:r>
          </a:p>
        </p:txBody>
      </p:sp>
    </p:spTree>
    <p:extLst>
      <p:ext uri="{BB962C8B-B14F-4D97-AF65-F5344CB8AC3E}">
        <p14:creationId xmlns:p14="http://schemas.microsoft.com/office/powerpoint/2010/main" val="4273203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A86562-A5E6-608A-1B93-A2D119E72FCC}"/>
              </a:ext>
            </a:extLst>
          </p:cNvPr>
          <p:cNvSpPr txBox="1"/>
          <p:nvPr/>
        </p:nvSpPr>
        <p:spPr>
          <a:xfrm>
            <a:off x="1724025" y="889428"/>
            <a:ext cx="9839325"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cs typeface="Arial" panose="020B0604020202020204" pitchFamily="34" charset="0"/>
              </a:rPr>
              <a:t>Bác nông dân làm hàng rào quanh một vườn rau có dạng hình chữ nhật với chiều dài 9m, chiều rộng 5m. Bác có để cổng vào 2m. Hỏi hàng rào dài bao nhiêu mét?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B1783892-EC6B-0A32-A5A0-418DAF105D3A}"/>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535970" y="544683"/>
            <a:ext cx="1308521" cy="1625977"/>
          </a:xfrm>
          <a:prstGeom prst="rect">
            <a:avLst/>
          </a:prstGeom>
        </p:spPr>
      </p:pic>
      <p:sp>
        <p:nvSpPr>
          <p:cNvPr id="4" name="TextBox 3">
            <a:extLst>
              <a:ext uri="{FF2B5EF4-FFF2-40B4-BE49-F238E27FC236}">
                <a16:creationId xmlns:a16="http://schemas.microsoft.com/office/drawing/2014/main" id="{38C9ABB3-5787-4C34-9EED-07EF0AE98F95}"/>
              </a:ext>
            </a:extLst>
          </p:cNvPr>
          <p:cNvSpPr txBox="1"/>
          <p:nvPr/>
        </p:nvSpPr>
        <p:spPr>
          <a:xfrm>
            <a:off x="2886075" y="2647950"/>
            <a:ext cx="7191375" cy="3046988"/>
          </a:xfrm>
          <a:prstGeom prst="rect">
            <a:avLst/>
          </a:prstGeom>
          <a:noFill/>
        </p:spPr>
        <p:txBody>
          <a:bodyPr wrap="square" rtlCol="0">
            <a:spAutoFit/>
          </a:bodyPr>
          <a:lstStyle/>
          <a:p>
            <a:pPr algn="ctr"/>
            <a:r>
              <a:rPr lang="en-US" sz="3200" b="1" i="0" dirty="0" err="1">
                <a:solidFill>
                  <a:srgbClr val="FF0000"/>
                </a:solidFill>
                <a:effectLst/>
                <a:latin typeface="Calibri" panose="020F0502020204030204" pitchFamily="34" charset="0"/>
                <a:cs typeface="Calibri" panose="020F0502020204030204" pitchFamily="34" charset="0"/>
              </a:rPr>
              <a:t>Bài</a:t>
            </a:r>
            <a:r>
              <a:rPr lang="vi-VN" sz="3200" b="1" i="0" dirty="0">
                <a:solidFill>
                  <a:srgbClr val="FF0000"/>
                </a:solidFill>
                <a:effectLst/>
                <a:latin typeface="Calibri" panose="020F0502020204030204" pitchFamily="34" charset="0"/>
                <a:cs typeface="Calibri" panose="020F0502020204030204" pitchFamily="34" charset="0"/>
              </a:rPr>
              <a:t> giải:</a:t>
            </a:r>
          </a:p>
          <a:p>
            <a:pPr algn="ctr"/>
            <a:r>
              <a:rPr lang="vi-VN" sz="3200" b="1" i="0" dirty="0">
                <a:solidFill>
                  <a:srgbClr val="FF0000"/>
                </a:solidFill>
                <a:effectLst/>
                <a:latin typeface="Calibri" panose="020F0502020204030204" pitchFamily="34" charset="0"/>
                <a:cs typeface="Calibri" panose="020F0502020204030204" pitchFamily="34" charset="0"/>
              </a:rPr>
              <a:t>Chu vi vườn rau hình chữ nhật là:</a:t>
            </a:r>
          </a:p>
          <a:p>
            <a:pPr algn="ctr"/>
            <a:r>
              <a:rPr lang="vi-VN" sz="3200" b="1" i="0" dirty="0">
                <a:solidFill>
                  <a:srgbClr val="FF0000"/>
                </a:solidFill>
                <a:effectLst/>
                <a:latin typeface="Calibri" panose="020F0502020204030204" pitchFamily="34" charset="0"/>
                <a:cs typeface="Calibri" panose="020F0502020204030204" pitchFamily="34" charset="0"/>
              </a:rPr>
              <a:t>(9 + 5) x 2 = 28 (m)</a:t>
            </a:r>
          </a:p>
          <a:p>
            <a:pPr algn="ctr"/>
            <a:r>
              <a:rPr lang="vi-VN" sz="3200" b="1" i="0" dirty="0">
                <a:solidFill>
                  <a:srgbClr val="FF0000"/>
                </a:solidFill>
                <a:effectLst/>
                <a:latin typeface="Calibri" panose="020F0502020204030204" pitchFamily="34" charset="0"/>
                <a:cs typeface="Calibri" panose="020F0502020204030204" pitchFamily="34" charset="0"/>
              </a:rPr>
              <a:t>Độ dài của hàng rào là:</a:t>
            </a:r>
          </a:p>
          <a:p>
            <a:pPr algn="ctr"/>
            <a:r>
              <a:rPr lang="vi-VN" sz="3200" b="1" i="0" dirty="0">
                <a:solidFill>
                  <a:srgbClr val="FF0000"/>
                </a:solidFill>
                <a:effectLst/>
                <a:latin typeface="Calibri" panose="020F0502020204030204" pitchFamily="34" charset="0"/>
                <a:cs typeface="Calibri" panose="020F0502020204030204" pitchFamily="34" charset="0"/>
              </a:rPr>
              <a:t>28 – 2 = 26 (m)</a:t>
            </a:r>
          </a:p>
          <a:p>
            <a:pPr algn="r"/>
            <a:r>
              <a:rPr lang="vi-VN" sz="3200" b="1" i="0" dirty="0">
                <a:solidFill>
                  <a:srgbClr val="FF0000"/>
                </a:solidFill>
                <a:effectLst/>
                <a:latin typeface="Calibri" panose="020F0502020204030204" pitchFamily="34" charset="0"/>
                <a:cs typeface="Calibri" panose="020F0502020204030204" pitchFamily="34" charset="0"/>
              </a:rPr>
              <a:t>Đáp số: 26m</a:t>
            </a:r>
          </a:p>
        </p:txBody>
      </p:sp>
    </p:spTree>
    <p:extLst>
      <p:ext uri="{BB962C8B-B14F-4D97-AF65-F5344CB8AC3E}">
        <p14:creationId xmlns:p14="http://schemas.microsoft.com/office/powerpoint/2010/main" val="3178413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up)">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up)">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up)">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up)">
                                      <p:cBhvr>
                                        <p:cTn id="4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91ED92A5-EF58-601F-7F83-83CF6DA920DC}"/>
              </a:ext>
            </a:extLst>
          </p:cNvPr>
          <p:cNvPicPr>
            <a:picLocks noChangeAspect="1"/>
          </p:cNvPicPr>
          <p:nvPr/>
        </p:nvPicPr>
        <p:blipFill>
          <a:blip r:embed="rId9"/>
          <a:stretch>
            <a:fillRect/>
          </a:stretch>
        </p:blipFill>
        <p:spPr>
          <a:xfrm>
            <a:off x="2220081" y="1350464"/>
            <a:ext cx="8013096" cy="3052607"/>
          </a:xfrm>
          <a:prstGeom prst="rect">
            <a:avLst/>
          </a:prstGeom>
        </p:spPr>
      </p:pic>
      <p:sp>
        <p:nvSpPr>
          <p:cNvPr id="11" name="Rectangle: Rounded Corners 10">
            <a:extLst>
              <a:ext uri="{FF2B5EF4-FFF2-40B4-BE49-F238E27FC236}">
                <a16:creationId xmlns:a16="http://schemas.microsoft.com/office/drawing/2014/main" id="{7801D15F-8FC3-4E5D-93F9-D0AC0E2E2444}"/>
              </a:ext>
            </a:extLst>
          </p:cNvPr>
          <p:cNvSpPr/>
          <p:nvPr/>
        </p:nvSpPr>
        <p:spPr>
          <a:xfrm>
            <a:off x="-1609162" y="-30799"/>
            <a:ext cx="1409587" cy="212376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12189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A4BDAC-C069-4015-945E-3C56159EB840}"/>
              </a:ext>
            </a:extLst>
          </p:cNvPr>
          <p:cNvPicPr>
            <a:picLocks noChangeAspect="1"/>
          </p:cNvPicPr>
          <p:nvPr/>
        </p:nvPicPr>
        <p:blipFill>
          <a:blip r:embed="rId3"/>
          <a:stretch>
            <a:fillRect/>
          </a:stretch>
        </p:blipFill>
        <p:spPr>
          <a:xfrm>
            <a:off x="4663474" y="576377"/>
            <a:ext cx="3694496" cy="1201016"/>
          </a:xfrm>
          <a:prstGeom prst="rect">
            <a:avLst/>
          </a:prstGeom>
        </p:spPr>
      </p:pic>
      <p:pic>
        <p:nvPicPr>
          <p:cNvPr id="14" name="Picture 13">
            <a:extLst>
              <a:ext uri="{FF2B5EF4-FFF2-40B4-BE49-F238E27FC236}">
                <a16:creationId xmlns:a16="http://schemas.microsoft.com/office/drawing/2014/main" id="{F7154200-EF5D-4B00-BE3D-4B25DDDD4BC7}"/>
              </a:ext>
            </a:extLst>
          </p:cNvPr>
          <p:cNvPicPr>
            <a:picLocks noChangeAspect="1"/>
          </p:cNvPicPr>
          <p:nvPr/>
        </p:nvPicPr>
        <p:blipFill>
          <a:blip r:embed="rId4"/>
          <a:stretch>
            <a:fillRect/>
          </a:stretch>
        </p:blipFill>
        <p:spPr>
          <a:xfrm>
            <a:off x="2539416" y="2050831"/>
            <a:ext cx="7608467" cy="2127688"/>
          </a:xfrm>
          <a:prstGeom prst="rect">
            <a:avLst/>
          </a:prstGeom>
        </p:spPr>
      </p:pic>
      <p:sp>
        <p:nvSpPr>
          <p:cNvPr id="8" name="Rectangle: Rounded Corners 7">
            <a:extLst>
              <a:ext uri="{FF2B5EF4-FFF2-40B4-BE49-F238E27FC236}">
                <a16:creationId xmlns:a16="http://schemas.microsoft.com/office/drawing/2014/main" id="{E0A1620C-040E-4E52-A4D1-FDFC78124B6E}"/>
              </a:ext>
            </a:extLst>
          </p:cNvPr>
          <p:cNvSpPr/>
          <p:nvPr/>
        </p:nvSpPr>
        <p:spPr>
          <a:xfrm>
            <a:off x="-1589112" y="0"/>
            <a:ext cx="1409587" cy="212376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125412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1791480" y="743760"/>
            <a:ext cx="925751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Chọn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chu vi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mỗi</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hình</a:t>
            </a:r>
            <a:r>
              <a:rPr lang="en-US" sz="4000" b="1" dirty="0">
                <a:solidFill>
                  <a:srgbClr val="025684"/>
                </a:solidFill>
                <a:latin typeface="Cambria" panose="02040503050406030204" pitchFamily="18" charset="0"/>
              </a:rPr>
              <a:t>.</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1013195" y="710510"/>
            <a:ext cx="715853" cy="889524"/>
          </a:xfrm>
          <a:prstGeom prst="rect">
            <a:avLst/>
          </a:prstGeom>
        </p:spPr>
      </p:pic>
      <p:grpSp>
        <p:nvGrpSpPr>
          <p:cNvPr id="13" name="Group 12">
            <a:extLst>
              <a:ext uri="{FF2B5EF4-FFF2-40B4-BE49-F238E27FC236}">
                <a16:creationId xmlns:a16="http://schemas.microsoft.com/office/drawing/2014/main" id="{35CE58CE-BBF5-4B1C-BD6C-14982D35514D}"/>
              </a:ext>
            </a:extLst>
          </p:cNvPr>
          <p:cNvGrpSpPr/>
          <p:nvPr/>
        </p:nvGrpSpPr>
        <p:grpSpPr>
          <a:xfrm>
            <a:off x="2428875" y="1462087"/>
            <a:ext cx="7296150" cy="2395538"/>
            <a:chOff x="2790825" y="2185987"/>
            <a:chExt cx="6610350" cy="2466975"/>
          </a:xfrm>
        </p:grpSpPr>
        <p:pic>
          <p:nvPicPr>
            <p:cNvPr id="3" name="Picture 2">
              <a:extLst>
                <a:ext uri="{FF2B5EF4-FFF2-40B4-BE49-F238E27FC236}">
                  <a16:creationId xmlns:a16="http://schemas.microsoft.com/office/drawing/2014/main" id="{A9D73580-60F0-4BD2-AC10-6D4B0DCE30EC}"/>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2" name="Picture 11">
              <a:extLst>
                <a:ext uri="{FF2B5EF4-FFF2-40B4-BE49-F238E27FC236}">
                  <a16:creationId xmlns:a16="http://schemas.microsoft.com/office/drawing/2014/main" id="{0DD3FB54-D7EF-4BC3-89F0-B90F6747FFD7}"/>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5" name="Picture 14">
            <a:extLst>
              <a:ext uri="{FF2B5EF4-FFF2-40B4-BE49-F238E27FC236}">
                <a16:creationId xmlns:a16="http://schemas.microsoft.com/office/drawing/2014/main" id="{FAC2CE80-7899-403D-9BE0-F52667FABC8A}"/>
              </a:ext>
            </a:extLst>
          </p:cNvPr>
          <p:cNvPicPr>
            <a:picLocks noChangeAspect="1"/>
          </p:cNvPicPr>
          <p:nvPr/>
        </p:nvPicPr>
        <p:blipFill>
          <a:blip r:embed="rId5"/>
          <a:stretch>
            <a:fillRect/>
          </a:stretch>
        </p:blipFill>
        <p:spPr>
          <a:xfrm>
            <a:off x="2581274" y="4152900"/>
            <a:ext cx="7562589" cy="1752600"/>
          </a:xfrm>
          <a:prstGeom prst="rect">
            <a:avLst/>
          </a:prstGeom>
        </p:spPr>
      </p:pic>
      <p:grpSp>
        <p:nvGrpSpPr>
          <p:cNvPr id="16" name="Group 15">
            <a:extLst>
              <a:ext uri="{FF2B5EF4-FFF2-40B4-BE49-F238E27FC236}">
                <a16:creationId xmlns:a16="http://schemas.microsoft.com/office/drawing/2014/main" id="{AA42134D-262B-4F96-88E7-DE0B782E76D4}"/>
              </a:ext>
            </a:extLst>
          </p:cNvPr>
          <p:cNvGrpSpPr/>
          <p:nvPr/>
        </p:nvGrpSpPr>
        <p:grpSpPr>
          <a:xfrm>
            <a:off x="2381250" y="1443037"/>
            <a:ext cx="7296150" cy="2395538"/>
            <a:chOff x="2790825" y="2185987"/>
            <a:chExt cx="6610350" cy="2466975"/>
          </a:xfrm>
        </p:grpSpPr>
        <p:pic>
          <p:nvPicPr>
            <p:cNvPr id="17" name="Picture 16">
              <a:extLst>
                <a:ext uri="{FF2B5EF4-FFF2-40B4-BE49-F238E27FC236}">
                  <a16:creationId xmlns:a16="http://schemas.microsoft.com/office/drawing/2014/main" id="{079BD8B3-F4D9-4514-8928-89BEEACBFB1D}"/>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8" name="Picture 17">
              <a:extLst>
                <a:ext uri="{FF2B5EF4-FFF2-40B4-BE49-F238E27FC236}">
                  <a16:creationId xmlns:a16="http://schemas.microsoft.com/office/drawing/2014/main" id="{8B17EA8B-ACFA-4774-9B82-FBE0B6FC152F}"/>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9" name="Picture 18">
            <a:extLst>
              <a:ext uri="{FF2B5EF4-FFF2-40B4-BE49-F238E27FC236}">
                <a16:creationId xmlns:a16="http://schemas.microsoft.com/office/drawing/2014/main" id="{F1264180-B973-4744-BB0A-26536650F895}"/>
              </a:ext>
            </a:extLst>
          </p:cNvPr>
          <p:cNvPicPr>
            <a:picLocks noChangeAspect="1"/>
          </p:cNvPicPr>
          <p:nvPr/>
        </p:nvPicPr>
        <p:blipFill>
          <a:blip r:embed="rId5"/>
          <a:stretch>
            <a:fillRect/>
          </a:stretch>
        </p:blipFill>
        <p:spPr>
          <a:xfrm>
            <a:off x="2533649" y="4133850"/>
            <a:ext cx="7562589" cy="1752600"/>
          </a:xfrm>
          <a:prstGeom prst="rect">
            <a:avLst/>
          </a:prstGeom>
        </p:spPr>
      </p:pic>
      <p:sp>
        <p:nvSpPr>
          <p:cNvPr id="14" name="Rectangle: Rounded Corners 13">
            <a:extLst>
              <a:ext uri="{FF2B5EF4-FFF2-40B4-BE49-F238E27FC236}">
                <a16:creationId xmlns:a16="http://schemas.microsoft.com/office/drawing/2014/main" id="{7C3B0667-613C-4181-A086-781D95F9D9C5}"/>
              </a:ext>
            </a:extLst>
          </p:cNvPr>
          <p:cNvSpPr/>
          <p:nvPr/>
        </p:nvSpPr>
        <p:spPr>
          <a:xfrm>
            <a:off x="-1681576" y="-93518"/>
            <a:ext cx="1409587" cy="212376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8712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96DBDFD-CC1F-4D71-813C-48E5F4E684FB}"/>
              </a:ext>
            </a:extLst>
          </p:cNvPr>
          <p:cNvSpPr txBox="1"/>
          <p:nvPr/>
        </p:nvSpPr>
        <p:spPr>
          <a:xfrm>
            <a:off x="2681685" y="1860802"/>
            <a:ext cx="68870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Thực hiện cá nhân vào nháp</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pic>
        <p:nvPicPr>
          <p:cNvPr id="1026" name="Picture 2">
            <a:extLst>
              <a:ext uri="{FF2B5EF4-FFF2-40B4-BE49-F238E27FC236}">
                <a16:creationId xmlns:a16="http://schemas.microsoft.com/office/drawing/2014/main" id="{CDF5187B-671B-4C53-9726-D7134D023E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917" l="667" r="97000">
                        <a14:foregroundMark x1="43500" y1="32000" x2="49583" y2="76083"/>
                        <a14:foregroundMark x1="44000" y1="65667" x2="42583" y2="81917"/>
                        <a14:foregroundMark x1="40417" y1="68083" x2="38000" y2="88750"/>
                        <a14:foregroundMark x1="10333" y1="92083" x2="77500" y2="88000"/>
                        <a14:foregroundMark x1="19333" y1="82917" x2="73083" y2="90667"/>
                        <a14:foregroundMark x1="13500" y1="83167" x2="25083" y2="95250"/>
                        <a14:foregroundMark x1="15167" y1="83417" x2="19333" y2="99917"/>
                        <a14:foregroundMark x1="19333" y1="99917" x2="19333" y2="99917"/>
                        <a14:foregroundMark x1="6417" y1="90667" x2="10833" y2="97917"/>
                        <a14:foregroundMark x1="10833" y1="97917" x2="10833" y2="97917"/>
                        <a14:foregroundMark x1="7167" y1="93083" x2="24167" y2="98667"/>
                        <a14:foregroundMark x1="24167" y1="98667" x2="88417" y2="96500"/>
                        <a14:foregroundMark x1="67500" y1="83917" x2="83750" y2="94083"/>
                        <a14:foregroundMark x1="86667" y1="89000" x2="97083" y2="98167"/>
                        <a14:foregroundMark x1="92500" y1="91167" x2="94000" y2="92333"/>
                        <a14:foregroundMark x1="49833" y1="65250" x2="58333" y2="76083"/>
                        <a14:foregroundMark x1="55167" y1="59917" x2="59333" y2="78583"/>
                        <a14:foregroundMark x1="44250" y1="79000" x2="64417" y2="83167"/>
                        <a14:foregroundMark x1="43333" y1="77083" x2="75500" y2="82667"/>
                        <a14:foregroundMark x1="33083" y1="66667" x2="34583" y2="74667"/>
                        <a14:foregroundMark x1="33833" y1="68833" x2="37750" y2="75667"/>
                        <a14:foregroundMark x1="33583" y1="69083" x2="35500" y2="73917"/>
                        <a14:foregroundMark x1="667" y1="91417" x2="3083" y2="96500"/>
                        <a14:foregroundMark x1="51083" y1="23500" x2="51333" y2="44833"/>
                        <a14:foregroundMark x1="43750" y1="22583" x2="50333" y2="48750"/>
                        <a14:foregroundMark x1="60250" y1="30583" x2="60333" y2="46917"/>
                        <a14:foregroundMark x1="60333" y1="46917" x2="41583" y2="34167"/>
                        <a14:foregroundMark x1="41583" y1="34167" x2="42583" y2="41417"/>
                        <a14:foregroundMark x1="42583" y1="41417" x2="42083" y2="41417"/>
                        <a14:foregroundMark x1="31167" y1="44833" x2="36500" y2="47250"/>
                        <a14:foregroundMark x1="49833" y1="71250" x2="53750" y2="76833"/>
                        <a14:foregroundMark x1="41833" y1="81250" x2="49583" y2="84083"/>
                        <a14:foregroundMark x1="43750" y1="81667" x2="49833" y2="84583"/>
                        <a14:foregroundMark x1="52750" y1="25000" x2="57833" y2="33000"/>
                        <a14:foregroundMark x1="47667" y1="25667" x2="47167" y2="27667"/>
                      </a14:backgroundRemoval>
                    </a14:imgEffect>
                  </a14:imgLayer>
                </a14:imgProps>
              </a:ext>
              <a:ext uri="{28A0092B-C50C-407E-A947-70E740481C1C}">
                <a14:useLocalDpi xmlns:a14="http://schemas.microsoft.com/office/drawing/2010/main" val="0"/>
              </a:ext>
            </a:extLst>
          </a:blip>
          <a:srcRect/>
          <a:stretch>
            <a:fillRect/>
          </a:stretch>
        </p:blipFill>
        <p:spPr bwMode="auto">
          <a:xfrm>
            <a:off x="3967941" y="2743623"/>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7D6CEFE-5A80-407E-8584-FC4DD78B0F6C}"/>
              </a:ext>
            </a:extLst>
          </p:cNvPr>
          <p:cNvSpPr/>
          <p:nvPr/>
        </p:nvSpPr>
        <p:spPr>
          <a:xfrm>
            <a:off x="-1589112" y="0"/>
            <a:ext cx="1409587" cy="212376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342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D31F8AE-C08E-4249-B839-CD1004408576}"/>
              </a:ext>
            </a:extLst>
          </p:cNvPr>
          <p:cNvPicPr>
            <a:picLocks noChangeAspect="1"/>
          </p:cNvPicPr>
          <p:nvPr/>
        </p:nvPicPr>
        <p:blipFill>
          <a:blip r:embed="rId2"/>
          <a:stretch>
            <a:fillRect/>
          </a:stretch>
        </p:blipFill>
        <p:spPr>
          <a:xfrm>
            <a:off x="1095643" y="1548313"/>
            <a:ext cx="3854504" cy="2404562"/>
          </a:xfrm>
          <a:prstGeom prst="rect">
            <a:avLst/>
          </a:prstGeom>
        </p:spPr>
      </p:pic>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hồng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+ 8) x 2 = 26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
        <p:nvSpPr>
          <p:cNvPr id="6" name="Rectangle: Rounded Corners 5">
            <a:extLst>
              <a:ext uri="{FF2B5EF4-FFF2-40B4-BE49-F238E27FC236}">
                <a16:creationId xmlns:a16="http://schemas.microsoft.com/office/drawing/2014/main" id="{D43DA0BC-6705-499E-81B2-C8633493F3F2}"/>
              </a:ext>
            </a:extLst>
          </p:cNvPr>
          <p:cNvSpPr/>
          <p:nvPr/>
        </p:nvSpPr>
        <p:spPr>
          <a:xfrm>
            <a:off x="-1589112" y="0"/>
            <a:ext cx="1409587" cy="212376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3712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vuông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vàng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7 x 4 = 28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8" name="Picture 7">
            <a:extLst>
              <a:ext uri="{FF2B5EF4-FFF2-40B4-BE49-F238E27FC236}">
                <a16:creationId xmlns:a16="http://schemas.microsoft.com/office/drawing/2014/main" id="{AC57F3C9-2B69-411E-AD1C-301908870937}"/>
              </a:ext>
            </a:extLst>
          </p:cNvPr>
          <p:cNvPicPr>
            <a:picLocks noChangeAspect="1"/>
          </p:cNvPicPr>
          <p:nvPr/>
        </p:nvPicPr>
        <p:blipFill>
          <a:blip r:embed="rId3"/>
          <a:stretch>
            <a:fillRect/>
          </a:stretch>
        </p:blipFill>
        <p:spPr>
          <a:xfrm>
            <a:off x="1023579" y="1945269"/>
            <a:ext cx="3648036" cy="2541006"/>
          </a:xfrm>
          <a:prstGeom prst="rect">
            <a:avLst/>
          </a:prstGeom>
        </p:spPr>
      </p:pic>
      <p:sp>
        <p:nvSpPr>
          <p:cNvPr id="6" name="Rectangle: Rounded Corners 5">
            <a:extLst>
              <a:ext uri="{FF2B5EF4-FFF2-40B4-BE49-F238E27FC236}">
                <a16:creationId xmlns:a16="http://schemas.microsoft.com/office/drawing/2014/main" id="{CCEC47ED-663A-4CAB-B0E1-428138D4E2E5}"/>
              </a:ext>
            </a:extLst>
          </p:cNvPr>
          <p:cNvSpPr/>
          <p:nvPr/>
        </p:nvSpPr>
        <p:spPr>
          <a:xfrm>
            <a:off x="-1589112" y="0"/>
            <a:ext cx="1409587" cy="212376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55088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xanh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+ 10) x 2 = 30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3" name="Picture 2">
            <a:extLst>
              <a:ext uri="{FF2B5EF4-FFF2-40B4-BE49-F238E27FC236}">
                <a16:creationId xmlns:a16="http://schemas.microsoft.com/office/drawing/2014/main" id="{3C467853-5802-4C6F-863E-2B4C0BD0F407}"/>
              </a:ext>
            </a:extLst>
          </p:cNvPr>
          <p:cNvPicPr>
            <a:picLocks noChangeAspect="1"/>
          </p:cNvPicPr>
          <p:nvPr/>
        </p:nvPicPr>
        <p:blipFill>
          <a:blip r:embed="rId3"/>
          <a:stretch>
            <a:fillRect/>
          </a:stretch>
        </p:blipFill>
        <p:spPr>
          <a:xfrm>
            <a:off x="1590674" y="1162049"/>
            <a:ext cx="2466975" cy="3903441"/>
          </a:xfrm>
          <a:prstGeom prst="rect">
            <a:avLst/>
          </a:prstGeom>
        </p:spPr>
      </p:pic>
      <p:sp>
        <p:nvSpPr>
          <p:cNvPr id="6" name="Rectangle: Rounded Corners 5">
            <a:extLst>
              <a:ext uri="{FF2B5EF4-FFF2-40B4-BE49-F238E27FC236}">
                <a16:creationId xmlns:a16="http://schemas.microsoft.com/office/drawing/2014/main" id="{0C77B8B1-CB49-4F01-8200-3474A3888602}"/>
              </a:ext>
            </a:extLst>
          </p:cNvPr>
          <p:cNvSpPr/>
          <p:nvPr/>
        </p:nvSpPr>
        <p:spPr>
          <a:xfrm>
            <a:off x="-1589112" y="0"/>
            <a:ext cx="1409587" cy="212376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82844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744C66F-1C13-4FB4-ACFF-3D4D143DDF80}"/>
              </a:ext>
            </a:extLst>
          </p:cNvPr>
          <p:cNvGrpSpPr/>
          <p:nvPr/>
        </p:nvGrpSpPr>
        <p:grpSpPr>
          <a:xfrm>
            <a:off x="2390775" y="814387"/>
            <a:ext cx="7296150" cy="2395538"/>
            <a:chOff x="2790825" y="2185987"/>
            <a:chExt cx="6610350" cy="2466975"/>
          </a:xfrm>
        </p:grpSpPr>
        <p:pic>
          <p:nvPicPr>
            <p:cNvPr id="20" name="Picture 19">
              <a:extLst>
                <a:ext uri="{FF2B5EF4-FFF2-40B4-BE49-F238E27FC236}">
                  <a16:creationId xmlns:a16="http://schemas.microsoft.com/office/drawing/2014/main" id="{2B552D1A-6F02-4227-A249-4B1B44C7A951}"/>
                </a:ext>
              </a:extLst>
            </p:cNvPr>
            <p:cNvPicPr>
              <a:picLocks noChangeAspect="1"/>
            </p:cNvPicPr>
            <p:nvPr/>
          </p:nvPicPr>
          <p:blipFill>
            <a:blip r:embed="rId2"/>
            <a:stretch>
              <a:fillRect/>
            </a:stretch>
          </p:blipFill>
          <p:spPr>
            <a:xfrm>
              <a:off x="2790825" y="2205037"/>
              <a:ext cx="6610350" cy="2447925"/>
            </a:xfrm>
            <a:prstGeom prst="rect">
              <a:avLst/>
            </a:prstGeom>
          </p:spPr>
        </p:pic>
        <p:pic>
          <p:nvPicPr>
            <p:cNvPr id="21" name="Picture 20">
              <a:extLst>
                <a:ext uri="{FF2B5EF4-FFF2-40B4-BE49-F238E27FC236}">
                  <a16:creationId xmlns:a16="http://schemas.microsoft.com/office/drawing/2014/main" id="{4378AD34-3867-4551-97D9-C1FDCB0155E4}"/>
                </a:ext>
              </a:extLst>
            </p:cNvPr>
            <p:cNvPicPr>
              <a:picLocks noChangeAspect="1"/>
            </p:cNvPicPr>
            <p:nvPr/>
          </p:nvPicPr>
          <p:blipFill>
            <a:blip r:embed="rId3"/>
            <a:stretch>
              <a:fillRect/>
            </a:stretch>
          </p:blipFill>
          <p:spPr>
            <a:xfrm>
              <a:off x="2805112" y="2185987"/>
              <a:ext cx="2757488" cy="485775"/>
            </a:xfrm>
            <a:prstGeom prst="rect">
              <a:avLst/>
            </a:prstGeom>
          </p:spPr>
        </p:pic>
      </p:grpSp>
      <p:pic>
        <p:nvPicPr>
          <p:cNvPr id="22" name="Picture 21">
            <a:extLst>
              <a:ext uri="{FF2B5EF4-FFF2-40B4-BE49-F238E27FC236}">
                <a16:creationId xmlns:a16="http://schemas.microsoft.com/office/drawing/2014/main" id="{2BC3C8F9-0B0E-44A9-9B52-33BFD4E28E33}"/>
              </a:ext>
            </a:extLst>
          </p:cNvPr>
          <p:cNvPicPr>
            <a:picLocks noChangeAspect="1"/>
          </p:cNvPicPr>
          <p:nvPr/>
        </p:nvPicPr>
        <p:blipFill>
          <a:blip r:embed="rId4"/>
          <a:stretch>
            <a:fillRect/>
          </a:stretch>
        </p:blipFill>
        <p:spPr>
          <a:xfrm>
            <a:off x="2524124" y="4267200"/>
            <a:ext cx="7562589" cy="1752600"/>
          </a:xfrm>
          <a:prstGeom prst="rect">
            <a:avLst/>
          </a:prstGeom>
        </p:spPr>
      </p:pic>
      <p:cxnSp>
        <p:nvCxnSpPr>
          <p:cNvPr id="3" name="Straight Arrow Connector 2">
            <a:extLst>
              <a:ext uri="{FF2B5EF4-FFF2-40B4-BE49-F238E27FC236}">
                <a16:creationId xmlns:a16="http://schemas.microsoft.com/office/drawing/2014/main" id="{F6512DB5-B63E-448F-8AEC-41537D7DBA51}"/>
              </a:ext>
            </a:extLst>
          </p:cNvPr>
          <p:cNvCxnSpPr/>
          <p:nvPr/>
        </p:nvCxnSpPr>
        <p:spPr>
          <a:xfrm>
            <a:off x="3886200" y="2819400"/>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BF62DE-EF28-4D2E-A9A6-18E8032AD720}"/>
              </a:ext>
            </a:extLst>
          </p:cNvPr>
          <p:cNvCxnSpPr/>
          <p:nvPr/>
        </p:nvCxnSpPr>
        <p:spPr>
          <a:xfrm>
            <a:off x="6210300" y="3000375"/>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8B7B36-597B-49F8-8641-0E2BF033EE03}"/>
              </a:ext>
            </a:extLst>
          </p:cNvPr>
          <p:cNvCxnSpPr>
            <a:cxnSpLocks/>
          </p:cNvCxnSpPr>
          <p:nvPr/>
        </p:nvCxnSpPr>
        <p:spPr>
          <a:xfrm flipH="1">
            <a:off x="3657600" y="3171825"/>
            <a:ext cx="4762500" cy="1152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AD612C8-BE53-4EE4-B0DE-245521F7EDB1}"/>
              </a:ext>
            </a:extLst>
          </p:cNvPr>
          <p:cNvPicPr>
            <a:picLocks noChangeAspect="1"/>
          </p:cNvPicPr>
          <p:nvPr/>
        </p:nvPicPr>
        <p:blipFill rotWithShape="1">
          <a:blip r:embed="rId5">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
        <p:nvSpPr>
          <p:cNvPr id="11" name="Rectangle: Rounded Corners 10">
            <a:extLst>
              <a:ext uri="{FF2B5EF4-FFF2-40B4-BE49-F238E27FC236}">
                <a16:creationId xmlns:a16="http://schemas.microsoft.com/office/drawing/2014/main" id="{7CA93BD2-0AA0-433B-A0EA-3DD126DB3C60}"/>
              </a:ext>
            </a:extLst>
          </p:cNvPr>
          <p:cNvSpPr/>
          <p:nvPr/>
        </p:nvSpPr>
        <p:spPr>
          <a:xfrm>
            <a:off x="-1589112" y="0"/>
            <a:ext cx="1409587" cy="212376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40983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9108103-2C4F-02E0-EDAC-9DABF908CDA2}"/>
              </a:ext>
            </a:extLst>
          </p:cNvPr>
          <p:cNvPicPr>
            <a:picLocks noChangeAspect="1"/>
          </p:cNvPicPr>
          <p:nvPr/>
        </p:nvPicPr>
        <p:blipFill rotWithShape="1">
          <a:blip r:embed="rId2">
            <a:extLst>
              <a:ext uri="{28A0092B-C50C-407E-A947-70E740481C1C}">
                <a14:useLocalDpi xmlns:a14="http://schemas.microsoft.com/office/drawing/2010/main" val="0"/>
              </a:ext>
            </a:extLst>
          </a:blip>
          <a:srcRect l="23185" t="71939" r="62663" b="14538"/>
          <a:stretch/>
        </p:blipFill>
        <p:spPr>
          <a:xfrm>
            <a:off x="864712" y="360765"/>
            <a:ext cx="1267409" cy="1574891"/>
          </a:xfrm>
          <a:prstGeom prst="rect">
            <a:avLst/>
          </a:prstGeom>
        </p:spPr>
      </p:pic>
      <p:pic>
        <p:nvPicPr>
          <p:cNvPr id="3" name="Picture 2">
            <a:extLst>
              <a:ext uri="{FF2B5EF4-FFF2-40B4-BE49-F238E27FC236}">
                <a16:creationId xmlns:a16="http://schemas.microsoft.com/office/drawing/2014/main" id="{8901638C-5945-42EC-B7D5-D918973C4067}"/>
              </a:ext>
            </a:extLst>
          </p:cNvPr>
          <p:cNvPicPr>
            <a:picLocks noChangeAspect="1"/>
          </p:cNvPicPr>
          <p:nvPr/>
        </p:nvPicPr>
        <p:blipFill>
          <a:blip r:embed="rId3"/>
          <a:stretch>
            <a:fillRect/>
          </a:stretch>
        </p:blipFill>
        <p:spPr>
          <a:xfrm>
            <a:off x="1328737" y="2181225"/>
            <a:ext cx="5857875" cy="3333750"/>
          </a:xfrm>
          <a:prstGeom prst="rect">
            <a:avLst/>
          </a:prstGeom>
        </p:spPr>
      </p:pic>
      <p:sp>
        <p:nvSpPr>
          <p:cNvPr id="4" name="TextBox 3">
            <a:extLst>
              <a:ext uri="{FF2B5EF4-FFF2-40B4-BE49-F238E27FC236}">
                <a16:creationId xmlns:a16="http://schemas.microsoft.com/office/drawing/2014/main" id="{E9EC58AF-52FE-4CF2-8197-640B39782136}"/>
              </a:ext>
            </a:extLst>
          </p:cNvPr>
          <p:cNvSpPr txBox="1"/>
          <p:nvPr/>
        </p:nvSpPr>
        <p:spPr>
          <a:xfrm>
            <a:off x="2095500" y="762000"/>
            <a:ext cx="8343900" cy="769441"/>
          </a:xfrm>
          <a:prstGeom prst="rect">
            <a:avLst/>
          </a:prstGeom>
          <a:noFill/>
        </p:spPr>
        <p:txBody>
          <a:bodyPr wrap="square" rtlCol="0">
            <a:spAutoFit/>
          </a:bodyPr>
          <a:lstStyle/>
          <a:p>
            <a:pPr algn="l"/>
            <a:r>
              <a:rPr lang="en-US" sz="4400" b="0" i="0" dirty="0">
                <a:solidFill>
                  <a:srgbClr val="000000"/>
                </a:solidFill>
                <a:effectLst/>
              </a:rPr>
              <a:t>Theo </a:t>
            </a:r>
            <a:r>
              <a:rPr lang="en-US" sz="4400" b="0" i="0" dirty="0" err="1">
                <a:solidFill>
                  <a:srgbClr val="000000"/>
                </a:solidFill>
                <a:effectLst/>
              </a:rPr>
              <a:t>em</a:t>
            </a:r>
            <a:r>
              <a:rPr lang="en-US" sz="4400" b="0" i="0" dirty="0">
                <a:solidFill>
                  <a:srgbClr val="000000"/>
                </a:solidFill>
                <a:effectLst/>
              </a:rPr>
              <a:t>, </a:t>
            </a:r>
            <a:r>
              <a:rPr lang="en-US" sz="4400" b="0" i="0" dirty="0" err="1">
                <a:solidFill>
                  <a:srgbClr val="000000"/>
                </a:solidFill>
                <a:effectLst/>
              </a:rPr>
              <a:t>Việt</a:t>
            </a:r>
            <a:r>
              <a:rPr lang="en-US" sz="4400" b="0" i="0" dirty="0">
                <a:solidFill>
                  <a:srgbClr val="000000"/>
                </a:solidFill>
                <a:effectLst/>
              </a:rPr>
              <a:t> </a:t>
            </a:r>
            <a:r>
              <a:rPr lang="en-US" sz="4400" b="0" i="0" dirty="0" err="1">
                <a:solidFill>
                  <a:srgbClr val="000000"/>
                </a:solidFill>
                <a:effectLst/>
              </a:rPr>
              <a:t>tính</a:t>
            </a:r>
            <a:r>
              <a:rPr lang="en-US" sz="4400" b="0" i="0" dirty="0">
                <a:solidFill>
                  <a:srgbClr val="000000"/>
                </a:solidFill>
                <a:effectLst/>
              </a:rPr>
              <a:t> </a:t>
            </a:r>
            <a:r>
              <a:rPr lang="en-US" sz="4400" b="0" i="0" dirty="0" err="1">
                <a:solidFill>
                  <a:srgbClr val="000000"/>
                </a:solidFill>
                <a:effectLst/>
              </a:rPr>
              <a:t>đúng</a:t>
            </a:r>
            <a:r>
              <a:rPr lang="en-US" sz="4400" b="0" i="0" dirty="0">
                <a:solidFill>
                  <a:srgbClr val="000000"/>
                </a:solidFill>
                <a:effectLst/>
              </a:rPr>
              <a:t> hay </a:t>
            </a:r>
            <a:r>
              <a:rPr lang="en-US" sz="4400" b="0" i="0" dirty="0" err="1">
                <a:solidFill>
                  <a:srgbClr val="000000"/>
                </a:solidFill>
                <a:effectLst/>
              </a:rPr>
              <a:t>sai</a:t>
            </a:r>
            <a:r>
              <a:rPr lang="en-US" sz="4400" b="0" i="0" dirty="0">
                <a:solidFill>
                  <a:srgbClr val="000000"/>
                </a:solidFill>
                <a:effectLst/>
              </a:rPr>
              <a:t>?</a:t>
            </a:r>
            <a:endParaRPr lang="en-US" sz="4400" dirty="0">
              <a:ln w="508000">
                <a:solidFill>
                  <a:srgbClr val="781C07"/>
                </a:solidFill>
              </a:ln>
              <a:solidFill>
                <a:srgbClr val="781C07"/>
              </a:solidFill>
            </a:endParaRPr>
          </a:p>
        </p:txBody>
      </p:sp>
      <p:sp>
        <p:nvSpPr>
          <p:cNvPr id="5" name="TextBox 4">
            <a:extLst>
              <a:ext uri="{FF2B5EF4-FFF2-40B4-BE49-F238E27FC236}">
                <a16:creationId xmlns:a16="http://schemas.microsoft.com/office/drawing/2014/main" id="{B1166EE3-2E9B-4CAE-B8C4-9EB14444E932}"/>
              </a:ext>
            </a:extLst>
          </p:cNvPr>
          <p:cNvSpPr txBox="1"/>
          <p:nvPr/>
        </p:nvSpPr>
        <p:spPr>
          <a:xfrm>
            <a:off x="7172325" y="2466975"/>
            <a:ext cx="4457700" cy="2246769"/>
          </a:xfrm>
          <a:prstGeom prst="rect">
            <a:avLst/>
          </a:prstGeom>
          <a:noFill/>
        </p:spPr>
        <p:txBody>
          <a:bodyPr wrap="square" rtlCol="0">
            <a:spAutoFit/>
          </a:bodyPr>
          <a:lstStyle/>
          <a:p>
            <a:pPr algn="just"/>
            <a:r>
              <a:rPr lang="vi-VN" sz="2800" b="1" i="0" dirty="0">
                <a:solidFill>
                  <a:srgbClr val="FF0000"/>
                </a:solidFill>
                <a:effectLst/>
                <a:latin typeface="Calibri" panose="020F0502020204030204" pitchFamily="34" charset="0"/>
                <a:cs typeface="Calibri" panose="020F0502020204030204" pitchFamily="34" charset="0"/>
              </a:rPr>
              <a:t>Vì chiều rộng và chiều dài không cùng đơn vị đo. Muốn tính chu vi ta phải đổi độ dài các cạnh về cùng một đơn vị. Vậy bạn Việt tính sai.</a:t>
            </a:r>
            <a:endParaRPr lang="en-US" sz="2800" b="1" dirty="0">
              <a:ln w="508000">
                <a:solidFill>
                  <a:srgbClr val="781C07"/>
                </a:solidFill>
              </a:ln>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416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254</Words>
  <Application>Microsoft Office PowerPoint</Application>
  <PresentationFormat>Widescreen</PresentationFormat>
  <Paragraphs>29</Paragraphs>
  <Slides>12</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等线</vt:lpstr>
      <vt:lpstr>Arial</vt:lpstr>
      <vt:lpstr>Calibri</vt:lpstr>
      <vt:lpstr>Calibri Light</vt:lpstr>
      <vt:lpstr>Cambria</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Thu Hà</cp:lastModifiedBy>
  <cp:revision>19</cp:revision>
  <dcterms:created xsi:type="dcterms:W3CDTF">2022-10-23T10:26:54Z</dcterms:created>
  <dcterms:modified xsi:type="dcterms:W3CDTF">2024-02-25T15:00:31Z</dcterms:modified>
</cp:coreProperties>
</file>