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9" r:id="rId3"/>
    <p:sldMasterId id="2147483711" r:id="rId4"/>
  </p:sldMasterIdLst>
  <p:notesMasterIdLst>
    <p:notesMasterId r:id="rId25"/>
  </p:notesMasterIdLst>
  <p:sldIdLst>
    <p:sldId id="321" r:id="rId5"/>
    <p:sldId id="265" r:id="rId6"/>
    <p:sldId id="306" r:id="rId7"/>
    <p:sldId id="307" r:id="rId8"/>
    <p:sldId id="308" r:id="rId9"/>
    <p:sldId id="258" r:id="rId10"/>
    <p:sldId id="261" r:id="rId11"/>
    <p:sldId id="259" r:id="rId12"/>
    <p:sldId id="263" r:id="rId13"/>
    <p:sldId id="289" r:id="rId14"/>
    <p:sldId id="262" r:id="rId15"/>
    <p:sldId id="290" r:id="rId16"/>
    <p:sldId id="292" r:id="rId17"/>
    <p:sldId id="310" r:id="rId18"/>
    <p:sldId id="309" r:id="rId19"/>
    <p:sldId id="311" r:id="rId20"/>
    <p:sldId id="298" r:id="rId21"/>
    <p:sldId id="277" r:id="rId22"/>
    <p:sldId id="295" r:id="rId23"/>
    <p:sldId id="30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B5491-F549-4E7B-9430-167788F6C7B6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6734F8-BD51-4E18-B770-EAE7193E8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560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978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899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718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665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7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742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714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229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836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FF37C-C699-4DF4-95B2-E41B7957B1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D68EDC-E918-4E77-8354-F8E575AD0C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6078C-197E-4AAD-BF3F-981DF4E8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8684C-F978-476E-8371-1020B6769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AF649-2EBF-4061-85BC-3A6429308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40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72C04-3F2A-4B28-9878-3197AC7F9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B2E27E-8873-4BB3-9145-E67204085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0F2F4-A805-414B-B9FD-815C813DAD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B3D8D5-F9C5-409F-B36F-0F688F8E3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7229B4-C8F7-40EE-90C0-ABAAE632B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238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21AE70-2C26-4042-BA3A-E2579E1AA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C10A71-A6F2-4952-A0F4-496490565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44E4C1-8BA6-4358-81C1-A67BFE6DC9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FA599-A91D-4AE6-949C-9701A361E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AEA832-FCB9-472C-8DC6-FF510568A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875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988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716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F4BBB-511D-42CD-803F-D98395A24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FE4F4-3A8D-4B36-A2F9-FAF88D04B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36A290-166D-471B-B57C-82960FAA9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DDBBD-9FB2-4D22-861C-90BB74C0B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9E63F0-DC63-478C-A64D-23D00E6E1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350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770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303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7332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14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6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31798-80B1-49DC-9686-F65B10EF0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AC8C6-5252-4AAA-8448-03B0E3FB1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FC12E-75D2-4EC2-9713-BE072F89A6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857CE-6A65-4AA7-A18D-9D7B05602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DF0DEB-E6FF-416D-96D2-7A0F94DE2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395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609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34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517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359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8378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7083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E78A3-6270-4F88-B4D6-138E62DA60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AD2496-EA63-476A-978F-356ECE059E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265E5-44FC-48F1-A5DE-D6370E240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69BE1-1CC6-4A1F-B967-6C7FC22CF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00226-17C8-4F43-B919-0DA230DCD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973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27E60-E2CA-41EF-9B5B-9406EA70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E8FAC-4DD7-4EF4-A028-0BB59DDAB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8922D-487E-4792-9E50-4C84169DA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FE89B-4B71-4EE9-BE87-F52E27AF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EFBF3-29BB-4141-B7D6-279AA531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485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27E60-E2CA-41EF-9B5B-9406EA70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E8FAC-4DD7-4EF4-A028-0BB59DDAB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8922D-487E-4792-9E50-4C84169DA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FE89B-4B71-4EE9-BE87-F52E27AF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EFBF3-29BB-4141-B7D6-279AA531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391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27E60-E2CA-41EF-9B5B-9406EA70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E8FAC-4DD7-4EF4-A028-0BB59DDAB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8922D-487E-4792-9E50-4C84169DA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FE89B-4B71-4EE9-BE87-F52E27AF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EFBF3-29BB-4141-B7D6-279AA531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54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E8A10-7D71-4B2E-9FBC-C1DEB7985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A6B34A-DAEA-47A7-9E5D-6E6906518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B9C4E-44B3-4C3D-845B-0EE891EF55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8020B-3ADE-4331-A0DC-DBC344D3B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BC9B2-2FF1-478A-98AC-4B2399C7C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6918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27E60-E2CA-41EF-9B5B-9406EA70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E8FAC-4DD7-4EF4-A028-0BB59DDAB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8922D-487E-4792-9E50-4C84169DA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FE89B-4B71-4EE9-BE87-F52E27AF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EFBF3-29BB-4141-B7D6-279AA531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318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70711-819B-40AF-9D0C-D0E718CCB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17829A-EA52-47C6-B5E5-4775C2FC8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569F0-1D1C-438A-8CAB-5FEE6B32F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C36DE-8C6A-4AD1-8358-F2315EE9F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A904A-EF43-4C93-B791-05289E926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474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9E5E6-1BFE-45A9-A0C4-8E0157BDA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6C1E1-3366-4138-9780-E02D97C357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5B4F56-3D15-4A44-B2E6-7D0D040E57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D3774-20F0-4494-A50B-2AEC9E2BF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8E5C8-B9E5-4FC5-8C43-CDA97C872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EF7785-ECCF-47AD-9522-670C70638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7763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3520C-68B5-4CD4-9ABF-03B76CAB7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745A2C-BBDE-4847-A472-CFDB0B233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D26522-D7D6-4D09-B2A4-67BAEAB0D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C56FA1-AEBF-4B05-92DA-0F8CB797B2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CB257A-B004-4DEB-9D73-4D573F0E9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74820E-2BCF-4DEE-ABE4-EAE57B664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A6293B-1FDB-4BB7-B84A-B9EB40BB8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4A41E6-0744-43B5-9D3B-BF2677A46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06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C5425-EC61-4452-8A6C-CF9F4260E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AB4B2C-87FE-41A0-AC35-F7BC6C7B2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782827-DA40-49FD-A4AA-EE452243C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098B27-9F7C-4903-8169-903AB5260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1727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6217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5944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2289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7130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AC73D-F78D-4E12-9011-3157560AF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68B93-AEBB-4E9D-857D-46B4AD19A1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536A12-CBDC-40F8-B06F-08EAD9F2D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328613-CDEC-463C-AF07-11C86F1C5C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55F0A2-D498-4B88-942F-36DE2FDD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C9605B-4458-4AE4-8B4A-0166268F1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8136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7079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013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605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779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35D29-E284-4157-AA7D-8BFA36BAF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F11DC-CD1B-4316-ACA4-27A7852C2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21BBA8-1091-41FC-A9B8-02293EF7A4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82B637-D382-4F8C-B800-C1960D371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662616-6804-433B-A443-DAC3EBBE1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C27291-9023-4EAE-ABF0-A220A1663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7702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1AD08-E125-4573-B83C-50F55DB17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B501A1-A75D-4DEC-B767-A22AB9683D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BAC6D1-DC7C-478E-8291-464E42BE42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A7A2E4-C5F9-4455-BB29-6EA34EE0F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155225-FC2E-40A2-A9AF-D75350A00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A952F8-6B4D-4E28-B9E1-BE8BBE9A8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738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596DD-ABB4-4F7D-ABEF-E3F3C5E7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A86C65-AFF0-43B4-B4EA-C076A5CADA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A80D2-BBA9-4119-AA4F-4388CE0A1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A1385-0ABF-4AC7-B319-1802F4820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F0475-70B5-43FE-BCD3-FEB53AE8E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664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3457A1-8C71-4C07-8ACC-5E8DCC5FF4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38D7B6-9BAA-4611-9EF9-1B5DDE7242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3BAC7-1C8F-439E-8EA0-CECA90F6B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0CE5C-3ADA-46AF-AC14-806F9C2BF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87D6D3-01C1-40CA-82B0-18B9EE609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854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219D3-9DB4-4DFF-AE72-1ED97A74C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259544-4F8D-436D-B5E6-8D5CFB029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CB7CC7-AA20-483C-92BD-48A0354DE9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4996F0-4FAA-4392-BA3D-63E5F63BDA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165564-95BD-479E-BF64-4A257094F8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03F162-7C8C-43F8-91B2-F764C8F72A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D1F24D-41D8-4F31-B218-6A77723A8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A1FE2E-8E74-40E7-AD21-9EB4601E2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942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10A08-30EF-4E09-B6BC-65FB4E4CF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4ED3F-A3E3-4DBC-BC67-0DA97DFFB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6ACBC6-498C-4A25-9EBC-DA8AC90A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4BF0C3-54B6-4CC0-A526-DA18CF986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27B500-E4F5-4188-A287-A9FB8A999E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28509" y="43096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4A04C2-E229-4919-BD72-5D4FDD1303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145" y="263568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7B7C84-7621-4406-AD17-50DA6FA308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3600" y="53253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7005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B8AD98-270F-4FFF-8973-801629FD5E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1F39A4-9260-4D80-A067-0FBF9092F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7039BE-D9AC-40BB-B4FB-11884B984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259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76473-C9ED-4A06-99D3-4150DD629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8A428-C581-4BDF-A940-48FB893FF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92FFEA-05FE-4F2B-B615-58332735DE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B0FB82-EB1D-4517-8C19-086177C371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E1D482-0B02-478A-8CF3-EAE2ECD38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548570-484A-4D29-BD5A-5FFC03EE9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841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17B2A-8300-4776-88F6-5729F63C9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F72544-00E3-41F2-A603-3E075C89E3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474A46-33BA-40A4-814E-5B25303117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C4A32C-9714-4105-B27C-34088BC0A6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73805E-25A6-487A-8A2F-E1A3935AD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417407-9155-4913-9304-54E7BEB2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2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449836A6-3F8A-48A1-95CB-F525AFE2D7D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485775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3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EE2435CC-A0F9-4C82-A8BC-C7166B3AB3D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485775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10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734" r:id="rId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45B0E-E96B-4570-A3E5-4D0466853797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3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EE7DC9-4773-4C89-9912-F5B5112B5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BE4A65-0BBA-46F5-9A6C-0277910F2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E62D07-4E42-4A7F-8F60-C9AB3E774E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011E8-E0B6-4393-9A0A-1E4DA73B8840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0E6EB-4FB8-4C3B-A54A-8131958F1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E19424-FAEE-4033-B78B-3FEE055FAC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67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34.png"/><Relationship Id="rId4" Type="http://schemas.openxmlformats.org/officeDocument/2006/relationships/image" Target="../media/image8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7.xml"/><Relationship Id="rId4" Type="http://schemas.openxmlformats.org/officeDocument/2006/relationships/slide" Target="slid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7.png"/><Relationship Id="rId7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microsoft.com/office/2007/relationships/hdphoto" Target="../media/hdphoto2.wdp"/><Relationship Id="rId11" Type="http://schemas.openxmlformats.org/officeDocument/2006/relationships/image" Target="../media/image20.jpe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gif"/><Relationship Id="rId9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1.gif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6.jpeg"/><Relationship Id="rId11" Type="http://schemas.openxmlformats.org/officeDocument/2006/relationships/slide" Target="slide5.xml"/><Relationship Id="rId5" Type="http://schemas.microsoft.com/office/2007/relationships/hdphoto" Target="../media/hdphoto2.wdp"/><Relationship Id="rId10" Type="http://schemas.openxmlformats.org/officeDocument/2006/relationships/image" Target="../media/image20.jpe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21.gif"/><Relationship Id="rId12" Type="http://schemas.openxmlformats.org/officeDocument/2006/relationships/image" Target="../media/image18.jpeg"/><Relationship Id="rId2" Type="http://schemas.openxmlformats.org/officeDocument/2006/relationships/audio" Target="../media/audio2.wav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4.png"/><Relationship Id="rId11" Type="http://schemas.openxmlformats.org/officeDocument/2006/relationships/image" Target="../media/image17.jpeg"/><Relationship Id="rId5" Type="http://schemas.openxmlformats.org/officeDocument/2006/relationships/image" Target="../media/image23.gif"/><Relationship Id="rId15" Type="http://schemas.openxmlformats.org/officeDocument/2006/relationships/image" Target="../media/image25.jpeg"/><Relationship Id="rId10" Type="http://schemas.openxmlformats.org/officeDocument/2006/relationships/image" Target="../media/image16.jpeg"/><Relationship Id="rId4" Type="http://schemas.openxmlformats.org/officeDocument/2006/relationships/image" Target="../media/image7.png"/><Relationship Id="rId9" Type="http://schemas.microsoft.com/office/2007/relationships/hdphoto" Target="../media/hdphoto2.wdp"/><Relationship Id="rId1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openxmlformats.org/officeDocument/2006/relationships/audio" Target="../media/audio3.wav"/><Relationship Id="rId7" Type="http://schemas.openxmlformats.org/officeDocument/2006/relationships/image" Target="../media/image23.gif"/><Relationship Id="rId12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4.png"/><Relationship Id="rId11" Type="http://schemas.openxmlformats.org/officeDocument/2006/relationships/image" Target="../media/image18.jpeg"/><Relationship Id="rId5" Type="http://schemas.openxmlformats.org/officeDocument/2006/relationships/image" Target="../media/image27.gif"/><Relationship Id="rId15" Type="http://schemas.openxmlformats.org/officeDocument/2006/relationships/image" Target="../media/image26.jpeg"/><Relationship Id="rId10" Type="http://schemas.openxmlformats.org/officeDocument/2006/relationships/image" Target="../media/image16.jpeg"/><Relationship Id="rId4" Type="http://schemas.openxmlformats.org/officeDocument/2006/relationships/image" Target="../media/image7.png"/><Relationship Id="rId9" Type="http://schemas.microsoft.com/office/2007/relationships/hdphoto" Target="../media/hdphoto2.wdp"/><Relationship Id="rId1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3.wav"/><Relationship Id="rId7" Type="http://schemas.openxmlformats.org/officeDocument/2006/relationships/image" Target="../media/image16.jpeg"/><Relationship Id="rId12" Type="http://schemas.openxmlformats.org/officeDocument/2006/relationships/image" Target="../media/image2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8.gif"/><Relationship Id="rId11" Type="http://schemas.openxmlformats.org/officeDocument/2006/relationships/image" Target="../media/image25.jpeg"/><Relationship Id="rId5" Type="http://schemas.openxmlformats.org/officeDocument/2006/relationships/image" Target="../media/image27.gif"/><Relationship Id="rId10" Type="http://schemas.openxmlformats.org/officeDocument/2006/relationships/image" Target="../media/image20.jpe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10" Type="http://schemas.openxmlformats.org/officeDocument/2006/relationships/image" Target="../media/image26.jpeg"/><Relationship Id="rId4" Type="http://schemas.openxmlformats.org/officeDocument/2006/relationships/image" Target="../media/image7.png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4" name="WordArt 20"/>
          <p:cNvSpPr>
            <a:spLocks noChangeArrowheads="1" noChangeShapeType="1" noTextEdit="1"/>
          </p:cNvSpPr>
          <p:nvPr/>
        </p:nvSpPr>
        <p:spPr bwMode="auto">
          <a:xfrm>
            <a:off x="2211789" y="5297141"/>
            <a:ext cx="7425622" cy="1119608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Giáo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viên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: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Nguyễn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Thị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Thu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Hà</a:t>
            </a:r>
            <a:endParaRPr lang="en-US" sz="3600" b="1" kern="10" dirty="0">
              <a:ln w="12700">
                <a:solidFill>
                  <a:schemeClr val="folHlink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  </a:t>
            </a:r>
          </a:p>
        </p:txBody>
      </p:sp>
      <p:sp>
        <p:nvSpPr>
          <p:cNvPr id="16" name="WordArt 9">
            <a:extLst>
              <a:ext uri="{FF2B5EF4-FFF2-40B4-BE49-F238E27FC236}">
                <a16:creationId xmlns:a16="http://schemas.microsoft.com/office/drawing/2014/main" id="{5DC53619-E8E5-442F-9059-A1123CE3F1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34354" y="2507431"/>
            <a:ext cx="8485996" cy="1119607"/>
          </a:xfrm>
          <a:prstGeom prst="rect">
            <a:avLst/>
          </a:prstGeom>
          <a:scene3d>
            <a:camera prst="obliqueTopLeft"/>
            <a:lightRig rig="threePt" dir="t"/>
          </a:scene3d>
        </p:spPr>
        <p:txBody>
          <a:bodyPr wrap="none" numCol="1" fromWordArt="1">
            <a:prstTxWarp prst="textPlain">
              <a:avLst>
                <a:gd name="adj" fmla="val 50262"/>
              </a:avLst>
            </a:prstTxWarp>
            <a:scene3d>
              <a:camera prst="legacyObliqueTopLeft"/>
              <a:lightRig rig="legacyFlat3" dir="t"/>
            </a:scene3d>
            <a:sp3d extrusionH="430200" prstMaterial="legacyMatte">
              <a:extrusionClr>
                <a:srgbClr val="FFFF00"/>
              </a:extrusionClr>
              <a:contourClr>
                <a:srgbClr val="FF0000"/>
              </a:contourClr>
            </a:sp3d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8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Môn</a:t>
            </a:r>
            <a:r>
              <a:rPr lang="en-US" sz="28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: TOÁN 3</a:t>
            </a:r>
            <a:endParaRPr lang="vi-VN" sz="2800" kern="10" dirty="0">
              <a:ln w="9525">
                <a:round/>
                <a:headEnd/>
                <a:tailEnd/>
              </a:ln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WordArt 15">
            <a:extLst>
              <a:ext uri="{FF2B5EF4-FFF2-40B4-BE49-F238E27FC236}">
                <a16:creationId xmlns:a16="http://schemas.microsoft.com/office/drawing/2014/main" id="{FA8F0F85-3888-465A-816B-75C8809676B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9259" y="1107290"/>
            <a:ext cx="10293481" cy="757204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5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TRƯỜNG TIỂU HỌC ĐẠI QUANG</a:t>
            </a:r>
            <a:endParaRPr lang="vi-VN" sz="5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8" name="Picture 6" descr="POINSET2">
            <a:extLst>
              <a:ext uri="{FF2B5EF4-FFF2-40B4-BE49-F238E27FC236}">
                <a16:creationId xmlns:a16="http://schemas.microsoft.com/office/drawing/2014/main" id="{23EF49CA-A5B0-4EFB-87BF-408DFB137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77559" y="-118437"/>
            <a:ext cx="1771650" cy="2008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POINSET2">
            <a:extLst>
              <a:ext uri="{FF2B5EF4-FFF2-40B4-BE49-F238E27FC236}">
                <a16:creationId xmlns:a16="http://schemas.microsoft.com/office/drawing/2014/main" id="{77E7E54D-55EA-40DA-9282-4DFD47DDC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46" y="18782"/>
            <a:ext cx="1771650" cy="175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POINSET2">
            <a:extLst>
              <a:ext uri="{FF2B5EF4-FFF2-40B4-BE49-F238E27FC236}">
                <a16:creationId xmlns:a16="http://schemas.microsoft.com/office/drawing/2014/main" id="{4895F35B-51E9-494A-8982-6832BB61B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183476" y="5086348"/>
            <a:ext cx="2008524" cy="177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POINSET2">
            <a:extLst>
              <a:ext uri="{FF2B5EF4-FFF2-40B4-BE49-F238E27FC236}">
                <a16:creationId xmlns:a16="http://schemas.microsoft.com/office/drawing/2014/main" id="{ADDDD908-B961-4CA2-9EB4-5864EB4D8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9929" y="4974792"/>
            <a:ext cx="1771650" cy="19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8" descr="an30">
            <a:extLst>
              <a:ext uri="{FF2B5EF4-FFF2-40B4-BE49-F238E27FC236}">
                <a16:creationId xmlns:a16="http://schemas.microsoft.com/office/drawing/2014/main" id="{4D2B7844-4B03-492F-AD4B-0B06138730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72" y="3278254"/>
            <a:ext cx="14478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8" descr="an30">
            <a:extLst>
              <a:ext uri="{FF2B5EF4-FFF2-40B4-BE49-F238E27FC236}">
                <a16:creationId xmlns:a16="http://schemas.microsoft.com/office/drawing/2014/main" id="{14EB90B9-EBE1-480A-84AF-BE90B34EE7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657" y="3457573"/>
            <a:ext cx="14478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1" descr="flower[1][1][1][1]">
            <a:extLst>
              <a:ext uri="{FF2B5EF4-FFF2-40B4-BE49-F238E27FC236}">
                <a16:creationId xmlns:a16="http://schemas.microsoft.com/office/drawing/2014/main" id="{4FDA3567-B789-4B83-8702-134B04098D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452" y="6358709"/>
            <a:ext cx="7543800" cy="511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ao-Rung-Hoa-Xuan-Mai (1) (mp3cut.net)">
            <a:hlinkClick r:id="" action="ppaction://media"/>
            <a:extLst>
              <a:ext uri="{FF2B5EF4-FFF2-40B4-BE49-F238E27FC236}">
                <a16:creationId xmlns:a16="http://schemas.microsoft.com/office/drawing/2014/main" id="{20BAA325-A8C3-48A6-BB0A-A5FC1EAE66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88859" y="5461853"/>
            <a:ext cx="609600" cy="68875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C6560B2-52D6-4CE2-9F00-C656750CD159}"/>
              </a:ext>
            </a:extLst>
          </p:cNvPr>
          <p:cNvSpPr/>
          <p:nvPr/>
        </p:nvSpPr>
        <p:spPr>
          <a:xfrm>
            <a:off x="-1612491" y="0"/>
            <a:ext cx="1409587" cy="2123768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1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C0F1C1-DEA6-4ED7-B9B9-4AD2188942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6753" y="2052425"/>
            <a:ext cx="6151397" cy="163996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BB24B06-7B29-47DF-A6EB-4F5FBF9A8E6F}"/>
              </a:ext>
            </a:extLst>
          </p:cNvPr>
          <p:cNvSpPr/>
          <p:nvPr/>
        </p:nvSpPr>
        <p:spPr>
          <a:xfrm>
            <a:off x="-1526508" y="0"/>
            <a:ext cx="1409587" cy="212376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469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95275" y="161925"/>
            <a:ext cx="11210925" cy="63912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4" descr="Cute bear cartoon walking Royalty Free Vector Image">
            <a:extLst>
              <a:ext uri="{FF2B5EF4-FFF2-40B4-BE49-F238E27FC236}">
                <a16:creationId xmlns:a16="http://schemas.microsoft.com/office/drawing/2014/main" id="{1E720D7B-85BA-4387-92FD-A2E041F62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4199" y="4622581"/>
            <a:ext cx="1570107" cy="242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530E46-14C4-44B0-869B-296884718A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850" y="676275"/>
            <a:ext cx="1809750" cy="685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4D2C2E-A35E-4F98-8F44-257ECA6F1F3B}"/>
              </a:ext>
            </a:extLst>
          </p:cNvPr>
          <p:cNvSpPr txBox="1"/>
          <p:nvPr/>
        </p:nvSpPr>
        <p:spPr>
          <a:xfrm>
            <a:off x="3467100" y="295275"/>
            <a:ext cx="598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DIỆN TÍCH HÌNH CHỮ NHẬT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C9AC34-338B-4268-B07E-352359BE27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1015278"/>
            <a:ext cx="7305674" cy="35457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1A929A-AD51-4831-A1CF-0E4FB4D14FBF}"/>
              </a:ext>
            </a:extLst>
          </p:cNvPr>
          <p:cNvSpPr txBox="1"/>
          <p:nvPr/>
        </p:nvSpPr>
        <p:spPr>
          <a:xfrm>
            <a:off x="1362075" y="4648200"/>
            <a:ext cx="62293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ABCD </a:t>
            </a:r>
            <a:r>
              <a:rPr lang="en-US" sz="2400" b="1" dirty="0" err="1"/>
              <a:t>có</a:t>
            </a:r>
            <a:r>
              <a:rPr lang="en-US" sz="2400" b="1" dirty="0"/>
              <a:t>:</a:t>
            </a:r>
          </a:p>
          <a:p>
            <a:pPr algn="just"/>
            <a:r>
              <a:rPr lang="en-US" sz="2400" b="1" dirty="0"/>
              <a:t>4 x 3 = 12 (ô </a:t>
            </a:r>
            <a:r>
              <a:rPr lang="en-US" sz="2400" b="1" dirty="0" err="1"/>
              <a:t>vuông</a:t>
            </a:r>
            <a:r>
              <a:rPr lang="en-US" sz="2400" b="1" dirty="0"/>
              <a:t>)</a:t>
            </a:r>
          </a:p>
          <a:p>
            <a:pPr algn="just"/>
            <a:r>
              <a:rPr lang="en-US" sz="2400" b="1" dirty="0" err="1"/>
              <a:t>Diện</a:t>
            </a:r>
            <a:r>
              <a:rPr lang="en-US" sz="2400" b="1" dirty="0"/>
              <a:t> </a:t>
            </a:r>
            <a:r>
              <a:rPr lang="en-US" sz="2400" b="1" dirty="0" err="1"/>
              <a:t>tích</a:t>
            </a:r>
            <a:r>
              <a:rPr lang="en-US" sz="2400" b="1" dirty="0"/>
              <a:t> </a:t>
            </a:r>
            <a:r>
              <a:rPr lang="en-US" sz="2400" b="1" dirty="0" err="1"/>
              <a:t>mỗi</a:t>
            </a:r>
            <a:r>
              <a:rPr lang="en-US" sz="2400" b="1" dirty="0"/>
              <a:t> ô </a:t>
            </a:r>
            <a:r>
              <a:rPr lang="en-US" sz="2400" b="1" dirty="0" err="1"/>
              <a:t>vuông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1 </a:t>
            </a:r>
            <a:r>
              <a:rPr lang="pl-PL" sz="2400" b="1" dirty="0">
                <a:cs typeface="Calibri" panose="020F0502020204030204" pitchFamily="34" charset="0"/>
              </a:rPr>
              <a:t>cm</a:t>
            </a:r>
            <a:r>
              <a:rPr lang="pl-PL" sz="2400" b="1" baseline="30000" dirty="0">
                <a:cs typeface="Calibri" panose="020F0502020204030204" pitchFamily="34" charset="0"/>
              </a:rPr>
              <a:t>2</a:t>
            </a:r>
            <a:r>
              <a:rPr lang="en-US" sz="2400" b="1" baseline="30000" dirty="0"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400" b="1" dirty="0" err="1"/>
              <a:t>Diện</a:t>
            </a:r>
            <a:r>
              <a:rPr lang="en-US" sz="2400" b="1" dirty="0"/>
              <a:t> </a:t>
            </a:r>
            <a:r>
              <a:rPr lang="en-US" sz="2400" b="1" dirty="0" err="1"/>
              <a:t>tích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ABCD </a:t>
            </a:r>
            <a:r>
              <a:rPr lang="en-US" sz="2400" b="1" dirty="0" err="1"/>
              <a:t>là</a:t>
            </a:r>
            <a:r>
              <a:rPr lang="en-US" sz="2400" b="1" dirty="0"/>
              <a:t>:</a:t>
            </a:r>
          </a:p>
          <a:p>
            <a:pPr algn="just"/>
            <a:r>
              <a:rPr lang="en-US" sz="2400" b="1" dirty="0"/>
              <a:t>4 x 3 = 12 (</a:t>
            </a:r>
            <a:r>
              <a:rPr lang="pl-PL" sz="2400" b="1" dirty="0">
                <a:cs typeface="Calibri" panose="020F0502020204030204" pitchFamily="34" charset="0"/>
              </a:rPr>
              <a:t>cm</a:t>
            </a:r>
            <a:r>
              <a:rPr lang="pl-PL" sz="2400" b="1" baseline="30000" dirty="0">
                <a:cs typeface="Calibri" panose="020F0502020204030204" pitchFamily="34" charset="0"/>
              </a:rPr>
              <a:t>2</a:t>
            </a:r>
            <a:r>
              <a:rPr lang="en-US" sz="2400" b="1" baseline="30000" dirty="0">
                <a:cs typeface="Calibri" panose="020F0502020204030204" pitchFamily="34" charset="0"/>
              </a:rPr>
              <a:t>)</a:t>
            </a:r>
            <a:r>
              <a:rPr lang="en-US" sz="2400" b="1" dirty="0"/>
              <a:t>)</a:t>
            </a:r>
            <a:endParaRPr lang="en-US" sz="2400" b="1" baseline="30000" dirty="0"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AC4651D-DFE6-4B5B-ADAB-6A8B44205043}"/>
              </a:ext>
            </a:extLst>
          </p:cNvPr>
          <p:cNvSpPr/>
          <p:nvPr/>
        </p:nvSpPr>
        <p:spPr>
          <a:xfrm>
            <a:off x="5867400" y="4724400"/>
            <a:ext cx="4848225" cy="155257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A8C2E3B-3043-48C7-95B1-00AB167591FB}"/>
              </a:ext>
            </a:extLst>
          </p:cNvPr>
          <p:cNvSpPr/>
          <p:nvPr/>
        </p:nvSpPr>
        <p:spPr>
          <a:xfrm>
            <a:off x="-1526508" y="0"/>
            <a:ext cx="1409587" cy="212376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877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318053"/>
            <a:ext cx="11230389" cy="61622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72B14B-C929-4266-9D0D-B5E4ABF3A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46" y="664679"/>
            <a:ext cx="1838325" cy="857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3DA5A7-AB85-4966-867B-AB39F683B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60" y="1805815"/>
            <a:ext cx="1534027" cy="728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3250C-D388-4CEB-9426-08CD7E3BD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730" y="612290"/>
            <a:ext cx="7006052" cy="25511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CBA5CC-9667-48CB-AED0-B1F1DB6EF3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5962" y="3457989"/>
            <a:ext cx="8767142" cy="235460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F214A83-2C20-40E9-AB4B-E06B57097301}"/>
              </a:ext>
            </a:extLst>
          </p:cNvPr>
          <p:cNvSpPr/>
          <p:nvPr/>
        </p:nvSpPr>
        <p:spPr>
          <a:xfrm>
            <a:off x="6549886" y="4194313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F639F4A-E9B5-4C69-9792-5F439A590A56}"/>
              </a:ext>
            </a:extLst>
          </p:cNvPr>
          <p:cNvSpPr/>
          <p:nvPr/>
        </p:nvSpPr>
        <p:spPr>
          <a:xfrm>
            <a:off x="6569764" y="4711148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A36E55C-3DA6-4EE1-82DC-060D49A2A210}"/>
              </a:ext>
            </a:extLst>
          </p:cNvPr>
          <p:cNvSpPr/>
          <p:nvPr/>
        </p:nvSpPr>
        <p:spPr>
          <a:xfrm>
            <a:off x="6410739" y="5208106"/>
            <a:ext cx="596348" cy="34786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94B9AED-16EF-4070-9CF2-2EAAB6B28A85}"/>
              </a:ext>
            </a:extLst>
          </p:cNvPr>
          <p:cNvSpPr/>
          <p:nvPr/>
        </p:nvSpPr>
        <p:spPr>
          <a:xfrm>
            <a:off x="8885582" y="4174435"/>
            <a:ext cx="655983" cy="35780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98E8055-EE41-40DA-92F6-DC3146970C6A}"/>
              </a:ext>
            </a:extLst>
          </p:cNvPr>
          <p:cNvSpPr/>
          <p:nvPr/>
        </p:nvSpPr>
        <p:spPr>
          <a:xfrm>
            <a:off x="9084364" y="4721087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5F49580-FC1F-44D9-B424-E0B63C45155E}"/>
              </a:ext>
            </a:extLst>
          </p:cNvPr>
          <p:cNvSpPr/>
          <p:nvPr/>
        </p:nvSpPr>
        <p:spPr>
          <a:xfrm>
            <a:off x="8925339" y="5218045"/>
            <a:ext cx="596348" cy="34786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91F1710F-A7A5-4509-8569-C9F09416F291}"/>
              </a:ext>
            </a:extLst>
          </p:cNvPr>
          <p:cNvSpPr/>
          <p:nvPr/>
        </p:nvSpPr>
        <p:spPr>
          <a:xfrm rot="16200000">
            <a:off x="6833152" y="-1664805"/>
            <a:ext cx="452231" cy="5898873"/>
          </a:xfrm>
          <a:prstGeom prst="leftBrace">
            <a:avLst>
              <a:gd name="adj1" fmla="val 53788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9A11A1-C61A-47EF-BDDB-32CD43CB7026}"/>
              </a:ext>
            </a:extLst>
          </p:cNvPr>
          <p:cNvSpPr txBox="1"/>
          <p:nvPr/>
        </p:nvSpPr>
        <p:spPr>
          <a:xfrm>
            <a:off x="6569764" y="1510748"/>
            <a:ext cx="1679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10 cm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360F107-EFFB-40DC-BF24-7004D41099AD}"/>
              </a:ext>
            </a:extLst>
          </p:cNvPr>
          <p:cNvSpPr/>
          <p:nvPr/>
        </p:nvSpPr>
        <p:spPr>
          <a:xfrm>
            <a:off x="-1526508" y="0"/>
            <a:ext cx="1409587" cy="212376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8130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88235" y="337930"/>
            <a:ext cx="11598965" cy="6172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053FE7B-443D-4093-AE74-F96B3CB9EA6C}"/>
              </a:ext>
            </a:extLst>
          </p:cNvPr>
          <p:cNvSpPr/>
          <p:nvPr/>
        </p:nvSpPr>
        <p:spPr>
          <a:xfrm>
            <a:off x="675861" y="516835"/>
            <a:ext cx="655983" cy="57646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09946-6D1A-4DEC-BF49-EE106062A63A}"/>
              </a:ext>
            </a:extLst>
          </p:cNvPr>
          <p:cNvSpPr txBox="1"/>
          <p:nvPr/>
        </p:nvSpPr>
        <p:spPr>
          <a:xfrm>
            <a:off x="1480929" y="467139"/>
            <a:ext cx="9819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tấm</a:t>
            </a:r>
            <a:r>
              <a:rPr lang="en-US" sz="3600" dirty="0"/>
              <a:t> </a:t>
            </a:r>
            <a:r>
              <a:rPr lang="en-US" sz="3600" dirty="0" err="1"/>
              <a:t>gỗ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chiều</a:t>
            </a:r>
            <a:r>
              <a:rPr lang="en-US" sz="3600" dirty="0"/>
              <a:t> </a:t>
            </a:r>
            <a:r>
              <a:rPr lang="en-US" sz="3600" dirty="0" err="1"/>
              <a:t>rộng</a:t>
            </a:r>
            <a:r>
              <a:rPr lang="en-US" sz="3600" dirty="0"/>
              <a:t> 5 cm, </a:t>
            </a:r>
            <a:r>
              <a:rPr lang="en-US" sz="3600" dirty="0" err="1"/>
              <a:t>chiều</a:t>
            </a:r>
            <a:r>
              <a:rPr lang="en-US" sz="3600" dirty="0"/>
              <a:t> </a:t>
            </a:r>
            <a:r>
              <a:rPr lang="en-US" sz="3600" dirty="0" err="1"/>
              <a:t>dài</a:t>
            </a:r>
            <a:r>
              <a:rPr lang="en-US" sz="3600" dirty="0"/>
              <a:t> 15 cm. </a:t>
            </a:r>
            <a:r>
              <a:rPr lang="en-US" sz="3600" dirty="0" err="1"/>
              <a:t>Tính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tấm</a:t>
            </a:r>
            <a:r>
              <a:rPr lang="en-US" sz="3600" dirty="0"/>
              <a:t> </a:t>
            </a:r>
            <a:r>
              <a:rPr lang="en-US" sz="3600" dirty="0" err="1"/>
              <a:t>gỗ</a:t>
            </a:r>
            <a:r>
              <a:rPr lang="en-US" sz="3600" dirty="0"/>
              <a:t> </a:t>
            </a:r>
            <a:r>
              <a:rPr lang="en-US" sz="3600" dirty="0" err="1"/>
              <a:t>đó</a:t>
            </a:r>
            <a:r>
              <a:rPr lang="en-US" sz="36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2983BD-D1CE-4843-8723-781588EF6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1899" y="2286001"/>
            <a:ext cx="4128978" cy="20810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EFCB19-2E5A-491A-965D-93EF6D6CEB98}"/>
              </a:ext>
            </a:extLst>
          </p:cNvPr>
          <p:cNvSpPr txBox="1"/>
          <p:nvPr/>
        </p:nvSpPr>
        <p:spPr>
          <a:xfrm>
            <a:off x="1133061" y="2345635"/>
            <a:ext cx="6112565" cy="2997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Diện  tích tấm gỗ là: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15 x 5 = 75 (</a:t>
            </a:r>
            <a:r>
              <a:rPr lang="en-US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4000" b="1" baseline="300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Đáp số: 75 </a:t>
            </a:r>
            <a:r>
              <a:rPr lang="en-US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4000" b="1" baseline="300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63A8DF3-6E48-4145-B663-E97B6791FB73}"/>
              </a:ext>
            </a:extLst>
          </p:cNvPr>
          <p:cNvSpPr/>
          <p:nvPr/>
        </p:nvSpPr>
        <p:spPr>
          <a:xfrm>
            <a:off x="-1526508" y="0"/>
            <a:ext cx="1409587" cy="212376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1329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98173" y="208722"/>
            <a:ext cx="11668539" cy="64703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641412" y="785233"/>
            <a:ext cx="838200" cy="8572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61052" y="750087"/>
            <a:ext cx="100186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Bu-ra-ti-no bẻ miếng sô-cô-la thành bốn miếng nhỏ rồi chia cho 4 bạn như hình vẽ. Hỏi mỗi bạn nhận được miếng sô-cô-la bao nhiêu xăng-ti-mét vuông?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FA4670-3EB4-431E-A970-96129B7A1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199" y="2511919"/>
            <a:ext cx="4526859" cy="3530657"/>
          </a:xfrm>
          <a:prstGeom prst="rect">
            <a:avLst/>
          </a:prstGeom>
        </p:spPr>
      </p:pic>
      <p:sp>
        <p:nvSpPr>
          <p:cNvPr id="11" name="Pentagon 1">
            <a:extLst>
              <a:ext uri="{FF2B5EF4-FFF2-40B4-BE49-F238E27FC236}">
                <a16:creationId xmlns:a16="http://schemas.microsoft.com/office/drawing/2014/main" id="{F6EA2E00-54BB-49DA-82C4-C970D77D9DEA}"/>
              </a:ext>
            </a:extLst>
          </p:cNvPr>
          <p:cNvSpPr/>
          <p:nvPr/>
        </p:nvSpPr>
        <p:spPr>
          <a:xfrm>
            <a:off x="576468" y="3005421"/>
            <a:ext cx="6629401" cy="1407553"/>
          </a:xfrm>
          <a:prstGeom prst="homePlat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 tìm mỗi bạn nhận được miếng sô-cô-la bao nhiêu xăng-ti-mét vuông em làm thế nào?</a:t>
            </a:r>
            <a:endParaRPr lang="en-US" sz="3200" b="1" baseline="300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2E9AA67-16FB-4ED6-B8EB-0B7570164005}"/>
              </a:ext>
            </a:extLst>
          </p:cNvPr>
          <p:cNvSpPr/>
          <p:nvPr/>
        </p:nvSpPr>
        <p:spPr>
          <a:xfrm>
            <a:off x="-1526508" y="0"/>
            <a:ext cx="1409587" cy="212376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902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495299"/>
            <a:ext cx="11488808" cy="591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5102A78-03A0-42D6-AEDD-4AED7CB6D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3739" y="1671048"/>
            <a:ext cx="4228685" cy="32981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4A5444-C964-4449-B6B8-4ECAC95A9054}"/>
              </a:ext>
            </a:extLst>
          </p:cNvPr>
          <p:cNvSpPr txBox="1"/>
          <p:nvPr/>
        </p:nvSpPr>
        <p:spPr>
          <a:xfrm>
            <a:off x="536714" y="861700"/>
            <a:ext cx="7146235" cy="519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Miếng sô-cô-la của Rô-bốt có chiều dài là 6 cm; chiều rộng là 1 cm.</a:t>
            </a:r>
          </a:p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Rô-bốt nhận được miếng sô-cô-la có diện tích là 6 x 1 = 6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 </a:t>
            </a:r>
          </a:p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Miếng sô-cô-la của bạn chim có chiều dài là 4 cm; chiều rộng là 3 cm.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chim nhận được miếng sô-cô-la có diện tích là 4 x 3 = 12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ED5C8F3-0346-4DC9-89DF-015B3913ADE6}"/>
              </a:ext>
            </a:extLst>
          </p:cNvPr>
          <p:cNvSpPr/>
          <p:nvPr/>
        </p:nvSpPr>
        <p:spPr>
          <a:xfrm>
            <a:off x="-1526508" y="0"/>
            <a:ext cx="1409587" cy="212376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571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495299"/>
            <a:ext cx="11488808" cy="591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5102A78-03A0-42D6-AEDD-4AED7CB6D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0064" y="1660416"/>
            <a:ext cx="4228685" cy="32981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4A5444-C964-4449-B6B8-4ECAC95A9054}"/>
              </a:ext>
            </a:extLst>
          </p:cNvPr>
          <p:cNvSpPr txBox="1"/>
          <p:nvPr/>
        </p:nvSpPr>
        <p:spPr>
          <a:xfrm>
            <a:off x="557978" y="893598"/>
            <a:ext cx="7146235" cy="519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Miếng sô-cô-la màu trắng có chiều dài là 4 cm; chiều rộng là 2 cm.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=&gt; Bạn Bu-ra-ti-nô nhận được miếng sô-cô-la có diện tích 4 x 2 = 8 </a:t>
            </a:r>
            <a:r>
              <a:rPr lang="en-US" sz="28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Miếng sô-cô-la màu tím có chiều dài là 5 cm; chiều rộng là 2 cm.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=&gt; Bạn gà nhận được miếng sô-cô-la có diện tích 5 x 2 = 10 </a:t>
            </a:r>
            <a:r>
              <a:rPr lang="en-US" sz="28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D377D67-1581-4BA0-9BCC-977A8410B0C4}"/>
              </a:ext>
            </a:extLst>
          </p:cNvPr>
          <p:cNvSpPr/>
          <p:nvPr/>
        </p:nvSpPr>
        <p:spPr>
          <a:xfrm>
            <a:off x="-1526508" y="0"/>
            <a:ext cx="1409587" cy="212376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293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67C943A5-428F-4BD1-BD9E-0226AD81A574}"/>
              </a:ext>
            </a:extLst>
          </p:cNvPr>
          <p:cNvSpPr txBox="1"/>
          <p:nvPr/>
        </p:nvSpPr>
        <p:spPr>
          <a:xfrm rot="21246745">
            <a:off x="1819897" y="2104747"/>
            <a:ext cx="6068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SVN-Gretoon" panose="02040603050506020204" pitchFamily="18" charset="0"/>
                <a:ea typeface="inpin heiti" charset="-122"/>
                <a:cs typeface="+mn-cs"/>
              </a:rPr>
              <a:t>Vận dụng</a:t>
            </a:r>
            <a:endParaRPr kumimoji="0" lang="zh-CN" altLang="en-US" sz="6000" b="0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C00000"/>
              </a:solidFill>
              <a:effectLst/>
              <a:uLnTx/>
              <a:uFillTx/>
              <a:latin typeface="SVN-Gretoon" panose="02040603050506020204" pitchFamily="18" charset="0"/>
              <a:ea typeface="inpin heiti" charset="-122"/>
              <a:cs typeface="+mn-cs"/>
            </a:endParaRPr>
          </a:p>
        </p:txBody>
      </p:sp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C9254A3-934E-4C49-A88B-ECF62D7E6473}"/>
              </a:ext>
            </a:extLst>
          </p:cNvPr>
          <p:cNvSpPr/>
          <p:nvPr/>
        </p:nvSpPr>
        <p:spPr>
          <a:xfrm>
            <a:off x="-1526508" y="0"/>
            <a:ext cx="1409587" cy="212376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7969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inh-nen-chu-de-tinh-yeu-cho-mau-slide-powerpoint-anh-4 | Song Quy ...">
            <a:extLst>
              <a:ext uri="{FF2B5EF4-FFF2-40B4-BE49-F238E27FC236}">
                <a16:creationId xmlns:a16="http://schemas.microsoft.com/office/drawing/2014/main" id="{F19D43EA-BCE9-43E8-BA61-84E15CDA0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1140FF-A3EC-4306-9146-1ED4D4486B98}"/>
              </a:ext>
            </a:extLst>
          </p:cNvPr>
          <p:cNvSpPr/>
          <p:nvPr/>
        </p:nvSpPr>
        <p:spPr>
          <a:xfrm>
            <a:off x="1476375" y="302457"/>
            <a:ext cx="2116947" cy="563231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ction Button: Blank 1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A1C15A3-B507-4E8F-BA64-D23A10D38F30}"/>
              </a:ext>
            </a:extLst>
          </p:cNvPr>
          <p:cNvSpPr/>
          <p:nvPr/>
        </p:nvSpPr>
        <p:spPr>
          <a:xfrm>
            <a:off x="4620609" y="1691945"/>
            <a:ext cx="3638691" cy="3361785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4454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vi-VN" sz="4000" dirty="0">
                <a:solidFill>
                  <a:srgbClr val="4454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lấy chiều dài nhân với chiều rộng (cùng đơn vị đo)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Oval 6">
            <a:hlinkClick r:id="rId4" action="ppaction://hlinksldjump"/>
            <a:extLst>
              <a:ext uri="{FF2B5EF4-FFF2-40B4-BE49-F238E27FC236}">
                <a16:creationId xmlns:a16="http://schemas.microsoft.com/office/drawing/2014/main" id="{332B3193-8029-4D66-A772-7EE2CAAA3D34}"/>
              </a:ext>
            </a:extLst>
          </p:cNvPr>
          <p:cNvSpPr/>
          <p:nvPr/>
        </p:nvSpPr>
        <p:spPr>
          <a:xfrm>
            <a:off x="11396317" y="6191004"/>
            <a:ext cx="539647" cy="554636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4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ải hình ảnh pp trang 45b04e9e2c61b3 tại kho hình nền, ảnh đẹp ...">
            <a:extLst>
              <a:ext uri="{FF2B5EF4-FFF2-40B4-BE49-F238E27FC236}">
                <a16:creationId xmlns:a16="http://schemas.microsoft.com/office/drawing/2014/main" id="{2BB10E22-BB15-493A-873B-30E50D31C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2110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1" name="Text Box 43">
            <a:extLst>
              <a:ext uri="{FF2B5EF4-FFF2-40B4-BE49-F238E27FC236}">
                <a16:creationId xmlns:a16="http://schemas.microsoft.com/office/drawing/2014/main" id="{E9CE1427-505F-4D55-B52F-ED7C25960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739" y="5373688"/>
            <a:ext cx="1847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76400" y="460379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 hãy tìm các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đồ vật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 nhà có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/>
          <a:srcRect t="1" b="34470"/>
          <a:stretch/>
        </p:blipFill>
        <p:spPr>
          <a:xfrm>
            <a:off x="2038351" y="1367658"/>
            <a:ext cx="8277224" cy="47683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1" y="3407398"/>
            <a:ext cx="481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74307" y="3366201"/>
            <a:ext cx="46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58979" y="3549081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1" y="5937238"/>
            <a:ext cx="500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38211" y="5935975"/>
            <a:ext cx="4347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78215" y="5791556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06201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C23DDB-B9C2-4B37-918E-E1853C109C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2101" y="1713667"/>
            <a:ext cx="6151397" cy="163996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0A1620C-040E-4E52-A4D1-FDFC78124B6E}"/>
              </a:ext>
            </a:extLst>
          </p:cNvPr>
          <p:cNvSpPr/>
          <p:nvPr/>
        </p:nvSpPr>
        <p:spPr>
          <a:xfrm>
            <a:off x="-1526508" y="0"/>
            <a:ext cx="1409587" cy="212376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0726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F050EF7-454B-4CF6-89A2-BA8232D63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4CE6EB-3CD8-4AB4-B9A3-A46F8BCF8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292" y="3275365"/>
            <a:ext cx="1209748" cy="129615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图片 22">
            <a:extLst>
              <a:ext uri="{FF2B5EF4-FFF2-40B4-BE49-F238E27FC236}">
                <a16:creationId xmlns:a16="http://schemas.microsoft.com/office/drawing/2014/main" id="{C03287AC-3F85-4985-A72A-1D8C76B656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10515832" y="1113576"/>
            <a:ext cx="1464336" cy="1355967"/>
          </a:xfrm>
          <a:prstGeom prst="rect">
            <a:avLst/>
          </a:prstGeom>
        </p:spPr>
      </p:pic>
      <p:pic>
        <p:nvPicPr>
          <p:cNvPr id="18" name="Picture 4" descr="Cute bear cartoon walking Royalty Free Vector Image">
            <a:extLst>
              <a:ext uri="{FF2B5EF4-FFF2-40B4-BE49-F238E27FC236}">
                <a16:creationId xmlns:a16="http://schemas.microsoft.com/office/drawing/2014/main" id="{A61461B9-7985-486B-8598-1E9793395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774" y="2376757"/>
            <a:ext cx="1941374" cy="29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FDB6E5C-18E1-43A3-9274-B173BC78E9FB}"/>
              </a:ext>
            </a:extLst>
          </p:cNvPr>
          <p:cNvSpPr/>
          <p:nvPr/>
        </p:nvSpPr>
        <p:spPr>
          <a:xfrm>
            <a:off x="2296852" y="1175058"/>
            <a:ext cx="7647071" cy="3993838"/>
          </a:xfrm>
          <a:custGeom>
            <a:avLst/>
            <a:gdLst>
              <a:gd name="connsiteX0" fmla="*/ 0 w 7647071"/>
              <a:gd name="connsiteY0" fmla="*/ 398266 h 3993838"/>
              <a:gd name="connsiteX1" fmla="*/ 398266 w 7647071"/>
              <a:gd name="connsiteY1" fmla="*/ 0 h 3993838"/>
              <a:gd name="connsiteX2" fmla="*/ 7248805 w 7647071"/>
              <a:gd name="connsiteY2" fmla="*/ 0 h 3993838"/>
              <a:gd name="connsiteX3" fmla="*/ 7647071 w 7647071"/>
              <a:gd name="connsiteY3" fmla="*/ 398266 h 3993838"/>
              <a:gd name="connsiteX4" fmla="*/ 7647071 w 7647071"/>
              <a:gd name="connsiteY4" fmla="*/ 3595572 h 3993838"/>
              <a:gd name="connsiteX5" fmla="*/ 7248805 w 7647071"/>
              <a:gd name="connsiteY5" fmla="*/ 3993838 h 3993838"/>
              <a:gd name="connsiteX6" fmla="*/ 398266 w 7647071"/>
              <a:gd name="connsiteY6" fmla="*/ 3993838 h 3993838"/>
              <a:gd name="connsiteX7" fmla="*/ 0 w 7647071"/>
              <a:gd name="connsiteY7" fmla="*/ 3595572 h 3993838"/>
              <a:gd name="connsiteX8" fmla="*/ 0 w 7647071"/>
              <a:gd name="connsiteY8" fmla="*/ 398266 h 3993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47071" h="3993838" fill="none" extrusionOk="0">
                <a:moveTo>
                  <a:pt x="0" y="398266"/>
                </a:moveTo>
                <a:cubicBezTo>
                  <a:pt x="564" y="193570"/>
                  <a:pt x="188642" y="17341"/>
                  <a:pt x="398266" y="0"/>
                </a:cubicBezTo>
                <a:cubicBezTo>
                  <a:pt x="2062509" y="72427"/>
                  <a:pt x="6198788" y="61419"/>
                  <a:pt x="7248805" y="0"/>
                </a:cubicBezTo>
                <a:cubicBezTo>
                  <a:pt x="7466648" y="-14545"/>
                  <a:pt x="7610350" y="167203"/>
                  <a:pt x="7647071" y="398266"/>
                </a:cubicBezTo>
                <a:cubicBezTo>
                  <a:pt x="7747947" y="755982"/>
                  <a:pt x="7539758" y="3155574"/>
                  <a:pt x="7647071" y="3595572"/>
                </a:cubicBezTo>
                <a:cubicBezTo>
                  <a:pt x="7650769" y="3796758"/>
                  <a:pt x="7439766" y="3961334"/>
                  <a:pt x="7248805" y="3993838"/>
                </a:cubicBezTo>
                <a:cubicBezTo>
                  <a:pt x="6302002" y="4023665"/>
                  <a:pt x="2811713" y="3914532"/>
                  <a:pt x="398266" y="3993838"/>
                </a:cubicBezTo>
                <a:cubicBezTo>
                  <a:pt x="213630" y="3989845"/>
                  <a:pt x="-4315" y="3816381"/>
                  <a:pt x="0" y="3595572"/>
                </a:cubicBezTo>
                <a:cubicBezTo>
                  <a:pt x="50037" y="3091101"/>
                  <a:pt x="770" y="916856"/>
                  <a:pt x="0" y="398266"/>
                </a:cubicBezTo>
                <a:close/>
              </a:path>
              <a:path w="7647071" h="3993838" stroke="0" extrusionOk="0">
                <a:moveTo>
                  <a:pt x="0" y="398266"/>
                </a:moveTo>
                <a:cubicBezTo>
                  <a:pt x="41740" y="189687"/>
                  <a:pt x="192402" y="29361"/>
                  <a:pt x="398266" y="0"/>
                </a:cubicBezTo>
                <a:cubicBezTo>
                  <a:pt x="1192219" y="123000"/>
                  <a:pt x="6252282" y="-96860"/>
                  <a:pt x="7248805" y="0"/>
                </a:cubicBezTo>
                <a:cubicBezTo>
                  <a:pt x="7458225" y="-8030"/>
                  <a:pt x="7656456" y="159389"/>
                  <a:pt x="7647071" y="398266"/>
                </a:cubicBezTo>
                <a:cubicBezTo>
                  <a:pt x="7650244" y="1894068"/>
                  <a:pt x="7741338" y="2922794"/>
                  <a:pt x="7647071" y="3595572"/>
                </a:cubicBezTo>
                <a:cubicBezTo>
                  <a:pt x="7626476" y="3822989"/>
                  <a:pt x="7444220" y="3989822"/>
                  <a:pt x="7248805" y="3993838"/>
                </a:cubicBezTo>
                <a:cubicBezTo>
                  <a:pt x="4252541" y="3833131"/>
                  <a:pt x="3012432" y="4033505"/>
                  <a:pt x="398266" y="3993838"/>
                </a:cubicBezTo>
                <a:cubicBezTo>
                  <a:pt x="162467" y="3990638"/>
                  <a:pt x="-17465" y="3807616"/>
                  <a:pt x="0" y="3595572"/>
                </a:cubicBezTo>
                <a:cubicBezTo>
                  <a:pt x="32216" y="2920138"/>
                  <a:pt x="57206" y="763025"/>
                  <a:pt x="0" y="398266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F36341-93CB-4D76-B285-2F4A5EBCAF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4667" y="1355793"/>
            <a:ext cx="8138865" cy="427976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7FD391C-26AA-4737-9E96-27F6D0EA1381}"/>
              </a:ext>
            </a:extLst>
          </p:cNvPr>
          <p:cNvSpPr/>
          <p:nvPr/>
        </p:nvSpPr>
        <p:spPr>
          <a:xfrm>
            <a:off x="-1526508" y="0"/>
            <a:ext cx="1409587" cy="212376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7632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65094" y="1663645"/>
            <a:ext cx="98374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GẤU CON HAM ĂN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FD922D6-A638-4A6F-BCFE-F7496A6EBBFD}"/>
              </a:ext>
            </a:extLst>
          </p:cNvPr>
          <p:cNvSpPr/>
          <p:nvPr/>
        </p:nvSpPr>
        <p:spPr>
          <a:xfrm>
            <a:off x="-1526508" y="0"/>
            <a:ext cx="1409587" cy="212376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1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28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ào http://fb.com/nkpowerskills tải game miễn phí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3" name="ĐC SHARE MIỄN PHÍ BỞI NK POWERSKILLS"/>
          <p:cNvGrpSpPr/>
          <p:nvPr/>
        </p:nvGrpSpPr>
        <p:grpSpPr>
          <a:xfrm>
            <a:off x="13392" y="2822136"/>
            <a:ext cx="12257011" cy="6908102"/>
            <a:chOff x="182857" y="3112198"/>
            <a:chExt cx="12257011" cy="6908102"/>
          </a:xfrm>
        </p:grpSpPr>
        <p:grpSp>
          <p:nvGrpSpPr>
            <p:cNvPr id="34" name="Group 33"/>
            <p:cNvGrpSpPr/>
            <p:nvPr/>
          </p:nvGrpSpPr>
          <p:grpSpPr>
            <a:xfrm>
              <a:off x="6672187" y="3112198"/>
              <a:ext cx="3000733" cy="3000733"/>
              <a:chOff x="-3756025" y="-1901825"/>
              <a:chExt cx="4743450" cy="474345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-2260600" y="-101600"/>
                <a:ext cx="1651000" cy="13589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-762000" y="-1536700"/>
                <a:ext cx="520700" cy="4826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-2473325" y="-1497013"/>
                <a:ext cx="482600" cy="44291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-716739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-716739" y="1699260"/>
                <a:ext cx="602439" cy="51054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-2433246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pic>
            <p:nvPicPr>
              <p:cNvPr id="41" name="Picture 16" descr="Bubble Tea Drink GIF - BubbleTea Drink Cute GIFs"/>
              <p:cNvPicPr>
                <a:picLocks noChangeAspect="1" noChangeArrowheads="1" noCrop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756025" y="-1901825"/>
                <a:ext cx="4743450" cy="4743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65" name="CẤM BUÔN BÁN, CẤM REUP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Vào http://fb.com/nkpowerskills tải game miễn phí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ĐC SHARE MIỄN PHÍ BỞI NK POWERSKILLS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CẤM BUÔN BÁN, CẤM REUP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Vào http://fb.com/nkpowerskills tải game miễn phí" descr="Beef Steak Clipart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ĐC SHARE MIỄN PHÍ BỞI NK POWERSKILLS"/>
          <p:cNvPicPr>
            <a:picLocks noChangeAspect="1"/>
          </p:cNvPicPr>
          <p:nvPr/>
        </p:nvPicPr>
        <p:blipFill rotWithShape="1">
          <a:blip r:embed="rId13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CẤM BUÔN BÁN, CẤM REUP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Vào http://fb.com/nkpowerskills tải game miễn phí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8" name="ĐC SHARE MIỄN PHÍ BỞI NK POWERSKILLS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50 cm²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09" name="CẤM BUÔN BÁN, CẤM REUP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40 cm²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0" name="Vào http://fb.com/nkpowerskills tải game miễn phí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40 m²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1" name="ĐC SHARE MIỄN PHÍ BỞI NK POWERSKILLS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50 m²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112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ĐC SHARE MIỄN PHÍ BỞI NK POWERSKILLS"/>
          <p:cNvSpPr txBox="1"/>
          <p:nvPr/>
        </p:nvSpPr>
        <p:spPr>
          <a:xfrm>
            <a:off x="763032" y="898769"/>
            <a:ext cx="9352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FF00"/>
                </a:solidFill>
              </a:rPr>
              <a:t>35 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000" b="1" dirty="0">
                <a:solidFill>
                  <a:srgbClr val="FFFF00"/>
                </a:solidFill>
              </a:rPr>
              <a:t>  + 15 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000" b="1" dirty="0">
                <a:solidFill>
                  <a:srgbClr val="FFFF00"/>
                </a:solidFill>
              </a:rPr>
              <a:t>  = 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8648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7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7" grpId="0"/>
      <p:bldP spid="11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56" y="2826086"/>
            <a:ext cx="12257011" cy="705552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9787" y="2959798"/>
            <a:ext cx="3000733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674427" y="58098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D. 73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97" name="Rectangle 96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B. 73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m²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8" name="Rectangle 97"/>
          <p:cNvSpPr/>
          <p:nvPr/>
        </p:nvSpPr>
        <p:spPr>
          <a:xfrm>
            <a:off x="6655377" y="454956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C. 63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99" name="Rectangle 98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white"/>
                </a:solidFill>
              </a:rPr>
              <a:t>A. 63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m²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</a:p>
        </p:txBody>
      </p:sp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50678" y="431461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01021" y="55009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2933700" y="1536944"/>
            <a:ext cx="6419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FFFF00"/>
                </a:solidFill>
              </a:rPr>
              <a:t>46 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800" b="1" dirty="0">
                <a:solidFill>
                  <a:srgbClr val="FFFF00"/>
                </a:solidFill>
              </a:rPr>
              <a:t>  + 27 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800" b="1" dirty="0">
                <a:solidFill>
                  <a:srgbClr val="FFFF00"/>
                </a:solidFill>
              </a:rPr>
              <a:t>  = ? 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7" y="8031484"/>
            <a:ext cx="12257011" cy="18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5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-1.85185E-6 L -8.95833E-6 -1.85185E-6 C 0.01966 -0.01065 0.00494 -0.00347 0.01783 -0.00856 C 0.0194 -0.00926 0.02096 -0.01019 0.02252 -0.01065 C 0.02565 -0.01157 0.0289 -0.01181 0.03203 -0.01273 C 0.04231 -0.01551 0.03385 -0.01481 0.04635 -0.0169 C 0.05156 -0.01782 0.05664 -0.01829 0.06184 -0.01921 C 0.06341 -0.01991 0.06497 -0.02037 0.06653 -0.0213 C 0.06783 -0.02176 0.06887 -0.02292 0.07018 -0.02338 C 0.07486 -0.02454 0.07968 -0.02454 0.0845 -0.02546 C 0.12773 -0.03449 0.09374 -0.03009 0.13203 -0.0338 C 0.1819 -0.0456 0.15624 -0.0412 0.25351 -0.03588 C 0.27552 -0.03472 0.26197 -0.03218 0.27486 -0.02963 C 0.28007 -0.0287 0.28515 -0.02824 0.29036 -0.02755 C 0.30156 -0.01968 0.29309 -0.02431 0.31171 -0.0213 C 0.31497 -0.0206 0.31809 -0.01968 0.32135 -0.01921 C 0.32525 -0.01829 0.32929 -0.01759 0.3332 -0.0169 C 0.33437 -0.0162 0.33554 -0.01528 0.33671 -0.01481 C 0.34387 -0.01204 0.35091 -0.01181 0.3582 -0.01065 C 0.36835 -0.00625 0.36132 -0.00856 0.37968 -0.00856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6239534" y="2812380"/>
            <a:ext cx="3561237" cy="3561237"/>
            <a:chOff x="4475181" y="3174988"/>
            <a:chExt cx="3241638" cy="3241638"/>
          </a:xfrm>
        </p:grpSpPr>
        <p:sp>
          <p:nvSpPr>
            <p:cNvPr id="65" name="Oval 64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2" name="Group 71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73" name="Oval 72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45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52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87952" y="463822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48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B.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44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D.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42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6400929" y="461010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C.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46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8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66835" y="424285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14546" y="432935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1448832" y="1479794"/>
            <a:ext cx="8733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1</a:t>
            </a:r>
            <a:r>
              <a:rPr lang="en-US" sz="4800" b="1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 cm</a:t>
            </a:r>
            <a:r>
              <a:rPr lang="pl-PL" sz="48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 x 4</a:t>
            </a:r>
            <a:r>
              <a:rPr lang="en-US" sz="4800" b="1" dirty="0">
                <a:solidFill>
                  <a:srgbClr val="FFFF00"/>
                </a:solidFill>
                <a:cs typeface="Calibri" panose="020F0502020204030204" pitchFamily="34" charset="0"/>
              </a:rPr>
              <a:t> =</a:t>
            </a:r>
            <a:endParaRPr lang="vi-V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99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5.18519E-6 L 7.70833E-6 5.18519E-6 C 0.00456 -0.00323 0.0155 -0.01064 0.02019 -0.01272 C 0.02175 -0.01342 0.02331 -0.01411 0.02488 -0.01481 C 0.02618 -0.0155 0.02735 -0.01643 0.02852 -0.01712 C 0.03008 -0.01782 0.03165 -0.01828 0.03321 -0.01921 C 0.03451 -0.01967 0.03555 -0.02083 0.03686 -0.02129 C 0.04076 -0.02245 0.0448 -0.02268 0.0487 -0.02337 C 0.04909 -0.0236 0.05665 -0.02916 0.05821 -0.02962 C 0.06186 -0.03078 0.06537 -0.03147 0.06902 -0.03194 C 0.08321 -0.03356 0.09753 -0.03472 0.11186 -0.0361 C 0.156 -0.06226 0.11628 -0.03935 0.24402 -0.0361 C 0.2543 -0.03587 0.26459 -0.03472 0.27488 -0.03402 C 0.27735 -0.03333 0.27982 -0.0331 0.28204 -0.03194 C 0.28503 -0.03009 0.28699 -0.02453 0.2892 -0.02129 C 0.29232 -0.01666 0.29271 -0.01712 0.29636 -0.01481 C 0.29753 -0.01342 0.2987 -0.0118 0.29988 -0.01064 C 0.30183 -0.00902 0.30652 -0.0074 0.30821 -0.00647 C 0.31355 -0.0037 0.31042 -0.00439 0.31654 -0.00231 C 0.31693 -0.00208 0.31732 -0.00231 0.31784 -0.00231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8" grpId="0"/>
      <p:bldP spid="8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92" name="Oval 91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000" y="3541398"/>
            <a:ext cx="2950339" cy="2950339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7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977353" y="32111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533529" y="-35784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B. 9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C. </a:t>
            </a:r>
            <a:r>
              <a:rPr lang="en-US" sz="4800" b="1" dirty="0">
                <a:solidFill>
                  <a:schemeClr val="bg1"/>
                </a:solidFill>
                <a:cs typeface="Calibri" panose="020F0502020204030204" pitchFamily="34" charset="0"/>
              </a:rPr>
              <a:t>8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D. 6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A. </a:t>
            </a:r>
            <a:r>
              <a:rPr lang="en-US" sz="4800" b="1" dirty="0">
                <a:solidFill>
                  <a:schemeClr val="bg1"/>
                </a:solidFill>
                <a:cs typeface="Calibri" panose="020F0502020204030204" pitchFamily="34" charset="0"/>
              </a:rPr>
              <a:t>7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4392057" y="1174994"/>
            <a:ext cx="3980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cs typeface="Calibri" panose="020F0502020204030204" pitchFamily="34" charset="0"/>
              </a:rPr>
              <a:t>63 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en-US" sz="48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 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 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/>
              </a:rPr>
              <a:t>: 7 = ?</a:t>
            </a:r>
            <a:endParaRPr lang="en-US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2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18519E-6 L 3.33333E-6 -5.18519E-6 C 0.00195 -0.00487 0.00351 -0.01042 0.00586 -0.01482 C 0.00781 -0.01806 0.01627 -0.02223 0.01784 -0.02316 C 0.0194 -0.02431 0.02083 -0.0264 0.02252 -0.02755 C 0.02526 -0.02894 0.03489 -0.03103 0.03685 -0.03172 C 0.03919 -0.03241 0.04167 -0.03288 0.04401 -0.0338 C 0.04961 -0.03589 0.04844 -0.03658 0.05469 -0.03797 C 0.05859 -0.0389 0.06263 -0.03913 0.06667 -0.04005 C 0.10052 -0.04978 0.06901 -0.04445 0.1 -0.04862 C 0.11172 -0.05371 0.09622 -0.04746 0.11901 -0.05278 C 0.12018 -0.05302 0.12135 -0.05441 0.12252 -0.05487 C 0.12448 -0.05579 0.12656 -0.05626 0.12851 -0.05695 C 0.15781 -0.05626 0.18724 -0.05695 0.21667 -0.05487 C 0.21914 -0.05487 0.22161 -0.05325 0.2237 -0.0507 L 0.22734 -0.04653 C 0.22969 -0.02964 0.22669 -0.0463 0.23203 -0.02964 C 0.23268 -0.02755 0.23268 -0.02524 0.23333 -0.02316 C 0.23463 -0.01876 0.23711 -0.01528 0.23802 -0.01042 C 0.24062 0.003 0.23867 -0.00093 0.24167 0.00439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7" grpId="0"/>
      <p:bldP spid="10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F050EF7-454B-4CF6-89A2-BA8232D63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4CE6EB-3CD8-4AB4-B9A3-A46F8BCF8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292" y="3275365"/>
            <a:ext cx="1209748" cy="129615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图片 22">
            <a:extLst>
              <a:ext uri="{FF2B5EF4-FFF2-40B4-BE49-F238E27FC236}">
                <a16:creationId xmlns:a16="http://schemas.microsoft.com/office/drawing/2014/main" id="{C03287AC-3F85-4985-A72A-1D8C76B656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10515832" y="1113576"/>
            <a:ext cx="1464336" cy="1355967"/>
          </a:xfrm>
          <a:prstGeom prst="rect">
            <a:avLst/>
          </a:prstGeom>
        </p:spPr>
      </p:pic>
      <p:pic>
        <p:nvPicPr>
          <p:cNvPr id="18" name="Picture 4" descr="Cute bear cartoon walking Royalty Free Vector Image">
            <a:extLst>
              <a:ext uri="{FF2B5EF4-FFF2-40B4-BE49-F238E27FC236}">
                <a16:creationId xmlns:a16="http://schemas.microsoft.com/office/drawing/2014/main" id="{A61461B9-7985-486B-8598-1E9793395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774" y="2376757"/>
            <a:ext cx="1941374" cy="29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FDB6E5C-18E1-43A3-9274-B173BC78E9FB}"/>
              </a:ext>
            </a:extLst>
          </p:cNvPr>
          <p:cNvSpPr/>
          <p:nvPr/>
        </p:nvSpPr>
        <p:spPr>
          <a:xfrm>
            <a:off x="1219200" y="2123768"/>
            <a:ext cx="9677400" cy="3248332"/>
          </a:xfrm>
          <a:custGeom>
            <a:avLst/>
            <a:gdLst>
              <a:gd name="connsiteX0" fmla="*/ 0 w 9677400"/>
              <a:gd name="connsiteY0" fmla="*/ 418529 h 4197043"/>
              <a:gd name="connsiteX1" fmla="*/ 418529 w 9677400"/>
              <a:gd name="connsiteY1" fmla="*/ 0 h 4197043"/>
              <a:gd name="connsiteX2" fmla="*/ 9258871 w 9677400"/>
              <a:gd name="connsiteY2" fmla="*/ 0 h 4197043"/>
              <a:gd name="connsiteX3" fmla="*/ 9677400 w 9677400"/>
              <a:gd name="connsiteY3" fmla="*/ 418529 h 4197043"/>
              <a:gd name="connsiteX4" fmla="*/ 9677400 w 9677400"/>
              <a:gd name="connsiteY4" fmla="*/ 3778514 h 4197043"/>
              <a:gd name="connsiteX5" fmla="*/ 9258871 w 9677400"/>
              <a:gd name="connsiteY5" fmla="*/ 4197043 h 4197043"/>
              <a:gd name="connsiteX6" fmla="*/ 418529 w 9677400"/>
              <a:gd name="connsiteY6" fmla="*/ 4197043 h 4197043"/>
              <a:gd name="connsiteX7" fmla="*/ 0 w 9677400"/>
              <a:gd name="connsiteY7" fmla="*/ 3778514 h 4197043"/>
              <a:gd name="connsiteX8" fmla="*/ 0 w 9677400"/>
              <a:gd name="connsiteY8" fmla="*/ 418529 h 4197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77400" h="4197043" fill="none" extrusionOk="0">
                <a:moveTo>
                  <a:pt x="0" y="418529"/>
                </a:moveTo>
                <a:cubicBezTo>
                  <a:pt x="1088" y="216820"/>
                  <a:pt x="199438" y="20233"/>
                  <a:pt x="418529" y="0"/>
                </a:cubicBezTo>
                <a:cubicBezTo>
                  <a:pt x="3474711" y="72427"/>
                  <a:pt x="5721039" y="61419"/>
                  <a:pt x="9258871" y="0"/>
                </a:cubicBezTo>
                <a:cubicBezTo>
                  <a:pt x="9488286" y="-11924"/>
                  <a:pt x="9655857" y="180866"/>
                  <a:pt x="9677400" y="418529"/>
                </a:cubicBezTo>
                <a:cubicBezTo>
                  <a:pt x="9778276" y="871960"/>
                  <a:pt x="9570087" y="2166527"/>
                  <a:pt x="9677400" y="3778514"/>
                </a:cubicBezTo>
                <a:cubicBezTo>
                  <a:pt x="9685665" y="3967714"/>
                  <a:pt x="9461867" y="4165486"/>
                  <a:pt x="9258871" y="4197043"/>
                </a:cubicBezTo>
                <a:cubicBezTo>
                  <a:pt x="5870159" y="4226870"/>
                  <a:pt x="3385257" y="4117737"/>
                  <a:pt x="418529" y="4197043"/>
                </a:cubicBezTo>
                <a:cubicBezTo>
                  <a:pt x="206656" y="4194864"/>
                  <a:pt x="-34310" y="4016445"/>
                  <a:pt x="0" y="3778514"/>
                </a:cubicBezTo>
                <a:cubicBezTo>
                  <a:pt x="50037" y="2842733"/>
                  <a:pt x="770" y="1247191"/>
                  <a:pt x="0" y="418529"/>
                </a:cubicBezTo>
                <a:close/>
              </a:path>
              <a:path w="9677400" h="4197043" stroke="0" extrusionOk="0">
                <a:moveTo>
                  <a:pt x="0" y="418529"/>
                </a:moveTo>
                <a:cubicBezTo>
                  <a:pt x="34307" y="196733"/>
                  <a:pt x="191162" y="7876"/>
                  <a:pt x="418529" y="0"/>
                </a:cubicBezTo>
                <a:cubicBezTo>
                  <a:pt x="1672900" y="123000"/>
                  <a:pt x="5315763" y="-96860"/>
                  <a:pt x="9258871" y="0"/>
                </a:cubicBezTo>
                <a:cubicBezTo>
                  <a:pt x="9478120" y="-9068"/>
                  <a:pt x="9683357" y="175372"/>
                  <a:pt x="9677400" y="418529"/>
                </a:cubicBezTo>
                <a:cubicBezTo>
                  <a:pt x="9680573" y="1935158"/>
                  <a:pt x="9771667" y="2386794"/>
                  <a:pt x="9677400" y="3778514"/>
                </a:cubicBezTo>
                <a:cubicBezTo>
                  <a:pt x="9661523" y="4015413"/>
                  <a:pt x="9466285" y="4193159"/>
                  <a:pt x="9258871" y="4197043"/>
                </a:cubicBezTo>
                <a:cubicBezTo>
                  <a:pt x="6942650" y="4036336"/>
                  <a:pt x="2708799" y="4236710"/>
                  <a:pt x="418529" y="4197043"/>
                </a:cubicBezTo>
                <a:cubicBezTo>
                  <a:pt x="163525" y="4192224"/>
                  <a:pt x="-39895" y="3991587"/>
                  <a:pt x="0" y="3778514"/>
                </a:cubicBezTo>
                <a:cubicBezTo>
                  <a:pt x="32216" y="2741400"/>
                  <a:pt x="57206" y="800748"/>
                  <a:pt x="0" y="418529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4FD8A9-39E7-49C2-88C6-14C8410EA579}"/>
              </a:ext>
            </a:extLst>
          </p:cNvPr>
          <p:cNvSpPr txBox="1"/>
          <p:nvPr/>
        </p:nvSpPr>
        <p:spPr>
          <a:xfrm>
            <a:off x="5520050" y="2268046"/>
            <a:ext cx="1503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Toán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45C490-70F9-4EBF-98D9-96E47D3EBD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0268" y="3037648"/>
            <a:ext cx="8492464" cy="1487553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D2E9B7A-E876-4C9E-AD21-5389969FE7F3}"/>
              </a:ext>
            </a:extLst>
          </p:cNvPr>
          <p:cNvSpPr/>
          <p:nvPr/>
        </p:nvSpPr>
        <p:spPr>
          <a:xfrm>
            <a:off x="-1526508" y="0"/>
            <a:ext cx="1409587" cy="212376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9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7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000000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472</Words>
  <Application>Microsoft Office PowerPoint</Application>
  <PresentationFormat>Widescreen</PresentationFormat>
  <Paragraphs>77</Paragraphs>
  <Slides>20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Calibri</vt:lpstr>
      <vt:lpstr>Calibri Light</vt:lpstr>
      <vt:lpstr>Montserrat Alternates Black</vt:lpstr>
      <vt:lpstr>SVN-Gretoon</vt:lpstr>
      <vt:lpstr>Tahoma</vt:lpstr>
      <vt:lpstr>Times New Roman</vt:lpstr>
      <vt:lpstr>1_Office Theme</vt:lpstr>
      <vt:lpstr>2_Office Theme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Thị Thu Hà</cp:lastModifiedBy>
  <cp:revision>47</cp:revision>
  <dcterms:created xsi:type="dcterms:W3CDTF">2022-11-03T06:26:31Z</dcterms:created>
  <dcterms:modified xsi:type="dcterms:W3CDTF">2024-02-25T14:59:20Z</dcterms:modified>
</cp:coreProperties>
</file>