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256CC-5EAA-4E57-B225-ACDE491895DD}" type="datetimeFigureOut">
              <a:rPr lang="en-US" smtClean="0"/>
              <a:t>19/2/2024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6723-9D45-4A92-84A0-A3EC27D9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68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256CC-5EAA-4E57-B225-ACDE491895DD}" type="datetimeFigureOut">
              <a:rPr lang="en-US" smtClean="0"/>
              <a:t>19/2/2024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6723-9D45-4A92-84A0-A3EC27D9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95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256CC-5EAA-4E57-B225-ACDE491895DD}" type="datetimeFigureOut">
              <a:rPr lang="en-US" smtClean="0"/>
              <a:t>19/2/2024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6723-9D45-4A92-84A0-A3EC27D9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08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879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256CC-5EAA-4E57-B225-ACDE491895DD}" type="datetimeFigureOut">
              <a:rPr lang="en-US" smtClean="0"/>
              <a:t>19/2/2024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6723-9D45-4A92-84A0-A3EC27D9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6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256CC-5EAA-4E57-B225-ACDE491895DD}" type="datetimeFigureOut">
              <a:rPr lang="en-US" smtClean="0"/>
              <a:t>19/2/2024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6723-9D45-4A92-84A0-A3EC27D9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0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256CC-5EAA-4E57-B225-ACDE491895DD}" type="datetimeFigureOut">
              <a:rPr lang="en-US" smtClean="0"/>
              <a:t>19/2/2024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6723-9D45-4A92-84A0-A3EC27D9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69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256CC-5EAA-4E57-B225-ACDE491895DD}" type="datetimeFigureOut">
              <a:rPr lang="en-US" smtClean="0"/>
              <a:t>19/2/2024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6723-9D45-4A92-84A0-A3EC27D9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95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256CC-5EAA-4E57-B225-ACDE491895DD}" type="datetimeFigureOut">
              <a:rPr lang="en-US" smtClean="0"/>
              <a:t>19/2/2024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6723-9D45-4A92-84A0-A3EC27D9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9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256CC-5EAA-4E57-B225-ACDE491895DD}" type="datetimeFigureOut">
              <a:rPr lang="en-US" smtClean="0"/>
              <a:t>19/2/2024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6723-9D45-4A92-84A0-A3EC27D9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1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256CC-5EAA-4E57-B225-ACDE491895DD}" type="datetimeFigureOut">
              <a:rPr lang="en-US" smtClean="0"/>
              <a:t>19/2/2024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6723-9D45-4A92-84A0-A3EC27D9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95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256CC-5EAA-4E57-B225-ACDE491895DD}" type="datetimeFigureOut">
              <a:rPr lang="en-US" smtClean="0"/>
              <a:t>19/2/2024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6723-9D45-4A92-84A0-A3EC27D9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02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256CC-5EAA-4E57-B225-ACDE491895DD}" type="datetimeFigureOut">
              <a:rPr lang="en-US" smtClean="0"/>
              <a:t>19/2/2024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56723-9D45-4A92-84A0-A3EC27D9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64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6.png"/><Relationship Id="rId4" Type="http://schemas.microsoft.com/office/2007/relationships/hdphoto" Target="../media/hdphoto1.wdp"/><Relationship Id="rId9" Type="http://schemas.openxmlformats.org/officeDocument/2006/relationships/image" Target="../media/image50.png"/><Relationship Id="rId14" Type="http://schemas.microsoft.com/office/2007/relationships/hdphoto" Target="../media/hdphoto4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7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microsoft.com/office/2007/relationships/hdphoto" Target="../media/hdphoto6.wdp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9.wdp"/><Relationship Id="rId3" Type="http://schemas.microsoft.com/office/2007/relationships/hdphoto" Target="../media/hdphoto7.wdp"/><Relationship Id="rId7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6" Type="http://schemas.microsoft.com/office/2007/relationships/hdphoto" Target="../media/hdphoto8.wdp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8199" cy="692703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836419" y="1681163"/>
            <a:ext cx="8595359" cy="33239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MÔN: TOÁN</a:t>
            </a:r>
          </a:p>
          <a:p>
            <a:pPr algn="ctr"/>
            <a:r>
              <a:rPr lang="en-US" sz="7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45: </a:t>
            </a:r>
            <a:r>
              <a:rPr lang="en-US" sz="7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</a:t>
            </a:r>
            <a:r>
              <a:rPr lang="en-US" sz="7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 CHUNG (TIẾT 1)</a:t>
            </a:r>
            <a:endParaRPr lang="en-US" sz="70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80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TUAN\Downloads\Luyện tập 1.png">
            <a:extLst>
              <a:ext uri="{FF2B5EF4-FFF2-40B4-BE49-F238E27FC236}">
                <a16:creationId xmlns:a16="http://schemas.microsoft.com/office/drawing/2014/main" id="{6D871E24-9C15-4919-8A20-3CD1565FD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152" y="328812"/>
            <a:ext cx="2237784" cy="863493"/>
          </a:xfrm>
          <a:prstGeom prst="rect">
            <a:avLst/>
          </a:prstGeom>
          <a:noFill/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61319569-92A9-43FF-B9D3-9F65D91F3882}"/>
              </a:ext>
            </a:extLst>
          </p:cNvPr>
          <p:cNvSpPr/>
          <p:nvPr/>
        </p:nvSpPr>
        <p:spPr>
          <a:xfrm>
            <a:off x="2967936" y="618543"/>
            <a:ext cx="437322" cy="43732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1</a:t>
            </a:r>
            <a:endParaRPr lang="vi-VN" sz="3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993087-7DD4-4080-827C-94DABEDB1A2F}"/>
              </a:ext>
            </a:extLst>
          </p:cNvPr>
          <p:cNvSpPr txBox="1"/>
          <p:nvPr/>
        </p:nvSpPr>
        <p:spPr>
          <a:xfrm>
            <a:off x="3405258" y="618543"/>
            <a:ext cx="3722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Tìm phép nhân thích hợp.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0D12927-4F33-47E7-98C9-E12DDF7325A8}"/>
              </a:ext>
            </a:extLst>
          </p:cNvPr>
          <p:cNvGrpSpPr/>
          <p:nvPr/>
        </p:nvGrpSpPr>
        <p:grpSpPr>
          <a:xfrm>
            <a:off x="1162321" y="1482036"/>
            <a:ext cx="9756898" cy="4133730"/>
            <a:chOff x="1162321" y="1482036"/>
            <a:chExt cx="9756898" cy="4133730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A2ED23BE-FFCA-4070-9AC1-EBC5728B29E9}"/>
                </a:ext>
              </a:extLst>
            </p:cNvPr>
            <p:cNvGrpSpPr/>
            <p:nvPr/>
          </p:nvGrpSpPr>
          <p:grpSpPr>
            <a:xfrm>
              <a:off x="1162323" y="2572115"/>
              <a:ext cx="5849007" cy="863493"/>
              <a:chOff x="1162323" y="2508970"/>
              <a:chExt cx="5849007" cy="863493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4B6899E9-8738-44ED-B9BB-53C638B4DB05}"/>
                  </a:ext>
                </a:extLst>
              </p:cNvPr>
              <p:cNvSpPr/>
              <p:nvPr/>
            </p:nvSpPr>
            <p:spPr>
              <a:xfrm>
                <a:off x="1162323" y="2508970"/>
                <a:ext cx="5849007" cy="863493"/>
              </a:xfrm>
              <a:prstGeom prst="roundRect">
                <a:avLst/>
              </a:prstGeom>
              <a:noFill/>
              <a:ln w="28575">
                <a:solidFill>
                  <a:srgbClr val="8CC63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FF7FBFB1-23EB-4F21-BCE2-622042055A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harpenSoften amount="50000"/>
                        </a14:imgEffect>
                        <a14:imgEffect>
                          <a14:saturation sat="2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2390282" y="2599612"/>
                <a:ext cx="1152525" cy="752475"/>
              </a:xfrm>
              <a:prstGeom prst="rect">
                <a:avLst/>
              </a:prstGeom>
            </p:spPr>
          </p:pic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1B60404A-D30C-4723-BD7F-91D048BAC4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harpenSoften amount="50000"/>
                        </a14:imgEffect>
                        <a14:imgEffect>
                          <a14:saturation sat="2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3539476" y="2599611"/>
                <a:ext cx="1152525" cy="752475"/>
              </a:xfrm>
              <a:prstGeom prst="rect">
                <a:avLst/>
              </a:prstGeom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3D97D982-DB7C-45A7-9D91-1582552FF0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harpenSoften amount="50000"/>
                        </a14:imgEffect>
                        <a14:imgEffect>
                          <a14:saturation sat="2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4688670" y="2599610"/>
                <a:ext cx="1152525" cy="752475"/>
              </a:xfrm>
              <a:prstGeom prst="rect">
                <a:avLst/>
              </a:prstGeom>
            </p:spPr>
          </p:pic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215E3A4B-3A3E-4E25-B3D6-D986FA370C8B}"/>
                </a:ext>
              </a:extLst>
            </p:cNvPr>
            <p:cNvGrpSpPr/>
            <p:nvPr/>
          </p:nvGrpSpPr>
          <p:grpSpPr>
            <a:xfrm>
              <a:off x="1162322" y="3662194"/>
              <a:ext cx="5849007" cy="863493"/>
              <a:chOff x="1162322" y="3599049"/>
              <a:chExt cx="5849007" cy="863493"/>
            </a:xfrm>
          </p:grpSpPr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D2C8E0CE-9A2B-41D9-8F8C-CD545D6FA588}"/>
                  </a:ext>
                </a:extLst>
              </p:cNvPr>
              <p:cNvSpPr/>
              <p:nvPr/>
            </p:nvSpPr>
            <p:spPr>
              <a:xfrm>
                <a:off x="1162322" y="3599049"/>
                <a:ext cx="5849007" cy="863493"/>
              </a:xfrm>
              <a:prstGeom prst="roundRect">
                <a:avLst/>
              </a:prstGeom>
              <a:noFill/>
              <a:ln w="28575">
                <a:solidFill>
                  <a:srgbClr val="8CC63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A93AEBBC-A871-449C-84B2-1D12F1E229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harpenSoften amount="50000"/>
                        </a14:imgEffect>
                        <a14:imgEffect>
                          <a14:saturation sat="2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1812507" y="3683740"/>
                <a:ext cx="1137159" cy="694110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1C731237-6281-4239-A71E-08DE5423E4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harpenSoften amount="50000"/>
                        </a14:imgEffect>
                        <a14:imgEffect>
                          <a14:saturation sat="2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2949666" y="3683739"/>
                <a:ext cx="1137159" cy="694110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A0D94002-4BE2-4029-9FB7-6F1753914B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harpenSoften amount="50000"/>
                        </a14:imgEffect>
                        <a14:imgEffect>
                          <a14:saturation sat="2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4086825" y="3683738"/>
                <a:ext cx="1137159" cy="694110"/>
              </a:xfrm>
              <a:prstGeom prst="rect">
                <a:avLst/>
              </a:prstGeom>
            </p:spPr>
          </p:pic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969E861F-517C-4249-8F50-E727D945C3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harpenSoften amount="50000"/>
                        </a14:imgEffect>
                        <a14:imgEffect>
                          <a14:saturation sat="2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5223984" y="3683737"/>
                <a:ext cx="1137159" cy="694110"/>
              </a:xfrm>
              <a:prstGeom prst="rect">
                <a:avLst/>
              </a:prstGeom>
            </p:spPr>
          </p:pic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88F52408-4472-4384-AD4C-502CA26DFF2D}"/>
                </a:ext>
              </a:extLst>
            </p:cNvPr>
            <p:cNvGrpSpPr/>
            <p:nvPr/>
          </p:nvGrpSpPr>
          <p:grpSpPr>
            <a:xfrm>
              <a:off x="1162321" y="4752273"/>
              <a:ext cx="5849007" cy="863493"/>
              <a:chOff x="1162321" y="4689128"/>
              <a:chExt cx="5849007" cy="863493"/>
            </a:xfrm>
          </p:grpSpPr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316B12F6-1FA0-4711-884E-DCA604006E8E}"/>
                  </a:ext>
                </a:extLst>
              </p:cNvPr>
              <p:cNvSpPr/>
              <p:nvPr/>
            </p:nvSpPr>
            <p:spPr>
              <a:xfrm>
                <a:off x="1162321" y="4689128"/>
                <a:ext cx="5849007" cy="863493"/>
              </a:xfrm>
              <a:prstGeom prst="roundRect">
                <a:avLst/>
              </a:prstGeom>
              <a:noFill/>
              <a:ln w="28575">
                <a:solidFill>
                  <a:srgbClr val="8CC63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99E16ADC-1A49-4CCF-A32A-83ED604091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sharpenSoften amount="50000"/>
                        </a14:imgEffect>
                        <a14:imgEffect>
                          <a14:saturation sat="2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2189909" y="4689128"/>
                <a:ext cx="1215349" cy="74858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C6BA3129-42F4-4764-AD93-EA18647E64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sharpenSoften amount="50000"/>
                        </a14:imgEffect>
                        <a14:imgEffect>
                          <a14:saturation sat="2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3353910" y="4689128"/>
                <a:ext cx="1215349" cy="748585"/>
              </a:xfrm>
              <a:prstGeom prst="rect">
                <a:avLst/>
              </a:prstGeom>
            </p:spPr>
          </p:pic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FAD6578-21E8-4B5D-A48E-704ADF919B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sharpenSoften amount="50000"/>
                        </a14:imgEffect>
                        <a14:imgEffect>
                          <a14:saturation sat="2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4517911" y="4689128"/>
                <a:ext cx="1215349" cy="748585"/>
              </a:xfrm>
              <a:prstGeom prst="rect">
                <a:avLst/>
              </a:prstGeom>
            </p:spPr>
          </p:pic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: Rounded Corners 11">
                  <a:extLst>
                    <a:ext uri="{FF2B5EF4-FFF2-40B4-BE49-F238E27FC236}">
                      <a16:creationId xmlns:a16="http://schemas.microsoft.com/office/drawing/2014/main" id="{05837CFF-F44C-4968-881B-9D7B150101B5}"/>
                    </a:ext>
                  </a:extLst>
                </p:cNvPr>
                <p:cNvSpPr/>
                <p:nvPr/>
              </p:nvSpPr>
              <p:spPr>
                <a:xfrm>
                  <a:off x="8989255" y="1482036"/>
                  <a:ext cx="1929964" cy="863493"/>
                </a:xfrm>
                <a:prstGeom prst="roundRect">
                  <a:avLst/>
                </a:prstGeom>
                <a:noFill/>
                <a:ln w="28575">
                  <a:solidFill>
                    <a:srgbClr val="F7941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vi-VN" sz="2800" dirty="0">
                      <a:solidFill>
                        <a:schemeClr val="tx1"/>
                      </a:solidFill>
                    </a:rPr>
                    <a:t>5 </a:t>
                  </a:r>
                  <a14:m>
                    <m:oMath xmlns:m="http://schemas.openxmlformats.org/officeDocument/2006/math">
                      <m:r>
                        <a:rPr lang="vi-VN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vi-VN" sz="2800" dirty="0">
                      <a:solidFill>
                        <a:schemeClr val="tx1"/>
                      </a:solidFill>
                    </a:rPr>
                    <a:t> 4 = 20 </a:t>
                  </a:r>
                </a:p>
              </p:txBody>
            </p:sp>
          </mc:Choice>
          <mc:Fallback xmlns="">
            <p:sp>
              <p:nvSpPr>
                <p:cNvPr id="12" name="Rectangle: Rounded Corners 11">
                  <a:extLst>
                    <a:ext uri="{FF2B5EF4-FFF2-40B4-BE49-F238E27FC236}">
                      <a16:creationId xmlns:a16="http://schemas.microsoft.com/office/drawing/2014/main" id="{05837CFF-F44C-4968-881B-9D7B150101B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89255" y="1482036"/>
                  <a:ext cx="1929964" cy="863493"/>
                </a:xfrm>
                <a:prstGeom prst="roundRect">
                  <a:avLst/>
                </a:prstGeom>
                <a:blipFill>
                  <a:blip r:embed="rId9"/>
                  <a:stretch>
                    <a:fillRect l="-3427" r="-8100"/>
                  </a:stretch>
                </a:blipFill>
                <a:ln w="28575">
                  <a:solidFill>
                    <a:srgbClr val="F7941E"/>
                  </a:solidFill>
                </a:ln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Rectangle: Rounded Corners 31">
                  <a:extLst>
                    <a:ext uri="{FF2B5EF4-FFF2-40B4-BE49-F238E27FC236}">
                      <a16:creationId xmlns:a16="http://schemas.microsoft.com/office/drawing/2014/main" id="{EA62BC69-1DAE-40DC-8061-4A2BAF09F0CE}"/>
                    </a:ext>
                  </a:extLst>
                </p:cNvPr>
                <p:cNvSpPr/>
                <p:nvPr/>
              </p:nvSpPr>
              <p:spPr>
                <a:xfrm>
                  <a:off x="8989255" y="2572115"/>
                  <a:ext cx="1929964" cy="863493"/>
                </a:xfrm>
                <a:prstGeom prst="roundRect">
                  <a:avLst/>
                </a:prstGeom>
                <a:noFill/>
                <a:ln w="28575">
                  <a:solidFill>
                    <a:srgbClr val="F7941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vi-VN" sz="2800" dirty="0">
                      <a:solidFill>
                        <a:schemeClr val="tx1"/>
                      </a:solidFill>
                    </a:rPr>
                    <a:t>6 </a:t>
                  </a:r>
                  <a14:m>
                    <m:oMath xmlns:m="http://schemas.openxmlformats.org/officeDocument/2006/math">
                      <m:r>
                        <a:rPr lang="vi-VN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vi-VN" sz="2800" dirty="0">
                      <a:solidFill>
                        <a:schemeClr val="tx1"/>
                      </a:solidFill>
                    </a:rPr>
                    <a:t> 3 = 18 </a:t>
                  </a:r>
                </a:p>
              </p:txBody>
            </p:sp>
          </mc:Choice>
          <mc:Fallback xmlns="">
            <p:sp>
              <p:nvSpPr>
                <p:cNvPr id="32" name="Rectangle: Rounded Corners 31">
                  <a:extLst>
                    <a:ext uri="{FF2B5EF4-FFF2-40B4-BE49-F238E27FC236}">
                      <a16:creationId xmlns:a16="http://schemas.microsoft.com/office/drawing/2014/main" id="{EA62BC69-1DAE-40DC-8061-4A2BAF09F0C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89255" y="2572115"/>
                  <a:ext cx="1929964" cy="863493"/>
                </a:xfrm>
                <a:prstGeom prst="roundRect">
                  <a:avLst/>
                </a:prstGeom>
                <a:blipFill>
                  <a:blip r:embed="rId10"/>
                  <a:stretch>
                    <a:fillRect l="-3427" r="-8100"/>
                  </a:stretch>
                </a:blipFill>
                <a:ln w="28575">
                  <a:solidFill>
                    <a:srgbClr val="F7941E"/>
                  </a:solidFill>
                </a:ln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Rectangle: Rounded Corners 32">
                  <a:extLst>
                    <a:ext uri="{FF2B5EF4-FFF2-40B4-BE49-F238E27FC236}">
                      <a16:creationId xmlns:a16="http://schemas.microsoft.com/office/drawing/2014/main" id="{9D6BF071-6DFF-4291-A0F5-F9E49E42E103}"/>
                    </a:ext>
                  </a:extLst>
                </p:cNvPr>
                <p:cNvSpPr/>
                <p:nvPr/>
              </p:nvSpPr>
              <p:spPr>
                <a:xfrm>
                  <a:off x="8989255" y="3662194"/>
                  <a:ext cx="1929964" cy="863493"/>
                </a:xfrm>
                <a:prstGeom prst="roundRect">
                  <a:avLst/>
                </a:prstGeom>
                <a:noFill/>
                <a:ln w="28575">
                  <a:solidFill>
                    <a:srgbClr val="F7941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vi-VN" sz="2800" dirty="0">
                      <a:solidFill>
                        <a:schemeClr val="tx1"/>
                      </a:solidFill>
                    </a:rPr>
                    <a:t>3 </a:t>
                  </a:r>
                  <a14:m>
                    <m:oMath xmlns:m="http://schemas.openxmlformats.org/officeDocument/2006/math">
                      <m:r>
                        <a:rPr lang="vi-VN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vi-VN" sz="2800" dirty="0">
                      <a:solidFill>
                        <a:schemeClr val="tx1"/>
                      </a:solidFill>
                    </a:rPr>
                    <a:t> 5 = 20 </a:t>
                  </a:r>
                </a:p>
              </p:txBody>
            </p:sp>
          </mc:Choice>
          <mc:Fallback xmlns="">
            <p:sp>
              <p:nvSpPr>
                <p:cNvPr id="33" name="Rectangle: Rounded Corners 32">
                  <a:extLst>
                    <a:ext uri="{FF2B5EF4-FFF2-40B4-BE49-F238E27FC236}">
                      <a16:creationId xmlns:a16="http://schemas.microsoft.com/office/drawing/2014/main" id="{9D6BF071-6DFF-4291-A0F5-F9E49E42E10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89255" y="3662194"/>
                  <a:ext cx="1929964" cy="863493"/>
                </a:xfrm>
                <a:prstGeom prst="roundRect">
                  <a:avLst/>
                </a:prstGeom>
                <a:blipFill>
                  <a:blip r:embed="rId11"/>
                  <a:stretch>
                    <a:fillRect l="-3427" r="-8100"/>
                  </a:stretch>
                </a:blipFill>
                <a:ln w="28575">
                  <a:solidFill>
                    <a:srgbClr val="F7941E"/>
                  </a:solidFill>
                </a:ln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Rectangle: Rounded Corners 33">
                  <a:extLst>
                    <a:ext uri="{FF2B5EF4-FFF2-40B4-BE49-F238E27FC236}">
                      <a16:creationId xmlns:a16="http://schemas.microsoft.com/office/drawing/2014/main" id="{290AF600-2E44-4415-B9E8-1072CD6E23EC}"/>
                    </a:ext>
                  </a:extLst>
                </p:cNvPr>
                <p:cNvSpPr/>
                <p:nvPr/>
              </p:nvSpPr>
              <p:spPr>
                <a:xfrm>
                  <a:off x="8989255" y="4752273"/>
                  <a:ext cx="1929964" cy="863493"/>
                </a:xfrm>
                <a:prstGeom prst="roundRect">
                  <a:avLst/>
                </a:prstGeom>
                <a:noFill/>
                <a:ln w="28575">
                  <a:solidFill>
                    <a:srgbClr val="F7941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vi-VN" sz="2800" dirty="0">
                      <a:solidFill>
                        <a:schemeClr val="tx1"/>
                      </a:solidFill>
                    </a:rPr>
                    <a:t>4 </a:t>
                  </a:r>
                  <a14:m>
                    <m:oMath xmlns:m="http://schemas.openxmlformats.org/officeDocument/2006/math">
                      <m:r>
                        <a:rPr lang="vi-VN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vi-VN" sz="2800" dirty="0">
                      <a:solidFill>
                        <a:schemeClr val="tx1"/>
                      </a:solidFill>
                    </a:rPr>
                    <a:t> 3 = 12 </a:t>
                  </a:r>
                </a:p>
              </p:txBody>
            </p:sp>
          </mc:Choice>
          <mc:Fallback xmlns="">
            <p:sp>
              <p:nvSpPr>
                <p:cNvPr id="34" name="Rectangle: Rounded Corners 33">
                  <a:extLst>
                    <a:ext uri="{FF2B5EF4-FFF2-40B4-BE49-F238E27FC236}">
                      <a16:creationId xmlns:a16="http://schemas.microsoft.com/office/drawing/2014/main" id="{290AF600-2E44-4415-B9E8-1072CD6E23E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89255" y="4752273"/>
                  <a:ext cx="1929964" cy="863493"/>
                </a:xfrm>
                <a:prstGeom prst="roundRect">
                  <a:avLst/>
                </a:prstGeom>
                <a:blipFill>
                  <a:blip r:embed="rId12"/>
                  <a:stretch>
                    <a:fillRect l="-3427" r="-8100"/>
                  </a:stretch>
                </a:blipFill>
                <a:ln w="28575">
                  <a:solidFill>
                    <a:srgbClr val="F7941E"/>
                  </a:solidFill>
                </a:ln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B051F13A-7548-4319-B447-14972B5242F3}"/>
                </a:ext>
              </a:extLst>
            </p:cNvPr>
            <p:cNvGrpSpPr/>
            <p:nvPr/>
          </p:nvGrpSpPr>
          <p:grpSpPr>
            <a:xfrm>
              <a:off x="1162323" y="1482036"/>
              <a:ext cx="5849007" cy="863493"/>
              <a:chOff x="1162323" y="1482036"/>
              <a:chExt cx="5849007" cy="863493"/>
            </a:xfrm>
          </p:grpSpPr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C541278E-542C-4B8A-8A52-D68656BA961E}"/>
                  </a:ext>
                </a:extLst>
              </p:cNvPr>
              <p:cNvSpPr/>
              <p:nvPr/>
            </p:nvSpPr>
            <p:spPr>
              <a:xfrm>
                <a:off x="1162323" y="1482036"/>
                <a:ext cx="5849007" cy="863493"/>
              </a:xfrm>
              <a:prstGeom prst="roundRect">
                <a:avLst/>
              </a:prstGeom>
              <a:noFill/>
              <a:ln w="28575">
                <a:solidFill>
                  <a:srgbClr val="8CC63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pic>
            <p:nvPicPr>
              <p:cNvPr id="35" name="Picture 34">
                <a:extLst>
                  <a:ext uri="{FF2B5EF4-FFF2-40B4-BE49-F238E27FC236}">
                    <a16:creationId xmlns:a16="http://schemas.microsoft.com/office/drawing/2014/main" id="{2C0BA5F7-92A4-41AE-90FF-A294B8C4F1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harpenSoften amount="50000"/>
                        </a14:imgEffect>
                        <a14:imgEffect>
                          <a14:saturation sat="2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1441029" y="1594133"/>
                <a:ext cx="1094785" cy="625591"/>
              </a:xfrm>
              <a:prstGeom prst="rect">
                <a:avLst/>
              </a:prstGeom>
            </p:spPr>
          </p:pic>
          <p:pic>
            <p:nvPicPr>
              <p:cNvPr id="40" name="Picture 39">
                <a:extLst>
                  <a:ext uri="{FF2B5EF4-FFF2-40B4-BE49-F238E27FC236}">
                    <a16:creationId xmlns:a16="http://schemas.microsoft.com/office/drawing/2014/main" id="{76030B00-CD7A-4151-A02E-301EE85247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harpenSoften amount="50000"/>
                        </a14:imgEffect>
                        <a14:imgEffect>
                          <a14:saturation sat="2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2465664" y="1591219"/>
                <a:ext cx="1094785" cy="625591"/>
              </a:xfrm>
              <a:prstGeom prst="rect">
                <a:avLst/>
              </a:prstGeom>
            </p:spPr>
          </p:pic>
          <p:pic>
            <p:nvPicPr>
              <p:cNvPr id="41" name="Picture 40">
                <a:extLst>
                  <a:ext uri="{FF2B5EF4-FFF2-40B4-BE49-F238E27FC236}">
                    <a16:creationId xmlns:a16="http://schemas.microsoft.com/office/drawing/2014/main" id="{EEC96BDF-4369-49BB-9F25-17A33DBBE7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harpenSoften amount="50000"/>
                        </a14:imgEffect>
                        <a14:imgEffect>
                          <a14:saturation sat="2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3490299" y="1588305"/>
                <a:ext cx="1094785" cy="625591"/>
              </a:xfrm>
              <a:prstGeom prst="rect">
                <a:avLst/>
              </a:prstGeom>
            </p:spPr>
          </p:pic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D5468671-9D3D-4671-87D2-1D3BE116F4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harpenSoften amount="50000"/>
                        </a14:imgEffect>
                        <a14:imgEffect>
                          <a14:saturation sat="2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4514934" y="1585391"/>
                <a:ext cx="1094785" cy="625591"/>
              </a:xfrm>
              <a:prstGeom prst="rect">
                <a:avLst/>
              </a:prstGeom>
            </p:spPr>
          </p:pic>
          <p:pic>
            <p:nvPicPr>
              <p:cNvPr id="43" name="Picture 42">
                <a:extLst>
                  <a:ext uri="{FF2B5EF4-FFF2-40B4-BE49-F238E27FC236}">
                    <a16:creationId xmlns:a16="http://schemas.microsoft.com/office/drawing/2014/main" id="{3E9899E9-6BF1-4F91-A0A6-D0A3A74614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harpenSoften amount="50000"/>
                        </a14:imgEffect>
                        <a14:imgEffect>
                          <a14:saturation sat="2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5539569" y="1582477"/>
                <a:ext cx="1094785" cy="625591"/>
              </a:xfrm>
              <a:prstGeom prst="rect">
                <a:avLst/>
              </a:prstGeom>
            </p:spPr>
          </p:pic>
        </p:grp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F2E57A6C-4076-440E-97D0-CD5C99811E11}"/>
                </a:ext>
              </a:extLst>
            </p:cNvPr>
            <p:cNvSpPr/>
            <p:nvPr/>
          </p:nvSpPr>
          <p:spPr>
            <a:xfrm>
              <a:off x="7005711" y="1885071"/>
              <a:ext cx="1997612" cy="2264898"/>
            </a:xfrm>
            <a:custGeom>
              <a:avLst/>
              <a:gdLst>
                <a:gd name="connsiteX0" fmla="*/ 0 w 1997612"/>
                <a:gd name="connsiteY0" fmla="*/ 0 h 2264898"/>
                <a:gd name="connsiteX1" fmla="*/ 942535 w 1997612"/>
                <a:gd name="connsiteY1" fmla="*/ 506437 h 2264898"/>
                <a:gd name="connsiteX2" fmla="*/ 1294227 w 1997612"/>
                <a:gd name="connsiteY2" fmla="*/ 1772529 h 2264898"/>
                <a:gd name="connsiteX3" fmla="*/ 1997612 w 1997612"/>
                <a:gd name="connsiteY3" fmla="*/ 2264898 h 2264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97612" h="2264898">
                  <a:moveTo>
                    <a:pt x="0" y="0"/>
                  </a:moveTo>
                  <a:cubicBezTo>
                    <a:pt x="363415" y="105508"/>
                    <a:pt x="726831" y="211016"/>
                    <a:pt x="942535" y="506437"/>
                  </a:cubicBezTo>
                  <a:cubicBezTo>
                    <a:pt x="1158239" y="801858"/>
                    <a:pt x="1118381" y="1479452"/>
                    <a:pt x="1294227" y="1772529"/>
                  </a:cubicBezTo>
                  <a:cubicBezTo>
                    <a:pt x="1470073" y="2065606"/>
                    <a:pt x="1733842" y="2165252"/>
                    <a:pt x="1997612" y="226489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E28D1DDB-CE87-48BD-B68B-7A8C9FC00ADD}"/>
              </a:ext>
            </a:extLst>
          </p:cNvPr>
          <p:cNvSpPr/>
          <p:nvPr/>
        </p:nvSpPr>
        <p:spPr>
          <a:xfrm>
            <a:off x="7005711" y="3021428"/>
            <a:ext cx="1997612" cy="2245877"/>
          </a:xfrm>
          <a:custGeom>
            <a:avLst/>
            <a:gdLst>
              <a:gd name="connsiteX0" fmla="*/ 0 w 1997612"/>
              <a:gd name="connsiteY0" fmla="*/ 3126 h 2245877"/>
              <a:gd name="connsiteX1" fmla="*/ 590843 w 1997612"/>
              <a:gd name="connsiteY1" fmla="*/ 312615 h 2245877"/>
              <a:gd name="connsiteX2" fmla="*/ 1097280 w 1997612"/>
              <a:gd name="connsiteY2" fmla="*/ 1972603 h 2245877"/>
              <a:gd name="connsiteX3" fmla="*/ 1997612 w 1997612"/>
              <a:gd name="connsiteY3" fmla="*/ 2225821 h 2245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7612" h="2245877">
                <a:moveTo>
                  <a:pt x="0" y="3126"/>
                </a:moveTo>
                <a:cubicBezTo>
                  <a:pt x="203981" y="-6253"/>
                  <a:pt x="407963" y="-15631"/>
                  <a:pt x="590843" y="312615"/>
                </a:cubicBezTo>
                <a:cubicBezTo>
                  <a:pt x="773723" y="640861"/>
                  <a:pt x="862818" y="1653735"/>
                  <a:pt x="1097280" y="1972603"/>
                </a:cubicBezTo>
                <a:cubicBezTo>
                  <a:pt x="1331742" y="2291471"/>
                  <a:pt x="1664677" y="2258646"/>
                  <a:pt x="1997612" y="222582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3876FBAA-EC5E-4E66-BB78-21D6DC1DCB58}"/>
              </a:ext>
            </a:extLst>
          </p:cNvPr>
          <p:cNvSpPr/>
          <p:nvPr/>
        </p:nvSpPr>
        <p:spPr>
          <a:xfrm>
            <a:off x="7005711" y="1885071"/>
            <a:ext cx="1969477" cy="2317469"/>
          </a:xfrm>
          <a:custGeom>
            <a:avLst/>
            <a:gdLst>
              <a:gd name="connsiteX0" fmla="*/ 0 w 1969477"/>
              <a:gd name="connsiteY0" fmla="*/ 2236763 h 2317469"/>
              <a:gd name="connsiteX1" fmla="*/ 506437 w 1969477"/>
              <a:gd name="connsiteY1" fmla="*/ 2096086 h 2317469"/>
              <a:gd name="connsiteX2" fmla="*/ 1195754 w 1969477"/>
              <a:gd name="connsiteY2" fmla="*/ 351692 h 2317469"/>
              <a:gd name="connsiteX3" fmla="*/ 1969477 w 1969477"/>
              <a:gd name="connsiteY3" fmla="*/ 0 h 231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9477" h="2317469">
                <a:moveTo>
                  <a:pt x="0" y="2236763"/>
                </a:moveTo>
                <a:cubicBezTo>
                  <a:pt x="153572" y="2323514"/>
                  <a:pt x="307145" y="2410265"/>
                  <a:pt x="506437" y="2096086"/>
                </a:cubicBezTo>
                <a:cubicBezTo>
                  <a:pt x="705729" y="1781907"/>
                  <a:pt x="951914" y="701040"/>
                  <a:pt x="1195754" y="351692"/>
                </a:cubicBezTo>
                <a:cubicBezTo>
                  <a:pt x="1439594" y="2344"/>
                  <a:pt x="1704535" y="1172"/>
                  <a:pt x="1969477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C3AF0EF7-1423-47D2-ADB0-D84D8B503252}"/>
              </a:ext>
            </a:extLst>
          </p:cNvPr>
          <p:cNvSpPr/>
          <p:nvPr/>
        </p:nvSpPr>
        <p:spPr>
          <a:xfrm>
            <a:off x="7005712" y="3003861"/>
            <a:ext cx="1969477" cy="2317469"/>
          </a:xfrm>
          <a:custGeom>
            <a:avLst/>
            <a:gdLst>
              <a:gd name="connsiteX0" fmla="*/ 0 w 1969477"/>
              <a:gd name="connsiteY0" fmla="*/ 2236763 h 2317469"/>
              <a:gd name="connsiteX1" fmla="*/ 506437 w 1969477"/>
              <a:gd name="connsiteY1" fmla="*/ 2096086 h 2317469"/>
              <a:gd name="connsiteX2" fmla="*/ 1195754 w 1969477"/>
              <a:gd name="connsiteY2" fmla="*/ 351692 h 2317469"/>
              <a:gd name="connsiteX3" fmla="*/ 1969477 w 1969477"/>
              <a:gd name="connsiteY3" fmla="*/ 0 h 231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9477" h="2317469">
                <a:moveTo>
                  <a:pt x="0" y="2236763"/>
                </a:moveTo>
                <a:cubicBezTo>
                  <a:pt x="153572" y="2323514"/>
                  <a:pt x="307145" y="2410265"/>
                  <a:pt x="506437" y="2096086"/>
                </a:cubicBezTo>
                <a:cubicBezTo>
                  <a:pt x="705729" y="1781907"/>
                  <a:pt x="951914" y="701040"/>
                  <a:pt x="1195754" y="351692"/>
                </a:cubicBezTo>
                <a:cubicBezTo>
                  <a:pt x="1439594" y="2344"/>
                  <a:pt x="1704535" y="1172"/>
                  <a:pt x="1969477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3850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49" grpId="0" animBg="1"/>
      <p:bldP spid="50" grpId="0" animBg="1"/>
      <p:bldP spid="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>
            <a:extLst>
              <a:ext uri="{FF2B5EF4-FFF2-40B4-BE49-F238E27FC236}">
                <a16:creationId xmlns:a16="http://schemas.microsoft.com/office/drawing/2014/main" id="{763D36D8-9B87-4523-8F0C-D7362E3F9013}"/>
              </a:ext>
            </a:extLst>
          </p:cNvPr>
          <p:cNvSpPr/>
          <p:nvPr/>
        </p:nvSpPr>
        <p:spPr>
          <a:xfrm>
            <a:off x="995872" y="1348370"/>
            <a:ext cx="437322" cy="43732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2</a:t>
            </a:r>
            <a:endParaRPr lang="vi-VN" sz="32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88241F6-79CB-4CE8-BFBB-93370766738A}"/>
              </a:ext>
            </a:extLst>
          </p:cNvPr>
          <p:cNvSpPr txBox="1"/>
          <p:nvPr/>
        </p:nvSpPr>
        <p:spPr>
          <a:xfrm>
            <a:off x="1433194" y="1348370"/>
            <a:ext cx="1741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Tính nhẩm.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2D2F72E-CD05-40C8-8838-1BB3CE2417C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75868" y="459432"/>
            <a:ext cx="7578807" cy="2199474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B28C771C-9BFC-4784-9278-793C97B26CDF}"/>
              </a:ext>
            </a:extLst>
          </p:cNvPr>
          <p:cNvSpPr txBox="1"/>
          <p:nvPr/>
        </p:nvSpPr>
        <p:spPr>
          <a:xfrm>
            <a:off x="4409537" y="446732"/>
            <a:ext cx="694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solidFill>
                  <a:srgbClr val="FF0000"/>
                </a:solidFill>
              </a:rPr>
              <a:t>= 8</a:t>
            </a:r>
            <a:endParaRPr lang="vi-VN" sz="2700" dirty="0">
              <a:solidFill>
                <a:srgbClr val="FF000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512A8A3-17A5-4C5F-9C4B-9F948D3C653B}"/>
              </a:ext>
            </a:extLst>
          </p:cNvPr>
          <p:cNvSpPr txBox="1"/>
          <p:nvPr/>
        </p:nvSpPr>
        <p:spPr>
          <a:xfrm>
            <a:off x="4409537" y="894169"/>
            <a:ext cx="86754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solidFill>
                  <a:srgbClr val="FF0000"/>
                </a:solidFill>
              </a:rPr>
              <a:t>= 16</a:t>
            </a:r>
            <a:endParaRPr lang="vi-VN" sz="2700" dirty="0">
              <a:solidFill>
                <a:srgbClr val="FF000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2B0CA9F-6E67-4B73-82F9-26A45FEAE092}"/>
              </a:ext>
            </a:extLst>
          </p:cNvPr>
          <p:cNvSpPr txBox="1"/>
          <p:nvPr/>
        </p:nvSpPr>
        <p:spPr>
          <a:xfrm>
            <a:off x="6393623" y="446732"/>
            <a:ext cx="86754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solidFill>
                  <a:srgbClr val="FF0000"/>
                </a:solidFill>
              </a:rPr>
              <a:t>= 14</a:t>
            </a:r>
            <a:endParaRPr lang="vi-VN" sz="2700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94735ED-81AB-4792-A10D-87785AF7ED2D}"/>
              </a:ext>
            </a:extLst>
          </p:cNvPr>
          <p:cNvSpPr txBox="1"/>
          <p:nvPr/>
        </p:nvSpPr>
        <p:spPr>
          <a:xfrm>
            <a:off x="6393623" y="894169"/>
            <a:ext cx="86754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solidFill>
                  <a:srgbClr val="FF0000"/>
                </a:solidFill>
              </a:rPr>
              <a:t>= 18</a:t>
            </a:r>
            <a:endParaRPr lang="vi-VN" sz="2700" dirty="0">
              <a:solidFill>
                <a:srgbClr val="FF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CB975E4-702F-4BD4-A928-4E647B81CCAF}"/>
              </a:ext>
            </a:extLst>
          </p:cNvPr>
          <p:cNvSpPr txBox="1"/>
          <p:nvPr/>
        </p:nvSpPr>
        <p:spPr>
          <a:xfrm>
            <a:off x="8429087" y="446732"/>
            <a:ext cx="86754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solidFill>
                  <a:srgbClr val="FF0000"/>
                </a:solidFill>
              </a:rPr>
              <a:t>= 15</a:t>
            </a:r>
            <a:endParaRPr lang="vi-VN" sz="2700" dirty="0">
              <a:solidFill>
                <a:srgbClr val="FF00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41D3BB5-3156-428B-8FD8-A8657C952340}"/>
              </a:ext>
            </a:extLst>
          </p:cNvPr>
          <p:cNvSpPr txBox="1"/>
          <p:nvPr/>
        </p:nvSpPr>
        <p:spPr>
          <a:xfrm>
            <a:off x="8429087" y="894169"/>
            <a:ext cx="86754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solidFill>
                  <a:srgbClr val="FF0000"/>
                </a:solidFill>
              </a:rPr>
              <a:t>= 25</a:t>
            </a:r>
            <a:endParaRPr lang="vi-VN" sz="2700" dirty="0">
              <a:solidFill>
                <a:srgbClr val="FF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A58F184-4912-440B-A3CD-461C6CAC7651}"/>
              </a:ext>
            </a:extLst>
          </p:cNvPr>
          <p:cNvSpPr txBox="1"/>
          <p:nvPr/>
        </p:nvSpPr>
        <p:spPr>
          <a:xfrm>
            <a:off x="10413173" y="446732"/>
            <a:ext cx="86754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solidFill>
                  <a:srgbClr val="FF0000"/>
                </a:solidFill>
              </a:rPr>
              <a:t>= 30</a:t>
            </a:r>
            <a:endParaRPr lang="vi-VN" sz="2700" dirty="0">
              <a:solidFill>
                <a:srgbClr val="FF000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C0FB00B-69EB-42F0-A9ED-8750DB45BD72}"/>
              </a:ext>
            </a:extLst>
          </p:cNvPr>
          <p:cNvSpPr txBox="1"/>
          <p:nvPr/>
        </p:nvSpPr>
        <p:spPr>
          <a:xfrm>
            <a:off x="10413173" y="894169"/>
            <a:ext cx="86754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solidFill>
                  <a:srgbClr val="FF0000"/>
                </a:solidFill>
              </a:rPr>
              <a:t>= 40</a:t>
            </a:r>
            <a:endParaRPr lang="vi-VN" sz="2700" dirty="0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25A8DA6-22DE-40C2-9C78-D09804CA0DD1}"/>
              </a:ext>
            </a:extLst>
          </p:cNvPr>
          <p:cNvSpPr txBox="1"/>
          <p:nvPr/>
        </p:nvSpPr>
        <p:spPr>
          <a:xfrm>
            <a:off x="4483277" y="1465266"/>
            <a:ext cx="67518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solidFill>
                  <a:srgbClr val="FF0000"/>
                </a:solidFill>
              </a:rPr>
              <a:t>= 6</a:t>
            </a:r>
            <a:endParaRPr lang="vi-VN" sz="2700" dirty="0">
              <a:solidFill>
                <a:srgbClr val="FF0000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3690F9E-A0E0-41CE-9351-A40116EA6BE7}"/>
              </a:ext>
            </a:extLst>
          </p:cNvPr>
          <p:cNvSpPr txBox="1"/>
          <p:nvPr/>
        </p:nvSpPr>
        <p:spPr>
          <a:xfrm>
            <a:off x="4483277" y="1912703"/>
            <a:ext cx="67518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solidFill>
                  <a:srgbClr val="FF0000"/>
                </a:solidFill>
              </a:rPr>
              <a:t>= 8</a:t>
            </a:r>
            <a:endParaRPr lang="vi-VN" sz="2700" dirty="0">
              <a:solidFill>
                <a:srgbClr val="FF0000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61A6858-DF6B-4A11-8B93-F708D973CDC5}"/>
              </a:ext>
            </a:extLst>
          </p:cNvPr>
          <p:cNvSpPr txBox="1"/>
          <p:nvPr/>
        </p:nvSpPr>
        <p:spPr>
          <a:xfrm>
            <a:off x="6467363" y="1465266"/>
            <a:ext cx="67518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solidFill>
                  <a:srgbClr val="FF0000"/>
                </a:solidFill>
              </a:rPr>
              <a:t>= 9</a:t>
            </a:r>
            <a:endParaRPr lang="vi-VN" sz="2700" dirty="0">
              <a:solidFill>
                <a:srgbClr val="FF0000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68C8ECA-9EF5-4F22-B86B-D4B96C113DD1}"/>
              </a:ext>
            </a:extLst>
          </p:cNvPr>
          <p:cNvSpPr txBox="1"/>
          <p:nvPr/>
        </p:nvSpPr>
        <p:spPr>
          <a:xfrm>
            <a:off x="6467363" y="1912703"/>
            <a:ext cx="67518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solidFill>
                  <a:srgbClr val="FF0000"/>
                </a:solidFill>
              </a:rPr>
              <a:t>= 7</a:t>
            </a:r>
            <a:endParaRPr lang="vi-VN" sz="2700" dirty="0">
              <a:solidFill>
                <a:srgbClr val="FF000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403F55E-F7EB-4972-A3E8-6498ACD5CBBA}"/>
              </a:ext>
            </a:extLst>
          </p:cNvPr>
          <p:cNvSpPr txBox="1"/>
          <p:nvPr/>
        </p:nvSpPr>
        <p:spPr>
          <a:xfrm>
            <a:off x="8502827" y="1465266"/>
            <a:ext cx="67518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solidFill>
                  <a:srgbClr val="FF0000"/>
                </a:solidFill>
              </a:rPr>
              <a:t>= 3</a:t>
            </a:r>
            <a:endParaRPr lang="vi-VN" sz="2700" dirty="0">
              <a:solidFill>
                <a:srgbClr val="FF000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D2B1433-BF21-4FB9-9F58-FDDF0A29B44A}"/>
              </a:ext>
            </a:extLst>
          </p:cNvPr>
          <p:cNvSpPr txBox="1"/>
          <p:nvPr/>
        </p:nvSpPr>
        <p:spPr>
          <a:xfrm>
            <a:off x="8502827" y="1912703"/>
            <a:ext cx="67518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solidFill>
                  <a:srgbClr val="FF0000"/>
                </a:solidFill>
              </a:rPr>
              <a:t>= 4</a:t>
            </a:r>
            <a:endParaRPr lang="vi-VN" sz="2700" dirty="0">
              <a:solidFill>
                <a:srgbClr val="FF000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3731727-43E5-4091-BCDC-B4E2F26BF0E2}"/>
              </a:ext>
            </a:extLst>
          </p:cNvPr>
          <p:cNvSpPr txBox="1"/>
          <p:nvPr/>
        </p:nvSpPr>
        <p:spPr>
          <a:xfrm>
            <a:off x="10486913" y="1465266"/>
            <a:ext cx="67518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solidFill>
                  <a:srgbClr val="FF0000"/>
                </a:solidFill>
              </a:rPr>
              <a:t>= 6</a:t>
            </a:r>
            <a:endParaRPr lang="vi-VN" sz="2700" dirty="0">
              <a:solidFill>
                <a:srgbClr val="FF000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E0CDB99-9CA1-434C-9604-62EB88E8C70B}"/>
              </a:ext>
            </a:extLst>
          </p:cNvPr>
          <p:cNvSpPr txBox="1"/>
          <p:nvPr/>
        </p:nvSpPr>
        <p:spPr>
          <a:xfrm>
            <a:off x="10486913" y="1912703"/>
            <a:ext cx="67518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solidFill>
                  <a:srgbClr val="FF0000"/>
                </a:solidFill>
              </a:rPr>
              <a:t>= 9</a:t>
            </a:r>
            <a:endParaRPr lang="vi-VN" sz="2700" dirty="0">
              <a:solidFill>
                <a:srgbClr val="FF0000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9D7350E6-93B5-4D86-9547-3B0344D2D44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21680" y="3226426"/>
            <a:ext cx="4891329" cy="3367800"/>
          </a:xfrm>
          <a:prstGeom prst="rect">
            <a:avLst/>
          </a:prstGeom>
        </p:spPr>
      </p:pic>
      <p:sp>
        <p:nvSpPr>
          <p:cNvPr id="54" name="Oval 53">
            <a:extLst>
              <a:ext uri="{FF2B5EF4-FFF2-40B4-BE49-F238E27FC236}">
                <a16:creationId xmlns:a16="http://schemas.microsoft.com/office/drawing/2014/main" id="{2698C364-80E2-44C6-8468-82E96CF58617}"/>
              </a:ext>
            </a:extLst>
          </p:cNvPr>
          <p:cNvSpPr/>
          <p:nvPr/>
        </p:nvSpPr>
        <p:spPr>
          <a:xfrm>
            <a:off x="1000002" y="2529686"/>
            <a:ext cx="437322" cy="43732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3</a:t>
            </a:r>
            <a:endParaRPr lang="vi-VN" sz="3200" b="1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3CBDAB7-40FD-466C-A6B5-A450825D9EB1}"/>
              </a:ext>
            </a:extLst>
          </p:cNvPr>
          <p:cNvSpPr txBox="1"/>
          <p:nvPr/>
        </p:nvSpPr>
        <p:spPr>
          <a:xfrm>
            <a:off x="1437324" y="2529686"/>
            <a:ext cx="9754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/>
              <a:t>Trong trò chơi Ô ăn quan, mỗi ô có 5 viên sỏi. Hỏi 10 ô như vậy có tất cả bao nhiêu viên sỏi?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C8A7BFB-5F17-4AF9-BA51-4952AC61B861}"/>
              </a:ext>
            </a:extLst>
          </p:cNvPr>
          <p:cNvSpPr txBox="1"/>
          <p:nvPr/>
        </p:nvSpPr>
        <p:spPr>
          <a:xfrm>
            <a:off x="7383506" y="3248010"/>
            <a:ext cx="15513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i="1" dirty="0"/>
              <a:t>Bài giải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A1CEDD2-5A59-40D2-BBCF-8622046A1BCB}"/>
              </a:ext>
            </a:extLst>
          </p:cNvPr>
          <p:cNvSpPr txBox="1"/>
          <p:nvPr/>
        </p:nvSpPr>
        <p:spPr>
          <a:xfrm>
            <a:off x="4742505" y="3870013"/>
            <a:ext cx="6263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solidFill>
                  <a:srgbClr val="FF0000"/>
                </a:solidFill>
              </a:rPr>
              <a:t>10 ô như vậy có tất cả số viên sỏi là: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17A7ED24-7BC6-4427-B4E0-8302D6326E38}"/>
                  </a:ext>
                </a:extLst>
              </p:cNvPr>
              <p:cNvSpPr txBox="1"/>
              <p:nvPr/>
            </p:nvSpPr>
            <p:spPr>
              <a:xfrm>
                <a:off x="5286069" y="4397197"/>
                <a:ext cx="506548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vi-VN" sz="2800" dirty="0">
                    <a:solidFill>
                      <a:srgbClr val="FF0000"/>
                    </a:solidFill>
                  </a:rPr>
                  <a:t>5 </a:t>
                </a:r>
                <a14:m>
                  <m:oMath xmlns:m="http://schemas.openxmlformats.org/officeDocument/2006/math">
                    <m:r>
                      <a:rPr lang="vi-VN" sz="2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vi-VN" sz="2800" dirty="0">
                    <a:solidFill>
                      <a:srgbClr val="FF0000"/>
                    </a:solidFill>
                  </a:rPr>
                  <a:t> 10 = 50 (viên)</a:t>
                </a: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17A7ED24-7BC6-4427-B4E0-8302D6326E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6069" y="4397197"/>
                <a:ext cx="5065485" cy="523220"/>
              </a:xfrm>
              <a:prstGeom prst="rect">
                <a:avLst/>
              </a:prstGeom>
              <a:blipFill>
                <a:blip r:embed="rId6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>
            <a:extLst>
              <a:ext uri="{FF2B5EF4-FFF2-40B4-BE49-F238E27FC236}">
                <a16:creationId xmlns:a16="http://schemas.microsoft.com/office/drawing/2014/main" id="{2603EFCC-795E-4BDE-ADC2-CD8DE0C7D920}"/>
              </a:ext>
            </a:extLst>
          </p:cNvPr>
          <p:cNvSpPr txBox="1"/>
          <p:nvPr/>
        </p:nvSpPr>
        <p:spPr>
          <a:xfrm>
            <a:off x="6644931" y="4920417"/>
            <a:ext cx="4010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vi-VN" sz="2800" dirty="0">
                <a:solidFill>
                  <a:srgbClr val="FF0000"/>
                </a:solidFill>
              </a:rPr>
              <a:t>Đáp số: 50 viên sỏi.</a:t>
            </a:r>
          </a:p>
        </p:txBody>
      </p:sp>
      <p:pic>
        <p:nvPicPr>
          <p:cNvPr id="60" name="Picture 59" descr="C:\Users\TUAN\Downloads\Luyện tập 1.png">
            <a:extLst>
              <a:ext uri="{FF2B5EF4-FFF2-40B4-BE49-F238E27FC236}">
                <a16:creationId xmlns:a16="http://schemas.microsoft.com/office/drawing/2014/main" id="{96141D6E-5F5C-4AF5-BB68-EE5E70A1D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152" y="328812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410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22" grpId="0"/>
      <p:bldP spid="36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 animBg="1"/>
      <p:bldP spid="55" grpId="0"/>
      <p:bldP spid="56" grpId="0"/>
      <p:bldP spid="57" grpId="0"/>
      <p:bldP spid="58" grpId="0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A64353C-E0C6-4287-9E5E-C8A1C2A435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46663" y="882068"/>
            <a:ext cx="7698674" cy="2341117"/>
          </a:xfrm>
          <a:prstGeom prst="rect">
            <a:avLst/>
          </a:prstGeom>
        </p:spPr>
      </p:pic>
      <p:pic>
        <p:nvPicPr>
          <p:cNvPr id="12" name="Picture 11" descr="C:\Users\TUAN\Downloads\Luyện tập 1.png">
            <a:extLst>
              <a:ext uri="{FF2B5EF4-FFF2-40B4-BE49-F238E27FC236}">
                <a16:creationId xmlns:a16="http://schemas.microsoft.com/office/drawing/2014/main" id="{4CD40033-5B5A-43BF-BF5F-D57AE2349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152" y="328812"/>
            <a:ext cx="2237784" cy="863493"/>
          </a:xfrm>
          <a:prstGeom prst="rect">
            <a:avLst/>
          </a:prstGeom>
          <a:noFill/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30F3D97-001C-4FA4-BB3F-B823950B24E2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5103" y="2548670"/>
            <a:ext cx="7455558" cy="192692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F21BC88-7B6D-4DE2-9A79-3AF3A623305E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46663" y="3912420"/>
            <a:ext cx="7518588" cy="2287091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B49BC7E2-8F80-4DB5-ABEC-538775CA1DB3}"/>
              </a:ext>
            </a:extLst>
          </p:cNvPr>
          <p:cNvSpPr/>
          <p:nvPr/>
        </p:nvSpPr>
        <p:spPr>
          <a:xfrm>
            <a:off x="3217458" y="658489"/>
            <a:ext cx="437322" cy="44715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4</a:t>
            </a:r>
            <a:endParaRPr lang="vi-VN" sz="3200" b="1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284C496-263E-4E40-87EE-94C188036E00}"/>
              </a:ext>
            </a:extLst>
          </p:cNvPr>
          <p:cNvGrpSpPr/>
          <p:nvPr/>
        </p:nvGrpSpPr>
        <p:grpSpPr>
          <a:xfrm>
            <a:off x="3835265" y="678453"/>
            <a:ext cx="1116312" cy="472051"/>
            <a:chOff x="1870518" y="1440653"/>
            <a:chExt cx="1116312" cy="461666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AF87C01-507B-4CC7-AA47-DF52F8E633C5}"/>
                </a:ext>
              </a:extLst>
            </p:cNvPr>
            <p:cNvGrpSpPr/>
            <p:nvPr/>
          </p:nvGrpSpPr>
          <p:grpSpPr>
            <a:xfrm>
              <a:off x="1870518" y="1440654"/>
              <a:ext cx="758382" cy="461665"/>
              <a:chOff x="1870518" y="1440654"/>
              <a:chExt cx="758382" cy="461665"/>
            </a:xfrm>
          </p:grpSpPr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CEC905EB-35CD-4098-8206-602CAE022F9D}"/>
                  </a:ext>
                </a:extLst>
              </p:cNvPr>
              <p:cNvSpPr/>
              <p:nvPr/>
            </p:nvSpPr>
            <p:spPr>
              <a:xfrm>
                <a:off x="1870518" y="1440654"/>
                <a:ext cx="758382" cy="382154"/>
              </a:xfrm>
              <a:prstGeom prst="roundRect">
                <a:avLst/>
              </a:prstGeom>
              <a:solidFill>
                <a:srgbClr val="FFD974"/>
              </a:solidFill>
              <a:ln>
                <a:solidFill>
                  <a:srgbClr val="FFD97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91597BC-B1D7-4B8B-8817-34E7B95CDA8C}"/>
                  </a:ext>
                </a:extLst>
              </p:cNvPr>
              <p:cNvSpPr txBox="1"/>
              <p:nvPr/>
            </p:nvSpPr>
            <p:spPr>
              <a:xfrm>
                <a:off x="1969023" y="1440654"/>
                <a:ext cx="5613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400" dirty="0"/>
                  <a:t>Số</a:t>
                </a:r>
              </a:p>
            </p:txBody>
          </p: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1B16689-C43C-4A36-867B-F5D2D70957DB}"/>
                </a:ext>
              </a:extLst>
            </p:cNvPr>
            <p:cNvSpPr txBox="1"/>
            <p:nvPr/>
          </p:nvSpPr>
          <p:spPr>
            <a:xfrm>
              <a:off x="2630642" y="1440653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400" dirty="0"/>
                <a:t>?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C1DF4D3C-9B79-4DA8-BAA4-046BF64B6CAF}"/>
              </a:ext>
            </a:extLst>
          </p:cNvPr>
          <p:cNvSpPr txBox="1"/>
          <p:nvPr/>
        </p:nvSpPr>
        <p:spPr>
          <a:xfrm>
            <a:off x="1365911" y="1599218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a)</a:t>
            </a:r>
            <a:endParaRPr lang="vi-VN" sz="28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E0CFAA6-972C-449A-A1B0-A24247641393}"/>
              </a:ext>
            </a:extLst>
          </p:cNvPr>
          <p:cNvSpPr txBox="1"/>
          <p:nvPr/>
        </p:nvSpPr>
        <p:spPr>
          <a:xfrm>
            <a:off x="1365911" y="3167390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b)</a:t>
            </a:r>
            <a:endParaRPr lang="vi-VN" sz="28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00607C-9D4E-4ECC-B11F-0119F3D08807}"/>
              </a:ext>
            </a:extLst>
          </p:cNvPr>
          <p:cNvSpPr txBox="1"/>
          <p:nvPr/>
        </p:nvSpPr>
        <p:spPr>
          <a:xfrm>
            <a:off x="1364616" y="4735562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c)</a:t>
            </a:r>
            <a:endParaRPr lang="vi-VN" sz="28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84415D8-CF83-441A-BD97-D45D3FFC7002}"/>
              </a:ext>
            </a:extLst>
          </p:cNvPr>
          <p:cNvSpPr txBox="1"/>
          <p:nvPr/>
        </p:nvSpPr>
        <p:spPr>
          <a:xfrm>
            <a:off x="5861000" y="1599218"/>
            <a:ext cx="470000" cy="707886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none" rtlCol="0">
            <a:spAutoFit/>
          </a:bodyPr>
          <a:lstStyle/>
          <a:p>
            <a:pPr algn="ctr"/>
            <a:r>
              <a:rPr lang="vi-VN" sz="40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7EA75E9-363B-4A88-A365-B9BCE4362763}"/>
              </a:ext>
            </a:extLst>
          </p:cNvPr>
          <p:cNvSpPr txBox="1"/>
          <p:nvPr/>
        </p:nvSpPr>
        <p:spPr>
          <a:xfrm>
            <a:off x="8514873" y="1738977"/>
            <a:ext cx="755335" cy="707886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none" rtlCol="0">
            <a:spAutoFit/>
          </a:bodyPr>
          <a:lstStyle/>
          <a:p>
            <a:pPr algn="ctr"/>
            <a:r>
              <a:rPr lang="vi-VN" sz="4000" b="1">
                <a:solidFill>
                  <a:srgbClr val="FF0000"/>
                </a:solidFill>
              </a:rPr>
              <a:t>15</a:t>
            </a:r>
            <a:endParaRPr lang="vi-VN" sz="4000" b="1" dirty="0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5F84E45-10B1-45C9-B68C-DFD5FB07A96A}"/>
              </a:ext>
            </a:extLst>
          </p:cNvPr>
          <p:cNvSpPr txBox="1"/>
          <p:nvPr/>
        </p:nvSpPr>
        <p:spPr>
          <a:xfrm>
            <a:off x="5575665" y="3223185"/>
            <a:ext cx="755335" cy="707886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none" rtlCol="0">
            <a:spAutoFit/>
          </a:bodyPr>
          <a:lstStyle/>
          <a:p>
            <a:pPr algn="ctr"/>
            <a:r>
              <a:rPr lang="vi-VN" sz="4000" b="1">
                <a:solidFill>
                  <a:srgbClr val="FF0000"/>
                </a:solidFill>
              </a:rPr>
              <a:t>20</a:t>
            </a:r>
            <a:endParaRPr lang="vi-VN" sz="4000" b="1" dirty="0">
              <a:solidFill>
                <a:srgbClr val="FF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3D3EEB1-A3DA-4FAF-9EE7-61B1E885776F}"/>
              </a:ext>
            </a:extLst>
          </p:cNvPr>
          <p:cNvSpPr txBox="1"/>
          <p:nvPr/>
        </p:nvSpPr>
        <p:spPr>
          <a:xfrm>
            <a:off x="8469153" y="3324992"/>
            <a:ext cx="470000" cy="707886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none" rtlCol="0">
            <a:spAutoFit/>
          </a:bodyPr>
          <a:lstStyle/>
          <a:p>
            <a:pPr algn="ctr"/>
            <a:r>
              <a:rPr lang="vi-VN" sz="4000" b="1">
                <a:solidFill>
                  <a:srgbClr val="FF0000"/>
                </a:solidFill>
              </a:rPr>
              <a:t>4</a:t>
            </a:r>
            <a:endParaRPr lang="vi-VN" sz="4000" b="1" dirty="0">
              <a:solidFill>
                <a:srgbClr val="FF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424BFA4-D343-4C4F-88AC-A1146527D7B5}"/>
              </a:ext>
            </a:extLst>
          </p:cNvPr>
          <p:cNvSpPr txBox="1"/>
          <p:nvPr/>
        </p:nvSpPr>
        <p:spPr>
          <a:xfrm>
            <a:off x="5483332" y="4848982"/>
            <a:ext cx="755335" cy="707886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none" rtlCol="0">
            <a:spAutoFit/>
          </a:bodyPr>
          <a:lstStyle/>
          <a:p>
            <a:pPr algn="ctr"/>
            <a:r>
              <a:rPr lang="vi-VN" sz="4000" b="1">
                <a:solidFill>
                  <a:srgbClr val="FF0000"/>
                </a:solidFill>
              </a:rPr>
              <a:t>10</a:t>
            </a:r>
            <a:endParaRPr lang="vi-VN" sz="4000" b="1" dirty="0">
              <a:solidFill>
                <a:srgbClr val="FF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AB68C1C-7FBF-4C52-BCED-7FBC789122FC}"/>
              </a:ext>
            </a:extLst>
          </p:cNvPr>
          <p:cNvSpPr txBox="1"/>
          <p:nvPr/>
        </p:nvSpPr>
        <p:spPr>
          <a:xfrm>
            <a:off x="8469152" y="4643229"/>
            <a:ext cx="470000" cy="707886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none" rtlCol="0">
            <a:spAutoFit/>
          </a:bodyPr>
          <a:lstStyle/>
          <a:p>
            <a:pPr algn="ctr"/>
            <a:r>
              <a:rPr lang="vi-VN" sz="4000" b="1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3199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148</Words>
  <Application>Microsoft Office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2024-02-19T01:04:50Z</dcterms:created>
  <dcterms:modified xsi:type="dcterms:W3CDTF">2024-02-19T01:06:53Z</dcterms:modified>
</cp:coreProperties>
</file>