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08" r:id="rId3"/>
    <p:sldId id="3088" r:id="rId4"/>
    <p:sldId id="3143" r:id="rId5"/>
    <p:sldId id="3144" r:id="rId6"/>
    <p:sldId id="3109" r:id="rId7"/>
    <p:sldId id="3110" r:id="rId8"/>
    <p:sldId id="3145" r:id="rId9"/>
    <p:sldId id="3146" r:id="rId10"/>
    <p:sldId id="3158" r:id="rId11"/>
    <p:sldId id="3148" r:id="rId12"/>
    <p:sldId id="3149" r:id="rId13"/>
    <p:sldId id="3150" r:id="rId14"/>
    <p:sldId id="3153" r:id="rId15"/>
    <p:sldId id="3154" r:id="rId16"/>
    <p:sldId id="3155" r:id="rId17"/>
    <p:sldId id="3156" r:id="rId18"/>
    <p:sldId id="3157" r:id="rId19"/>
    <p:sldId id="6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AE8B9-39D0-4F6B-842F-9799AD38BD0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5A28-62F8-47D4-9855-CD7DD497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276E-BB06-495C-9579-F5B8940E9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9F213-AC9B-4332-804E-D458A3648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5B085-D163-4927-B688-A2FE743D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A78CB-C25F-4990-9CCD-3BE5C11A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88A1-7BA3-4770-A2E1-B881F620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6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7083-7D8E-4B08-BA5E-2217FE1E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C3BE8-FF19-43AE-A3AD-0F994445B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4D8B4-AB6B-463F-AB84-AB30274B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17B4E-03D9-41F1-9F4B-B5E21AD2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F6628-6603-4DF0-BFC5-2B12B803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B701E-12DF-45EB-8DAE-9311FBFD5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88F8-AB1B-4CAF-94FC-AA4E09C3D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A70C7-0F8E-4093-84A8-3053A541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BD878-12EB-479D-9C81-05971F23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BE747-24EA-4E2C-9E7B-DA9CFA9A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3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902658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7B72-8AE3-457F-A85E-CE3FD2B9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2D5E4-7EA5-40F3-B593-CD269E78F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639F-21BF-489F-A8C2-208ECF05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9698-8421-406E-AFD4-6DCD1BB6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69309-1750-4138-BD85-306588EA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B8F4-1AFE-4F04-8812-5C912000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0F9D4-5D2A-4F80-A660-20C94877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CEC6-EAB5-40D1-A34B-365B9091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C5C3-2D68-4343-AED0-9DF542A7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5E722-82EA-4980-B8BE-E359BCC1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97E5-D8BA-4995-A0B2-6FB85C57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D160-33D7-4AB1-8A99-925175D68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2225C-85B8-47FE-BCE9-C7C20565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F6E31-9371-4A3B-ABA7-DA82A68B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7C059-C6B3-42D2-8355-CA9F11C8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70FD2-F9F2-49F7-AD22-C71A5114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9100-70B9-4E81-9A36-9294CBE6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4089D-34BD-4D39-9FF2-4D24B3B38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44889-D3B0-4A2A-8503-F322EA401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0FECC-CC48-42EE-B132-8D91706A8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096F2-6378-4345-95A8-B0993AF8D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AA8B-526D-4FCA-9DFF-594BD330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C3765-17AF-4C11-AA64-61B4EF16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F9FFA-992F-4ACB-B8E3-1B3A7465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0174-88DF-448C-92D2-B8AD567B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260F1-A971-4386-A7ED-DE2105E6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1B2A7-776C-40E0-9038-02212250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79ACC-B97F-463F-A15D-C539250E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0AC58-F73B-46CA-82AB-A81AFD5E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29F5E-F7C4-4A09-8084-46F92014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2A17E-2444-489D-95FF-7CB0C30A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6EF8-699C-4720-B3B1-A3718CD2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BDC8-D6E4-46DC-AE93-5D335E3B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EACD9-597C-4548-AABC-1D3B032E3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C95BB-EE8E-42BC-B81E-BCE23B51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1925-67B6-4962-83C3-DDED33BF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63808-C09C-476F-A106-AA8A475E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50EA-ACB4-4438-B5D0-9DDEA173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34309-4CC4-45B6-AF84-76CB34EA0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D7728-2A70-465B-A8D1-1E62ECC5B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AD6EB-A680-48E4-BCDB-AD3F061A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7801A-E1C3-414F-A3C0-B3F2410E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32425-AF08-4ADF-9FF8-DFF830FD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BDE8E-FD79-4A12-A324-ED575B48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62F84-8AE3-450B-8E8A-F66344403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4B1F-153E-43D7-8ADA-6E243EBEB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4C11A-8736-4D27-8324-1AD8B3FF08F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9CDF-2D51-4556-A874-5C8902B2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11307-49A0-4326-A84D-E20006B3F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5959-CA17-424F-A7C9-F1C74448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7.xml"/><Relationship Id="rId18" Type="http://schemas.openxmlformats.org/officeDocument/2006/relationships/image" Target="../media/image25.gif"/><Relationship Id="rId3" Type="http://schemas.openxmlformats.org/officeDocument/2006/relationships/slideLayout" Target="../slideLayouts/slideLayout2.xml"/><Relationship Id="rId21" Type="http://schemas.openxmlformats.org/officeDocument/2006/relationships/slide" Target="slide17.xml"/><Relationship Id="rId7" Type="http://schemas.openxmlformats.org/officeDocument/2006/relationships/slide" Target="slide4.xml"/><Relationship Id="rId12" Type="http://schemas.openxmlformats.org/officeDocument/2006/relationships/slide" Target="slide14.xml"/><Relationship Id="rId17" Type="http://schemas.openxmlformats.org/officeDocument/2006/relationships/image" Target="../media/image24.gif"/><Relationship Id="rId2" Type="http://schemas.openxmlformats.org/officeDocument/2006/relationships/audio" Target="../media/media1.wav"/><Relationship Id="rId16" Type="http://schemas.openxmlformats.org/officeDocument/2006/relationships/slide" Target="slide16.xml"/><Relationship Id="rId20" Type="http://schemas.openxmlformats.org/officeDocument/2006/relationships/image" Target="../media/image27.png"/><Relationship Id="rId1" Type="http://schemas.microsoft.com/office/2007/relationships/media" Target="../media/media1.wav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slide" Target="slide13.xml"/><Relationship Id="rId19" Type="http://schemas.openxmlformats.org/officeDocument/2006/relationships/image" Target="../media/image26.gif"/><Relationship Id="rId4" Type="http://schemas.openxmlformats.org/officeDocument/2006/relationships/image" Target="../media/image23.png"/><Relationship Id="rId9" Type="http://schemas.openxmlformats.org/officeDocument/2006/relationships/slide" Target="slide5.xml"/><Relationship Id="rId14" Type="http://schemas.openxmlformats.org/officeDocument/2006/relationships/slide" Target="slide15.xml"/><Relationship Id="rId22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2C53-324F-4898-A26B-3B4A2CEB3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CD665-A328-41F3-93E1-C64E530E4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381000" y="2448240"/>
            <a:ext cx="1066800" cy="104425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sldjump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1739701" y="2448240"/>
            <a:ext cx="1090038" cy="10311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3107870" y="2448240"/>
            <a:ext cx="1070616" cy="104425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11" action="ppaction://hlinksldjump"/>
          </p:cNvPr>
          <p:cNvSpPr/>
          <p:nvPr/>
        </p:nvSpPr>
        <p:spPr>
          <a:xfrm>
            <a:off x="4343400" y="2461396"/>
            <a:ext cx="1071050" cy="101800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sldjump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3" action="ppaction://hlinksldjump"/>
          </p:cNvPr>
          <p:cNvSpPr/>
          <p:nvPr/>
        </p:nvSpPr>
        <p:spPr>
          <a:xfrm>
            <a:off x="402013" y="3886200"/>
            <a:ext cx="1045787" cy="10668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4" action="ppaction://hlinksldjump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5" action="ppaction://hlinksldjump"/>
          </p:cNvPr>
          <p:cNvSpPr/>
          <p:nvPr/>
        </p:nvSpPr>
        <p:spPr>
          <a:xfrm>
            <a:off x="1764985" y="3886200"/>
            <a:ext cx="1064754" cy="10668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6" action="ppaction://hlinksldjump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ounded Rectangle 61">
            <a:hlinkClick r:id="rId15" action="ppaction://hlinksldjump"/>
          </p:cNvPr>
          <p:cNvSpPr/>
          <p:nvPr/>
        </p:nvSpPr>
        <p:spPr>
          <a:xfrm>
            <a:off x="3113732" y="3908875"/>
            <a:ext cx="1064754" cy="10668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1" action="ppaction://hlinksldjump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ounded Rectangle 62">
            <a:hlinkClick r:id="rId15" action="ppaction://hlinksldjump"/>
          </p:cNvPr>
          <p:cNvSpPr/>
          <p:nvPr/>
        </p:nvSpPr>
        <p:spPr>
          <a:xfrm>
            <a:off x="4386773" y="3908875"/>
            <a:ext cx="1064754" cy="10668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2" action="ppaction://hlinksldjump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5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699131-5B3C-4E3E-B1AC-1086779070DF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A0859-2F3D-4F6F-9896-B3FEDA04DACC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30DFEA8F-9730-443D-AD1F-B0982461BCCF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F5C05-67A6-41DF-8BDD-938899448B27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A982AE-6799-4426-B1FA-B95B10B7DA8E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65C6F-84ED-4002-A46F-AAC9AC65206D}"/>
              </a:ext>
            </a:extLst>
          </p:cNvPr>
          <p:cNvGrpSpPr/>
          <p:nvPr/>
        </p:nvGrpSpPr>
        <p:grpSpPr>
          <a:xfrm>
            <a:off x="1342650" y="1514590"/>
            <a:ext cx="9506700" cy="3928267"/>
            <a:chOff x="9957465" y="3135855"/>
            <a:chExt cx="789704" cy="782211"/>
          </a:xfrm>
        </p:grpSpPr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8617307E-ACDF-451B-B6EB-82728A6D827B}"/>
                </a:ext>
              </a:extLst>
            </p:cNvPr>
            <p:cNvSpPr/>
            <p:nvPr/>
          </p:nvSpPr>
          <p:spPr>
            <a:xfrm>
              <a:off x="9985168" y="3211484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9D6359-6132-443C-951B-2F60A018A536}"/>
                </a:ext>
              </a:extLst>
            </p:cNvPr>
            <p:cNvSpPr/>
            <p:nvPr/>
          </p:nvSpPr>
          <p:spPr>
            <a:xfrm rot="19275679">
              <a:off x="9957465" y="3135855"/>
              <a:ext cx="80623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158-767E-403B-8C87-5307C9E6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16" name="Nhà 1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AC169FF2-22B5-4F49-9826-021178E9C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0E66D-B0F6-4761-BDD1-C16E2058F002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EC33F-FAB5-4AE3-8D1B-07A1D8D1E42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061BF-5881-4BC4-87CD-EA82388B381F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9442BE-D71E-437B-B8CE-D4D598E296A1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4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AADE420D-2636-4F7D-B8B0-D56939652CD5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Graphic 24" descr="Stopwatch">
              <a:extLst>
                <a:ext uri="{FF2B5EF4-FFF2-40B4-BE49-F238E27FC236}">
                  <a16:creationId xmlns:a16="http://schemas.microsoft.com/office/drawing/2014/main" id="{E9E33BC9-146E-48A9-BB11-821B402B8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208703"/>
            <a:ext cx="822960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nl-NL" sz="2800" b="1" dirty="0"/>
              <a:t>Câu hỏi 1: Cách cung cấp đủ ánh sáng cho hoa, cây cảnh trồng trong nhà là?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895600" y="3299296"/>
            <a:ext cx="24068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/>
              <a:t>A.   Để cây ở cửa sổ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2895600" y="3810000"/>
            <a:ext cx="268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/>
              <a:t>B.   Để cây ở ban công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2895600" y="4350486"/>
            <a:ext cx="68540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/>
              <a:t>C.   Để cây ở những nơi thoáng mát, có ánh sáng chiếu vào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2895600" y="4876800"/>
            <a:ext cx="42502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/>
              <a:t>D.   Tất cả các đáp án trên đều đúng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291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699131-5B3C-4E3E-B1AC-1086779070DF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A0859-2F3D-4F6F-9896-B3FEDA04DACC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30DFEA8F-9730-443D-AD1F-B0982461BCCF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F5C05-67A6-41DF-8BDD-938899448B27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A982AE-6799-4426-B1FA-B95B10B7DA8E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65C6F-84ED-4002-A46F-AAC9AC65206D}"/>
              </a:ext>
            </a:extLst>
          </p:cNvPr>
          <p:cNvGrpSpPr/>
          <p:nvPr/>
        </p:nvGrpSpPr>
        <p:grpSpPr>
          <a:xfrm>
            <a:off x="886292" y="1675952"/>
            <a:ext cx="9506700" cy="3928267"/>
            <a:chOff x="9957465" y="3135855"/>
            <a:chExt cx="789704" cy="782211"/>
          </a:xfrm>
        </p:grpSpPr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8617307E-ACDF-451B-B6EB-82728A6D827B}"/>
                </a:ext>
              </a:extLst>
            </p:cNvPr>
            <p:cNvSpPr/>
            <p:nvPr/>
          </p:nvSpPr>
          <p:spPr>
            <a:xfrm>
              <a:off x="9985168" y="3211484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9D6359-6132-443C-951B-2F60A018A536}"/>
                </a:ext>
              </a:extLst>
            </p:cNvPr>
            <p:cNvSpPr/>
            <p:nvPr/>
          </p:nvSpPr>
          <p:spPr>
            <a:xfrm rot="19275679">
              <a:off x="9957465" y="3135855"/>
              <a:ext cx="80623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158-767E-403B-8C87-5307C9E6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16" name="Nhà 2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AC169FF2-22B5-4F49-9826-021178E9C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0E66D-B0F6-4761-BDD1-C16E2058F002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EC33F-FAB5-4AE3-8D1B-07A1D8D1E42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B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061BF-5881-4BC4-87CD-EA82388B381F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793336-30CA-43DA-92FA-2673A634F09A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17B168E0-9073-4AD8-A756-CB0E738EAF91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Graphic 16" descr="Stopwatch">
              <a:extLst>
                <a:ext uri="{FF2B5EF4-FFF2-40B4-BE49-F238E27FC236}">
                  <a16:creationId xmlns:a16="http://schemas.microsoft.com/office/drawing/2014/main" id="{5EACA7B1-DFE3-4EDE-BA5F-5F2DA9339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828800" y="2477787"/>
            <a:ext cx="8111003" cy="95410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nl-NL" sz="2800" b="1" dirty="0"/>
              <a:t>Câu hỏi 2: Đâu không phải là cách bón phân cho hoa, </a:t>
            </a:r>
          </a:p>
          <a:p>
            <a:r>
              <a:rPr lang="nl-NL" sz="2800" b="1" dirty="0"/>
              <a:t>cây cảnh?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28195" y="3645324"/>
            <a:ext cx="4849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A.   Bón phân xung quanh gốc cây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3200400" y="4065624"/>
            <a:ext cx="3929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B.   Bón phân vào ngọn cây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200198" y="4495800"/>
            <a:ext cx="5258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C.   Pha với nước và tưới vào gốc cây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200400" y="4964164"/>
            <a:ext cx="5100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D.   Pha với nước và phun lên lá cây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111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699131-5B3C-4E3E-B1AC-1086779070DF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A0859-2F3D-4F6F-9896-B3FEDA04DACC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30DFEA8F-9730-443D-AD1F-B0982461BCCF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F5C05-67A6-41DF-8BDD-938899448B27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A982AE-6799-4426-B1FA-B95B10B7DA8E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65C6F-84ED-4002-A46F-AAC9AC65206D}"/>
              </a:ext>
            </a:extLst>
          </p:cNvPr>
          <p:cNvGrpSpPr/>
          <p:nvPr/>
        </p:nvGrpSpPr>
        <p:grpSpPr>
          <a:xfrm>
            <a:off x="1342650" y="1514595"/>
            <a:ext cx="9506700" cy="3928268"/>
            <a:chOff x="9957465" y="3135855"/>
            <a:chExt cx="789704" cy="782211"/>
          </a:xfrm>
        </p:grpSpPr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8617307E-ACDF-451B-B6EB-82728A6D827B}"/>
                </a:ext>
              </a:extLst>
            </p:cNvPr>
            <p:cNvSpPr/>
            <p:nvPr/>
          </p:nvSpPr>
          <p:spPr>
            <a:xfrm>
              <a:off x="9985168" y="3211484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9D6359-6132-443C-951B-2F60A018A536}"/>
                </a:ext>
              </a:extLst>
            </p:cNvPr>
            <p:cNvSpPr/>
            <p:nvPr/>
          </p:nvSpPr>
          <p:spPr>
            <a:xfrm rot="19275679">
              <a:off x="9957465" y="3135855"/>
              <a:ext cx="80623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158-767E-403B-8C87-5307C9E6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16" name="Graphic 15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AC169FF2-22B5-4F49-9826-021178E9C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0E66D-B0F6-4761-BDD1-C16E2058F002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EC33F-FAB5-4AE3-8D1B-07A1D8D1E42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061BF-5881-4BC4-87CD-EA82388B381F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85D9FD-446D-4530-AA77-F88541724578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3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3903049E-D49B-4FEF-9C2E-A851E23CF088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Graphic 23" descr="Stopwatch">
              <a:extLst>
                <a:ext uri="{FF2B5EF4-FFF2-40B4-BE49-F238E27FC236}">
                  <a16:creationId xmlns:a16="http://schemas.microsoft.com/office/drawing/2014/main" id="{F3CB532C-736B-4799-BB7A-997547D9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09848" y="2336394"/>
            <a:ext cx="83058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nl-NL" sz="2200" b="1" dirty="0"/>
              <a:t>Câu hỏi 3: Nếu hoa, cây cảnh không được tưới đủ nước thì sẽ ảnh hưởng đến cái gì của hoa, cây cảnh?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3048000" y="347243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/>
              <a:t>A.   Sự sống của hoa, cây cảnh.</a:t>
            </a:r>
            <a:endParaRPr lang="en-US" sz="2200" dirty="0"/>
          </a:p>
          <a:p>
            <a:r>
              <a:rPr lang="nl-NL" sz="2200" dirty="0"/>
              <a:t>B.   Sự phát triển của hoa, cây cảnh.</a:t>
            </a:r>
            <a:endParaRPr lang="en-US" sz="2200" dirty="0"/>
          </a:p>
          <a:p>
            <a:r>
              <a:rPr lang="nl-NL" sz="2200" dirty="0"/>
              <a:t>C.   Sự đơm hoa, kết trái của hoa, cây cảnh.</a:t>
            </a:r>
            <a:endParaRPr lang="en-US" sz="2200" dirty="0"/>
          </a:p>
          <a:p>
            <a:r>
              <a:rPr lang="nl-NL" sz="2200" dirty="0"/>
              <a:t>D.   Sự sống và sự phát triển của hoa, cây cảnh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424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699131-5B3C-4E3E-B1AC-1086779070DF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A0859-2F3D-4F6F-9896-B3FEDA04DACC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30DFEA8F-9730-443D-AD1F-B0982461BCCF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F5C05-67A6-41DF-8BDD-938899448B27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A982AE-6799-4426-B1FA-B95B10B7DA8E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65C6F-84ED-4002-A46F-AAC9AC65206D}"/>
              </a:ext>
            </a:extLst>
          </p:cNvPr>
          <p:cNvGrpSpPr/>
          <p:nvPr/>
        </p:nvGrpSpPr>
        <p:grpSpPr>
          <a:xfrm>
            <a:off x="1342650" y="1514595"/>
            <a:ext cx="9506700" cy="3928268"/>
            <a:chOff x="9957465" y="3135855"/>
            <a:chExt cx="789704" cy="782211"/>
          </a:xfrm>
        </p:grpSpPr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8617307E-ACDF-451B-B6EB-82728A6D827B}"/>
                </a:ext>
              </a:extLst>
            </p:cNvPr>
            <p:cNvSpPr/>
            <p:nvPr/>
          </p:nvSpPr>
          <p:spPr>
            <a:xfrm>
              <a:off x="9985168" y="3211484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9D6359-6132-443C-951B-2F60A018A536}"/>
                </a:ext>
              </a:extLst>
            </p:cNvPr>
            <p:cNvSpPr/>
            <p:nvPr/>
          </p:nvSpPr>
          <p:spPr>
            <a:xfrm rot="19275679">
              <a:off x="9957465" y="3135855"/>
              <a:ext cx="80623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158-767E-403B-8C87-5307C9E6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16" name="Graphic 15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AC169FF2-22B5-4F49-9826-021178E9C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0E66D-B0F6-4761-BDD1-C16E2058F002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EC33F-FAB5-4AE3-8D1B-07A1D8D1E42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061BF-5881-4BC4-87CD-EA82388B381F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85D9FD-446D-4530-AA77-F88541724578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3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3903049E-D49B-4FEF-9C2E-A851E23CF088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Graphic 23" descr="Stopwatch">
              <a:extLst>
                <a:ext uri="{FF2B5EF4-FFF2-40B4-BE49-F238E27FC236}">
                  <a16:creationId xmlns:a16="http://schemas.microsoft.com/office/drawing/2014/main" id="{F3CB532C-736B-4799-BB7A-997547D9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5292400" y="3472433"/>
            <a:ext cx="1709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A.   Đúng</a:t>
            </a:r>
            <a:endParaRPr lang="en-US" sz="2800" dirty="0"/>
          </a:p>
          <a:p>
            <a:r>
              <a:rPr lang="nl-NL" sz="2800" dirty="0"/>
              <a:t>B.   Sai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09801" y="2208708"/>
            <a:ext cx="8039934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Câu hỏi 4: Bón phân đúng cách sẽ giúp cây phát triển tốt, phát huy được hiệu quả của phân bón đúng hay sai?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72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699131-5B3C-4E3E-B1AC-1086779070DF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A0859-2F3D-4F6F-9896-B3FEDA04DACC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30DFEA8F-9730-443D-AD1F-B0982461BCCF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F5C05-67A6-41DF-8BDD-938899448B27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A982AE-6799-4426-B1FA-B95B10B7DA8E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65C6F-84ED-4002-A46F-AAC9AC65206D}"/>
              </a:ext>
            </a:extLst>
          </p:cNvPr>
          <p:cNvGrpSpPr/>
          <p:nvPr/>
        </p:nvGrpSpPr>
        <p:grpSpPr>
          <a:xfrm>
            <a:off x="1342650" y="1514595"/>
            <a:ext cx="9506700" cy="3928268"/>
            <a:chOff x="9957465" y="3135855"/>
            <a:chExt cx="789704" cy="782211"/>
          </a:xfrm>
        </p:grpSpPr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8617307E-ACDF-451B-B6EB-82728A6D827B}"/>
                </a:ext>
              </a:extLst>
            </p:cNvPr>
            <p:cNvSpPr/>
            <p:nvPr/>
          </p:nvSpPr>
          <p:spPr>
            <a:xfrm>
              <a:off x="9985168" y="3211484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9D6359-6132-443C-951B-2F60A018A536}"/>
                </a:ext>
              </a:extLst>
            </p:cNvPr>
            <p:cNvSpPr/>
            <p:nvPr/>
          </p:nvSpPr>
          <p:spPr>
            <a:xfrm rot="19275679">
              <a:off x="9957465" y="3135855"/>
              <a:ext cx="80623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158-767E-403B-8C87-5307C9E6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16" name="Graphic 15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AC169FF2-22B5-4F49-9826-021178E9C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0E66D-B0F6-4761-BDD1-C16E2058F002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EC33F-FAB5-4AE3-8D1B-07A1D8D1E42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061BF-5881-4BC4-87CD-EA82388B381F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85D9FD-446D-4530-AA77-F88541724578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3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3903049E-D49B-4FEF-9C2E-A851E23CF088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Graphic 23" descr="Stopwatch">
              <a:extLst>
                <a:ext uri="{FF2B5EF4-FFF2-40B4-BE49-F238E27FC236}">
                  <a16:creationId xmlns:a16="http://schemas.microsoft.com/office/drawing/2014/main" id="{F3CB532C-736B-4799-BB7A-997547D9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191590" y="2209800"/>
            <a:ext cx="8039935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nl-NL" sz="2800" b="1" dirty="0"/>
              <a:t>Câu hỏi 5: Ngoài việc cung cấp đủ ánh sáng, nước và phân bón. Ta cần phải làm gì nữa?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429000" y="35052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/>
              <a:t>A.   Vệ sinh lá cây</a:t>
            </a:r>
            <a:endParaRPr lang="en-US" sz="2400" dirty="0"/>
          </a:p>
          <a:p>
            <a:r>
              <a:rPr lang="nl-NL" sz="2400" dirty="0"/>
              <a:t>B.   Bắt sâu cho cây</a:t>
            </a:r>
            <a:endParaRPr lang="en-US" sz="2400" dirty="0"/>
          </a:p>
          <a:p>
            <a:r>
              <a:rPr lang="nl-NL" sz="2400" dirty="0"/>
              <a:t>C.   Cắt tỉa hoa đã tàn</a:t>
            </a:r>
            <a:endParaRPr lang="en-US" sz="2400" dirty="0"/>
          </a:p>
          <a:p>
            <a:r>
              <a:rPr lang="nl-NL" sz="2400" dirty="0"/>
              <a:t>D.   Tất cả các đáp án trên đều đúng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002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699131-5B3C-4E3E-B1AC-1086779070DF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A0859-2F3D-4F6F-9896-B3FEDA04DACC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30DFEA8F-9730-443D-AD1F-B0982461BCCF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F5C05-67A6-41DF-8BDD-938899448B27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A982AE-6799-4426-B1FA-B95B10B7DA8E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65C6F-84ED-4002-A46F-AAC9AC65206D}"/>
              </a:ext>
            </a:extLst>
          </p:cNvPr>
          <p:cNvGrpSpPr/>
          <p:nvPr/>
        </p:nvGrpSpPr>
        <p:grpSpPr>
          <a:xfrm>
            <a:off x="1342650" y="1514595"/>
            <a:ext cx="9506700" cy="3928268"/>
            <a:chOff x="9957465" y="3135855"/>
            <a:chExt cx="789704" cy="782211"/>
          </a:xfrm>
        </p:grpSpPr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8617307E-ACDF-451B-B6EB-82728A6D827B}"/>
                </a:ext>
              </a:extLst>
            </p:cNvPr>
            <p:cNvSpPr/>
            <p:nvPr/>
          </p:nvSpPr>
          <p:spPr>
            <a:xfrm>
              <a:off x="9985168" y="3211484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9D6359-6132-443C-951B-2F60A018A536}"/>
                </a:ext>
              </a:extLst>
            </p:cNvPr>
            <p:cNvSpPr/>
            <p:nvPr/>
          </p:nvSpPr>
          <p:spPr>
            <a:xfrm rot="19275679">
              <a:off x="9957465" y="3135855"/>
              <a:ext cx="80623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158-767E-403B-8C87-5307C9E6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16" name="Graphic 15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AC169FF2-22B5-4F49-9826-021178E9C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0E66D-B0F6-4761-BDD1-C16E2058F002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EC33F-FAB5-4AE3-8D1B-07A1D8D1E42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061BF-5881-4BC4-87CD-EA82388B381F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85D9FD-446D-4530-AA77-F88541724578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3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3903049E-D49B-4FEF-9C2E-A851E23CF088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Graphic 23" descr="Stopwatch">
              <a:extLst>
                <a:ext uri="{FF2B5EF4-FFF2-40B4-BE49-F238E27FC236}">
                  <a16:creationId xmlns:a16="http://schemas.microsoft.com/office/drawing/2014/main" id="{F3CB532C-736B-4799-BB7A-997547D9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191590" y="2209800"/>
            <a:ext cx="8039935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nl-NL" sz="2800" b="1" dirty="0"/>
              <a:t>Câu hỏi 6: Chọn đáp án đúng: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827932" y="3060918"/>
            <a:ext cx="90214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A.   Trồng hoa hồng ở nơi có ánh sáng như ban công, cửa sổ.</a:t>
            </a:r>
            <a:endParaRPr lang="en-US" sz="2800" dirty="0"/>
          </a:p>
          <a:p>
            <a:r>
              <a:rPr lang="nl-NL" sz="2800" dirty="0"/>
              <a:t>B.   Trồng hoa hướng dương trong nhà.</a:t>
            </a:r>
            <a:endParaRPr lang="en-US" sz="2800" dirty="0"/>
          </a:p>
          <a:p>
            <a:r>
              <a:rPr lang="nl-NL" sz="2800" dirty="0"/>
              <a:t>C.   Trồng cây cảnh ở góc tối.</a:t>
            </a:r>
            <a:endParaRPr lang="en-US" sz="2800" dirty="0"/>
          </a:p>
          <a:p>
            <a:r>
              <a:rPr lang="nl-NL" sz="2800" dirty="0"/>
              <a:t>D.   Trồng hoa đồng tiền dưới ánh đèn điện.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102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699131-5B3C-4E3E-B1AC-1086779070DF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A0859-2F3D-4F6F-9896-B3FEDA04DACC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30DFEA8F-9730-443D-AD1F-B0982461BCCF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F5C05-67A6-41DF-8BDD-938899448B27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A982AE-6799-4426-B1FA-B95B10B7DA8E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07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65C6F-84ED-4002-A46F-AAC9AC65206D}"/>
              </a:ext>
            </a:extLst>
          </p:cNvPr>
          <p:cNvGrpSpPr/>
          <p:nvPr/>
        </p:nvGrpSpPr>
        <p:grpSpPr>
          <a:xfrm>
            <a:off x="1342650" y="1514595"/>
            <a:ext cx="9506700" cy="3928268"/>
            <a:chOff x="9957465" y="3135855"/>
            <a:chExt cx="789704" cy="782211"/>
          </a:xfrm>
        </p:grpSpPr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8617307E-ACDF-451B-B6EB-82728A6D827B}"/>
                </a:ext>
              </a:extLst>
            </p:cNvPr>
            <p:cNvSpPr/>
            <p:nvPr/>
          </p:nvSpPr>
          <p:spPr>
            <a:xfrm>
              <a:off x="9985168" y="3211484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9D6359-6132-443C-951B-2F60A018A536}"/>
                </a:ext>
              </a:extLst>
            </p:cNvPr>
            <p:cNvSpPr/>
            <p:nvPr/>
          </p:nvSpPr>
          <p:spPr>
            <a:xfrm rot="19275679">
              <a:off x="9957465" y="3135855"/>
              <a:ext cx="80623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158-767E-403B-8C87-5307C9E6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16" name="Graphic 15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AC169FF2-22B5-4F49-9826-021178E9C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0E66D-B0F6-4761-BDD1-C16E2058F002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EC33F-FAB5-4AE3-8D1B-07A1D8D1E42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061BF-5881-4BC4-87CD-EA82388B381F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85D9FD-446D-4530-AA77-F88541724578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3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3903049E-D49B-4FEF-9C2E-A851E23CF088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Graphic 23" descr="Stopwatch">
              <a:extLst>
                <a:ext uri="{FF2B5EF4-FFF2-40B4-BE49-F238E27FC236}">
                  <a16:creationId xmlns:a16="http://schemas.microsoft.com/office/drawing/2014/main" id="{F3CB532C-736B-4799-BB7A-997547D9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46782" y="3060918"/>
            <a:ext cx="90214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A.   Để cây tươi đẹp và phát triển tốt.</a:t>
            </a:r>
            <a:endParaRPr lang="en-US" sz="2800" dirty="0"/>
          </a:p>
          <a:p>
            <a:r>
              <a:rPr lang="nl-NL" sz="2800" dirty="0"/>
              <a:t>B.   Để cây có thể quang hợp.</a:t>
            </a:r>
            <a:endParaRPr lang="en-US" sz="2800" dirty="0"/>
          </a:p>
          <a:p>
            <a:r>
              <a:rPr lang="nl-NL" sz="2800" dirty="0"/>
              <a:t>C.   Để cây có thể tạo ra nhiều khí oxi.</a:t>
            </a:r>
            <a:endParaRPr lang="en-US" sz="2800" dirty="0"/>
          </a:p>
          <a:p>
            <a:r>
              <a:rPr lang="nl-NL" sz="2800" dirty="0"/>
              <a:t>D.   Tất cả các đáp án trên đều sai.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977262" y="2270264"/>
            <a:ext cx="8661089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nl-NL" sz="2800" b="1" dirty="0"/>
              <a:t>Câu hỏi 7: Tại sao phải cắt tỉa, vệ sinh và bắt sâu cho cây?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035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699131-5B3C-4E3E-B1AC-1086779070DF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A0859-2F3D-4F6F-9896-B3FEDA04DACC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30DFEA8F-9730-443D-AD1F-B0982461BCCF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F5C05-67A6-41DF-8BDD-938899448B27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A982AE-6799-4426-B1FA-B95B10B7DA8E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65C6F-84ED-4002-A46F-AAC9AC65206D}"/>
              </a:ext>
            </a:extLst>
          </p:cNvPr>
          <p:cNvGrpSpPr/>
          <p:nvPr/>
        </p:nvGrpSpPr>
        <p:grpSpPr>
          <a:xfrm>
            <a:off x="1342650" y="1514595"/>
            <a:ext cx="9506700" cy="3928268"/>
            <a:chOff x="9957465" y="3135855"/>
            <a:chExt cx="789704" cy="782211"/>
          </a:xfrm>
        </p:grpSpPr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8617307E-ACDF-451B-B6EB-82728A6D827B}"/>
                </a:ext>
              </a:extLst>
            </p:cNvPr>
            <p:cNvSpPr/>
            <p:nvPr/>
          </p:nvSpPr>
          <p:spPr>
            <a:xfrm>
              <a:off x="9985168" y="3211484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9D6359-6132-443C-951B-2F60A018A536}"/>
                </a:ext>
              </a:extLst>
            </p:cNvPr>
            <p:cNvSpPr/>
            <p:nvPr/>
          </p:nvSpPr>
          <p:spPr>
            <a:xfrm rot="19275679">
              <a:off x="9957465" y="3135855"/>
              <a:ext cx="80623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158-767E-403B-8C87-5307C9E6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16" name="Graphic 15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AC169FF2-22B5-4F49-9826-021178E9C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0E66D-B0F6-4761-BDD1-C16E2058F002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EC33F-FAB5-4AE3-8D1B-07A1D8D1E42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061BF-5881-4BC4-87CD-EA82388B381F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85D9FD-446D-4530-AA77-F88541724578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3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3903049E-D49B-4FEF-9C2E-A851E23CF088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Graphic 23" descr="Stopwatch">
              <a:extLst>
                <a:ext uri="{FF2B5EF4-FFF2-40B4-BE49-F238E27FC236}">
                  <a16:creationId xmlns:a16="http://schemas.microsoft.com/office/drawing/2014/main" id="{F3CB532C-736B-4799-BB7A-997547D9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197233" y="2133600"/>
            <a:ext cx="8318367" cy="120032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nl-NL" sz="2400" b="1" dirty="0"/>
              <a:t>Câu hỏi 8: Điền từ thích hợp vào chỗ trống “Tuỳ từng loại … mà </a:t>
            </a:r>
          </a:p>
          <a:p>
            <a:r>
              <a:rPr lang="nl-NL" sz="2400" b="1" dirty="0"/>
              <a:t>có cách bón khác nhau như bón đều quanh gốc cây, pha với </a:t>
            </a:r>
          </a:p>
          <a:p>
            <a:r>
              <a:rPr lang="nl-NL" sz="2400" b="1" dirty="0"/>
              <a:t>nước rồi tưới quanh gốc cây hoặc phun lên lá”?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267200" y="3429000"/>
            <a:ext cx="3672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A.   Phân bón</a:t>
            </a:r>
            <a:endParaRPr lang="en-US" sz="2800" dirty="0"/>
          </a:p>
          <a:p>
            <a:r>
              <a:rPr lang="nl-NL" sz="2800" dirty="0"/>
              <a:t>B.   Hạt giống</a:t>
            </a:r>
            <a:endParaRPr lang="en-US" sz="2800" dirty="0"/>
          </a:p>
          <a:p>
            <a:r>
              <a:rPr lang="nl-NL" sz="2800" dirty="0"/>
              <a:t>C.   Cây trồng</a:t>
            </a:r>
            <a:endParaRPr lang="en-US" sz="2800" dirty="0"/>
          </a:p>
          <a:p>
            <a:r>
              <a:rPr lang="nl-NL" sz="2800" dirty="0"/>
              <a:t>D.   Hoa, cây cảnh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007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63622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162734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981200" y="2621578"/>
            <a:ext cx="78389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26643"/>
            <a:ext cx="10210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HOA, CÂY CẢNH PHỔ BIẾN (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altLang="en-US" sz="3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2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1705" y="3178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685800" y="2082409"/>
            <a:ext cx="12047096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1: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tưới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769496" y="3708400"/>
            <a:ext cx="12047096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bón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7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6CEA0E-5AE8-4F21-99B3-B5E8C978C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9EABF-A1C4-4F00-BB1C-827F7C3F0A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6600" y="799148"/>
            <a:ext cx="6062662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7" y="2684585"/>
            <a:ext cx="93900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0" y="-161120"/>
            <a:ext cx="4876800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935390" y="653486"/>
            <a:ext cx="3560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98D7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998D7"/>
              </a:solidFill>
              <a:effectLst/>
              <a:uLnTx/>
              <a:uFillTx/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55D21A-C41C-41DC-9408-91765CBA6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064" y="1322032"/>
            <a:ext cx="488048" cy="430855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18568703-A95B-A17F-984C-27861224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739418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18774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7.40741E-7 L -4.583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-76200"/>
            <a:ext cx="8211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CẮT TỈA, VỆ SINH VÀ BẮT SÂU CHO CÂY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03C69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29C23-1986-4FCE-AE04-4E2E5FEDFBCC}"/>
              </a:ext>
            </a:extLst>
          </p:cNvPr>
          <p:cNvSpPr/>
          <p:nvPr/>
        </p:nvSpPr>
        <p:spPr>
          <a:xfrm>
            <a:off x="516759" y="665867"/>
            <a:ext cx="11387054" cy="1205774"/>
          </a:xfrm>
          <a:prstGeom prst="roundRect">
            <a:avLst>
              <a:gd name="adj" fmla="val 393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0604"/>
            <a:ext cx="8573324" cy="84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8" y="3128106"/>
            <a:ext cx="3317938" cy="228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67" y="3124679"/>
            <a:ext cx="3317939" cy="223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88" y="3131937"/>
            <a:ext cx="3334124" cy="21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15000"/>
            <a:ext cx="66821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8ED2AE-814D-9A31-1135-F32A74F44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29481"/>
            <a:ext cx="2339889" cy="169035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1373"/>
            <a:ext cx="1911290" cy="61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91" y="2226303"/>
            <a:ext cx="1911290" cy="61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432" y="2323276"/>
            <a:ext cx="1940032" cy="5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254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627E-6 1.48011E-7 L -0.66966 0.40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0" y="20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162E-6 -3.67253E-6 L 0.34024 0.422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2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512E-6 -3.95005E-6 L 0.33073 0.407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0" y="20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38ED2AE-814D-9A31-1135-F32A74F44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29481"/>
            <a:ext cx="2339889" cy="169035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9835"/>
            <a:ext cx="8305800" cy="8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5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-76200"/>
            <a:ext cx="8211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CẮT TỈA, VỆ SINH VÀ BẮT SÂU CHO CÂY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03C69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29C23-1986-4FCE-AE04-4E2E5FEDFBCC}"/>
              </a:ext>
            </a:extLst>
          </p:cNvPr>
          <p:cNvSpPr/>
          <p:nvPr/>
        </p:nvSpPr>
        <p:spPr>
          <a:xfrm>
            <a:off x="516759" y="665867"/>
            <a:ext cx="11387054" cy="1205774"/>
          </a:xfrm>
          <a:prstGeom prst="roundRect">
            <a:avLst>
              <a:gd name="adj" fmla="val 393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0680"/>
            <a:ext cx="10287000" cy="9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48724"/>
            <a:ext cx="2821976" cy="193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17" y="1981201"/>
            <a:ext cx="2688462" cy="184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744191" cy="184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16" y="4191000"/>
            <a:ext cx="2657167" cy="181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24601"/>
            <a:ext cx="4034230" cy="49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3821668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5600" y="3821668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400" y="5999626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43800" y="5943600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2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90176"/>
            <a:ext cx="980382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248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Widescreen</PresentationFormat>
  <Paragraphs>104</Paragraphs>
  <Slides>19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iCiel Cadena</vt:lpstr>
      <vt:lpstr>Roboto</vt:lpstr>
      <vt:lpstr>Segoe Print</vt:lpstr>
      <vt:lpstr>SVN-SAF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ÔN BÀI CŨ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2024-02-01T00:52:08Z</dcterms:created>
  <dcterms:modified xsi:type="dcterms:W3CDTF">2024-02-01T00:52:19Z</dcterms:modified>
</cp:coreProperties>
</file>