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66" r:id="rId2"/>
    <p:sldId id="365" r:id="rId3"/>
    <p:sldId id="299" r:id="rId4"/>
    <p:sldId id="300" r:id="rId5"/>
    <p:sldId id="308" r:id="rId6"/>
    <p:sldId id="309" r:id="rId7"/>
    <p:sldId id="310" r:id="rId8"/>
    <p:sldId id="311" r:id="rId9"/>
    <p:sldId id="314" r:id="rId10"/>
    <p:sldId id="315" r:id="rId11"/>
    <p:sldId id="263" r:id="rId12"/>
    <p:sldId id="286" r:id="rId13"/>
    <p:sldId id="334" r:id="rId14"/>
    <p:sldId id="336" r:id="rId15"/>
    <p:sldId id="316" r:id="rId16"/>
    <p:sldId id="337" r:id="rId17"/>
    <p:sldId id="317" r:id="rId18"/>
    <p:sldId id="318" r:id="rId19"/>
    <p:sldId id="319" r:id="rId20"/>
    <p:sldId id="33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268" r:id="rId34"/>
    <p:sldId id="305" r:id="rId35"/>
    <p:sldId id="289" r:id="rId36"/>
    <p:sldId id="276" r:id="rId37"/>
    <p:sldId id="290" r:id="rId38"/>
    <p:sldId id="292" r:id="rId39"/>
    <p:sldId id="295" r:id="rId40"/>
    <p:sldId id="296" r:id="rId41"/>
    <p:sldId id="312" r:id="rId42"/>
    <p:sldId id="313" r:id="rId4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25"/>
  </p:normalViewPr>
  <p:slideViewPr>
    <p:cSldViewPr showGuides="1">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altLang="en-US" sz="1200" strike="noStrike" noProof="1" dirty="0">
                <a:latin typeface="Arial" panose="020B0604020202020204" pitchFamily="34" charset="0"/>
                <a:ea typeface="+mn-ea"/>
                <a:cs typeface="+mn-cs"/>
              </a:rPr>
              <a:t>‹#›</a:t>
            </a:fld>
            <a:endParaRPr lang="en-US" altLang="en-US" sz="1200" strike="noStrike" noProof="1">
              <a:latin typeface="Arial" panose="020B0604020202020204" pitchFamily="34" charset="0"/>
            </a:endParaRPr>
          </a:p>
        </p:txBody>
      </p:sp>
    </p:spTree>
    <p:extLst>
      <p:ext uri="{BB962C8B-B14F-4D97-AF65-F5344CB8AC3E}">
        <p14:creationId xmlns:p14="http://schemas.microsoft.com/office/powerpoint/2010/main" val="11452086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smtClean="0"/>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smtClean="0"/>
              <a:t>Bấm &amp; sửa kiểu phụ đề</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smtClean="0"/>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smtClean="0"/>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smtClean="0"/>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smtClean="0"/>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smtClean="0"/>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smtClean="0"/>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09:29</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GIAO%20AN%20DIEN%20TU%20LOP%205\lich%20su\su%20tuan%2022%20BT%20Dong%20khoi%20%20(co%20phim)\Son%20Chi%20Lam%20-%20Ben%20Tre%20Vao%20Xuan.mp3" TargetMode="External"/><Relationship Id="rId1" Type="http://schemas.microsoft.com/office/2007/relationships/media" Target="file:///D:\GIAO%20AN%20DIEN%20TU%20LOP%205\lich%20su\su%20tuan%2022%20BT%20Dong%20khoi%20%20(co%20phim)\Son%20Chi%20Lam%20-%20Ben%20Tre%20Vao%20Xuan.mp3"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20"/>
          <p:cNvSpPr>
            <a:spLocks noTextEdit="1"/>
          </p:cNvSpPr>
          <p:nvPr/>
        </p:nvSpPr>
        <p:spPr>
          <a:xfrm>
            <a:off x="2895600" y="1829435"/>
            <a:ext cx="3714750" cy="990600"/>
          </a:xfrm>
          <a:prstGeom prst="rect">
            <a:avLst/>
          </a:prstGeom>
        </p:spPr>
        <p:txBody>
          <a:bodyPr wrap="none" fromWordArt="1">
            <a:prstTxWarp prst="textPlain">
              <a:avLst>
                <a:gd name="adj" fmla="val 50000"/>
              </a:avLst>
            </a:prstTxWarp>
            <a:normAutofit/>
          </a:bodyPr>
          <a:lstStyle/>
          <a:p>
            <a:pPr algn="l"/>
            <a:r>
              <a:rPr lang="en-US" sz="2800" b="1">
                <a:ln w="9525" cap="flat" cmpd="sng">
                  <a:solidFill>
                    <a:srgbClr val="0000FF"/>
                  </a:solidFill>
                  <a:prstDash val="solid"/>
                  <a:roun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LỊCH SỬ</a:t>
            </a:r>
          </a:p>
        </p:txBody>
      </p:sp>
      <p:pic>
        <p:nvPicPr>
          <p:cNvPr id="14339" name="Picture 10" descr="Dove-02-june"/>
          <p:cNvPicPr>
            <a:picLocks noChangeAspect="1"/>
          </p:cNvPicPr>
          <p:nvPr/>
        </p:nvPicPr>
        <p:blipFill>
          <a:blip r:embed="rId2"/>
          <a:stretch>
            <a:fillRect/>
          </a:stretch>
        </p:blipFill>
        <p:spPr>
          <a:xfrm>
            <a:off x="6400800" y="1143000"/>
            <a:ext cx="1676400" cy="609600"/>
          </a:xfrm>
          <a:prstGeom prst="rect">
            <a:avLst/>
          </a:prstGeom>
          <a:noFill/>
          <a:ln w="9525">
            <a:noFill/>
          </a:ln>
        </p:spPr>
      </p:pic>
      <p:pic>
        <p:nvPicPr>
          <p:cNvPr id="14340" name="Picture 11" descr="Dove-02-june"/>
          <p:cNvPicPr>
            <a:picLocks noChangeAspect="1"/>
          </p:cNvPicPr>
          <p:nvPr/>
        </p:nvPicPr>
        <p:blipFill>
          <a:blip r:embed="rId2"/>
          <a:stretch>
            <a:fillRect/>
          </a:stretch>
        </p:blipFill>
        <p:spPr>
          <a:xfrm>
            <a:off x="1524000" y="1143000"/>
            <a:ext cx="1676400" cy="609600"/>
          </a:xfrm>
          <a:prstGeom prst="rect">
            <a:avLst/>
          </a:prstGeom>
          <a:noFill/>
          <a:ln w="9525">
            <a:noFill/>
          </a:ln>
        </p:spPr>
      </p:pic>
      <p:pic>
        <p:nvPicPr>
          <p:cNvPr id="14341" name="Picture 15" descr="Dove-02-june"/>
          <p:cNvPicPr>
            <a:picLocks noChangeAspect="1"/>
          </p:cNvPicPr>
          <p:nvPr/>
        </p:nvPicPr>
        <p:blipFill>
          <a:blip r:embed="rId2"/>
          <a:stretch>
            <a:fillRect/>
          </a:stretch>
        </p:blipFill>
        <p:spPr>
          <a:xfrm>
            <a:off x="2514600" y="5257800"/>
            <a:ext cx="1676400" cy="609600"/>
          </a:xfrm>
          <a:prstGeom prst="rect">
            <a:avLst/>
          </a:prstGeom>
          <a:noFill/>
          <a:ln w="9525">
            <a:noFill/>
          </a:ln>
        </p:spPr>
      </p:pic>
      <p:pic>
        <p:nvPicPr>
          <p:cNvPr id="14342" name="Picture 3" descr="Bellcoll"/>
          <p:cNvPicPr>
            <a:picLocks noChangeAspect="1"/>
          </p:cNvPicPr>
          <p:nvPr/>
        </p:nvPicPr>
        <p:blipFill>
          <a:blip r:embed="rId3"/>
          <a:stretch>
            <a:fillRect/>
          </a:stretch>
        </p:blipFill>
        <p:spPr>
          <a:xfrm rot="-2129160">
            <a:off x="-41275" y="65088"/>
            <a:ext cx="1719263" cy="1589087"/>
          </a:xfrm>
          <a:prstGeom prst="rect">
            <a:avLst/>
          </a:prstGeom>
          <a:noFill/>
          <a:ln w="9525">
            <a:noFill/>
          </a:ln>
        </p:spPr>
      </p:pic>
      <p:pic>
        <p:nvPicPr>
          <p:cNvPr id="14343" name="Picture 4" descr="Bellcoll"/>
          <p:cNvPicPr>
            <a:picLocks noChangeAspect="1"/>
          </p:cNvPicPr>
          <p:nvPr/>
        </p:nvPicPr>
        <p:blipFill>
          <a:blip r:embed="rId3"/>
          <a:stretch>
            <a:fillRect/>
          </a:stretch>
        </p:blipFill>
        <p:spPr>
          <a:xfrm rot="3382142">
            <a:off x="7578725" y="80963"/>
            <a:ext cx="1676400" cy="1460500"/>
          </a:xfrm>
          <a:prstGeom prst="rect">
            <a:avLst/>
          </a:prstGeom>
          <a:noFill/>
          <a:ln w="9525">
            <a:noFill/>
          </a:ln>
        </p:spPr>
      </p:pic>
      <p:pic>
        <p:nvPicPr>
          <p:cNvPr id="14344" name="Picture 5" descr="Bellcoll"/>
          <p:cNvPicPr>
            <a:picLocks noChangeAspect="1"/>
          </p:cNvPicPr>
          <p:nvPr/>
        </p:nvPicPr>
        <p:blipFill>
          <a:blip r:embed="rId3"/>
          <a:stretch>
            <a:fillRect/>
          </a:stretch>
        </p:blipFill>
        <p:spPr>
          <a:xfrm rot="-7752468">
            <a:off x="-128587" y="5414963"/>
            <a:ext cx="1682750" cy="1447800"/>
          </a:xfrm>
          <a:prstGeom prst="rect">
            <a:avLst/>
          </a:prstGeom>
          <a:noFill/>
          <a:ln w="9525">
            <a:noFill/>
          </a:ln>
        </p:spPr>
      </p:pic>
      <p:pic>
        <p:nvPicPr>
          <p:cNvPr id="14345" name="Picture 6" descr="Bellcoll"/>
          <p:cNvPicPr>
            <a:picLocks noChangeAspect="1"/>
          </p:cNvPicPr>
          <p:nvPr/>
        </p:nvPicPr>
        <p:blipFill>
          <a:blip r:embed="rId3"/>
          <a:stretch>
            <a:fillRect/>
          </a:stretch>
        </p:blipFill>
        <p:spPr>
          <a:xfrm rot="8003096">
            <a:off x="7554913" y="5510213"/>
            <a:ext cx="1644650" cy="1371600"/>
          </a:xfrm>
          <a:prstGeom prst="rect">
            <a:avLst/>
          </a:prstGeom>
          <a:noFill/>
          <a:ln w="9525">
            <a:noFill/>
          </a:ln>
        </p:spPr>
      </p:pic>
      <p:sp>
        <p:nvSpPr>
          <p:cNvPr id="22" name="AutoShape 21"/>
          <p:cNvSpPr/>
          <p:nvPr/>
        </p:nvSpPr>
        <p:spPr>
          <a:xfrm>
            <a:off x="6477000" y="2209800"/>
            <a:ext cx="574675" cy="485775"/>
          </a:xfrm>
          <a:prstGeom prst="star4">
            <a:avLst>
              <a:gd name="adj" fmla="val 12431"/>
            </a:avLst>
          </a:prstGeom>
          <a:solidFill>
            <a:srgbClr val="99FFCC"/>
          </a:solidFill>
          <a:ln w="12700" cap="sq" cmpd="sng">
            <a:solidFill>
              <a:schemeClr val="tx1"/>
            </a:solidFill>
            <a:prstDash val="solid"/>
            <a:miter/>
            <a:headEnd type="none" w="sm" len="sm"/>
            <a:tailEnd type="none" w="sm" len="sm"/>
          </a:ln>
        </p:spPr>
        <p:txBody>
          <a:bodyPr wrap="none" anchor="ctr" anchorCtr="0"/>
          <a:lstStyle/>
          <a:p>
            <a:pPr eaLnBrk="0" hangingPunct="0"/>
            <a:endParaRPr lang="vi-VN" altLang="vi-VN" dirty="0">
              <a:solidFill>
                <a:srgbClr val="000000"/>
              </a:solidFill>
              <a:latin typeface="Arial" panose="020B0604020202020204" pitchFamily="34" charset="0"/>
            </a:endParaRPr>
          </a:p>
        </p:txBody>
      </p:sp>
      <p:sp>
        <p:nvSpPr>
          <p:cNvPr id="23" name="AutoShape 22"/>
          <p:cNvSpPr/>
          <p:nvPr/>
        </p:nvSpPr>
        <p:spPr>
          <a:xfrm>
            <a:off x="1600200" y="2286000"/>
            <a:ext cx="574675" cy="485775"/>
          </a:xfrm>
          <a:prstGeom prst="star4">
            <a:avLst>
              <a:gd name="adj" fmla="val 12500"/>
            </a:avLst>
          </a:prstGeom>
          <a:solidFill>
            <a:srgbClr val="66FF33"/>
          </a:solidFill>
          <a:ln w="12700" cap="sq" cmpd="sng">
            <a:solidFill>
              <a:schemeClr val="tx1"/>
            </a:solidFill>
            <a:prstDash val="solid"/>
            <a:miter/>
            <a:headEnd type="none" w="sm" len="sm"/>
            <a:tailEnd type="none" w="sm" len="sm"/>
          </a:ln>
        </p:spPr>
        <p:txBody>
          <a:bodyPr wrap="none" anchor="ctr" anchorCtr="0"/>
          <a:lstStyle/>
          <a:p>
            <a:pPr eaLnBrk="0" hangingPunct="0"/>
            <a:endParaRPr lang="vi-VN" altLang="vi-VN" dirty="0">
              <a:solidFill>
                <a:srgbClr val="000000"/>
              </a:solidFill>
              <a:latin typeface="Arial" panose="020B0604020202020204" pitchFamily="34" charset="0"/>
            </a:endParaRPr>
          </a:p>
        </p:txBody>
      </p:sp>
      <p:pic>
        <p:nvPicPr>
          <p:cNvPr id="14348" name="Picture 15" descr="Dove-02-june"/>
          <p:cNvPicPr>
            <a:picLocks noChangeAspect="1"/>
          </p:cNvPicPr>
          <p:nvPr/>
        </p:nvPicPr>
        <p:blipFill>
          <a:blip r:embed="rId2"/>
          <a:stretch>
            <a:fillRect/>
          </a:stretch>
        </p:blipFill>
        <p:spPr>
          <a:xfrm>
            <a:off x="6019800" y="5257800"/>
            <a:ext cx="1676400" cy="609600"/>
          </a:xfrm>
          <a:prstGeom prst="rect">
            <a:avLst/>
          </a:prstGeom>
          <a:noFill/>
          <a:ln w="9525">
            <a:noFill/>
          </a:ln>
        </p:spPr>
      </p:pic>
      <p:sp>
        <p:nvSpPr>
          <p:cNvPr id="14349" name="WordArt 38"/>
          <p:cNvSpPr>
            <a:spLocks noTextEdit="1"/>
          </p:cNvSpPr>
          <p:nvPr/>
        </p:nvSpPr>
        <p:spPr>
          <a:xfrm>
            <a:off x="1509713" y="357188"/>
            <a:ext cx="6413500" cy="576262"/>
          </a:xfrm>
          <a:prstGeom prst="rect">
            <a:avLst/>
          </a:prstGeom>
        </p:spPr>
        <p:txBody>
          <a:bodyPr wrap="none" fromWordArt="1">
            <a:prstTxWarp prst="textPlain">
              <a:avLst>
                <a:gd name="adj" fmla="val 50000"/>
              </a:avLst>
            </a:prstTxWarp>
            <a:normAutofit fontScale="92500" lnSpcReduction="10000"/>
          </a:bodyPr>
          <a:lstStyle/>
          <a:p>
            <a:pPr algn="ctr"/>
            <a:r>
              <a:rPr lang="en-US" sz="3600" dirty="0">
                <a:ln w="9525" cap="flat" cmpd="sng">
                  <a:solidFill>
                    <a:srgbClr val="FF0000"/>
                  </a:solidFill>
                  <a:prstDash val="solid"/>
                  <a:roun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TRƯỜNG TIỂU HỌC </a:t>
            </a:r>
            <a:r>
              <a:rPr lang="en-US" sz="3600" dirty="0" smtClean="0">
                <a:ln w="9525" cap="flat" cmpd="sng">
                  <a:solidFill>
                    <a:srgbClr val="FF0000"/>
                  </a:solidFill>
                  <a:prstDash val="solid"/>
                  <a:round/>
                  <a:headEnd type="none" w="med" len="med"/>
                  <a:tailEnd type="none" w="med" len="med"/>
                </a:ln>
                <a:solidFill>
                  <a:srgbClr val="000000"/>
                </a:solidFill>
                <a:effectLst>
                  <a:outerShdw dist="45791" dir="2021404" algn="ctr" rotWithShape="0">
                    <a:srgbClr val="B2B2B2">
                      <a:alpha val="79999"/>
                    </a:srgbClr>
                  </a:outerShdw>
                </a:effectLst>
                <a:ea typeface="Times New Roman" panose="02020603050405020304" pitchFamily="18" charset="0"/>
              </a:rPr>
              <a:t>ĐẠI QUANG</a:t>
            </a:r>
            <a:endParaRPr lang="en-US" sz="3600" dirty="0">
              <a:ln w="9525" cap="flat" cmpd="sng">
                <a:solidFill>
                  <a:srgbClr val="FF0000"/>
                </a:solidFill>
                <a:prstDash val="solid"/>
                <a:roun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26" name="AutoShape 22"/>
          <p:cNvSpPr/>
          <p:nvPr/>
        </p:nvSpPr>
        <p:spPr>
          <a:xfrm>
            <a:off x="7239000" y="4953000"/>
            <a:ext cx="574675" cy="485775"/>
          </a:xfrm>
          <a:prstGeom prst="star4">
            <a:avLst>
              <a:gd name="adj" fmla="val 12500"/>
            </a:avLst>
          </a:prstGeom>
          <a:solidFill>
            <a:srgbClr val="66FF33"/>
          </a:solidFill>
          <a:ln w="12700" cap="sq" cmpd="sng">
            <a:solidFill>
              <a:schemeClr val="tx1"/>
            </a:solidFill>
            <a:prstDash val="solid"/>
            <a:miter/>
            <a:headEnd type="none" w="sm" len="sm"/>
            <a:tailEnd type="none" w="sm" len="sm"/>
          </a:ln>
        </p:spPr>
        <p:txBody>
          <a:bodyPr wrap="none" anchor="ctr" anchorCtr="0"/>
          <a:lstStyle/>
          <a:p>
            <a:pPr eaLnBrk="0" hangingPunct="0"/>
            <a:endParaRPr lang="vi-VN" altLang="vi-VN" dirty="0">
              <a:solidFill>
                <a:srgbClr val="000000"/>
              </a:solidFill>
              <a:latin typeface="Arial" panose="020B0604020202020204" pitchFamily="34" charset="0"/>
            </a:endParaRPr>
          </a:p>
        </p:txBody>
      </p:sp>
      <p:sp>
        <p:nvSpPr>
          <p:cNvPr id="27" name="AutoShape 21"/>
          <p:cNvSpPr/>
          <p:nvPr/>
        </p:nvSpPr>
        <p:spPr>
          <a:xfrm>
            <a:off x="1524000" y="4800600"/>
            <a:ext cx="574675" cy="485775"/>
          </a:xfrm>
          <a:prstGeom prst="star4">
            <a:avLst>
              <a:gd name="adj" fmla="val 12431"/>
            </a:avLst>
          </a:prstGeom>
          <a:solidFill>
            <a:srgbClr val="99FFCC"/>
          </a:solidFill>
          <a:ln w="12700" cap="sq" cmpd="sng">
            <a:solidFill>
              <a:schemeClr val="tx1"/>
            </a:solidFill>
            <a:prstDash val="solid"/>
            <a:miter/>
            <a:headEnd type="none" w="sm" len="sm"/>
            <a:tailEnd type="none" w="sm" len="sm"/>
          </a:ln>
        </p:spPr>
        <p:txBody>
          <a:bodyPr wrap="none" anchor="ctr" anchorCtr="0"/>
          <a:lstStyle/>
          <a:p>
            <a:pPr eaLnBrk="0" hangingPunct="0"/>
            <a:endParaRPr lang="vi-VN" altLang="vi-VN" dirty="0">
              <a:solidFill>
                <a:srgbClr val="000000"/>
              </a:solidFill>
              <a:latin typeface="Arial" panose="020B0604020202020204" pitchFamily="34" charset="0"/>
            </a:endParaRPr>
          </a:p>
        </p:txBody>
      </p:sp>
      <p:sp>
        <p:nvSpPr>
          <p:cNvPr id="3" name="Text Box 2"/>
          <p:cNvSpPr txBox="1"/>
          <p:nvPr/>
        </p:nvSpPr>
        <p:spPr>
          <a:xfrm>
            <a:off x="2743200" y="3152775"/>
            <a:ext cx="4122420" cy="922020"/>
          </a:xfrm>
          <a:prstGeom prst="rect">
            <a:avLst/>
          </a:prstGeom>
          <a:noFill/>
        </p:spPr>
        <p:txBody>
          <a:bodyPr wrap="square" rtlCol="0">
            <a:spAutoFit/>
          </a:bodyPr>
          <a:lstStyle/>
          <a:p>
            <a:r>
              <a:rPr lang="en-US" sz="3600" b="1">
                <a:ln w="22225">
                  <a:solidFill>
                    <a:schemeClr val="accent2"/>
                  </a:solidFill>
                  <a:prstDash val="solid"/>
                </a:ln>
                <a:solidFill>
                  <a:schemeClr val="accent2">
                    <a:lumMod val="40000"/>
                    <a:lumOff val="60000"/>
                  </a:schemeClr>
                </a:solidFill>
                <a:effectLst/>
              </a:rPr>
              <a:t>      </a:t>
            </a:r>
            <a:r>
              <a:rPr lang="en-US" sz="5400" b="1">
                <a:ln w="22225">
                  <a:solidFill>
                    <a:schemeClr val="accent2"/>
                  </a:solidFill>
                  <a:prstDash val="solid"/>
                </a:ln>
                <a:solidFill>
                  <a:schemeClr val="accent2">
                    <a:lumMod val="40000"/>
                    <a:lumOff val="60000"/>
                  </a:schemeClr>
                </a:solidFill>
                <a:effectLst/>
              </a:rPr>
              <a:t> LỚP 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repeatCount="indefinite"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2000"/>
                                        <p:tgtEl>
                                          <p:spTgt spid="22"/>
                                        </p:tgtEl>
                                      </p:cBhvr>
                                    </p:animEffect>
                                  </p:childTnLst>
                                </p:cTn>
                              </p:par>
                            </p:childTnLst>
                          </p:cTn>
                        </p:par>
                        <p:par>
                          <p:cTn id="8" fill="hold">
                            <p:stCondLst>
                              <p:cond delay="2000"/>
                            </p:stCondLst>
                            <p:childTnLst>
                              <p:par>
                                <p:cTn id="9" presetID="9" presetClass="entr" presetSubtype="0" repeatCount="indefinite"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2000"/>
                                        <p:tgtEl>
                                          <p:spTgt spid="23"/>
                                        </p:tgtEl>
                                      </p:cBhvr>
                                    </p:animEffect>
                                  </p:childTnLst>
                                </p:cTn>
                              </p:par>
                            </p:childTnLst>
                          </p:cTn>
                        </p:par>
                        <p:par>
                          <p:cTn id="12" fill="hold">
                            <p:stCondLst>
                              <p:cond delay="4000"/>
                            </p:stCondLst>
                            <p:childTnLst>
                              <p:par>
                                <p:cTn id="13" presetID="9" presetClass="entr" presetSubtype="0" repeatCount="indefinite"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2000"/>
                                        <p:tgtEl>
                                          <p:spTgt spid="26"/>
                                        </p:tgtEl>
                                      </p:cBhvr>
                                    </p:animEffect>
                                  </p:childTnLst>
                                </p:cTn>
                              </p:par>
                            </p:childTnLst>
                          </p:cTn>
                        </p:par>
                        <p:par>
                          <p:cTn id="16" fill="hold">
                            <p:stCondLst>
                              <p:cond delay="6000"/>
                            </p:stCondLst>
                            <p:childTnLst>
                              <p:par>
                                <p:cTn id="17" presetID="9" presetClass="entr" presetSubtype="0" repeatCount="indefinite"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6" grpId="0" bldLvl="0" animBg="1"/>
      <p:bldP spid="2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6"/>
          <p:cNvSpPr>
            <a:spLocks noGrp="1"/>
          </p:cNvSpPr>
          <p:nvPr>
            <p:ph type="title"/>
          </p:nvPr>
        </p:nvSpPr>
        <p:spPr>
          <a:xfrm>
            <a:off x="158115" y="5410200"/>
            <a:ext cx="9030970" cy="1143000"/>
          </a:xfrm>
        </p:spPr>
        <p:txBody>
          <a:bodyPr vert="horz" wrap="square" lIns="91440" tIns="45720" rIns="91440" bIns="45720" anchor="ctr" anchorCtr="0"/>
          <a:lstStyle/>
          <a:p>
            <a:pPr eaLnBrk="1" hangingPunct="1"/>
            <a:r>
              <a:rPr lang="en-US" altLang="en-US" sz="2800" b="1" dirty="0">
                <a:latin typeface="Times New Roman" panose="02020603050405020304" pitchFamily="18" charset="0"/>
              </a:rPr>
              <a:t>Máy chém dưới thời Ngô Đình Diệm hiện đang được trưng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y tại bảo t</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ng TP. Cần Thơ, Việt Nam</a:t>
            </a:r>
            <a:endParaRPr lang="en-US" altLang="en-US" sz="2800" b="1" dirty="0">
              <a:latin typeface="Times New Roman" panose="02020603050405020304" pitchFamily="18" charset="0"/>
              <a:ea typeface="Times New Roman" panose="02020603050405020304" pitchFamily="18" charset="0"/>
            </a:endParaRPr>
          </a:p>
        </p:txBody>
      </p:sp>
      <p:pic>
        <p:nvPicPr>
          <p:cNvPr id="12290" name="Content Placeholder 4"/>
          <p:cNvPicPr>
            <a:picLocks noGrp="1" noChangeAspect="1"/>
          </p:cNvPicPr>
          <p:nvPr>
            <p:ph idx="1"/>
          </p:nvPr>
        </p:nvPicPr>
        <p:blipFill>
          <a:blip r:embed="rId2"/>
          <a:stretch>
            <a:fillRect/>
          </a:stretch>
        </p:blipFill>
        <p:spPr>
          <a:xfrm>
            <a:off x="393700" y="457200"/>
            <a:ext cx="4178300" cy="5029200"/>
          </a:xfrm>
        </p:spPr>
      </p:pic>
      <p:pic>
        <p:nvPicPr>
          <p:cNvPr id="12291" name="Picture 5"/>
          <p:cNvPicPr>
            <a:picLocks noChangeAspect="1"/>
          </p:cNvPicPr>
          <p:nvPr/>
        </p:nvPicPr>
        <p:blipFill>
          <a:blip r:embed="rId3"/>
          <a:stretch>
            <a:fillRect/>
          </a:stretch>
        </p:blipFill>
        <p:spPr>
          <a:xfrm>
            <a:off x="4648200" y="457200"/>
            <a:ext cx="3962400" cy="507682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Nơi giữ chỗ cho Số hiệu Bản chiếu 5"/>
          <p:cNvSpPr>
            <a:spLocks noGrp="1"/>
          </p:cNvSpPr>
          <p:nvPr>
            <p:ph type="sldNum" sz="quarter" idx="12"/>
          </p:nvPr>
        </p:nvSpPr>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buSzTx/>
            </a:pPr>
            <a:fld id="{9A0DB2DC-4C9A-4742-B13C-FB6460FD3503}" type="slidenum">
              <a:rPr lang="en-US" altLang="en-US" sz="1400" dirty="0">
                <a:latin typeface="Arial" panose="020B0604020202020204" pitchFamily="34" charset="0"/>
              </a:rPr>
              <a:t>11</a:t>
            </a:fld>
            <a:endParaRPr lang="en-US" altLang="en-US" sz="1400" dirty="0">
              <a:latin typeface="Arial" panose="020B0604020202020204" pitchFamily="34" charset="0"/>
            </a:endParaRPr>
          </a:p>
        </p:txBody>
      </p:sp>
      <p:pic>
        <p:nvPicPr>
          <p:cNvPr id="13314" name="Picture 5"/>
          <p:cNvPicPr>
            <a:picLocks noChangeAspect="1"/>
          </p:cNvPicPr>
          <p:nvPr/>
        </p:nvPicPr>
        <p:blipFill>
          <a:blip r:embed="rId2"/>
          <a:stretch>
            <a:fillRect/>
          </a:stretch>
        </p:blipFill>
        <p:spPr>
          <a:xfrm>
            <a:off x="228600" y="1600200"/>
            <a:ext cx="4953000" cy="5105400"/>
          </a:xfrm>
          <a:prstGeom prst="rect">
            <a:avLst/>
          </a:prstGeom>
          <a:noFill/>
          <a:ln w="9525">
            <a:noFill/>
          </a:ln>
        </p:spPr>
      </p:pic>
      <p:pic>
        <p:nvPicPr>
          <p:cNvPr id="13315" name="Picture 6"/>
          <p:cNvPicPr>
            <a:picLocks noChangeAspect="1"/>
          </p:cNvPicPr>
          <p:nvPr/>
        </p:nvPicPr>
        <p:blipFill>
          <a:blip r:embed="rId3"/>
          <a:stretch>
            <a:fillRect/>
          </a:stretch>
        </p:blipFill>
        <p:spPr>
          <a:xfrm>
            <a:off x="5257800" y="1657350"/>
            <a:ext cx="3571875" cy="4743450"/>
          </a:xfrm>
          <a:prstGeom prst="rect">
            <a:avLst/>
          </a:prstGeom>
          <a:noFill/>
          <a:ln w="9525">
            <a:noFill/>
          </a:ln>
        </p:spPr>
      </p:pic>
      <p:sp>
        <p:nvSpPr>
          <p:cNvPr id="13316" name="Rectangle 7"/>
          <p:cNvSpPr/>
          <p:nvPr/>
        </p:nvSpPr>
        <p:spPr>
          <a:xfrm>
            <a:off x="5292725" y="6094413"/>
            <a:ext cx="3851275" cy="76358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algn="ctr"/>
            <a:r>
              <a:rPr lang="en-US" altLang="en-US" sz="2800" dirty="0">
                <a:solidFill>
                  <a:schemeClr val="accent2"/>
                </a:solidFill>
                <a:latin typeface="Arial" panose="020B0604020202020204" pitchFamily="34" charset="0"/>
              </a:rPr>
              <a:t>Mĩ- Diệm tàn sát dân lành</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4"/>
          <p:cNvSpPr/>
          <p:nvPr/>
        </p:nvSpPr>
        <p:spPr>
          <a:xfrm>
            <a:off x="1915160" y="6324600"/>
            <a:ext cx="5749925" cy="3810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algn="ctr"/>
            <a:r>
              <a:rPr lang="en-US" altLang="en-US" sz="3600" b="1" dirty="0">
                <a:solidFill>
                  <a:schemeClr val="accent2"/>
                </a:solidFill>
                <a:latin typeface="Arial" panose="020B0604020202020204" pitchFamily="34" charset="0"/>
              </a:rPr>
              <a:t>Mĩ thảm sát đồng bào ta </a:t>
            </a:r>
          </a:p>
        </p:txBody>
      </p:sp>
      <p:pic>
        <p:nvPicPr>
          <p:cNvPr id="14338" name="Picture 5"/>
          <p:cNvPicPr>
            <a:picLocks noChangeAspect="1"/>
          </p:cNvPicPr>
          <p:nvPr/>
        </p:nvPicPr>
        <p:blipFill>
          <a:blip r:embed="rId2"/>
          <a:stretch>
            <a:fillRect/>
          </a:stretch>
        </p:blipFill>
        <p:spPr>
          <a:xfrm>
            <a:off x="76200" y="939800"/>
            <a:ext cx="4419600" cy="5410200"/>
          </a:xfrm>
          <a:prstGeom prst="rect">
            <a:avLst/>
          </a:prstGeom>
          <a:noFill/>
          <a:ln w="9525">
            <a:noFill/>
          </a:ln>
        </p:spPr>
      </p:pic>
      <p:pic>
        <p:nvPicPr>
          <p:cNvPr id="14339" name="Picture 6"/>
          <p:cNvPicPr>
            <a:picLocks noChangeAspect="1"/>
          </p:cNvPicPr>
          <p:nvPr/>
        </p:nvPicPr>
        <p:blipFill>
          <a:blip r:embed="rId3"/>
          <a:stretch>
            <a:fillRect/>
          </a:stretch>
        </p:blipFill>
        <p:spPr>
          <a:xfrm>
            <a:off x="4533900" y="927100"/>
            <a:ext cx="4572000" cy="5410200"/>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p:nvPr/>
        </p:nvSpPr>
        <p:spPr>
          <a:xfrm>
            <a:off x="1066800" y="2057400"/>
            <a:ext cx="6096000" cy="769938"/>
          </a:xfrm>
          <a:prstGeom prst="rect">
            <a:avLst/>
          </a:prstGeom>
          <a:noFill/>
          <a:ln w="9525">
            <a:noFill/>
          </a:ln>
        </p:spPr>
        <p:txBody>
          <a:bodyPr anchor="t" anchorCtr="0">
            <a:spAutoFit/>
          </a:bodyPr>
          <a:lstStyle/>
          <a:p>
            <a:pPr>
              <a:spcBef>
                <a:spcPct val="50000"/>
              </a:spcBef>
            </a:pPr>
            <a:endParaRPr lang="vi-VN" altLang="en-US" sz="4400" dirty="0">
              <a:latin typeface=".VnTime" pitchFamily="34" charset="0"/>
            </a:endParaRPr>
          </a:p>
        </p:txBody>
      </p:sp>
      <p:sp>
        <p:nvSpPr>
          <p:cNvPr id="7174" name="Text Box 6"/>
          <p:cNvSpPr txBox="1"/>
          <p:nvPr/>
        </p:nvSpPr>
        <p:spPr>
          <a:xfrm>
            <a:off x="266700" y="2590483"/>
            <a:ext cx="8991600" cy="2245360"/>
          </a:xfrm>
          <a:prstGeom prst="rect">
            <a:avLst/>
          </a:prstGeom>
          <a:noFill/>
          <a:ln w="9525">
            <a:noFill/>
          </a:ln>
        </p:spPr>
        <p:txBody>
          <a:bodyPr anchor="t" anchorCtr="0">
            <a:spAutoFit/>
          </a:bodyPr>
          <a:lstStyle/>
          <a:p>
            <a:pPr>
              <a:spcBef>
                <a:spcPct val="50000"/>
              </a:spcBef>
            </a:pPr>
            <a:r>
              <a:rPr lang="en-US" altLang="en-US" sz="2800" b="1" i="1" dirty="0">
                <a:solidFill>
                  <a:schemeClr val="accent2"/>
                </a:solidFill>
                <a:latin typeface="Times New Roman" panose="02020603050405020304" pitchFamily="18" charset="0"/>
              </a:rPr>
              <a:t>Mĩ – Diệm thi h</a:t>
            </a:r>
            <a:r>
              <a:rPr lang="en-US" altLang="en-US" sz="2800" b="1" i="1" dirty="0">
                <a:solidFill>
                  <a:schemeClr val="accent2"/>
                </a:solidFill>
                <a:latin typeface="Times New Roman" panose="02020603050405020304" pitchFamily="18" charset="0"/>
                <a:ea typeface="Times New Roman" panose="02020603050405020304" pitchFamily="18" charset="0"/>
              </a:rPr>
              <a:t>à</a:t>
            </a:r>
            <a:r>
              <a:rPr lang="en-US" altLang="en-US" sz="2800" b="1" i="1" dirty="0">
                <a:solidFill>
                  <a:schemeClr val="accent2"/>
                </a:solidFill>
                <a:latin typeface="Times New Roman" panose="02020603050405020304" pitchFamily="18" charset="0"/>
              </a:rPr>
              <a:t>nh chính sách “tố cộng” v</a:t>
            </a:r>
            <a:r>
              <a:rPr lang="en-US" altLang="en-US" sz="2800" b="1" i="1" dirty="0">
                <a:solidFill>
                  <a:schemeClr val="accent2"/>
                </a:solidFill>
                <a:latin typeface="Times New Roman" panose="02020603050405020304" pitchFamily="18" charset="0"/>
                <a:ea typeface="Times New Roman" panose="02020603050405020304" pitchFamily="18" charset="0"/>
              </a:rPr>
              <a:t>à</a:t>
            </a:r>
            <a:r>
              <a:rPr lang="en-US" altLang="en-US" sz="2800" b="1" i="1" dirty="0">
                <a:solidFill>
                  <a:schemeClr val="accent2"/>
                </a:solidFill>
                <a:latin typeface="Times New Roman" panose="02020603050405020304" pitchFamily="18" charset="0"/>
              </a:rPr>
              <a:t> “diệt cộng” đã gây ra các cuộc t</a:t>
            </a:r>
            <a:r>
              <a:rPr lang="en-US" altLang="en-US" sz="2800" b="1" i="1" dirty="0">
                <a:solidFill>
                  <a:schemeClr val="accent2"/>
                </a:solidFill>
                <a:latin typeface="Times New Roman" panose="02020603050405020304" pitchFamily="18" charset="0"/>
                <a:ea typeface="Times New Roman" panose="02020603050405020304" pitchFamily="18" charset="0"/>
              </a:rPr>
              <a:t>à</a:t>
            </a:r>
            <a:r>
              <a:rPr lang="en-US" altLang="en-US" sz="2800" b="1" i="1" dirty="0">
                <a:solidFill>
                  <a:schemeClr val="accent2"/>
                </a:solidFill>
                <a:latin typeface="Times New Roman" panose="02020603050405020304" pitchFamily="18" charset="0"/>
              </a:rPr>
              <a:t>n sát đẫm máu cho nhân dân miền Nam.Trước tình hình đó, không thể chịu đựng được mãi, không còn con đường n</a:t>
            </a:r>
            <a:r>
              <a:rPr lang="en-US" altLang="en-US" sz="2800" b="1" i="1" dirty="0">
                <a:solidFill>
                  <a:schemeClr val="accent2"/>
                </a:solidFill>
                <a:latin typeface="Times New Roman" panose="02020603050405020304" pitchFamily="18" charset="0"/>
                <a:ea typeface="Times New Roman" panose="02020603050405020304" pitchFamily="18" charset="0"/>
              </a:rPr>
              <a:t>à</a:t>
            </a:r>
            <a:r>
              <a:rPr lang="en-US" altLang="en-US" sz="2800" b="1" i="1" dirty="0">
                <a:solidFill>
                  <a:schemeClr val="accent2"/>
                </a:solidFill>
                <a:latin typeface="Times New Roman" panose="02020603050405020304" pitchFamily="18" charset="0"/>
              </a:rPr>
              <a:t>o khác, nhân dân buộc phải vùng lên phá tan ách kìm kẹp.</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3" name="Text Box 6"/>
          <p:cNvSpPr txBox="1"/>
          <p:nvPr/>
        </p:nvSpPr>
        <p:spPr>
          <a:xfrm>
            <a:off x="266700" y="5715000"/>
            <a:ext cx="8458200" cy="1076325"/>
          </a:xfrm>
          <a:prstGeom prst="rect">
            <a:avLst/>
          </a:prstGeom>
          <a:noFill/>
          <a:ln w="9525">
            <a:noFill/>
          </a:ln>
        </p:spPr>
        <p:txBody>
          <a:bodyPr anchor="t" anchorCtr="0">
            <a:spAutoFit/>
          </a:bodyPr>
          <a:lstStyle/>
          <a:p>
            <a:pPr>
              <a:spcBef>
                <a:spcPct val="50000"/>
              </a:spcBef>
            </a:pPr>
            <a:r>
              <a:rPr lang="en-US" altLang="en-US" sz="3200" b="1" i="1" dirty="0">
                <a:solidFill>
                  <a:schemeClr val="accent2"/>
                </a:solidFill>
                <a:latin typeface="Times New Roman" panose="02020603050405020304" pitchFamily="18" charset="0"/>
              </a:rPr>
              <a:t>Phong tr</a:t>
            </a:r>
            <a:r>
              <a:rPr lang="en-US" altLang="en-US" sz="3200" b="1" i="1" dirty="0">
                <a:solidFill>
                  <a:schemeClr val="accent2"/>
                </a:solidFill>
                <a:latin typeface="Times New Roman" panose="02020603050405020304" pitchFamily="18" charset="0"/>
                <a:ea typeface="Times New Roman" panose="02020603050405020304" pitchFamily="18" charset="0"/>
              </a:rPr>
              <a:t>à</a:t>
            </a:r>
            <a:r>
              <a:rPr lang="en-US" altLang="en-US" sz="3200" b="1" i="1" dirty="0">
                <a:solidFill>
                  <a:schemeClr val="accent2"/>
                </a:solidFill>
                <a:latin typeface="Times New Roman" panose="02020603050405020304" pitchFamily="18" charset="0"/>
              </a:rPr>
              <a:t>o bùng nổ v</a:t>
            </a:r>
            <a:r>
              <a:rPr lang="en-US" altLang="en-US" sz="3200" b="1" i="1" dirty="0">
                <a:solidFill>
                  <a:schemeClr val="accent2"/>
                </a:solidFill>
                <a:latin typeface="Times New Roman" panose="02020603050405020304" pitchFamily="18" charset="0"/>
                <a:ea typeface="Times New Roman" panose="02020603050405020304" pitchFamily="18" charset="0"/>
              </a:rPr>
              <a:t>à</a:t>
            </a:r>
            <a:r>
              <a:rPr lang="en-US" altLang="en-US" sz="3200" b="1" i="1" dirty="0">
                <a:solidFill>
                  <a:schemeClr val="accent2"/>
                </a:solidFill>
                <a:latin typeface="Times New Roman" panose="02020603050405020304" pitchFamily="18" charset="0"/>
              </a:rPr>
              <a:t>o cuối năm 1959  đầu năm 1960, mạnh mẽ nhất l</a:t>
            </a:r>
            <a:r>
              <a:rPr lang="en-US" altLang="en-US" sz="3200" b="1" i="1" dirty="0">
                <a:solidFill>
                  <a:schemeClr val="accent2"/>
                </a:solidFill>
                <a:latin typeface="Times New Roman" panose="02020603050405020304" pitchFamily="18" charset="0"/>
                <a:ea typeface="Times New Roman" panose="02020603050405020304" pitchFamily="18" charset="0"/>
              </a:rPr>
              <a:t>à</a:t>
            </a:r>
            <a:r>
              <a:rPr lang="en-US" altLang="en-US" sz="3200" b="1" i="1" dirty="0">
                <a:solidFill>
                  <a:schemeClr val="accent2"/>
                </a:solidFill>
                <a:latin typeface="Times New Roman" panose="02020603050405020304" pitchFamily="18" charset="0"/>
              </a:rPr>
              <a:t> ở Bến Tre</a:t>
            </a:r>
            <a:endParaRPr lang="en-US" altLang="en-US" sz="3200" b="1" i="1" dirty="0">
              <a:solidFill>
                <a:schemeClr val="accent2"/>
              </a:solidFill>
              <a:latin typeface="Times New Roman" panose="02020603050405020304" pitchFamily="18" charset="0"/>
              <a:ea typeface="Times New Roman" panose="02020603050405020304" pitchFamily="18" charset="0"/>
            </a:endParaRPr>
          </a:p>
        </p:txBody>
      </p:sp>
      <p:sp>
        <p:nvSpPr>
          <p:cNvPr id="4" name="Text Box 6"/>
          <p:cNvSpPr txBox="1"/>
          <p:nvPr/>
        </p:nvSpPr>
        <p:spPr>
          <a:xfrm>
            <a:off x="228600" y="4724083"/>
            <a:ext cx="8534400" cy="1076325"/>
          </a:xfrm>
          <a:prstGeom prst="rect">
            <a:avLst/>
          </a:prstGeom>
          <a:noFill/>
          <a:ln w="9525">
            <a:noFill/>
          </a:ln>
        </p:spPr>
        <p:txBody>
          <a:bodyPr anchor="t" anchorCtr="0">
            <a:spAutoFit/>
          </a:bodyPr>
          <a:lstStyle/>
          <a:p>
            <a:pPr>
              <a:spcBef>
                <a:spcPct val="50000"/>
              </a:spcBef>
            </a:pPr>
            <a:r>
              <a:rPr lang="en-US" altLang="en-US" sz="3200" dirty="0">
                <a:solidFill>
                  <a:srgbClr val="FF0000"/>
                </a:solidFill>
                <a:latin typeface="Times New Roman" panose="02020603050405020304" pitchFamily="18" charset="0"/>
              </a:rPr>
              <a:t>- Phong tr</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o bùng nổ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o thời gian n</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o? Tiêu biểu nhất l</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 ở đâu?</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34822" name="Text Box 6"/>
          <p:cNvSpPr txBox="1"/>
          <p:nvPr/>
        </p:nvSpPr>
        <p:spPr>
          <a:xfrm>
            <a:off x="266700" y="973138"/>
            <a:ext cx="8839200" cy="1568450"/>
          </a:xfrm>
          <a:prstGeom prst="rect">
            <a:avLst/>
          </a:prstGeom>
          <a:noFill/>
          <a:ln w="9525">
            <a:noFill/>
          </a:ln>
        </p:spPr>
        <p:txBody>
          <a:bodyPr anchor="t" anchorCtr="0">
            <a:spAutoFit/>
          </a:bodyPr>
          <a:lstStyle/>
          <a:p>
            <a:pPr>
              <a:spcBef>
                <a:spcPct val="50000"/>
              </a:spcBef>
            </a:pPr>
            <a:r>
              <a:rPr lang="en-US" altLang="en-US" sz="3200" dirty="0">
                <a:solidFill>
                  <a:srgbClr val="FF0000"/>
                </a:solidFill>
                <a:latin typeface="Times New Roman" panose="02020603050405020304" pitchFamily="18" charset="0"/>
              </a:rPr>
              <a:t>Phong tr</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o “Đồng khởi” ở Bến tre nổ ra trong ho</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n cảnh n</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rPr>
              <a:t>o?  Vì sao nhân dân Miền Nam đồng loạt đứng lên chống lại Mĩ - Diệm?</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8" name="AutoShape 10"/>
          <p:cNvSpPr>
            <a:spLocks noChangeArrowheads="1"/>
          </p:cNvSpPr>
          <p:nvPr/>
        </p:nvSpPr>
        <p:spPr bwMode="auto">
          <a:xfrm>
            <a:off x="228600" y="228600"/>
            <a:ext cx="8915400" cy="7366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Text Box 14"/>
          <p:cNvSpPr txBox="1"/>
          <p:nvPr/>
        </p:nvSpPr>
        <p:spPr>
          <a:xfrm>
            <a:off x="152400" y="304800"/>
            <a:ext cx="8686800" cy="523875"/>
          </a:xfrm>
          <a:prstGeom prst="rect">
            <a:avLst/>
          </a:prstGeom>
          <a:noFill/>
          <a:ln w="9525">
            <a:noFill/>
          </a:ln>
        </p:spPr>
        <p:txBody>
          <a:bodyPr anchor="t" anchorCtr="0">
            <a:spAutoFit/>
          </a:bodyPr>
          <a:lstStyle/>
          <a:p>
            <a:pPr algn="ctr">
              <a:spcBef>
                <a:spcPct val="50000"/>
              </a:spcBef>
            </a:pPr>
            <a:r>
              <a:rPr lang="en-US" altLang="en-US" sz="2800" b="1" dirty="0">
                <a:solidFill>
                  <a:srgbClr val="0000FF"/>
                </a:solidFill>
                <a:latin typeface="Times New Roman" panose="02020603050405020304" pitchFamily="18" charset="0"/>
              </a:rPr>
              <a:t>1.Ho</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rPr>
              <a:t>n cảnh bùng nổ phong tr</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rPr>
              <a:t>o “Đồng khởi” Bến Tre.</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additive="base">
                                        <p:cTn id="12" dur="500" fill="hold"/>
                                        <p:tgtEl>
                                          <p:spTgt spid="34822"/>
                                        </p:tgtEl>
                                        <p:attrNameLst>
                                          <p:attrName>ppt_x</p:attrName>
                                        </p:attrNameLst>
                                      </p:cBhvr>
                                      <p:tavLst>
                                        <p:tav tm="0">
                                          <p:val>
                                            <p:strVal val="#ppt_x"/>
                                          </p:val>
                                        </p:tav>
                                        <p:tav tm="100000">
                                          <p:val>
                                            <p:strVal val="#ppt_x"/>
                                          </p:val>
                                        </p:tav>
                                      </p:tavLst>
                                    </p:anim>
                                    <p:anim calcmode="lin" valueType="num">
                                      <p:cBhvr additive="base">
                                        <p:cTn id="13"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1000"/>
                                        <p:tgtEl>
                                          <p:spTgt spid="7174"/>
                                        </p:tgtEl>
                                      </p:cBhvr>
                                    </p:animEffect>
                                    <p:anim calcmode="lin" valueType="num">
                                      <p:cBhvr>
                                        <p:cTn id="24" dur="1000" fill="hold"/>
                                        <p:tgtEl>
                                          <p:spTgt spid="7174"/>
                                        </p:tgtEl>
                                        <p:attrNameLst>
                                          <p:attrName>ppt_x</p:attrName>
                                        </p:attrNameLst>
                                      </p:cBhvr>
                                      <p:tavLst>
                                        <p:tav tm="0">
                                          <p:val>
                                            <p:strVal val="#ppt_x"/>
                                          </p:val>
                                        </p:tav>
                                        <p:tav tm="100000">
                                          <p:val>
                                            <p:strVal val="#ppt_x"/>
                                          </p:val>
                                        </p:tav>
                                      </p:tavLst>
                                    </p:anim>
                                    <p:anim calcmode="lin" valueType="num">
                                      <p:cBhvr>
                                        <p:cTn id="25"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3" grpId="0"/>
      <p:bldP spid="4" grpId="0"/>
      <p:bldP spid="34822"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ơi giữ chỗ cho Số hiệu Bản chiếu 5"/>
          <p:cNvSpPr>
            <a:spLocks noGrp="1"/>
          </p:cNvSpPr>
          <p:nvPr>
            <p:ph type="sldNum" sz="quarter" idx="12"/>
          </p:nvPr>
        </p:nvSpPr>
        <p:spPr>
          <a:xfrm>
            <a:off x="6477000" y="6083300"/>
            <a:ext cx="2133600" cy="476250"/>
          </a:xfrm>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buSzTx/>
            </a:pPr>
            <a:fld id="{9A0DB2DC-4C9A-4742-B13C-FB6460FD3503}" type="slidenum">
              <a:rPr lang="en-US" altLang="en-US" sz="1400" dirty="0">
                <a:latin typeface="Arial" panose="020B0604020202020204" pitchFamily="34" charset="0"/>
              </a:rPr>
              <a:t>14</a:t>
            </a:fld>
            <a:endParaRPr lang="en-US" altLang="en-US" sz="1400" dirty="0">
              <a:latin typeface="Arial" panose="020B0604020202020204" pitchFamily="34" charset="0"/>
            </a:endParaRPr>
          </a:p>
        </p:txBody>
      </p:sp>
      <p:sp>
        <p:nvSpPr>
          <p:cNvPr id="16386" name="Text Box 10"/>
          <p:cNvSpPr txBox="1"/>
          <p:nvPr/>
        </p:nvSpPr>
        <p:spPr>
          <a:xfrm>
            <a:off x="152400" y="587375"/>
            <a:ext cx="8844915" cy="5077460"/>
          </a:xfrm>
          <a:prstGeom prst="rect">
            <a:avLst/>
          </a:prstGeom>
          <a:noFill/>
          <a:ln w="9525">
            <a:noFill/>
          </a:ln>
        </p:spPr>
        <p:txBody>
          <a:bodyPr wrap="square" anchor="t" anchorCtr="0">
            <a:spAutoFit/>
          </a:bodyPr>
          <a:lstStyle/>
          <a:p>
            <a:pPr>
              <a:spcBef>
                <a:spcPct val="50000"/>
              </a:spcBef>
            </a:pPr>
            <a:r>
              <a:rPr lang="en-US" altLang="en-US" sz="3600" dirty="0">
                <a:latin typeface=".VnTime" pitchFamily="34" charset="0"/>
              </a:rPr>
              <a:t>   </a:t>
            </a:r>
            <a:r>
              <a:rPr lang="en-US" altLang="en-US" sz="3600" dirty="0">
                <a:latin typeface="Times New Roman" panose="02020603050405020304" pitchFamily="18" charset="0"/>
              </a:rPr>
              <a:t>Tháng 9 năm 1959, Mĩ - Diệm đã ra đạo luật 10/59, thiết lập 3 tòa án quân sự cho phép công khai tàn sát nhân dân theo kiểu cực hình man rợ thời trung cổ. Ước tính đến năm 1959, ở miền nam có 466 000 người bị bắt, 400000 người bị tù đày, 68000 người bị giết hại. Chính tội ác đẫm máu của Mĩ - Diệm gây ra cho nhân dân và lòng khát khao tự do của nhân dân đã thúc đẩy nhân dân ta đứng lên là “ Đồng khởi”.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5410200"/>
            <a:ext cx="8458200" cy="1295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130" name="AutoShape 10"/>
          <p:cNvSpPr>
            <a:spLocks noChangeArrowheads="1"/>
          </p:cNvSpPr>
          <p:nvPr/>
        </p:nvSpPr>
        <p:spPr bwMode="auto">
          <a:xfrm>
            <a:off x="1295400" y="76200"/>
            <a:ext cx="7002463" cy="7366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134" name="Text Box 14"/>
          <p:cNvSpPr txBox="1"/>
          <p:nvPr/>
        </p:nvSpPr>
        <p:spPr>
          <a:xfrm>
            <a:off x="1371600" y="152400"/>
            <a:ext cx="7010400" cy="584200"/>
          </a:xfrm>
          <a:prstGeom prst="rect">
            <a:avLst/>
          </a:prstGeom>
          <a:noFill/>
          <a:ln w="9525">
            <a:noFill/>
          </a:ln>
        </p:spPr>
        <p:txBody>
          <a:bodyPr anchor="t" anchorCtr="0">
            <a:spAutoFit/>
          </a:bodyPr>
          <a:lstStyle/>
          <a:p>
            <a:pPr algn="ctr">
              <a:spcBef>
                <a:spcPct val="50000"/>
              </a:spcBef>
            </a:pPr>
            <a:r>
              <a:rPr lang="en-US" altLang="en-US" sz="3200" b="1" dirty="0">
                <a:solidFill>
                  <a:srgbClr val="0000FF"/>
                </a:solidFill>
                <a:latin typeface="Times New Roman" panose="02020603050405020304" pitchFamily="18" charset="0"/>
              </a:rPr>
              <a:t>1. Ho</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rPr>
              <a:t>n cảnh bùng nổ phong tr</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rPr>
              <a:t>o.</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571500" y="5562600"/>
            <a:ext cx="8229600" cy="1538288"/>
          </a:xfrm>
          <a:prstGeom prst="rect">
            <a:avLst/>
          </a:prstGeom>
          <a:noFill/>
          <a:ln w="9525">
            <a:noFill/>
          </a:ln>
        </p:spPr>
        <p:txBody>
          <a:bodyPr anchor="t" anchorCtr="0">
            <a:spAutoFit/>
          </a:bodyPr>
          <a:lstStyle/>
          <a:p>
            <a:pPr marL="457200" indent="-457200">
              <a:buChar char="-"/>
            </a:pPr>
            <a:r>
              <a:rPr lang="en-US" altLang="en-US" sz="3200" dirty="0">
                <a:latin typeface="Times New Roman" panose="02020603050405020304" pitchFamily="18" charset="0"/>
              </a:rPr>
              <a:t>Trước sự t</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 sát của Mĩ - Diệm, phong tr</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o </a:t>
            </a:r>
          </a:p>
          <a:p>
            <a:pPr marL="457200" indent="-457200"/>
            <a:r>
              <a:rPr lang="en-US" altLang="en-US" sz="3200" dirty="0">
                <a:latin typeface="Times New Roman" panose="02020603050405020304" pitchFamily="18" charset="0"/>
              </a:rPr>
              <a:t>       “ Đồng khởi” Bến Tre bùng nổ</a:t>
            </a:r>
          </a:p>
          <a:p>
            <a:pPr marL="457200" indent="-457200"/>
            <a:endParaRPr lang="en-US" altLang="en-US" sz="300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609600" y="1011873"/>
            <a:ext cx="8001000" cy="953135"/>
          </a:xfrm>
          <a:prstGeom prst="rect">
            <a:avLst/>
          </a:prstGeom>
          <a:solidFill>
            <a:srgbClr val="99FF99"/>
          </a:solidFill>
          <a:ln w="9525">
            <a:noFill/>
          </a:ln>
        </p:spPr>
        <p:txBody>
          <a:bodyPr anchor="t" anchorCtr="0">
            <a:spAutoFit/>
          </a:bodyPr>
          <a:lstStyle/>
          <a:p>
            <a:r>
              <a:rPr lang="en-US" altLang="en-US" sz="2800" b="1" dirty="0">
                <a:latin typeface="Times New Roman" panose="02020603050405020304" pitchFamily="18" charset="0"/>
              </a:rPr>
              <a:t>- Giai đoạn 1957 - 1959: Mĩ - Diệm tăng cường “tố cộng”, “diệt cộng”.</a:t>
            </a:r>
            <a:endParaRPr lang="en-US" altLang="en-US" sz="2800" b="1" dirty="0">
              <a:latin typeface="Times New Roman" panose="02020603050405020304" pitchFamily="18" charset="0"/>
              <a:ea typeface="Times New Roman" panose="02020603050405020304" pitchFamily="18" charset="0"/>
            </a:endParaRPr>
          </a:p>
        </p:txBody>
      </p:sp>
      <p:sp>
        <p:nvSpPr>
          <p:cNvPr id="8" name="TextBox 7"/>
          <p:cNvSpPr txBox="1"/>
          <p:nvPr/>
        </p:nvSpPr>
        <p:spPr>
          <a:xfrm>
            <a:off x="571500" y="2119313"/>
            <a:ext cx="8001000" cy="1383665"/>
          </a:xfrm>
          <a:prstGeom prst="rect">
            <a:avLst/>
          </a:prstGeom>
          <a:solidFill>
            <a:srgbClr val="99FF99"/>
          </a:solidFill>
          <a:ln w="9525">
            <a:noFill/>
          </a:ln>
        </p:spPr>
        <p:txBody>
          <a:bodyPr anchor="t" anchorCtr="0">
            <a:spAutoFit/>
          </a:bodyPr>
          <a:lstStyle/>
          <a:p>
            <a:r>
              <a:rPr lang="en-US" altLang="en-US" sz="2800" b="1" dirty="0">
                <a:latin typeface="Times New Roman" panose="02020603050405020304" pitchFamily="18" charset="0"/>
              </a:rPr>
              <a:t>- Tháng 1/1959, Hội nghị trung ương lần thứ XV đã quyết định cho phép nhân dân miền Nam sử dụng bạo lực cách mạng.</a:t>
            </a:r>
            <a:endParaRPr lang="en-US" altLang="en-US" sz="28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609600" y="3581400"/>
            <a:ext cx="8001000" cy="1383665"/>
          </a:xfrm>
          <a:prstGeom prst="rect">
            <a:avLst/>
          </a:prstGeom>
          <a:solidFill>
            <a:srgbClr val="99FF99"/>
          </a:solidFill>
          <a:ln w="9525">
            <a:noFill/>
          </a:ln>
        </p:spPr>
        <p:txBody>
          <a:bodyPr anchor="t" anchorCtr="0">
            <a:spAutoFit/>
          </a:bodyPr>
          <a:lstStyle/>
          <a:p>
            <a:r>
              <a:rPr lang="en-US" altLang="en-US" sz="2800" b="1" dirty="0">
                <a:latin typeface="Times New Roman" panose="02020603050405020304" pitchFamily="18" charset="0"/>
              </a:rPr>
              <a:t>- Tháng 5/1959 Ngô Đình Diệm thông qua Đạo luật 10/59: Lê máy chém khắp miền Nam gây nhiều tội ác.</a:t>
            </a:r>
            <a:endParaRPr lang="en-US" altLang="en-US" sz="2800" b="1" dirty="0">
              <a:latin typeface="Times New Roman" panose="02020603050405020304" pitchFamily="18" charset="0"/>
              <a:ea typeface="Times New Roman" panose="02020603050405020304" pitchFamily="18" charset="0"/>
            </a:endParaRPr>
          </a:p>
        </p:txBody>
      </p:sp>
      <p:sp>
        <p:nvSpPr>
          <p:cNvPr id="6" name="Down Arrow 5"/>
          <p:cNvSpPr/>
          <p:nvPr/>
        </p:nvSpPr>
        <p:spPr>
          <a:xfrm>
            <a:off x="4038600" y="4953000"/>
            <a:ext cx="533400" cy="4572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1000"/>
                                        <p:tgtEl>
                                          <p:spTgt spid="5130"/>
                                        </p:tgtEl>
                                      </p:cBhvr>
                                    </p:animEffect>
                                    <p:anim calcmode="lin" valueType="num">
                                      <p:cBhvr>
                                        <p:cTn id="8" dur="1000" fill="hold"/>
                                        <p:tgtEl>
                                          <p:spTgt spid="5130"/>
                                        </p:tgtEl>
                                        <p:attrNameLst>
                                          <p:attrName>ppt_x</p:attrName>
                                        </p:attrNameLst>
                                      </p:cBhvr>
                                      <p:tavLst>
                                        <p:tav tm="0">
                                          <p:val>
                                            <p:strVal val="#ppt_x"/>
                                          </p:val>
                                        </p:tav>
                                        <p:tav tm="100000">
                                          <p:val>
                                            <p:strVal val="#ppt_x"/>
                                          </p:val>
                                        </p:tav>
                                      </p:tavLst>
                                    </p:anim>
                                    <p:anim calcmode="lin" valueType="num">
                                      <p:cBhvr>
                                        <p:cTn id="9" dur="1000" fill="hold"/>
                                        <p:tgtEl>
                                          <p:spTgt spid="5130"/>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dissolve">
                                      <p:cBhvr>
                                        <p:cTn id="12" dur="500"/>
                                        <p:tgtEl>
                                          <p:spTgt spid="5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130" grpId="0" bldLvl="0" animBg="1"/>
      <p:bldP spid="5134" grpId="0"/>
      <p:bldP spid="2" grpId="0"/>
      <p:bldP spid="4"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p:nvPr/>
        </p:nvSpPr>
        <p:spPr>
          <a:xfrm>
            <a:off x="1066800" y="2057400"/>
            <a:ext cx="6096000" cy="708025"/>
          </a:xfrm>
          <a:prstGeom prst="rect">
            <a:avLst/>
          </a:prstGeom>
          <a:noFill/>
          <a:ln w="9525">
            <a:noFill/>
          </a:ln>
        </p:spPr>
        <p:txBody>
          <a:bodyPr anchor="t" anchorCtr="0">
            <a:spAutoFit/>
          </a:bodyPr>
          <a:lstStyle/>
          <a:p>
            <a:pPr>
              <a:spcBef>
                <a:spcPct val="50000"/>
              </a:spcBef>
            </a:pPr>
            <a:endParaRPr lang="vi-VN" altLang="en-US" sz="4000" dirty="0">
              <a:latin typeface=".VnTime" pitchFamily="34" charset="0"/>
            </a:endParaRPr>
          </a:p>
        </p:txBody>
      </p:sp>
      <p:sp>
        <p:nvSpPr>
          <p:cNvPr id="35851" name="Text Box 11"/>
          <p:cNvSpPr txBox="1"/>
          <p:nvPr/>
        </p:nvSpPr>
        <p:spPr>
          <a:xfrm>
            <a:off x="228600" y="1219200"/>
            <a:ext cx="8839200" cy="1076325"/>
          </a:xfrm>
          <a:prstGeom prst="rect">
            <a:avLst/>
          </a:prstGeom>
          <a:noFill/>
          <a:ln w="28575">
            <a:noFill/>
          </a:ln>
        </p:spPr>
        <p:txBody>
          <a:bodyPr anchor="t" anchorCtr="0">
            <a:spAutoFit/>
          </a:bodyPr>
          <a:lstStyle/>
          <a:p>
            <a:pPr eaLnBrk="0" hangingPunct="0">
              <a:spcBef>
                <a:spcPct val="50000"/>
              </a:spcBef>
            </a:pPr>
            <a:r>
              <a:rPr lang="en-US" altLang="en-US" sz="3200" b="1" dirty="0">
                <a:solidFill>
                  <a:srgbClr val="660066"/>
                </a:solidFill>
                <a:latin typeface="Times New Roman" panose="02020603050405020304" pitchFamily="18" charset="0"/>
              </a:rPr>
              <a:t>+ Sự kiện này có ảnh hưởng gì tới các huyện khác ở Bến Tre? Kết quả ra sao?</a:t>
            </a:r>
          </a:p>
        </p:txBody>
      </p:sp>
      <p:sp>
        <p:nvSpPr>
          <p:cNvPr id="35852" name="Text Box 12"/>
          <p:cNvSpPr txBox="1"/>
          <p:nvPr/>
        </p:nvSpPr>
        <p:spPr>
          <a:xfrm>
            <a:off x="304800" y="2362200"/>
            <a:ext cx="8839200" cy="1568450"/>
          </a:xfrm>
          <a:prstGeom prst="rect">
            <a:avLst/>
          </a:prstGeom>
          <a:noFill/>
          <a:ln w="28575">
            <a:noFill/>
          </a:ln>
        </p:spPr>
        <p:txBody>
          <a:bodyPr anchor="t" anchorCtr="0">
            <a:spAutoFit/>
          </a:bodyPr>
          <a:lstStyle/>
          <a:p>
            <a:pPr eaLnBrk="0" hangingPunct="0">
              <a:spcBef>
                <a:spcPct val="50000"/>
              </a:spcBef>
            </a:pPr>
            <a:r>
              <a:rPr lang="en-US" altLang="en-US" sz="3200" b="1" dirty="0">
                <a:solidFill>
                  <a:srgbClr val="660066"/>
                </a:solidFill>
                <a:latin typeface="Times New Roman" panose="02020603050405020304" pitchFamily="18" charset="0"/>
              </a:rPr>
              <a:t>+ Phong trào Đồng khởi Bến Tre có ảnh hưởng đên phong trào đấu tranh của nhân dân miền Nam như thế nào?</a:t>
            </a:r>
          </a:p>
        </p:txBody>
      </p:sp>
      <p:sp>
        <p:nvSpPr>
          <p:cNvPr id="18436" name="Rectangle 5"/>
          <p:cNvSpPr/>
          <p:nvPr/>
        </p:nvSpPr>
        <p:spPr>
          <a:xfrm>
            <a:off x="3248025" y="420688"/>
            <a:ext cx="2647950" cy="646112"/>
          </a:xfrm>
          <a:prstGeom prst="rect">
            <a:avLst/>
          </a:prstGeom>
          <a:noFill/>
          <a:ln w="9525">
            <a:noFill/>
          </a:ln>
        </p:spPr>
        <p:txBody>
          <a:bodyPr wrap="none" anchor="t" anchorCtr="0">
            <a:spAutoFit/>
          </a:bodyPr>
          <a:lstStyle/>
          <a:p>
            <a:pPr algn="ctr">
              <a:spcBef>
                <a:spcPct val="50000"/>
              </a:spcBef>
            </a:pPr>
            <a:r>
              <a:rPr lang="vi-VN" altLang="en-US" sz="3600" b="1" dirty="0">
                <a:solidFill>
                  <a:srgbClr val="0000FF"/>
                </a:solidFill>
                <a:latin typeface="Times New Roman" panose="02020603050405020304" pitchFamily="18" charset="0"/>
              </a:rPr>
              <a:t>2</a:t>
            </a:r>
            <a:r>
              <a:rPr lang="en-US" altLang="en-US" sz="3600" b="1" dirty="0">
                <a:solidFill>
                  <a:srgbClr val="0000FF"/>
                </a:solidFill>
                <a:latin typeface="Times New Roman" panose="02020603050405020304" pitchFamily="18" charset="0"/>
              </a:rPr>
              <a:t>. Diễn biến.</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4800" y="3962400"/>
            <a:ext cx="8686800" cy="1568450"/>
          </a:xfrm>
          <a:prstGeom prst="rect">
            <a:avLst/>
          </a:prstGeom>
          <a:noFill/>
          <a:ln w="9525">
            <a:noFill/>
          </a:ln>
        </p:spPr>
        <p:txBody>
          <a:bodyPr anchor="t" anchorCtr="0">
            <a:spAutoFit/>
          </a:bodyPr>
          <a:lstStyle/>
          <a:p>
            <a:pPr>
              <a:spcBef>
                <a:spcPct val="50000"/>
              </a:spcBef>
            </a:pPr>
            <a:r>
              <a:rPr lang="en-US" altLang="en-US" sz="3200" dirty="0">
                <a:solidFill>
                  <a:srgbClr val="FF0000"/>
                </a:solidFill>
                <a:cs typeface="Times New Roman" panose="02020603050405020304" pitchFamily="18" charset="0"/>
              </a:rPr>
              <a:t>- Ngày 17- 1- 1960, nhân dân huyện Mỏ Cày đứng lên khởi nghĩa.Với vũ khí thô sơ, nhân dân nhất loạt vùng dậy làm cho quân địch khiếp đảm.</a:t>
            </a:r>
          </a:p>
        </p:txBody>
      </p:sp>
      <p:sp>
        <p:nvSpPr>
          <p:cNvPr id="8" name="Text Box 10"/>
          <p:cNvSpPr txBox="1"/>
          <p:nvPr/>
        </p:nvSpPr>
        <p:spPr>
          <a:xfrm rot="-10792206" flipV="1">
            <a:off x="339090" y="5772150"/>
            <a:ext cx="8466138" cy="1076325"/>
          </a:xfrm>
          <a:prstGeom prst="rect">
            <a:avLst/>
          </a:prstGeom>
          <a:noFill/>
          <a:ln w="9525">
            <a:noFill/>
          </a:ln>
        </p:spPr>
        <p:txBody>
          <a:bodyPr wrap="square" anchor="t" anchorCtr="0">
            <a:spAutoFit/>
          </a:bodyPr>
          <a:lstStyle/>
          <a:p>
            <a:pPr>
              <a:spcBef>
                <a:spcPct val="50000"/>
              </a:spcBef>
            </a:pPr>
            <a:r>
              <a:rPr lang="en-US" altLang="en-US" sz="3200" dirty="0">
                <a:solidFill>
                  <a:srgbClr val="FF0000"/>
                </a:solidFill>
                <a:cs typeface="Times New Roman" panose="02020603050405020304" pitchFamily="18" charset="0"/>
              </a:rPr>
              <a:t>- Phong </a:t>
            </a:r>
            <a:r>
              <a:rPr lang="en-US" altLang="en-US" sz="3200" b="1" dirty="0">
                <a:solidFill>
                  <a:srgbClr val="FF0000"/>
                </a:solidFill>
                <a:cs typeface="Times New Roman" panose="02020603050405020304" pitchFamily="18" charset="0"/>
              </a:rPr>
              <a:t>trào </a:t>
            </a:r>
            <a:r>
              <a:rPr lang="en-US" altLang="en-US" sz="3200" dirty="0">
                <a:solidFill>
                  <a:srgbClr val="FF0000"/>
                </a:solidFill>
                <a:cs typeface="Times New Roman" panose="02020603050405020304" pitchFamily="18" charset="0"/>
              </a:rPr>
              <a:t>lan rộng khắp các huyện tỉnh Bến 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5852"/>
                                        </p:tgtEl>
                                        <p:attrNameLst>
                                          <p:attrName>style.visibility</p:attrName>
                                        </p:attrNameLst>
                                      </p:cBhvr>
                                      <p:to>
                                        <p:strVal val="visible"/>
                                      </p:to>
                                    </p:set>
                                    <p:anim calcmode="discrete" valueType="clr">
                                      <p:cBhvr override="childStyle">
                                        <p:cTn id="14" dur="80"/>
                                        <p:tgtEl>
                                          <p:spTgt spid="3585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52"/>
                                        </p:tgtEl>
                                        <p:attrNameLst>
                                          <p:attrName>fillcolor</p:attrName>
                                        </p:attrNameLst>
                                      </p:cBhvr>
                                      <p:tavLst>
                                        <p:tav tm="0">
                                          <p:val>
                                            <p:clrVal>
                                              <a:schemeClr val="accent2"/>
                                            </p:clrVal>
                                          </p:val>
                                        </p:tav>
                                        <p:tav tm="50000">
                                          <p:val>
                                            <p:clrVal>
                                              <a:schemeClr val="hlink"/>
                                            </p:clrVal>
                                          </p:val>
                                        </p:tav>
                                      </p:tavLst>
                                    </p:anim>
                                    <p:set>
                                      <p:cBhvr>
                                        <p:cTn id="16" dur="80"/>
                                        <p:tgtEl>
                                          <p:spTgt spid="3585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P spid="35852" grpId="0"/>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AutoShape 10"/>
          <p:cNvSpPr>
            <a:spLocks noChangeArrowheads="1"/>
          </p:cNvSpPr>
          <p:nvPr/>
        </p:nvSpPr>
        <p:spPr bwMode="auto">
          <a:xfrm>
            <a:off x="2514600" y="173355"/>
            <a:ext cx="4114800" cy="74676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134" name="Text Box 14"/>
          <p:cNvSpPr txBox="1"/>
          <p:nvPr/>
        </p:nvSpPr>
        <p:spPr>
          <a:xfrm>
            <a:off x="2743200" y="228600"/>
            <a:ext cx="3657600" cy="584200"/>
          </a:xfrm>
          <a:prstGeom prst="rect">
            <a:avLst/>
          </a:prstGeom>
          <a:noFill/>
          <a:ln w="9525">
            <a:noFill/>
          </a:ln>
        </p:spPr>
        <p:txBody>
          <a:bodyPr anchor="t" anchorCtr="0">
            <a:spAutoFit/>
          </a:bodyPr>
          <a:lstStyle/>
          <a:p>
            <a:pPr algn="ctr">
              <a:spcBef>
                <a:spcPct val="50000"/>
              </a:spcBef>
            </a:pPr>
            <a:r>
              <a:rPr lang="vi-VN" altLang="en-US" sz="3200" b="1" dirty="0">
                <a:solidFill>
                  <a:srgbClr val="0000FF"/>
                </a:solidFill>
                <a:latin typeface="Times New Roman" panose="02020603050405020304" pitchFamily="18" charset="0"/>
              </a:rPr>
              <a:t>2</a:t>
            </a:r>
            <a:r>
              <a:rPr lang="en-US" altLang="en-US" sz="3200" b="1" dirty="0">
                <a:solidFill>
                  <a:srgbClr val="0000FF"/>
                </a:solidFill>
                <a:latin typeface="Times New Roman" panose="02020603050405020304" pitchFamily="18" charset="0"/>
              </a:rPr>
              <a:t>. Diễn biến.</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10" name="Freeform 9"/>
          <p:cNvSpPr/>
          <p:nvPr/>
        </p:nvSpPr>
        <p:spPr>
          <a:xfrm>
            <a:off x="517525" y="5486400"/>
            <a:ext cx="8337550" cy="1003300"/>
          </a:xfrm>
          <a:custGeom>
            <a:avLst/>
            <a:gdLst>
              <a:gd name="connsiteX0" fmla="*/ 0 w 6096000"/>
              <a:gd name="connsiteY0" fmla="*/ 0 h 1004093"/>
              <a:gd name="connsiteX1" fmla="*/ 6096000 w 6096000"/>
              <a:gd name="connsiteY1" fmla="*/ 0 h 1004093"/>
              <a:gd name="connsiteX2" fmla="*/ 6096000 w 6096000"/>
              <a:gd name="connsiteY2" fmla="*/ 1004093 h 1004093"/>
              <a:gd name="connsiteX3" fmla="*/ 0 w 6096000"/>
              <a:gd name="connsiteY3" fmla="*/ 1004093 h 1004093"/>
              <a:gd name="connsiteX4" fmla="*/ 0 w 6096000"/>
              <a:gd name="connsiteY4" fmla="*/ 0 h 10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04093">
                <a:moveTo>
                  <a:pt x="0" y="0"/>
                </a:moveTo>
                <a:lnTo>
                  <a:pt x="6096000" y="0"/>
                </a:lnTo>
                <a:lnTo>
                  <a:pt x="6096000" y="1004093"/>
                </a:lnTo>
                <a:lnTo>
                  <a:pt x="0" y="1004093"/>
                </a:lnTo>
                <a:lnTo>
                  <a:pt x="0" y="0"/>
                </a:lnTo>
                <a:close/>
              </a:path>
            </a:pathLst>
          </a:custGeom>
          <a:solidFill>
            <a:srgbClr val="99FF99"/>
          </a:solidFill>
        </p:spPr>
        <p:style>
          <a:lnRef idx="1">
            <a:schemeClr val="accent2"/>
          </a:lnRef>
          <a:fillRef idx="2">
            <a:schemeClr val="accent2"/>
          </a:fillRef>
          <a:effectRef idx="1">
            <a:schemeClr val="accent2"/>
          </a:effectRef>
          <a:fontRef idx="minor">
            <a:schemeClr val="dk1"/>
          </a:fontRef>
        </p:style>
        <p:txBody>
          <a:bodyPr lIns="170688" tIns="170688" rIns="170688" bIns="170688"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sz="32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Trong năm </a:t>
            </a:r>
            <a:r>
              <a:rPr kumimoji="0" lang="vi-VN" altLang="x-none" sz="32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1960</a:t>
            </a:r>
            <a:r>
              <a:rPr kumimoji="0" lang="vi-VN" altLang="x-none"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Phong tr</a:t>
            </a:r>
            <a:r>
              <a:rPr kumimoji="0" lang="vi-VN" altLang="x-none"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o «Đồng khởi» nổ ra trên to</a:t>
            </a:r>
            <a:r>
              <a:rPr kumimoji="0" lang="vi-VN" altLang="x-none"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 lãnh thổ miền Nam.</a:t>
            </a:r>
            <a:endPar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11" name="Freeform 10"/>
          <p:cNvSpPr/>
          <p:nvPr/>
        </p:nvSpPr>
        <p:spPr>
          <a:xfrm>
            <a:off x="533400" y="3276600"/>
            <a:ext cx="8337550" cy="2037080"/>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a:solidFill>
            <a:srgbClr val="99FF99"/>
          </a:solidFill>
        </p:spPr>
        <p:style>
          <a:lnRef idx="1">
            <a:schemeClr val="accent6"/>
          </a:lnRef>
          <a:fillRef idx="2">
            <a:schemeClr val="accent6"/>
          </a:fillRef>
          <a:effectRef idx="1">
            <a:schemeClr val="accent6"/>
          </a:effectRef>
          <a:fontRef idx="minor">
            <a:schemeClr val="dk1"/>
          </a:fontRef>
        </p:style>
        <p:txBody>
          <a:bodyPr lIns="170687" tIns="170688" rIns="170688" bIns="711547"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Cuộc khởi nghĩa ở huyện Mỏ c</a:t>
            </a:r>
            <a:r>
              <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y đã nhanh chóng lan nhanh ra các huyện khác ở tỉnh Bến Tre</a:t>
            </a:r>
            <a:endPar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12" name="Freeform 11"/>
          <p:cNvSpPr/>
          <p:nvPr/>
        </p:nvSpPr>
        <p:spPr>
          <a:xfrm>
            <a:off x="517525" y="1219200"/>
            <a:ext cx="8336280" cy="1927860"/>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a:solidFill>
            <a:srgbClr val="99FF99"/>
          </a:solidFill>
        </p:spPr>
        <p:style>
          <a:lnRef idx="1">
            <a:schemeClr val="accent6"/>
          </a:lnRef>
          <a:fillRef idx="2">
            <a:schemeClr val="accent6"/>
          </a:fillRef>
          <a:effectRef idx="1">
            <a:schemeClr val="accent6"/>
          </a:effectRef>
          <a:fontRef idx="minor">
            <a:schemeClr val="dk1"/>
          </a:fontRef>
        </p:style>
        <p:txBody>
          <a:bodyPr lIns="170687" tIns="170689" rIns="170688" bIns="711548"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sz="32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Ng</a:t>
            </a:r>
            <a:r>
              <a:rPr kumimoji="0" sz="3200" b="1"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sz="32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y 17/01/1960</a:t>
            </a:r>
            <a:r>
              <a:rPr kumimoji="0"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Nhân dân huyện Mỏ C</a:t>
            </a:r>
            <a:r>
              <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y đứng lên khởi nghĩa, mở đầu cho phong tr</a:t>
            </a:r>
            <a:r>
              <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o đồng khởi ở tỉnh Bến Tre</a:t>
            </a:r>
            <a:endParaRPr kumimoji="0" sz="32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1000"/>
                                        <p:tgtEl>
                                          <p:spTgt spid="5130"/>
                                        </p:tgtEl>
                                      </p:cBhvr>
                                    </p:animEffect>
                                    <p:anim calcmode="lin" valueType="num">
                                      <p:cBhvr>
                                        <p:cTn id="8" dur="1000" fill="hold"/>
                                        <p:tgtEl>
                                          <p:spTgt spid="5130"/>
                                        </p:tgtEl>
                                        <p:attrNameLst>
                                          <p:attrName>ppt_x</p:attrName>
                                        </p:attrNameLst>
                                      </p:cBhvr>
                                      <p:tavLst>
                                        <p:tav tm="0">
                                          <p:val>
                                            <p:strVal val="#ppt_x"/>
                                          </p:val>
                                        </p:tav>
                                        <p:tav tm="100000">
                                          <p:val>
                                            <p:strVal val="#ppt_x"/>
                                          </p:val>
                                        </p:tav>
                                      </p:tavLst>
                                    </p:anim>
                                    <p:anim calcmode="lin" valueType="num">
                                      <p:cBhvr>
                                        <p:cTn id="9" dur="1000" fill="hold"/>
                                        <p:tgtEl>
                                          <p:spTgt spid="5130"/>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dissolve">
                                      <p:cBhvr>
                                        <p:cTn id="12" dur="500"/>
                                        <p:tgtEl>
                                          <p:spTgt spid="5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ldLvl="0" animBg="1"/>
      <p:bldP spid="5134" grpId="0"/>
      <p:bldP spid="10" grpId="0" bldLvl="0" animBg="1"/>
      <p:bldP spid="11" grpId="0" bldLvl="0" animBg="1"/>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AutoShape 10"/>
          <p:cNvSpPr>
            <a:spLocks noChangeArrowheads="1"/>
          </p:cNvSpPr>
          <p:nvPr/>
        </p:nvSpPr>
        <p:spPr bwMode="auto">
          <a:xfrm>
            <a:off x="2514600" y="76200"/>
            <a:ext cx="4114800" cy="7366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134" name="Text Box 14"/>
          <p:cNvSpPr txBox="1"/>
          <p:nvPr/>
        </p:nvSpPr>
        <p:spPr>
          <a:xfrm>
            <a:off x="2743200" y="76200"/>
            <a:ext cx="3657600" cy="584200"/>
          </a:xfrm>
          <a:prstGeom prst="rect">
            <a:avLst/>
          </a:prstGeom>
          <a:noFill/>
          <a:ln w="9525">
            <a:noFill/>
          </a:ln>
        </p:spPr>
        <p:txBody>
          <a:bodyPr anchor="t" anchorCtr="0">
            <a:spAutoFit/>
          </a:bodyPr>
          <a:lstStyle/>
          <a:p>
            <a:pPr algn="ctr">
              <a:spcBef>
                <a:spcPct val="50000"/>
              </a:spcBef>
            </a:pPr>
            <a:r>
              <a:rPr lang="vi-VN" altLang="en-US" sz="3200" b="1" dirty="0">
                <a:solidFill>
                  <a:srgbClr val="0000FF"/>
                </a:solidFill>
                <a:latin typeface="Times New Roman" panose="02020603050405020304" pitchFamily="18" charset="0"/>
              </a:rPr>
              <a:t>3</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Kết quả</a:t>
            </a:r>
            <a:r>
              <a:rPr lang="en-US" altLang="en-US" sz="3200" b="1" dirty="0">
                <a:solidFill>
                  <a:srgbClr val="0000FF"/>
                </a:solidFill>
                <a:latin typeface="Times New Roman" panose="02020603050405020304" pitchFamily="18" charset="0"/>
              </a:rPr>
              <a:t>.</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10" name="Freeform 9"/>
          <p:cNvSpPr/>
          <p:nvPr/>
        </p:nvSpPr>
        <p:spPr>
          <a:xfrm>
            <a:off x="381000" y="5168900"/>
            <a:ext cx="8458200" cy="1689100"/>
          </a:xfrm>
          <a:custGeom>
            <a:avLst/>
            <a:gdLst>
              <a:gd name="connsiteX0" fmla="*/ 0 w 6096000"/>
              <a:gd name="connsiteY0" fmla="*/ 0 h 1004093"/>
              <a:gd name="connsiteX1" fmla="*/ 6096000 w 6096000"/>
              <a:gd name="connsiteY1" fmla="*/ 0 h 1004093"/>
              <a:gd name="connsiteX2" fmla="*/ 6096000 w 6096000"/>
              <a:gd name="connsiteY2" fmla="*/ 1004093 h 1004093"/>
              <a:gd name="connsiteX3" fmla="*/ 0 w 6096000"/>
              <a:gd name="connsiteY3" fmla="*/ 1004093 h 1004093"/>
              <a:gd name="connsiteX4" fmla="*/ 0 w 6096000"/>
              <a:gd name="connsiteY4" fmla="*/ 0 h 10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04093">
                <a:moveTo>
                  <a:pt x="0" y="0"/>
                </a:moveTo>
                <a:lnTo>
                  <a:pt x="6096000" y="0"/>
                </a:lnTo>
                <a:lnTo>
                  <a:pt x="6096000" y="1004093"/>
                </a:lnTo>
                <a:lnTo>
                  <a:pt x="0" y="1004093"/>
                </a:lnTo>
                <a:lnTo>
                  <a:pt x="0" y="0"/>
                </a:lnTo>
                <a:close/>
              </a:path>
            </a:pathLst>
          </a:custGeom>
          <a:solidFill>
            <a:srgbClr val="99FF99"/>
          </a:solidFill>
        </p:spPr>
        <p:style>
          <a:lnRef idx="1">
            <a:schemeClr val="accent2"/>
          </a:lnRef>
          <a:fillRef idx="2">
            <a:schemeClr val="accent2"/>
          </a:fillRef>
          <a:effectRef idx="1">
            <a:schemeClr val="accent2"/>
          </a:effectRef>
          <a:fontRef idx="minor">
            <a:schemeClr val="dk1"/>
          </a:fontRef>
        </p:style>
        <p:txBody>
          <a:bodyPr lIns="170688" tIns="170688" rIns="170688" bIns="170688"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Chính quyền địch bị tê liệt, tan rã. Ủy ban nhân dân tự quản được th</a:t>
            </a:r>
            <a:r>
              <a:rPr kumimoji="0" lang="vi-VN" altLang="x-none"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nh lập, nhân dân lập tòa án trừng trị bọn phản cách mạng, tịch thu ruộng đất của địa chủ chia cho dân nghèo</a:t>
            </a:r>
            <a:endParaRPr kumimoji="0"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11" name="Freeform 10"/>
          <p:cNvSpPr/>
          <p:nvPr/>
        </p:nvSpPr>
        <p:spPr>
          <a:xfrm>
            <a:off x="381000" y="3159125"/>
            <a:ext cx="8458200" cy="2130425"/>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a:solidFill>
            <a:srgbClr val="99FF99"/>
          </a:solidFill>
        </p:spPr>
        <p:style>
          <a:lnRef idx="1">
            <a:schemeClr val="accent6"/>
          </a:lnRef>
          <a:fillRef idx="2">
            <a:schemeClr val="accent6"/>
          </a:fillRef>
          <a:effectRef idx="1">
            <a:schemeClr val="accent6"/>
          </a:effectRef>
          <a:fontRef idx="minor">
            <a:schemeClr val="dk1"/>
          </a:fontRef>
        </p:style>
        <p:txBody>
          <a:bodyPr lIns="170687" tIns="170688" rIns="170688" bIns="711547"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lang="vi-VN" altLang="x-none"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Cuối năm 1960</a:t>
            </a:r>
          </a:p>
          <a:p>
            <a:pPr marL="0" marR="0" lvl="0" indent="0" algn="ctr" defTabSz="1066800" rtl="0" eaLnBrk="1" fontAlgn="base" latinLnBrk="0" hangingPunct="1">
              <a:lnSpc>
                <a:spcPct val="90000"/>
              </a:lnSpc>
              <a:spcBef>
                <a:spcPct val="0"/>
              </a:spcBef>
              <a:spcAft>
                <a:spcPct val="35000"/>
              </a:spcAft>
              <a:buClrTx/>
              <a:buSzTx/>
              <a:buFontTx/>
              <a:buNone/>
            </a:pP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Nhân dân ta l</a:t>
            </a:r>
            <a:r>
              <a:rPr kumimoji="0" lang="vi-VN" altLang="x-none"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m chủ hơn một nửa hệ thống chính quyền ở cấp cơ sở.</a:t>
            </a:r>
            <a:endParaRPr kumimoji="0"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12" name="Freeform 11"/>
          <p:cNvSpPr/>
          <p:nvPr/>
        </p:nvSpPr>
        <p:spPr>
          <a:xfrm>
            <a:off x="381000" y="920750"/>
            <a:ext cx="8458200" cy="2313305"/>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a:solidFill>
            <a:srgbClr val="99FF99"/>
          </a:solidFill>
        </p:spPr>
        <p:style>
          <a:lnRef idx="1">
            <a:schemeClr val="accent6"/>
          </a:lnRef>
          <a:fillRef idx="2">
            <a:schemeClr val="accent6"/>
          </a:fillRef>
          <a:effectRef idx="1">
            <a:schemeClr val="accent6"/>
          </a:effectRef>
          <a:fontRef idx="minor">
            <a:schemeClr val="dk1"/>
          </a:fontRef>
        </p:style>
        <p:txBody>
          <a:bodyPr lIns="170687" tIns="170689" rIns="170688" bIns="711548" spcCol="127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marL="0" marR="0" lvl="0" indent="0" algn="ctr" defTabSz="1066800" rtl="0" eaLnBrk="1" fontAlgn="base" latinLnBrk="0" hangingPunct="1">
              <a:lnSpc>
                <a:spcPct val="90000"/>
              </a:lnSpc>
              <a:spcBef>
                <a:spcPct val="0"/>
              </a:spcBef>
              <a:spcAft>
                <a:spcPct val="35000"/>
              </a:spcAft>
              <a:buClrTx/>
              <a:buSzTx/>
              <a:buFontTx/>
              <a:buNone/>
            </a:pPr>
            <a:r>
              <a:rPr kumimoji="0" lang="vi-VN" altLang="x-none" sz="2800" b="0" i="0" u="none" strike="noStrike" kern="1200" cap="none" spc="0" normalizeH="0" baseline="0" noProof="1">
                <a:solidFill>
                  <a:srgbClr val="002060"/>
                </a:solidFill>
                <a:latin typeface="Times New Roman" panose="02020603050405020304" pitchFamily="18" charset="0"/>
                <a:ea typeface="+mn-ea"/>
                <a:cs typeface="Times New Roman" panose="02020603050405020304" pitchFamily="18" charset="0"/>
              </a:rPr>
              <a:t>Một tuần đầu:</a:t>
            </a:r>
          </a:p>
          <a:p>
            <a:pPr marL="0" marR="0" lvl="0" indent="0" algn="l" defTabSz="1066800" rtl="0" eaLnBrk="1" fontAlgn="base" latinLnBrk="0" hangingPunct="1">
              <a:lnSpc>
                <a:spcPct val="90000"/>
              </a:lnSpc>
              <a:spcBef>
                <a:spcPct val="0"/>
              </a:spcBef>
              <a:spcAft>
                <a:spcPct val="35000"/>
              </a:spcAft>
              <a:buClrTx/>
              <a:buSzTx/>
              <a:buFontTx/>
              <a:buNone/>
            </a:pP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a:t>
            </a:r>
            <a:r>
              <a:rPr kumimoji="0" lang="vi-VN" altLang="x-none"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22 xã </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được giải phóng ho</a:t>
            </a:r>
            <a:r>
              <a:rPr kumimoji="0" lang="vi-VN" altLang="x-none"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 to</a:t>
            </a:r>
            <a:r>
              <a:rPr kumimoji="0" lang="vi-VN" altLang="x-none"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a:t>
            </a:r>
          </a:p>
          <a:p>
            <a:pPr marL="0" marR="0" lvl="0" indent="0" algn="l" defTabSz="1066800" rtl="0" eaLnBrk="1" fontAlgn="base" latinLnBrk="0" hangingPunct="1">
              <a:lnSpc>
                <a:spcPct val="90000"/>
              </a:lnSpc>
              <a:spcBef>
                <a:spcPct val="0"/>
              </a:spcBef>
              <a:spcAft>
                <a:spcPct val="35000"/>
              </a:spcAft>
              <a:buClrTx/>
              <a:buSzTx/>
              <a:buFontTx/>
              <a:buNone/>
            </a:pP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a:t>
            </a:r>
            <a:r>
              <a:rPr kumimoji="0" lang="vi-VN" altLang="x-none"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29 xã </a:t>
            </a:r>
            <a:r>
              <a:rPr kumimoji="0" lang="vi-VN" altLang="x-none"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khác tiêu diệt ác ôn, vây đồn, giải phóng nhiều ấp.</a:t>
            </a:r>
            <a:endParaRPr kumimoji="0" sz="28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1000"/>
                                        <p:tgtEl>
                                          <p:spTgt spid="5130"/>
                                        </p:tgtEl>
                                      </p:cBhvr>
                                    </p:animEffect>
                                    <p:anim calcmode="lin" valueType="num">
                                      <p:cBhvr>
                                        <p:cTn id="8" dur="1000" fill="hold"/>
                                        <p:tgtEl>
                                          <p:spTgt spid="5130"/>
                                        </p:tgtEl>
                                        <p:attrNameLst>
                                          <p:attrName>ppt_x</p:attrName>
                                        </p:attrNameLst>
                                      </p:cBhvr>
                                      <p:tavLst>
                                        <p:tav tm="0">
                                          <p:val>
                                            <p:strVal val="#ppt_x"/>
                                          </p:val>
                                        </p:tav>
                                        <p:tav tm="100000">
                                          <p:val>
                                            <p:strVal val="#ppt_x"/>
                                          </p:val>
                                        </p:tav>
                                      </p:tavLst>
                                    </p:anim>
                                    <p:anim calcmode="lin" valueType="num">
                                      <p:cBhvr>
                                        <p:cTn id="9" dur="1000" fill="hold"/>
                                        <p:tgtEl>
                                          <p:spTgt spid="5130"/>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dissolve">
                                      <p:cBhvr>
                                        <p:cTn id="12" dur="500"/>
                                        <p:tgtEl>
                                          <p:spTgt spid="5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4" grpId="0"/>
      <p:bldP spid="10" grpId="0" bldLvl="0" animBg="1"/>
      <p:bldP spid="11"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a:off x="2514600" y="457200"/>
            <a:ext cx="4114800" cy="7366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3" name="Text Box 14"/>
          <p:cNvSpPr txBox="1"/>
          <p:nvPr/>
        </p:nvSpPr>
        <p:spPr>
          <a:xfrm>
            <a:off x="2743200" y="457200"/>
            <a:ext cx="3657600" cy="584200"/>
          </a:xfrm>
          <a:prstGeom prst="rect">
            <a:avLst/>
          </a:prstGeom>
          <a:noFill/>
          <a:ln w="9525">
            <a:noFill/>
          </a:ln>
        </p:spPr>
        <p:txBody>
          <a:bodyPr anchor="t" anchorCtr="0">
            <a:spAutoFit/>
          </a:bodyPr>
          <a:lstStyle/>
          <a:p>
            <a:pPr algn="ctr">
              <a:spcBef>
                <a:spcPct val="50000"/>
              </a:spcBef>
            </a:pPr>
            <a:r>
              <a:rPr lang="vi-VN" altLang="en-US" sz="3200" b="1" dirty="0">
                <a:solidFill>
                  <a:srgbClr val="0000FF"/>
                </a:solidFill>
                <a:latin typeface="Times New Roman" panose="02020603050405020304" pitchFamily="18" charset="0"/>
              </a:rPr>
              <a:t>Ý nghĩa</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18436" name="TextBox 3"/>
          <p:cNvSpPr txBox="1"/>
          <p:nvPr/>
        </p:nvSpPr>
        <p:spPr>
          <a:xfrm>
            <a:off x="898525" y="1622425"/>
            <a:ext cx="7772400" cy="1568450"/>
          </a:xfrm>
          <a:prstGeom prst="rect">
            <a:avLst/>
          </a:prstGeom>
          <a:noFill/>
          <a:ln w="9525">
            <a:noFill/>
          </a:ln>
        </p:spPr>
        <p:txBody>
          <a:bodyPr anchor="t" anchorCtr="0">
            <a:spAutoFit/>
          </a:bodyPr>
          <a:lstStyle/>
          <a:p>
            <a:r>
              <a:rPr lang="en-US" altLang="en-US" sz="3200" dirty="0">
                <a:latin typeface="Times New Roman" panose="02020603050405020304" pitchFamily="18" charset="0"/>
              </a:rPr>
              <a:t>- </a:t>
            </a:r>
            <a:r>
              <a:rPr lang="en-US" altLang="en-US" sz="3200" b="1" dirty="0">
                <a:latin typeface="Times New Roman" panose="02020603050405020304" pitchFamily="18" charset="0"/>
              </a:rPr>
              <a:t>L</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rPr>
              <a:t> ngọn cờ tiên phong</a:t>
            </a:r>
            <a:r>
              <a:rPr lang="en-US" altLang="en-US" sz="3200" dirty="0">
                <a:latin typeface="Times New Roman" panose="02020603050405020304" pitchFamily="18" charset="0"/>
              </a:rPr>
              <a:t>, đẩy mạnh cuộc đấu tranh của đồng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o miền Nam ở cả nông thôn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 th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nh thị.</a:t>
            </a:r>
            <a:endParaRPr lang="en-US" altLang="en-US" sz="3200" dirty="0">
              <a:latin typeface="Times New Roman" panose="02020603050405020304" pitchFamily="18" charset="0"/>
              <a:ea typeface="Times New Roman" panose="02020603050405020304" pitchFamily="18" charset="0"/>
            </a:endParaRPr>
          </a:p>
        </p:txBody>
      </p:sp>
      <p:sp>
        <p:nvSpPr>
          <p:cNvPr id="18437" name="TextBox 4"/>
          <p:cNvSpPr txBox="1"/>
          <p:nvPr/>
        </p:nvSpPr>
        <p:spPr>
          <a:xfrm>
            <a:off x="838200" y="3190875"/>
            <a:ext cx="7772400" cy="2061210"/>
          </a:xfrm>
          <a:prstGeom prst="rect">
            <a:avLst/>
          </a:prstGeom>
          <a:noFill/>
          <a:ln w="9525">
            <a:noFill/>
          </a:ln>
        </p:spPr>
        <p:txBody>
          <a:bodyPr anchor="t" anchorCtr="0">
            <a:spAutoFit/>
          </a:bodyPr>
          <a:lstStyle/>
          <a:p>
            <a:r>
              <a:rPr lang="en-US" altLang="en-US" sz="3200" dirty="0">
                <a:latin typeface="Times New Roman" panose="02020603050405020304" pitchFamily="18" charset="0"/>
              </a:rPr>
              <a:t>- </a:t>
            </a:r>
            <a:r>
              <a:rPr lang="en-US" altLang="en-US" sz="3200" b="1" dirty="0">
                <a:latin typeface="Times New Roman" panose="02020603050405020304" pitchFamily="18" charset="0"/>
              </a:rPr>
              <a:t>Đánh dấu bước phát triển của cách mạng miền Nam</a:t>
            </a:r>
            <a:r>
              <a:rPr lang="en-US" altLang="en-US" sz="3200" dirty="0">
                <a:latin typeface="Times New Roman" panose="02020603050405020304" pitchFamily="18" charset="0"/>
              </a:rPr>
              <a:t> từ thế giữ gìn lực lượng sang thế tiến công, từ đấu tranh chính trị sang kết hợp với vũ trang.</a:t>
            </a:r>
            <a:endParaRPr lang="en-US" altLang="en-US" sz="3200" dirty="0">
              <a:latin typeface="Times New Roman" panose="02020603050405020304" pitchFamily="18" charset="0"/>
              <a:ea typeface="Times New Roman" panose="02020603050405020304" pitchFamily="18" charset="0"/>
            </a:endParaRPr>
          </a:p>
        </p:txBody>
      </p:sp>
      <p:sp>
        <p:nvSpPr>
          <p:cNvPr id="18438" name="TextBox 5"/>
          <p:cNvSpPr txBox="1"/>
          <p:nvPr/>
        </p:nvSpPr>
        <p:spPr>
          <a:xfrm>
            <a:off x="838200" y="5181600"/>
            <a:ext cx="7772400" cy="1568450"/>
          </a:xfrm>
          <a:prstGeom prst="rect">
            <a:avLst/>
          </a:prstGeom>
          <a:noFill/>
          <a:ln w="9525">
            <a:noFill/>
          </a:ln>
        </p:spPr>
        <p:txBody>
          <a:bodyPr anchor="t" anchorCtr="0">
            <a:spAutoFit/>
          </a:bodyPr>
          <a:lstStyle/>
          <a:p>
            <a:r>
              <a:rPr lang="en-US" altLang="en-US" sz="3200" dirty="0">
                <a:latin typeface="Times New Roman" panose="02020603050405020304" pitchFamily="18" charset="0"/>
              </a:rPr>
              <a:t>- Từ khí thế của phong tr</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o Đồng khởi, </a:t>
            </a:r>
            <a:r>
              <a:rPr lang="en-US" altLang="en-US" sz="3200" b="1" dirty="0">
                <a:latin typeface="Times New Roman" panose="02020603050405020304" pitchFamily="18" charset="0"/>
              </a:rPr>
              <a:t>Mặt trận Dân tộc giải phóng miền Nam đã ra đời ng</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rPr>
              <a:t>y 20/12/1960.</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fade">
                                      <p:cBhvr>
                                        <p:cTn id="21" dur="500"/>
                                        <p:tgtEl>
                                          <p:spTgt spid="1843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438"/>
                                        </p:tgtEl>
                                        <p:attrNameLst>
                                          <p:attrName>style.visibility</p:attrName>
                                        </p:attrNameLst>
                                      </p:cBhvr>
                                      <p:to>
                                        <p:strVal val="visible"/>
                                      </p:to>
                                    </p:set>
                                    <p:anim calcmode="lin" valueType="num">
                                      <p:cBhvr additive="base">
                                        <p:cTn id="26" dur="500" fill="hold"/>
                                        <p:tgtEl>
                                          <p:spTgt spid="18438"/>
                                        </p:tgtEl>
                                        <p:attrNameLst>
                                          <p:attrName>ppt_x</p:attrName>
                                        </p:attrNameLst>
                                      </p:cBhvr>
                                      <p:tavLst>
                                        <p:tav tm="0">
                                          <p:val>
                                            <p:strVal val="#ppt_x"/>
                                          </p:val>
                                        </p:tav>
                                        <p:tav tm="100000">
                                          <p:val>
                                            <p:strVal val="#ppt_x"/>
                                          </p:val>
                                        </p:tav>
                                      </p:tavLst>
                                    </p:anim>
                                    <p:anim calcmode="lin" valueType="num">
                                      <p:cBhvr additive="base">
                                        <p:cTn id="27"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436" grpId="0"/>
      <p:bldP spid="18437" grpId="0"/>
      <p:bldP spid="184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ChangeArrowheads="1"/>
          </p:cNvSpPr>
          <p:nvPr/>
        </p:nvSpPr>
        <p:spPr bwMode="auto">
          <a:xfrm>
            <a:off x="1828800" y="457200"/>
            <a:ext cx="541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smtClean="0">
                <a:ln>
                  <a:noFill/>
                </a:ln>
                <a:solidFill>
                  <a:schemeClr val="accent2"/>
                </a:solidFill>
                <a:effectLst/>
                <a:uLnTx/>
                <a:uFillTx/>
                <a:latin typeface="+mn-lt"/>
                <a:ea typeface="+mn-ea"/>
                <a:cs typeface="+mn-cs"/>
              </a:rPr>
              <a:t>KHỞI ĐỘNG:</a:t>
            </a:r>
          </a:p>
        </p:txBody>
      </p:sp>
      <p:sp>
        <p:nvSpPr>
          <p:cNvPr id="8201" name="Text Box 9"/>
          <p:cNvSpPr txBox="1"/>
          <p:nvPr/>
        </p:nvSpPr>
        <p:spPr>
          <a:xfrm>
            <a:off x="0" y="1447800"/>
            <a:ext cx="9296400" cy="1198880"/>
          </a:xfrm>
          <a:prstGeom prst="rect">
            <a:avLst/>
          </a:prstGeom>
          <a:noFill/>
          <a:ln w="9525">
            <a:noFill/>
          </a:ln>
        </p:spPr>
        <p:txBody>
          <a:bodyPr anchor="t" anchorCtr="0">
            <a:spAutoFit/>
          </a:bodyPr>
          <a:lstStyle/>
          <a:p>
            <a:pPr eaLnBrk="0" hangingPunct="0"/>
            <a:r>
              <a:rPr lang="en-US" altLang="en-US" sz="3600" b="1" dirty="0">
                <a:solidFill>
                  <a:srgbClr val="FF0000"/>
                </a:solidFill>
                <a:latin typeface="Times New Roman" panose="02020603050405020304" pitchFamily="18" charset="0"/>
              </a:rPr>
              <a:t>Câu 1:Nêu tình hình nước ta sau Hiệp định Giơ-ne-vơ? </a:t>
            </a:r>
          </a:p>
        </p:txBody>
      </p:sp>
      <p:sp>
        <p:nvSpPr>
          <p:cNvPr id="4097" name="Text Box 13"/>
          <p:cNvSpPr txBox="1"/>
          <p:nvPr/>
        </p:nvSpPr>
        <p:spPr>
          <a:xfrm>
            <a:off x="365125" y="2667000"/>
            <a:ext cx="8375015" cy="2553335"/>
          </a:xfrm>
          <a:prstGeom prst="rect">
            <a:avLst/>
          </a:prstGeom>
          <a:noFill/>
          <a:ln w="9525">
            <a:noFill/>
          </a:ln>
        </p:spPr>
        <p:txBody>
          <a:bodyPr wrap="square" anchor="t" anchorCtr="0">
            <a:spAutoFit/>
          </a:bodyPr>
          <a:lstStyle/>
          <a:p>
            <a:pPr eaLnBrk="0" hangingPunct="0"/>
            <a:r>
              <a:rPr lang="en-US" altLang="en-US" sz="3200" b="1" dirty="0">
                <a:solidFill>
                  <a:schemeClr val="accent2"/>
                </a:solidFill>
                <a:latin typeface="Times New Roman" panose="02020603050405020304" pitchFamily="18" charset="0"/>
              </a:rPr>
              <a:t>Sau hiệp định Giơ - ne -vơ, nhân dân ta chờ mong ngày gia đình đoàn tụ, đất nước thống nhất. Nhưng đế quốc Mĩ và bè lũ tay sai đã khủng bố, tàn sát đồng bào miền Nam, âm mưu chia cắt lâu dài đất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linds(horizontal)">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strips(downLeft)">
                                      <p:cBhvr>
                                        <p:cTn id="12"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4097" grpId="0"/>
      <p:bldP spid="409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ơi giữ chỗ cho Số hiệu Bản chiếu 5"/>
          <p:cNvSpPr>
            <a:spLocks noGrp="1"/>
          </p:cNvSpPr>
          <p:nvPr>
            <p:ph type="sldNum" sz="quarter" idx="12"/>
          </p:nvPr>
        </p:nvSpPr>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buSzTx/>
            </a:pPr>
            <a:fld id="{9A0DB2DC-4C9A-4742-B13C-FB6460FD3503}" type="slidenum">
              <a:rPr lang="en-US" altLang="en-US" sz="1400" dirty="0">
                <a:latin typeface="Arial" panose="020B0604020202020204" pitchFamily="34" charset="0"/>
              </a:rPr>
              <a:t>20</a:t>
            </a:fld>
            <a:endParaRPr lang="en-US" altLang="en-US" sz="1400" dirty="0">
              <a:latin typeface="Arial" panose="020B0604020202020204" pitchFamily="34" charset="0"/>
            </a:endParaRPr>
          </a:p>
        </p:txBody>
      </p:sp>
      <p:sp>
        <p:nvSpPr>
          <p:cNvPr id="19470" name="AutoShape 14"/>
          <p:cNvSpPr>
            <a:spLocks noChangeArrowheads="1"/>
          </p:cNvSpPr>
          <p:nvPr/>
        </p:nvSpPr>
        <p:spPr bwMode="auto">
          <a:xfrm>
            <a:off x="304800" y="6248400"/>
            <a:ext cx="381000" cy="381000"/>
          </a:xfrm>
          <a:prstGeom prst="star5">
            <a:avLst/>
          </a:prstGeom>
          <a:solidFill>
            <a:srgbClr val="FF9933"/>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9933"/>
              </a:solidFill>
              <a:effectLst/>
              <a:uLnTx/>
              <a:uFillTx/>
              <a:latin typeface=".VnTime" pitchFamily="34" charset="0"/>
              <a:ea typeface="+mn-ea"/>
              <a:cs typeface="+mn-cs"/>
            </a:endParaRPr>
          </a:p>
        </p:txBody>
      </p:sp>
      <p:sp>
        <p:nvSpPr>
          <p:cNvPr id="39939" name="Text Box 6"/>
          <p:cNvSpPr txBox="1"/>
          <p:nvPr/>
        </p:nvSpPr>
        <p:spPr>
          <a:xfrm>
            <a:off x="762000" y="6096000"/>
            <a:ext cx="8382000" cy="521970"/>
          </a:xfrm>
          <a:prstGeom prst="rect">
            <a:avLst/>
          </a:prstGeom>
          <a:solidFill>
            <a:srgbClr val="FFCCCC"/>
          </a:solidFill>
          <a:ln w="9525">
            <a:noFill/>
          </a:ln>
        </p:spPr>
        <p:txBody>
          <a:bodyPr anchor="t" anchorCtr="0">
            <a:spAutoFit/>
          </a:bodyPr>
          <a:lstStyle/>
          <a:p>
            <a:pPr marL="742950" lvl="1" indent="-285750" eaLnBrk="1" hangingPunct="1">
              <a:spcBef>
                <a:spcPct val="50000"/>
              </a:spcBef>
            </a:pPr>
            <a:r>
              <a:rPr lang="en-US" altLang="en-US" sz="2800" dirty="0">
                <a:cs typeface="Times New Roman" panose="02020603050405020304" pitchFamily="18" charset="0"/>
              </a:rPr>
              <a:t>Do sự  đàn áp tàn bạo của chính quyền Mĩ – Diệm.</a:t>
            </a:r>
          </a:p>
        </p:txBody>
      </p:sp>
      <p:sp>
        <p:nvSpPr>
          <p:cNvPr id="19458" name="Line 2"/>
          <p:cNvSpPr/>
          <p:nvPr/>
        </p:nvSpPr>
        <p:spPr>
          <a:xfrm flipV="1">
            <a:off x="533400" y="5486400"/>
            <a:ext cx="914400" cy="838200"/>
          </a:xfrm>
          <a:prstGeom prst="line">
            <a:avLst/>
          </a:prstGeom>
          <a:ln w="9525" cap="flat" cmpd="sng">
            <a:solidFill>
              <a:schemeClr val="tx1"/>
            </a:solidFill>
            <a:prstDash val="solid"/>
            <a:round/>
            <a:headEnd type="none" w="med" len="med"/>
            <a:tailEnd type="none" w="med" len="med"/>
          </a:ln>
        </p:spPr>
      </p:sp>
      <p:sp>
        <p:nvSpPr>
          <p:cNvPr id="2" name="AutoShape 14"/>
          <p:cNvSpPr>
            <a:spLocks noChangeArrowheads="1"/>
          </p:cNvSpPr>
          <p:nvPr/>
        </p:nvSpPr>
        <p:spPr bwMode="auto">
          <a:xfrm>
            <a:off x="1371600" y="5181600"/>
            <a:ext cx="381000" cy="381000"/>
          </a:xfrm>
          <a:prstGeom prst="star5">
            <a:avLst/>
          </a:prstGeom>
          <a:solidFill>
            <a:srgbClr val="FF9933"/>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9933"/>
              </a:solidFill>
              <a:effectLst/>
              <a:uLnTx/>
              <a:uFillTx/>
              <a:latin typeface=".VnTime" pitchFamily="34" charset="0"/>
              <a:ea typeface="+mn-ea"/>
              <a:cs typeface="+mn-cs"/>
            </a:endParaRPr>
          </a:p>
        </p:txBody>
      </p:sp>
      <p:sp>
        <p:nvSpPr>
          <p:cNvPr id="19459" name="Text Box 3"/>
          <p:cNvSpPr txBox="1"/>
          <p:nvPr/>
        </p:nvSpPr>
        <p:spPr>
          <a:xfrm>
            <a:off x="1638935" y="5257800"/>
            <a:ext cx="7505065" cy="521970"/>
          </a:xfrm>
          <a:prstGeom prst="rect">
            <a:avLst/>
          </a:prstGeom>
          <a:solidFill>
            <a:schemeClr val="bg1"/>
          </a:solidFill>
          <a:ln w="9525">
            <a:noFill/>
          </a:ln>
        </p:spPr>
        <p:txBody>
          <a:bodyPr wrap="square" anchor="t" anchorCtr="0">
            <a:spAutoFit/>
          </a:bodyPr>
          <a:lstStyle/>
          <a:p>
            <a:pPr eaLnBrk="0" hangingPunct="0">
              <a:spcBef>
                <a:spcPct val="50000"/>
              </a:spcBef>
            </a:pPr>
            <a:r>
              <a:rPr lang="en-US" altLang="en-US" sz="2800" dirty="0">
                <a:cs typeface="Times New Roman" panose="02020603050405020304" pitchFamily="18" charset="0"/>
              </a:rPr>
              <a:t>17 - 1 - 1960, nhân dân huyện Mỏ Cày Đồng khởi.</a:t>
            </a:r>
          </a:p>
        </p:txBody>
      </p:sp>
      <p:sp>
        <p:nvSpPr>
          <p:cNvPr id="3" name="Line 2"/>
          <p:cNvSpPr/>
          <p:nvPr/>
        </p:nvSpPr>
        <p:spPr>
          <a:xfrm flipV="1">
            <a:off x="1676400" y="4419600"/>
            <a:ext cx="609600" cy="838200"/>
          </a:xfrm>
          <a:prstGeom prst="line">
            <a:avLst/>
          </a:prstGeom>
          <a:ln w="9525" cap="flat" cmpd="sng">
            <a:solidFill>
              <a:schemeClr val="tx1"/>
            </a:solidFill>
            <a:prstDash val="solid"/>
            <a:round/>
            <a:headEnd type="none" w="med" len="med"/>
            <a:tailEnd type="none" w="med" len="med"/>
          </a:ln>
        </p:spPr>
      </p:sp>
      <p:sp>
        <p:nvSpPr>
          <p:cNvPr id="19469" name="AutoShape 13"/>
          <p:cNvSpPr>
            <a:spLocks noChangeArrowheads="1"/>
          </p:cNvSpPr>
          <p:nvPr/>
        </p:nvSpPr>
        <p:spPr bwMode="auto">
          <a:xfrm>
            <a:off x="2209800" y="4114800"/>
            <a:ext cx="381000" cy="304800"/>
          </a:xfrm>
          <a:prstGeom prst="star5">
            <a:avLst/>
          </a:prstGeom>
          <a:solidFill>
            <a:srgbClr val="FF9933"/>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9460" name="Text Box 4"/>
          <p:cNvSpPr txBox="1"/>
          <p:nvPr/>
        </p:nvSpPr>
        <p:spPr>
          <a:xfrm>
            <a:off x="2667000" y="4191000"/>
            <a:ext cx="6248400" cy="953135"/>
          </a:xfrm>
          <a:prstGeom prst="rect">
            <a:avLst/>
          </a:prstGeom>
          <a:solidFill>
            <a:srgbClr val="CCFF99"/>
          </a:solidFill>
          <a:ln w="9525">
            <a:noFill/>
          </a:ln>
        </p:spPr>
        <p:txBody>
          <a:bodyPr anchor="t" anchorCtr="0">
            <a:spAutoFit/>
          </a:bodyPr>
          <a:lstStyle/>
          <a:p>
            <a:pPr eaLnBrk="0" hangingPunct="0">
              <a:spcBef>
                <a:spcPct val="50000"/>
              </a:spcBef>
            </a:pPr>
            <a:r>
              <a:rPr lang="en-US" altLang="en-US" sz="2800" dirty="0">
                <a:cs typeface="Times New Roman" panose="02020603050405020304" pitchFamily="18" charset="0"/>
              </a:rPr>
              <a:t> Phong trào lan rộng khắp các huyện của Bến Tre.</a:t>
            </a:r>
          </a:p>
        </p:txBody>
      </p:sp>
      <p:sp>
        <p:nvSpPr>
          <p:cNvPr id="19464" name="Line 8"/>
          <p:cNvSpPr/>
          <p:nvPr/>
        </p:nvSpPr>
        <p:spPr>
          <a:xfrm flipV="1">
            <a:off x="2514600" y="3200400"/>
            <a:ext cx="762000" cy="990600"/>
          </a:xfrm>
          <a:prstGeom prst="line">
            <a:avLst/>
          </a:prstGeom>
          <a:ln w="9525" cap="flat" cmpd="sng">
            <a:solidFill>
              <a:schemeClr val="tx1"/>
            </a:solidFill>
            <a:prstDash val="solid"/>
            <a:round/>
            <a:headEnd type="none" w="med" len="med"/>
            <a:tailEnd type="none" w="med" len="med"/>
          </a:ln>
        </p:spPr>
      </p:sp>
      <p:sp>
        <p:nvSpPr>
          <p:cNvPr id="19468" name="AutoShape 12"/>
          <p:cNvSpPr>
            <a:spLocks noChangeArrowheads="1"/>
          </p:cNvSpPr>
          <p:nvPr/>
        </p:nvSpPr>
        <p:spPr bwMode="auto">
          <a:xfrm>
            <a:off x="3200400" y="2895600"/>
            <a:ext cx="304800" cy="381000"/>
          </a:xfrm>
          <a:prstGeom prst="star5">
            <a:avLst/>
          </a:prstGeom>
          <a:solidFill>
            <a:srgbClr val="FF9933"/>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9461" name="Text Box 5"/>
          <p:cNvSpPr txBox="1"/>
          <p:nvPr/>
        </p:nvSpPr>
        <p:spPr>
          <a:xfrm>
            <a:off x="3581400" y="2743200"/>
            <a:ext cx="5486400" cy="1383665"/>
          </a:xfrm>
          <a:prstGeom prst="rect">
            <a:avLst/>
          </a:prstGeom>
          <a:solidFill>
            <a:srgbClr val="FFCCFF"/>
          </a:solidFill>
          <a:ln w="9525" cap="flat" cmpd="sng">
            <a:solidFill>
              <a:srgbClr val="CCFFCC"/>
            </a:solidFill>
            <a:prstDash val="solid"/>
            <a:miter/>
            <a:headEnd type="none" w="med" len="med"/>
            <a:tailEnd type="none" w="med" len="med"/>
          </a:ln>
        </p:spPr>
        <p:txBody>
          <a:bodyPr anchor="t" anchorCtr="0">
            <a:spAutoFit/>
          </a:bodyPr>
          <a:lstStyle/>
          <a:p>
            <a:pPr eaLnBrk="0" hangingPunct="0">
              <a:spcBef>
                <a:spcPct val="50000"/>
              </a:spcBef>
            </a:pPr>
            <a:r>
              <a:rPr lang="en-US" altLang="en-US" sz="2800" dirty="0">
                <a:latin typeface="Times New Roman" panose="02020603050405020304" pitchFamily="18" charset="0"/>
              </a:rPr>
              <a:t>Sau 1 tuần: 22 xã được giải phóng, 29 xã khác tiêu diệt được ác ôn, giải phóng được nhiều ấp.</a:t>
            </a:r>
          </a:p>
        </p:txBody>
      </p:sp>
      <p:sp>
        <p:nvSpPr>
          <p:cNvPr id="19465" name="Line 9"/>
          <p:cNvSpPr/>
          <p:nvPr/>
        </p:nvSpPr>
        <p:spPr>
          <a:xfrm flipV="1">
            <a:off x="3429000" y="1981200"/>
            <a:ext cx="838200" cy="1219200"/>
          </a:xfrm>
          <a:prstGeom prst="line">
            <a:avLst/>
          </a:prstGeom>
          <a:ln w="9525" cap="flat" cmpd="sng">
            <a:solidFill>
              <a:schemeClr val="tx1"/>
            </a:solidFill>
            <a:prstDash val="solid"/>
            <a:round/>
            <a:headEnd type="none" w="med" len="med"/>
            <a:tailEnd type="none" w="med" len="med"/>
          </a:ln>
        </p:spPr>
      </p:sp>
      <p:sp>
        <p:nvSpPr>
          <p:cNvPr id="4" name="AutoShape 12"/>
          <p:cNvSpPr>
            <a:spLocks noChangeArrowheads="1"/>
          </p:cNvSpPr>
          <p:nvPr/>
        </p:nvSpPr>
        <p:spPr bwMode="auto">
          <a:xfrm>
            <a:off x="4191000" y="1752600"/>
            <a:ext cx="304800" cy="381000"/>
          </a:xfrm>
          <a:prstGeom prst="star5">
            <a:avLst/>
          </a:prstGeom>
          <a:solidFill>
            <a:srgbClr val="FF9933"/>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9462" name="Text Box 6"/>
          <p:cNvSpPr txBox="1"/>
          <p:nvPr/>
        </p:nvSpPr>
        <p:spPr>
          <a:xfrm>
            <a:off x="4648200" y="990600"/>
            <a:ext cx="4419600" cy="1691640"/>
          </a:xfrm>
          <a:prstGeom prst="rect">
            <a:avLst/>
          </a:prstGeom>
          <a:solidFill>
            <a:srgbClr val="99FF99"/>
          </a:solidFill>
          <a:ln w="9525">
            <a:noFill/>
          </a:ln>
        </p:spPr>
        <p:txBody>
          <a:bodyPr anchor="t" anchorCtr="0">
            <a:spAutoFit/>
          </a:bodyPr>
          <a:lstStyle/>
          <a:p>
            <a:pPr eaLnBrk="0" hangingPunct="0">
              <a:spcBef>
                <a:spcPct val="50000"/>
              </a:spcBef>
            </a:pPr>
            <a:r>
              <a:rPr lang="en-US" altLang="en-US" sz="2600" dirty="0">
                <a:solidFill>
                  <a:srgbClr val="FF0000"/>
                </a:solidFill>
                <a:cs typeface="Times New Roman" panose="02020603050405020304" pitchFamily="18" charset="0"/>
              </a:rPr>
              <a:t> Ở nhiều nơi, Ủy ban nhân dân tự quản được thành lập, bọn phản cách mạng bị trừng trị dân nghèo được chia ruộng.</a:t>
            </a:r>
          </a:p>
        </p:txBody>
      </p:sp>
      <p:sp>
        <p:nvSpPr>
          <p:cNvPr id="19466" name="Line 10"/>
          <p:cNvSpPr/>
          <p:nvPr/>
        </p:nvSpPr>
        <p:spPr>
          <a:xfrm flipV="1">
            <a:off x="4343400" y="1295400"/>
            <a:ext cx="228600" cy="457200"/>
          </a:xfrm>
          <a:prstGeom prst="line">
            <a:avLst/>
          </a:prstGeom>
          <a:ln w="9525" cap="flat" cmpd="sng">
            <a:solidFill>
              <a:schemeClr val="tx1"/>
            </a:solidFill>
            <a:prstDash val="solid"/>
            <a:round/>
            <a:headEnd type="none" w="med" len="med"/>
            <a:tailEnd type="triangle" w="med" len="med"/>
          </a:ln>
        </p:spPr>
      </p:sp>
      <p:sp>
        <p:nvSpPr>
          <p:cNvPr id="19463" name="Text Box 7"/>
          <p:cNvSpPr txBox="1"/>
          <p:nvPr/>
        </p:nvSpPr>
        <p:spPr>
          <a:xfrm>
            <a:off x="685800" y="6350"/>
            <a:ext cx="7848600" cy="830263"/>
          </a:xfrm>
          <a:prstGeom prst="rect">
            <a:avLst/>
          </a:prstGeom>
          <a:solidFill>
            <a:srgbClr val="CCFFCC"/>
          </a:solidFill>
          <a:ln w="9525" cap="flat" cmpd="sng">
            <a:solidFill>
              <a:srgbClr val="CCFFCC"/>
            </a:solidFill>
            <a:prstDash val="solid"/>
            <a:miter/>
            <a:headEnd type="none" w="med" len="med"/>
            <a:tailEnd type="none" w="med" len="med"/>
          </a:ln>
        </p:spPr>
        <p:txBody>
          <a:bodyPr anchor="t" anchorCtr="0">
            <a:spAutoFit/>
          </a:bodyPr>
          <a:lstStyle/>
          <a:p>
            <a:pPr eaLnBrk="0" hangingPunct="0">
              <a:spcBef>
                <a:spcPct val="50000"/>
              </a:spcBef>
            </a:pPr>
            <a:r>
              <a:rPr lang="en-US" altLang="en-US" sz="2400" b="1" dirty="0">
                <a:solidFill>
                  <a:srgbClr val="3333FF"/>
                </a:solidFill>
                <a:latin typeface=".VnTime" pitchFamily="34" charset="0"/>
              </a:rPr>
              <a:t>   </a:t>
            </a:r>
            <a:r>
              <a:rPr lang="en-US" altLang="en-US" sz="2400" b="1" dirty="0">
                <a:solidFill>
                  <a:srgbClr val="3333FF"/>
                </a:solidFill>
                <a:latin typeface="Times New Roman" panose="02020603050405020304" pitchFamily="18" charset="0"/>
              </a:rPr>
              <a:t>Mở ra thời kì mới: nhân dân miền Nam cầm vũ khí chống quân thù, Mĩ  Diệm rơi vào thế bị động, lúng túng.</a:t>
            </a:r>
          </a:p>
        </p:txBody>
      </p:sp>
      <p:sp>
        <p:nvSpPr>
          <p:cNvPr id="39954" name="AutoShape 18"/>
          <p:cNvSpPr/>
          <p:nvPr/>
        </p:nvSpPr>
        <p:spPr>
          <a:xfrm rot="564073">
            <a:off x="-259715" y="601980"/>
            <a:ext cx="4803775" cy="2813050"/>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algn="ctr">
              <a:spcBef>
                <a:spcPct val="50000"/>
              </a:spcBef>
            </a:pPr>
            <a:endParaRPr lang="vi-VN" altLang="en-US" b="1" i="1" dirty="0">
              <a:solidFill>
                <a:srgbClr val="0000FF"/>
              </a:solidFill>
              <a:latin typeface=".VnTimeH" pitchFamily="34" charset="0"/>
            </a:endParaRPr>
          </a:p>
        </p:txBody>
      </p:sp>
      <p:sp>
        <p:nvSpPr>
          <p:cNvPr id="39955" name="Text Box 19"/>
          <p:cNvSpPr txBox="1"/>
          <p:nvPr/>
        </p:nvSpPr>
        <p:spPr>
          <a:xfrm>
            <a:off x="-381000" y="1295400"/>
            <a:ext cx="4204335" cy="1168400"/>
          </a:xfrm>
          <a:prstGeom prst="rect">
            <a:avLst/>
          </a:prstGeom>
          <a:noFill/>
          <a:ln w="9525">
            <a:noFill/>
          </a:ln>
        </p:spPr>
        <p:txBody>
          <a:bodyPr wrap="square" anchor="t" anchorCtr="0">
            <a:spAutoFit/>
          </a:bodyPr>
          <a:lstStyle/>
          <a:p>
            <a:pPr>
              <a:spcBef>
                <a:spcPct val="50000"/>
              </a:spcBef>
            </a:pPr>
            <a:r>
              <a:rPr lang="en-US" altLang="en-US" sz="2800" b="1" i="1" dirty="0">
                <a:solidFill>
                  <a:srgbClr val="9900FF"/>
                </a:solidFill>
                <a:latin typeface="Times New Roman" panose="02020603050405020304" pitchFamily="18" charset="0"/>
              </a:rPr>
              <a:t>               Phong tr</a:t>
            </a:r>
            <a:r>
              <a:rPr lang="en-US" altLang="en-US" sz="2800" b="1" i="1" dirty="0">
                <a:solidFill>
                  <a:srgbClr val="9900FF"/>
                </a:solidFill>
                <a:latin typeface="Times New Roman" panose="02020603050405020304" pitchFamily="18" charset="0"/>
                <a:ea typeface="Times New Roman" panose="02020603050405020304" pitchFamily="18" charset="0"/>
              </a:rPr>
              <a:t>à</a:t>
            </a:r>
            <a:r>
              <a:rPr lang="en-US" altLang="en-US" sz="2800" b="1" i="1" dirty="0">
                <a:solidFill>
                  <a:srgbClr val="9900FF"/>
                </a:solidFill>
                <a:latin typeface="Times New Roman" panose="02020603050405020304" pitchFamily="18" charset="0"/>
              </a:rPr>
              <a:t>o </a:t>
            </a:r>
          </a:p>
          <a:p>
            <a:pPr>
              <a:spcBef>
                <a:spcPct val="50000"/>
              </a:spcBef>
            </a:pPr>
            <a:r>
              <a:rPr lang="en-US" altLang="en-US" sz="2800" b="1" i="1" dirty="0">
                <a:solidFill>
                  <a:srgbClr val="9900FF"/>
                </a:solidFill>
                <a:latin typeface="Times New Roman" panose="02020603050405020304" pitchFamily="18" charset="0"/>
              </a:rPr>
              <a:t>         đồng khởi ở Bến Tre</a:t>
            </a:r>
            <a:endParaRPr lang="en-US" altLang="en-US" sz="2800" b="1" i="1" dirty="0">
              <a:solidFill>
                <a:srgbClr val="99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1000" fill="hold"/>
                                        <p:tgtEl>
                                          <p:spTgt spid="19470"/>
                                        </p:tgtEl>
                                        <p:attrNameLst>
                                          <p:attrName>ppt_w</p:attrName>
                                        </p:attrNameLst>
                                      </p:cBhvr>
                                      <p:tavLst>
                                        <p:tav tm="0">
                                          <p:val>
                                            <p:strVal val="#ppt_w+.3"/>
                                          </p:val>
                                        </p:tav>
                                        <p:tav tm="100000">
                                          <p:val>
                                            <p:strVal val="#ppt_w"/>
                                          </p:val>
                                        </p:tav>
                                      </p:tavLst>
                                    </p:anim>
                                    <p:anim calcmode="lin" valueType="num">
                                      <p:cBhvr>
                                        <p:cTn id="8" dur="1000" fill="hold"/>
                                        <p:tgtEl>
                                          <p:spTgt spid="19470"/>
                                        </p:tgtEl>
                                        <p:attrNameLst>
                                          <p:attrName>ppt_h</p:attrName>
                                        </p:attrNameLst>
                                      </p:cBhvr>
                                      <p:tavLst>
                                        <p:tav tm="0">
                                          <p:val>
                                            <p:strVal val="#ppt_h"/>
                                          </p:val>
                                        </p:tav>
                                        <p:tav tm="100000">
                                          <p:val>
                                            <p:strVal val="#ppt_h"/>
                                          </p:val>
                                        </p:tav>
                                      </p:tavLst>
                                    </p:anim>
                                    <p:animEffect transition="in" filter="fade">
                                      <p:cBhvr>
                                        <p:cTn id="9" dur="1000"/>
                                        <p:tgtEl>
                                          <p:spTgt spid="1947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9939"/>
                                        </p:tgtEl>
                                        <p:attrNameLst>
                                          <p:attrName>style.visibility</p:attrName>
                                        </p:attrNameLst>
                                      </p:cBhvr>
                                      <p:to>
                                        <p:strVal val="visible"/>
                                      </p:to>
                                    </p:set>
                                    <p:animEffect transition="in" filter="diamond(in)">
                                      <p:cBhvr>
                                        <p:cTn id="14" dur="2000"/>
                                        <p:tgtEl>
                                          <p:spTgt spid="39939"/>
                                        </p:tgtEl>
                                      </p:cBhvr>
                                    </p:animEffect>
                                  </p:childTnLst>
                                </p:cTn>
                              </p:par>
                            </p:childTnLst>
                          </p:cTn>
                        </p:par>
                        <p:par>
                          <p:cTn id="15" fill="hold">
                            <p:stCondLst>
                              <p:cond delay="2000"/>
                            </p:stCondLst>
                            <p:childTnLst>
                              <p:par>
                                <p:cTn id="16" presetID="13" presetClass="entr" presetSubtype="16" fill="hold" nodeType="after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plus(in)">
                                      <p:cBhvr>
                                        <p:cTn id="18" dur="20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3"/>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9459">
                                            <p:txEl>
                                              <p:pRg st="0" end="0"/>
                                            </p:txEl>
                                          </p:spTgt>
                                        </p:tgtEl>
                                        <p:attrNameLst>
                                          <p:attrName>style.visibility</p:attrName>
                                        </p:attrNameLst>
                                      </p:cBhvr>
                                      <p:to>
                                        <p:strVal val="visible"/>
                                      </p:to>
                                    </p:set>
                                    <p:animEffect transition="in" filter="box(in)">
                                      <p:cBhvr>
                                        <p:cTn id="30" dur="500"/>
                                        <p:tgtEl>
                                          <p:spTgt spid="1945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ox(i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box(in)">
                                      <p:cBhvr>
                                        <p:cTn id="40" dur="500"/>
                                        <p:tgtEl>
                                          <p:spTgt spid="1946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9460">
                                            <p:txEl>
                                              <p:pRg st="0" end="0"/>
                                            </p:txEl>
                                          </p:spTgt>
                                        </p:tgtEl>
                                        <p:attrNameLst>
                                          <p:attrName>style.visibility</p:attrName>
                                        </p:attrNameLst>
                                      </p:cBhvr>
                                      <p:to>
                                        <p:strVal val="visible"/>
                                      </p:to>
                                    </p:set>
                                    <p:animEffect transition="in" filter="box(in)">
                                      <p:cBhvr>
                                        <p:cTn id="45" dur="500"/>
                                        <p:tgtEl>
                                          <p:spTgt spid="1946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9464"/>
                                        </p:tgtEl>
                                        <p:attrNameLst>
                                          <p:attrName>style.visibility</p:attrName>
                                        </p:attrNameLst>
                                      </p:cBhvr>
                                      <p:to>
                                        <p:strVal val="visible"/>
                                      </p:to>
                                    </p:set>
                                    <p:animEffect transition="in" filter="box(in)">
                                      <p:cBhvr>
                                        <p:cTn id="50" dur="500"/>
                                        <p:tgtEl>
                                          <p:spTgt spid="1946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9468"/>
                                        </p:tgtEl>
                                        <p:attrNameLst>
                                          <p:attrName>style.visibility</p:attrName>
                                        </p:attrNameLst>
                                      </p:cBhvr>
                                      <p:to>
                                        <p:strVal val="visible"/>
                                      </p:to>
                                    </p:set>
                                    <p:animEffect transition="in" filter="box(in)">
                                      <p:cBhvr>
                                        <p:cTn id="55" dur="500"/>
                                        <p:tgtEl>
                                          <p:spTgt spid="1946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9461">
                                            <p:txEl>
                                              <p:pRg st="0" end="0"/>
                                            </p:txEl>
                                          </p:spTgt>
                                        </p:tgtEl>
                                        <p:attrNameLst>
                                          <p:attrName>style.visibility</p:attrName>
                                        </p:attrNameLst>
                                      </p:cBhvr>
                                      <p:to>
                                        <p:strVal val="visible"/>
                                      </p:to>
                                    </p:set>
                                    <p:animEffect transition="in" filter="box(in)">
                                      <p:cBhvr>
                                        <p:cTn id="60" dur="500"/>
                                        <p:tgtEl>
                                          <p:spTgt spid="1946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9465"/>
                                        </p:tgtEl>
                                        <p:attrNameLst>
                                          <p:attrName>style.visibility</p:attrName>
                                        </p:attrNameLst>
                                      </p:cBhvr>
                                      <p:to>
                                        <p:strVal val="visible"/>
                                      </p:to>
                                    </p:set>
                                    <p:animEffect transition="in" filter="box(in)">
                                      <p:cBhvr>
                                        <p:cTn id="65" dur="500"/>
                                        <p:tgtEl>
                                          <p:spTgt spid="19465"/>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ox(in)">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9462">
                                            <p:txEl>
                                              <p:pRg st="0" end="0"/>
                                            </p:txEl>
                                          </p:spTgt>
                                        </p:tgtEl>
                                        <p:attrNameLst>
                                          <p:attrName>style.visibility</p:attrName>
                                        </p:attrNameLst>
                                      </p:cBhvr>
                                      <p:to>
                                        <p:strVal val="visible"/>
                                      </p:to>
                                    </p:set>
                                    <p:animEffect transition="in" filter="box(in)">
                                      <p:cBhvr>
                                        <p:cTn id="75" dur="500"/>
                                        <p:tgtEl>
                                          <p:spTgt spid="1946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19466"/>
                                        </p:tgtEl>
                                        <p:attrNameLst>
                                          <p:attrName>style.visibility</p:attrName>
                                        </p:attrNameLst>
                                      </p:cBhvr>
                                      <p:to>
                                        <p:strVal val="visible"/>
                                      </p:to>
                                    </p:set>
                                    <p:animEffect transition="in" filter="box(in)">
                                      <p:cBhvr>
                                        <p:cTn id="80" dur="500"/>
                                        <p:tgtEl>
                                          <p:spTgt spid="19466"/>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19463">
                                            <p:txEl>
                                              <p:pRg st="0" end="0"/>
                                            </p:txEl>
                                          </p:spTgt>
                                        </p:tgtEl>
                                        <p:attrNameLst>
                                          <p:attrName>style.visibility</p:attrName>
                                        </p:attrNameLst>
                                      </p:cBhvr>
                                      <p:to>
                                        <p:strVal val="visible"/>
                                      </p:to>
                                    </p:set>
                                    <p:animEffect transition="in" filter="box(in)">
                                      <p:cBhvr>
                                        <p:cTn id="85" dur="500"/>
                                        <p:tgtEl>
                                          <p:spTgt spid="19463">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39954"/>
                                        </p:tgtEl>
                                        <p:attrNameLst>
                                          <p:attrName>style.visibility</p:attrName>
                                        </p:attrNameLst>
                                      </p:cBhvr>
                                      <p:to>
                                        <p:strVal val="visible"/>
                                      </p:to>
                                    </p:set>
                                    <p:animEffect transition="in" filter="box(in)">
                                      <p:cBhvr>
                                        <p:cTn id="90" dur="500"/>
                                        <p:tgtEl>
                                          <p:spTgt spid="39954"/>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39955">
                                            <p:txEl>
                                              <p:pRg st="0" end="0"/>
                                            </p:txEl>
                                          </p:spTgt>
                                        </p:tgtEl>
                                        <p:attrNameLst>
                                          <p:attrName>style.visibility</p:attrName>
                                        </p:attrNameLst>
                                      </p:cBhvr>
                                      <p:to>
                                        <p:strVal val="visible"/>
                                      </p:to>
                                    </p:set>
                                    <p:animEffect transition="in" filter="box(in)">
                                      <p:cBhvr>
                                        <p:cTn id="95" dur="500"/>
                                        <p:tgtEl>
                                          <p:spTgt spid="39955">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39955">
                                            <p:txEl>
                                              <p:pRg st="1" end="1"/>
                                            </p:txEl>
                                          </p:spTgt>
                                        </p:tgtEl>
                                        <p:attrNameLst>
                                          <p:attrName>style.visibility</p:attrName>
                                        </p:attrNameLst>
                                      </p:cBhvr>
                                      <p:to>
                                        <p:strVal val="visible"/>
                                      </p:to>
                                    </p:set>
                                    <p:animEffect transition="in" filter="box(in)">
                                      <p:cBhvr>
                                        <p:cTn id="100" dur="500"/>
                                        <p:tgtEl>
                                          <p:spTgt spid="39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ldLvl="0" animBg="1"/>
      <p:bldP spid="3995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IMG0024A"/>
          <p:cNvPicPr>
            <a:picLocks noChangeAspect="1"/>
          </p:cNvPicPr>
          <p:nvPr/>
        </p:nvPicPr>
        <p:blipFill>
          <a:blip r:embed="rId2"/>
          <a:stretch>
            <a:fillRect/>
          </a:stretch>
        </p:blipFill>
        <p:spPr>
          <a:xfrm>
            <a:off x="2500313" y="0"/>
            <a:ext cx="4284662" cy="5867400"/>
          </a:xfrm>
          <a:prstGeom prst="rect">
            <a:avLst/>
          </a:prstGeom>
          <a:noFill/>
          <a:ln w="9525" cap="flat" cmpd="sng">
            <a:solidFill>
              <a:schemeClr val="tx1"/>
            </a:solidFill>
            <a:prstDash val="solid"/>
            <a:miter/>
            <a:headEnd type="none" w="med" len="med"/>
            <a:tailEnd type="none" w="med" len="med"/>
          </a:ln>
        </p:spPr>
      </p:pic>
      <p:sp>
        <p:nvSpPr>
          <p:cNvPr id="23554" name="Text Box 5"/>
          <p:cNvSpPr txBox="1"/>
          <p:nvPr/>
        </p:nvSpPr>
        <p:spPr>
          <a:xfrm>
            <a:off x="1752600" y="5943600"/>
            <a:ext cx="6781800" cy="953135"/>
          </a:xfrm>
          <a:prstGeom prst="rect">
            <a:avLst/>
          </a:prstGeom>
          <a:noFill/>
          <a:ln w="9525" cap="flat" cmpd="sng">
            <a:solidFill>
              <a:schemeClr val="tx1"/>
            </a:solidFill>
            <a:prstDash val="solid"/>
            <a:miter/>
            <a:headEnd type="none" w="med" len="med"/>
            <a:tailEnd type="none" w="med" len="med"/>
          </a:ln>
        </p:spPr>
        <p:txBody>
          <a:bodyPr wrap="square" anchor="t" anchorCtr="0">
            <a:spAutoFit/>
          </a:bodyPr>
          <a:lstStyle/>
          <a:p>
            <a:pPr algn="ctr">
              <a:spcBef>
                <a:spcPct val="50000"/>
              </a:spcBef>
            </a:pPr>
            <a:r>
              <a:rPr lang="en-US" altLang="en-US" sz="2800" dirty="0">
                <a:latin typeface="Times New Roman" panose="02020603050405020304" pitchFamily="18" charset="0"/>
              </a:rPr>
              <a:t>Bà Nguyễn Thị Định</a:t>
            </a:r>
            <a:r>
              <a:rPr lang="en-US" altLang="en-US" sz="2800" b="1" dirty="0">
                <a:latin typeface="Times New Roman" panose="02020603050405020304" pitchFamily="18" charset="0"/>
              </a:rPr>
              <a:t/>
            </a:r>
            <a:br>
              <a:rPr lang="en-US" altLang="en-US" sz="2800" b="1" dirty="0">
                <a:latin typeface="Times New Roman" panose="02020603050405020304" pitchFamily="18" charset="0"/>
              </a:rPr>
            </a:br>
            <a:r>
              <a:rPr lang="en-US" altLang="en-US" sz="2800" b="1" dirty="0">
                <a:latin typeface="Times New Roman" panose="02020603050405020304" pitchFamily="18" charset="0"/>
              </a:rPr>
              <a:t>Anh hùng Lực lượng vũ trang nhân dân</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2"/>
          <p:cNvSpPr/>
          <p:nvPr/>
        </p:nvSpPr>
        <p:spPr>
          <a:xfrm>
            <a:off x="838200" y="304800"/>
            <a:ext cx="7597775" cy="1828800"/>
          </a:xfrm>
          <a:prstGeom prst="wedgeEllipseCallout">
            <a:avLst>
              <a:gd name="adj1" fmla="val -34685"/>
              <a:gd name="adj2" fmla="val 64148"/>
            </a:avLst>
          </a:prstGeom>
          <a:gradFill rotWithShape="1">
            <a:gsLst>
              <a:gs pos="0">
                <a:srgbClr val="66FF66"/>
              </a:gs>
              <a:gs pos="100000">
                <a:schemeClr val="bg1"/>
              </a:gs>
            </a:gsLst>
            <a:lin ang="5400000" scaled="1"/>
            <a:tileRect/>
          </a:gradFill>
          <a:ln w="9525" cap="flat" cmpd="sng">
            <a:solidFill>
              <a:schemeClr val="tx1"/>
            </a:solidFill>
            <a:prstDash val="solid"/>
            <a:miter/>
            <a:headEnd type="none" w="med" len="med"/>
            <a:tailEnd type="none" w="med" len="med"/>
          </a:ln>
        </p:spPr>
        <p:txBody>
          <a:bodyPr bIns="137160" anchor="ctr" anchorCtr="0"/>
          <a:lstStyle/>
          <a:p>
            <a:pPr algn="ctr"/>
            <a:endParaRPr lang="vi-VN" altLang="en-US" dirty="0">
              <a:latin typeface="VNI-Times" pitchFamily="2" charset="0"/>
            </a:endParaRPr>
          </a:p>
        </p:txBody>
      </p:sp>
      <p:sp>
        <p:nvSpPr>
          <p:cNvPr id="92164" name="Oval 4"/>
          <p:cNvSpPr/>
          <p:nvPr/>
        </p:nvSpPr>
        <p:spPr>
          <a:xfrm>
            <a:off x="1617663" y="2362200"/>
            <a:ext cx="1219200" cy="1155700"/>
          </a:xfrm>
          <a:prstGeom prst="ellipse">
            <a:avLst/>
          </a:prstGeom>
          <a:noFill/>
          <a:ln w="57150" cap="flat" cmpd="sng">
            <a:solidFill>
              <a:srgbClr val="008000"/>
            </a:solidFill>
            <a:prstDash val="solid"/>
            <a:round/>
            <a:headEnd type="none" w="med" len="med"/>
            <a:tailEnd type="none" w="med" len="med"/>
          </a:ln>
        </p:spPr>
        <p:txBody>
          <a:bodyPr wrap="none" anchor="ctr" anchorCtr="0"/>
          <a:lstStyle/>
          <a:p>
            <a:endParaRPr lang="vi-VN" altLang="en-US" dirty="0">
              <a:latin typeface="Times New Roman" panose="02020603050405020304" pitchFamily="18" charset="0"/>
            </a:endParaRPr>
          </a:p>
        </p:txBody>
      </p:sp>
      <p:pic>
        <p:nvPicPr>
          <p:cNvPr id="92165" name="Picture 5" descr="a"/>
          <p:cNvPicPr>
            <a:picLocks noChangeAspect="1"/>
          </p:cNvPicPr>
          <p:nvPr/>
        </p:nvPicPr>
        <p:blipFill>
          <a:blip r:embed="rId3"/>
          <a:stretch>
            <a:fillRect/>
          </a:stretch>
        </p:blipFill>
        <p:spPr>
          <a:xfrm>
            <a:off x="1828800" y="2438400"/>
            <a:ext cx="1012825" cy="1012825"/>
          </a:xfrm>
          <a:prstGeom prst="rect">
            <a:avLst/>
          </a:prstGeom>
          <a:noFill/>
          <a:ln w="9525">
            <a:noFill/>
          </a:ln>
        </p:spPr>
      </p:pic>
      <p:pic>
        <p:nvPicPr>
          <p:cNvPr id="92166" name="Picture 6" descr="b"/>
          <p:cNvPicPr>
            <a:picLocks noChangeAspect="1"/>
          </p:cNvPicPr>
          <p:nvPr/>
        </p:nvPicPr>
        <p:blipFill>
          <a:blip r:embed="rId4"/>
          <a:stretch>
            <a:fillRect/>
          </a:stretch>
        </p:blipFill>
        <p:spPr>
          <a:xfrm>
            <a:off x="1970088" y="3276600"/>
            <a:ext cx="1106487" cy="1108075"/>
          </a:xfrm>
          <a:prstGeom prst="rect">
            <a:avLst/>
          </a:prstGeom>
          <a:noFill/>
          <a:ln w="9525">
            <a:noFill/>
          </a:ln>
        </p:spPr>
      </p:pic>
      <p:pic>
        <p:nvPicPr>
          <p:cNvPr id="92167" name="Picture 7" descr="c"/>
          <p:cNvPicPr>
            <a:picLocks noChangeAspect="1"/>
          </p:cNvPicPr>
          <p:nvPr/>
        </p:nvPicPr>
        <p:blipFill>
          <a:blip r:embed="rId5"/>
          <a:stretch>
            <a:fillRect/>
          </a:stretch>
        </p:blipFill>
        <p:spPr>
          <a:xfrm>
            <a:off x="1828800" y="4191000"/>
            <a:ext cx="1152525" cy="1152525"/>
          </a:xfrm>
          <a:prstGeom prst="rect">
            <a:avLst/>
          </a:prstGeom>
          <a:noFill/>
          <a:ln w="9525">
            <a:noFill/>
          </a:ln>
        </p:spPr>
      </p:pic>
      <p:sp>
        <p:nvSpPr>
          <p:cNvPr id="92168" name="Text Box 8"/>
          <p:cNvSpPr txBox="1"/>
          <p:nvPr/>
        </p:nvSpPr>
        <p:spPr>
          <a:xfrm>
            <a:off x="3798888" y="2667000"/>
            <a:ext cx="4114800" cy="579438"/>
          </a:xfrm>
          <a:prstGeom prst="rect">
            <a:avLst/>
          </a:prstGeom>
          <a:noFill/>
          <a:ln w="9525">
            <a:noFill/>
          </a:ln>
        </p:spPr>
        <p:txBody>
          <a:bodyPr anchor="t" anchorCtr="0">
            <a:spAutoFit/>
          </a:bodyPr>
          <a:lstStyle/>
          <a:p>
            <a:pPr>
              <a:spcBef>
                <a:spcPct val="50000"/>
              </a:spcBef>
            </a:pPr>
            <a:r>
              <a:rPr lang="en-US" altLang="en-US" sz="3200" b="1" dirty="0">
                <a:solidFill>
                  <a:srgbClr val="FF00FF"/>
                </a:solidFill>
                <a:latin typeface="Arial" panose="020B0604020202020204" pitchFamily="34" charset="0"/>
              </a:rPr>
              <a:t>17-01-1960</a:t>
            </a:r>
          </a:p>
        </p:txBody>
      </p:sp>
      <p:sp>
        <p:nvSpPr>
          <p:cNvPr id="92169" name="Text Box 9"/>
          <p:cNvSpPr txBox="1"/>
          <p:nvPr/>
        </p:nvSpPr>
        <p:spPr>
          <a:xfrm>
            <a:off x="3798888" y="4495800"/>
            <a:ext cx="4114800" cy="579438"/>
          </a:xfrm>
          <a:prstGeom prst="rect">
            <a:avLst/>
          </a:prstGeom>
          <a:noFill/>
          <a:ln w="9525">
            <a:noFill/>
          </a:ln>
        </p:spPr>
        <p:txBody>
          <a:bodyPr anchor="t" anchorCtr="0">
            <a:spAutoFit/>
          </a:bodyPr>
          <a:lstStyle/>
          <a:p>
            <a:pPr>
              <a:spcBef>
                <a:spcPct val="50000"/>
              </a:spcBef>
            </a:pPr>
            <a:r>
              <a:rPr lang="en-US" altLang="en-US" sz="3200" b="1" dirty="0">
                <a:solidFill>
                  <a:srgbClr val="FF00FF"/>
                </a:solidFill>
                <a:latin typeface="Arial" panose="020B0604020202020204" pitchFamily="34" charset="0"/>
              </a:rPr>
              <a:t>17-01-1961</a:t>
            </a:r>
          </a:p>
        </p:txBody>
      </p:sp>
      <p:sp>
        <p:nvSpPr>
          <p:cNvPr id="92170" name="Text Box 10"/>
          <p:cNvSpPr txBox="1"/>
          <p:nvPr/>
        </p:nvSpPr>
        <p:spPr>
          <a:xfrm>
            <a:off x="3798888" y="3505200"/>
            <a:ext cx="4114800" cy="579438"/>
          </a:xfrm>
          <a:prstGeom prst="rect">
            <a:avLst/>
          </a:prstGeom>
          <a:noFill/>
          <a:ln w="9525">
            <a:noFill/>
          </a:ln>
        </p:spPr>
        <p:txBody>
          <a:bodyPr anchor="t" anchorCtr="0">
            <a:spAutoFit/>
          </a:bodyPr>
          <a:lstStyle/>
          <a:p>
            <a:pPr>
              <a:spcBef>
                <a:spcPct val="50000"/>
              </a:spcBef>
            </a:pPr>
            <a:r>
              <a:rPr lang="en-US" altLang="en-US" sz="3200" b="1" dirty="0">
                <a:solidFill>
                  <a:srgbClr val="FF00FF"/>
                </a:solidFill>
                <a:latin typeface="Arial" panose="020B0604020202020204" pitchFamily="34" charset="0"/>
              </a:rPr>
              <a:t>17-01-1959</a:t>
            </a:r>
          </a:p>
        </p:txBody>
      </p:sp>
      <p:sp>
        <p:nvSpPr>
          <p:cNvPr id="92172" name="Text Box 12"/>
          <p:cNvSpPr txBox="1"/>
          <p:nvPr/>
        </p:nvSpPr>
        <p:spPr>
          <a:xfrm>
            <a:off x="1981200" y="608013"/>
            <a:ext cx="5791200" cy="1754187"/>
          </a:xfrm>
          <a:prstGeom prst="rect">
            <a:avLst/>
          </a:prstGeom>
          <a:noFill/>
          <a:ln w="9525">
            <a:noFill/>
          </a:ln>
        </p:spPr>
        <p:txBody>
          <a:bodyPr anchor="t" anchorCtr="0">
            <a:spAutoFit/>
          </a:bodyPr>
          <a:lstStyle/>
          <a:p>
            <a:pPr algn="ctr">
              <a:spcBef>
                <a:spcPct val="50000"/>
              </a:spcBef>
            </a:pPr>
            <a:r>
              <a:rPr lang="en-US" altLang="en-US" sz="2400" b="1" dirty="0">
                <a:solidFill>
                  <a:srgbClr val="0000FF"/>
                </a:solidFill>
                <a:latin typeface="Arial" panose="020B0604020202020204" pitchFamily="34" charset="0"/>
              </a:rPr>
              <a:t>Nhân dân huyện Mỏ Cày đứng lên khởi nghĩa, mở đầu phong trào Đồng Khởi ngày:</a:t>
            </a:r>
          </a:p>
          <a:p>
            <a:pPr algn="ctr">
              <a:spcBef>
                <a:spcPct val="50000"/>
              </a:spcBef>
            </a:pPr>
            <a:endParaRPr lang="en-US" altLang="en-US" sz="2400" b="1" dirty="0">
              <a:solidFill>
                <a:srgbClr val="00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72"/>
                                        </p:tgtEl>
                                        <p:attrNameLst>
                                          <p:attrName>style.visibility</p:attrName>
                                        </p:attrNameLst>
                                      </p:cBhvr>
                                      <p:to>
                                        <p:strVal val="visible"/>
                                      </p:to>
                                    </p:set>
                                    <p:animEffect transition="in" filter="dissolve">
                                      <p:cBhvr>
                                        <p:cTn id="7" dur="500"/>
                                        <p:tgtEl>
                                          <p:spTgt spid="9217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2165"/>
                                        </p:tgtEl>
                                        <p:attrNameLst>
                                          <p:attrName>style.visibility</p:attrName>
                                        </p:attrNameLst>
                                      </p:cBhvr>
                                      <p:to>
                                        <p:strVal val="visible"/>
                                      </p:to>
                                    </p:set>
                                    <p:animEffect transition="in" filter="fade">
                                      <p:cBhvr>
                                        <p:cTn id="12" dur="1000"/>
                                        <p:tgtEl>
                                          <p:spTgt spid="92165"/>
                                        </p:tgtEl>
                                      </p:cBhvr>
                                    </p:animEffect>
                                    <p:anim calcmode="lin" valueType="num">
                                      <p:cBhvr>
                                        <p:cTn id="13" dur="1000" fill="hold"/>
                                        <p:tgtEl>
                                          <p:spTgt spid="92165"/>
                                        </p:tgtEl>
                                        <p:attrNameLst>
                                          <p:attrName>ppt_x</p:attrName>
                                        </p:attrNameLst>
                                      </p:cBhvr>
                                      <p:tavLst>
                                        <p:tav tm="0">
                                          <p:val>
                                            <p:strVal val="#ppt_x"/>
                                          </p:val>
                                        </p:tav>
                                        <p:tav tm="100000">
                                          <p:val>
                                            <p:strVal val="#ppt_x"/>
                                          </p:val>
                                        </p:tav>
                                      </p:tavLst>
                                    </p:anim>
                                    <p:anim calcmode="lin" valueType="num">
                                      <p:cBhvr>
                                        <p:cTn id="14" dur="1000" fill="hold"/>
                                        <p:tgtEl>
                                          <p:spTgt spid="92165"/>
                                        </p:tgtEl>
                                        <p:attrNameLst>
                                          <p:attrName>ppt_y</p:attrName>
                                        </p:attrNameLst>
                                      </p:cBhvr>
                                      <p:tavLst>
                                        <p:tav tm="0">
                                          <p:val>
                                            <p:strVal val="#ppt_y-.1"/>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92168"/>
                                        </p:tgtEl>
                                        <p:attrNameLst>
                                          <p:attrName>style.visibility</p:attrName>
                                        </p:attrNameLst>
                                      </p:cBhvr>
                                      <p:to>
                                        <p:strVal val="visible"/>
                                      </p:to>
                                    </p:set>
                                    <p:animEffect transition="in" filter="dissolve">
                                      <p:cBhvr>
                                        <p:cTn id="17" dur="500"/>
                                        <p:tgtEl>
                                          <p:spTgt spid="9216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92166"/>
                                        </p:tgtEl>
                                        <p:attrNameLst>
                                          <p:attrName>style.visibility</p:attrName>
                                        </p:attrNameLst>
                                      </p:cBhvr>
                                      <p:to>
                                        <p:strVal val="visible"/>
                                      </p:to>
                                    </p:set>
                                    <p:animEffect transition="in" filter="fade">
                                      <p:cBhvr>
                                        <p:cTn id="22" dur="1000"/>
                                        <p:tgtEl>
                                          <p:spTgt spid="92166"/>
                                        </p:tgtEl>
                                      </p:cBhvr>
                                    </p:animEffect>
                                    <p:anim calcmode="lin" valueType="num">
                                      <p:cBhvr>
                                        <p:cTn id="23" dur="1000" fill="hold"/>
                                        <p:tgtEl>
                                          <p:spTgt spid="92166"/>
                                        </p:tgtEl>
                                        <p:attrNameLst>
                                          <p:attrName>ppt_x</p:attrName>
                                        </p:attrNameLst>
                                      </p:cBhvr>
                                      <p:tavLst>
                                        <p:tav tm="0">
                                          <p:val>
                                            <p:strVal val="#ppt_x"/>
                                          </p:val>
                                        </p:tav>
                                        <p:tav tm="100000">
                                          <p:val>
                                            <p:strVal val="#ppt_x"/>
                                          </p:val>
                                        </p:tav>
                                      </p:tavLst>
                                    </p:anim>
                                    <p:anim calcmode="lin" valueType="num">
                                      <p:cBhvr>
                                        <p:cTn id="24" dur="1000" fill="hold"/>
                                        <p:tgtEl>
                                          <p:spTgt spid="9216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2170"/>
                                        </p:tgtEl>
                                        <p:attrNameLst>
                                          <p:attrName>style.visibility</p:attrName>
                                        </p:attrNameLst>
                                      </p:cBhvr>
                                      <p:to>
                                        <p:strVal val="visible"/>
                                      </p:to>
                                    </p:set>
                                    <p:animEffect transition="in" filter="fade">
                                      <p:cBhvr>
                                        <p:cTn id="27" dur="1000"/>
                                        <p:tgtEl>
                                          <p:spTgt spid="92170"/>
                                        </p:tgtEl>
                                      </p:cBhvr>
                                    </p:animEffect>
                                    <p:anim calcmode="lin" valueType="num">
                                      <p:cBhvr>
                                        <p:cTn id="28" dur="1000" fill="hold"/>
                                        <p:tgtEl>
                                          <p:spTgt spid="92170"/>
                                        </p:tgtEl>
                                        <p:attrNameLst>
                                          <p:attrName>ppt_x</p:attrName>
                                        </p:attrNameLst>
                                      </p:cBhvr>
                                      <p:tavLst>
                                        <p:tav tm="0">
                                          <p:val>
                                            <p:strVal val="#ppt_x"/>
                                          </p:val>
                                        </p:tav>
                                        <p:tav tm="100000">
                                          <p:val>
                                            <p:strVal val="#ppt_x"/>
                                          </p:val>
                                        </p:tav>
                                      </p:tavLst>
                                    </p:anim>
                                    <p:anim calcmode="lin" valueType="num">
                                      <p:cBhvr>
                                        <p:cTn id="29" dur="1000" fill="hold"/>
                                        <p:tgtEl>
                                          <p:spTgt spid="9217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92167"/>
                                        </p:tgtEl>
                                        <p:attrNameLst>
                                          <p:attrName>style.visibility</p:attrName>
                                        </p:attrNameLst>
                                      </p:cBhvr>
                                      <p:to>
                                        <p:strVal val="visible"/>
                                      </p:to>
                                    </p:set>
                                    <p:animEffect transition="in" filter="fade">
                                      <p:cBhvr>
                                        <p:cTn id="34" dur="1000"/>
                                        <p:tgtEl>
                                          <p:spTgt spid="92167"/>
                                        </p:tgtEl>
                                      </p:cBhvr>
                                    </p:animEffect>
                                    <p:anim calcmode="lin" valueType="num">
                                      <p:cBhvr>
                                        <p:cTn id="35" dur="1000" fill="hold"/>
                                        <p:tgtEl>
                                          <p:spTgt spid="92167"/>
                                        </p:tgtEl>
                                        <p:attrNameLst>
                                          <p:attrName>ppt_x</p:attrName>
                                        </p:attrNameLst>
                                      </p:cBhvr>
                                      <p:tavLst>
                                        <p:tav tm="0">
                                          <p:val>
                                            <p:strVal val="#ppt_x"/>
                                          </p:val>
                                        </p:tav>
                                        <p:tav tm="100000">
                                          <p:val>
                                            <p:strVal val="#ppt_x"/>
                                          </p:val>
                                        </p:tav>
                                      </p:tavLst>
                                    </p:anim>
                                    <p:anim calcmode="lin" valueType="num">
                                      <p:cBhvr>
                                        <p:cTn id="36" dur="1000" fill="hold"/>
                                        <p:tgtEl>
                                          <p:spTgt spid="92167"/>
                                        </p:tgtEl>
                                        <p:attrNameLst>
                                          <p:attrName>ppt_y</p:attrName>
                                        </p:attrNameLst>
                                      </p:cBhvr>
                                      <p:tavLst>
                                        <p:tav tm="0">
                                          <p:val>
                                            <p:strVal val="#ppt_y-.1"/>
                                          </p:val>
                                        </p:tav>
                                        <p:tav tm="100000">
                                          <p:val>
                                            <p:strVal val="#ppt_y"/>
                                          </p:val>
                                        </p:tav>
                                      </p:tavLst>
                                    </p:anim>
                                  </p:childTnLst>
                                </p:cTn>
                              </p:par>
                              <p:par>
                                <p:cTn id="37" presetID="47" presetClass="entr" presetSubtype="0" fill="hold" grpId="1" nodeType="withEffect">
                                  <p:stCondLst>
                                    <p:cond delay="0"/>
                                  </p:stCondLst>
                                  <p:childTnLst>
                                    <p:set>
                                      <p:cBhvr>
                                        <p:cTn id="38" dur="1" fill="hold">
                                          <p:stCondLst>
                                            <p:cond delay="0"/>
                                          </p:stCondLst>
                                        </p:cTn>
                                        <p:tgtEl>
                                          <p:spTgt spid="92169"/>
                                        </p:tgtEl>
                                        <p:attrNameLst>
                                          <p:attrName>style.visibility</p:attrName>
                                        </p:attrNameLst>
                                      </p:cBhvr>
                                      <p:to>
                                        <p:strVal val="visible"/>
                                      </p:to>
                                    </p:set>
                                    <p:animEffect transition="in" filter="fade">
                                      <p:cBhvr>
                                        <p:cTn id="39" dur="1000"/>
                                        <p:tgtEl>
                                          <p:spTgt spid="92169"/>
                                        </p:tgtEl>
                                      </p:cBhvr>
                                    </p:animEffect>
                                    <p:anim calcmode="lin" valueType="num">
                                      <p:cBhvr>
                                        <p:cTn id="40" dur="1000" fill="hold"/>
                                        <p:tgtEl>
                                          <p:spTgt spid="92169"/>
                                        </p:tgtEl>
                                        <p:attrNameLst>
                                          <p:attrName>ppt_x</p:attrName>
                                        </p:attrNameLst>
                                      </p:cBhvr>
                                      <p:tavLst>
                                        <p:tav tm="0">
                                          <p:val>
                                            <p:strVal val="#ppt_x"/>
                                          </p:val>
                                        </p:tav>
                                        <p:tav tm="100000">
                                          <p:val>
                                            <p:strVal val="#ppt_x"/>
                                          </p:val>
                                        </p:tav>
                                      </p:tavLst>
                                    </p:anim>
                                    <p:anim calcmode="lin" valueType="num">
                                      <p:cBhvr>
                                        <p:cTn id="41" dur="1000" fill="hold"/>
                                        <p:tgtEl>
                                          <p:spTgt spid="9216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2164"/>
                                        </p:tgtEl>
                                        <p:attrNameLst>
                                          <p:attrName>style.visibility</p:attrName>
                                        </p:attrNameLst>
                                      </p:cBhvr>
                                      <p:to>
                                        <p:strVal val="visible"/>
                                      </p:to>
                                    </p:set>
                                    <p:anim calcmode="lin" valueType="num">
                                      <p:cBhvr additive="base">
                                        <p:cTn id="46" dur="500" fill="hold"/>
                                        <p:tgtEl>
                                          <p:spTgt spid="92164"/>
                                        </p:tgtEl>
                                        <p:attrNameLst>
                                          <p:attrName>ppt_x</p:attrName>
                                        </p:attrNameLst>
                                      </p:cBhvr>
                                      <p:tavLst>
                                        <p:tav tm="0">
                                          <p:val>
                                            <p:strVal val="0-#ppt_w/2"/>
                                          </p:val>
                                        </p:tav>
                                        <p:tav tm="100000">
                                          <p:val>
                                            <p:strVal val="#ppt_x"/>
                                          </p:val>
                                        </p:tav>
                                      </p:tavLst>
                                    </p:anim>
                                    <p:anim calcmode="lin" valueType="num">
                                      <p:cBhvr additive="base">
                                        <p:cTn id="47" dur="500" fill="hold"/>
                                        <p:tgtEl>
                                          <p:spTgt spid="921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par>
                          <p:cTn id="48" fill="hold">
                            <p:stCondLst>
                              <p:cond delay="500"/>
                            </p:stCondLst>
                            <p:childTnLst>
                              <p:par>
                                <p:cTn id="49" presetID="42" presetClass="exit" presetSubtype="0" fill="hold" nodeType="afterEffect">
                                  <p:stCondLst>
                                    <p:cond delay="0"/>
                                  </p:stCondLst>
                                  <p:childTnLst>
                                    <p:animEffect transition="out" filter="fade">
                                      <p:cBhvr>
                                        <p:cTn id="50" dur="1000"/>
                                        <p:tgtEl>
                                          <p:spTgt spid="92166"/>
                                        </p:tgtEl>
                                      </p:cBhvr>
                                    </p:animEffect>
                                    <p:anim calcmode="lin" valueType="num">
                                      <p:cBhvr>
                                        <p:cTn id="51" dur="1000"/>
                                        <p:tgtEl>
                                          <p:spTgt spid="92166"/>
                                        </p:tgtEl>
                                        <p:attrNameLst>
                                          <p:attrName>ppt_x</p:attrName>
                                        </p:attrNameLst>
                                      </p:cBhvr>
                                      <p:tavLst>
                                        <p:tav tm="0">
                                          <p:val>
                                            <p:strVal val="ppt_x"/>
                                          </p:val>
                                        </p:tav>
                                        <p:tav tm="100000">
                                          <p:val>
                                            <p:strVal val="ppt_x"/>
                                          </p:val>
                                        </p:tav>
                                      </p:tavLst>
                                    </p:anim>
                                    <p:anim calcmode="lin" valueType="num">
                                      <p:cBhvr>
                                        <p:cTn id="52" dur="1000"/>
                                        <p:tgtEl>
                                          <p:spTgt spid="92166"/>
                                        </p:tgtEl>
                                        <p:attrNameLst>
                                          <p:attrName>ppt_y</p:attrName>
                                        </p:attrNameLst>
                                      </p:cBhvr>
                                      <p:tavLst>
                                        <p:tav tm="0">
                                          <p:val>
                                            <p:strVal val="ppt_y"/>
                                          </p:val>
                                        </p:tav>
                                        <p:tav tm="100000">
                                          <p:val>
                                            <p:strVal val="ppt_y+.1"/>
                                          </p:val>
                                        </p:tav>
                                      </p:tavLst>
                                    </p:anim>
                                    <p:set>
                                      <p:cBhvr>
                                        <p:cTn id="53" dur="1" fill="hold">
                                          <p:stCondLst>
                                            <p:cond delay="999"/>
                                          </p:stCondLst>
                                        </p:cTn>
                                        <p:tgtEl>
                                          <p:spTgt spid="92166"/>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92170"/>
                                        </p:tgtEl>
                                      </p:cBhvr>
                                    </p:animEffect>
                                    <p:anim calcmode="lin" valueType="num">
                                      <p:cBhvr>
                                        <p:cTn id="56" dur="1000"/>
                                        <p:tgtEl>
                                          <p:spTgt spid="92170"/>
                                        </p:tgtEl>
                                        <p:attrNameLst>
                                          <p:attrName>ppt_x</p:attrName>
                                        </p:attrNameLst>
                                      </p:cBhvr>
                                      <p:tavLst>
                                        <p:tav tm="0">
                                          <p:val>
                                            <p:strVal val="ppt_x"/>
                                          </p:val>
                                        </p:tav>
                                        <p:tav tm="100000">
                                          <p:val>
                                            <p:strVal val="ppt_x"/>
                                          </p:val>
                                        </p:tav>
                                      </p:tavLst>
                                    </p:anim>
                                    <p:anim calcmode="lin" valueType="num">
                                      <p:cBhvr>
                                        <p:cTn id="57" dur="1000"/>
                                        <p:tgtEl>
                                          <p:spTgt spid="92170"/>
                                        </p:tgtEl>
                                        <p:attrNameLst>
                                          <p:attrName>ppt_y</p:attrName>
                                        </p:attrNameLst>
                                      </p:cBhvr>
                                      <p:tavLst>
                                        <p:tav tm="0">
                                          <p:val>
                                            <p:strVal val="ppt_y"/>
                                          </p:val>
                                        </p:tav>
                                        <p:tav tm="100000">
                                          <p:val>
                                            <p:strVal val="ppt_y+.1"/>
                                          </p:val>
                                        </p:tav>
                                      </p:tavLst>
                                    </p:anim>
                                    <p:set>
                                      <p:cBhvr>
                                        <p:cTn id="58" dur="1" fill="hold">
                                          <p:stCondLst>
                                            <p:cond delay="999"/>
                                          </p:stCondLst>
                                        </p:cTn>
                                        <p:tgtEl>
                                          <p:spTgt spid="92170"/>
                                        </p:tgtEl>
                                        <p:attrNameLst>
                                          <p:attrName>style.visibility</p:attrName>
                                        </p:attrNameLst>
                                      </p:cBhvr>
                                      <p:to>
                                        <p:strVal val="hidden"/>
                                      </p:to>
                                    </p:set>
                                  </p:childTnLst>
                                </p:cTn>
                              </p:par>
                              <p:par>
                                <p:cTn id="59" presetID="42" presetClass="exit" presetSubtype="0" fill="hold" nodeType="withEffect">
                                  <p:stCondLst>
                                    <p:cond delay="0"/>
                                  </p:stCondLst>
                                  <p:childTnLst>
                                    <p:animEffect transition="out" filter="fade">
                                      <p:cBhvr>
                                        <p:cTn id="60" dur="1000"/>
                                        <p:tgtEl>
                                          <p:spTgt spid="92167"/>
                                        </p:tgtEl>
                                      </p:cBhvr>
                                    </p:animEffect>
                                    <p:anim calcmode="lin" valueType="num">
                                      <p:cBhvr>
                                        <p:cTn id="61" dur="1000"/>
                                        <p:tgtEl>
                                          <p:spTgt spid="92167"/>
                                        </p:tgtEl>
                                        <p:attrNameLst>
                                          <p:attrName>ppt_x</p:attrName>
                                        </p:attrNameLst>
                                      </p:cBhvr>
                                      <p:tavLst>
                                        <p:tav tm="0">
                                          <p:val>
                                            <p:strVal val="ppt_x"/>
                                          </p:val>
                                        </p:tav>
                                        <p:tav tm="100000">
                                          <p:val>
                                            <p:strVal val="ppt_x"/>
                                          </p:val>
                                        </p:tav>
                                      </p:tavLst>
                                    </p:anim>
                                    <p:anim calcmode="lin" valueType="num">
                                      <p:cBhvr>
                                        <p:cTn id="62" dur="1000"/>
                                        <p:tgtEl>
                                          <p:spTgt spid="92167"/>
                                        </p:tgtEl>
                                        <p:attrNameLst>
                                          <p:attrName>ppt_y</p:attrName>
                                        </p:attrNameLst>
                                      </p:cBhvr>
                                      <p:tavLst>
                                        <p:tav tm="0">
                                          <p:val>
                                            <p:strVal val="ppt_y"/>
                                          </p:val>
                                        </p:tav>
                                        <p:tav tm="100000">
                                          <p:val>
                                            <p:strVal val="ppt_y+.1"/>
                                          </p:val>
                                        </p:tav>
                                      </p:tavLst>
                                    </p:anim>
                                    <p:set>
                                      <p:cBhvr>
                                        <p:cTn id="63" dur="1" fill="hold">
                                          <p:stCondLst>
                                            <p:cond delay="999"/>
                                          </p:stCondLst>
                                        </p:cTn>
                                        <p:tgtEl>
                                          <p:spTgt spid="92167"/>
                                        </p:tgtEl>
                                        <p:attrNameLst>
                                          <p:attrName>style.visibility</p:attrName>
                                        </p:attrNameLst>
                                      </p:cBhvr>
                                      <p:to>
                                        <p:strVal val="hidden"/>
                                      </p:to>
                                    </p:set>
                                  </p:childTnLst>
                                </p:cTn>
                              </p:par>
                              <p:par>
                                <p:cTn id="64" presetID="42" presetClass="exit" presetSubtype="0" fill="hold" grpId="0" nodeType="withEffect">
                                  <p:stCondLst>
                                    <p:cond delay="0"/>
                                  </p:stCondLst>
                                  <p:childTnLst>
                                    <p:animEffect transition="out" filter="fade">
                                      <p:cBhvr>
                                        <p:cTn id="65" dur="1000"/>
                                        <p:tgtEl>
                                          <p:spTgt spid="92169"/>
                                        </p:tgtEl>
                                      </p:cBhvr>
                                    </p:animEffect>
                                    <p:anim calcmode="lin" valueType="num">
                                      <p:cBhvr>
                                        <p:cTn id="66" dur="1000"/>
                                        <p:tgtEl>
                                          <p:spTgt spid="92169"/>
                                        </p:tgtEl>
                                        <p:attrNameLst>
                                          <p:attrName>ppt_x</p:attrName>
                                        </p:attrNameLst>
                                      </p:cBhvr>
                                      <p:tavLst>
                                        <p:tav tm="0">
                                          <p:val>
                                            <p:strVal val="ppt_x"/>
                                          </p:val>
                                        </p:tav>
                                        <p:tav tm="100000">
                                          <p:val>
                                            <p:strVal val="ppt_x"/>
                                          </p:val>
                                        </p:tav>
                                      </p:tavLst>
                                    </p:anim>
                                    <p:anim calcmode="lin" valueType="num">
                                      <p:cBhvr>
                                        <p:cTn id="67" dur="1000"/>
                                        <p:tgtEl>
                                          <p:spTgt spid="92169"/>
                                        </p:tgtEl>
                                        <p:attrNameLst>
                                          <p:attrName>ppt_y</p:attrName>
                                        </p:attrNameLst>
                                      </p:cBhvr>
                                      <p:tavLst>
                                        <p:tav tm="0">
                                          <p:val>
                                            <p:strVal val="ppt_y"/>
                                          </p:val>
                                        </p:tav>
                                        <p:tav tm="100000">
                                          <p:val>
                                            <p:strVal val="ppt_y+.1"/>
                                          </p:val>
                                        </p:tav>
                                      </p:tavLst>
                                    </p:anim>
                                    <p:set>
                                      <p:cBhvr>
                                        <p:cTn id="68" dur="1" fill="hold">
                                          <p:stCondLst>
                                            <p:cond delay="999"/>
                                          </p:stCondLst>
                                        </p:cTn>
                                        <p:tgtEl>
                                          <p:spTgt spid="92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8" grpId="0"/>
      <p:bldP spid="92169" grpId="0"/>
      <p:bldP spid="92169" grpId="1"/>
      <p:bldP spid="92170" grpId="0"/>
      <p:bldP spid="921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p:cNvSpPr/>
          <p:nvPr/>
        </p:nvSpPr>
        <p:spPr>
          <a:xfrm>
            <a:off x="838200" y="228600"/>
            <a:ext cx="7597775" cy="1143000"/>
          </a:xfrm>
          <a:prstGeom prst="wedgeEllipseCallout">
            <a:avLst>
              <a:gd name="adj1" fmla="val -27662"/>
              <a:gd name="adj2" fmla="val 122639"/>
            </a:avLst>
          </a:prstGeom>
          <a:gradFill rotWithShape="1">
            <a:gsLst>
              <a:gs pos="0">
                <a:srgbClr val="66FF66"/>
              </a:gs>
              <a:gs pos="100000">
                <a:schemeClr val="bg1"/>
              </a:gs>
            </a:gsLst>
            <a:lin ang="5400000" scaled="1"/>
            <a:tileRect/>
          </a:gradFill>
          <a:ln w="9525" cap="flat" cmpd="sng">
            <a:solidFill>
              <a:schemeClr val="tx1"/>
            </a:solidFill>
            <a:prstDash val="solid"/>
            <a:miter/>
            <a:headEnd type="none" w="med" len="med"/>
            <a:tailEnd type="none" w="med" len="med"/>
          </a:ln>
        </p:spPr>
        <p:txBody>
          <a:bodyPr bIns="137160" anchor="ctr" anchorCtr="0"/>
          <a:lstStyle/>
          <a:p>
            <a:pPr algn="ctr"/>
            <a:endParaRPr lang="vi-VN" altLang="en-US" dirty="0">
              <a:latin typeface="VNI-Times" pitchFamily="2" charset="0"/>
            </a:endParaRPr>
          </a:p>
        </p:txBody>
      </p:sp>
      <p:sp>
        <p:nvSpPr>
          <p:cNvPr id="94211" name="Oval 3"/>
          <p:cNvSpPr/>
          <p:nvPr/>
        </p:nvSpPr>
        <p:spPr>
          <a:xfrm>
            <a:off x="1200150" y="5257800"/>
            <a:ext cx="1219200" cy="1155700"/>
          </a:xfrm>
          <a:prstGeom prst="ellipse">
            <a:avLst/>
          </a:prstGeom>
          <a:noFill/>
          <a:ln w="57150" cap="flat" cmpd="sng">
            <a:solidFill>
              <a:srgbClr val="008000"/>
            </a:solidFill>
            <a:prstDash val="solid"/>
            <a:round/>
            <a:headEnd type="none" w="med" len="med"/>
            <a:tailEnd type="none" w="med" len="med"/>
          </a:ln>
        </p:spPr>
        <p:txBody>
          <a:bodyPr wrap="none" anchor="ctr" anchorCtr="0"/>
          <a:lstStyle/>
          <a:p>
            <a:endParaRPr lang="vi-VN" altLang="en-US" dirty="0">
              <a:latin typeface="Times New Roman" panose="02020603050405020304" pitchFamily="18" charset="0"/>
            </a:endParaRPr>
          </a:p>
        </p:txBody>
      </p:sp>
      <p:pic>
        <p:nvPicPr>
          <p:cNvPr id="94212" name="Picture 4" descr="a"/>
          <p:cNvPicPr>
            <a:picLocks noChangeAspect="1"/>
          </p:cNvPicPr>
          <p:nvPr/>
        </p:nvPicPr>
        <p:blipFill>
          <a:blip r:embed="rId3"/>
          <a:stretch>
            <a:fillRect/>
          </a:stretch>
        </p:blipFill>
        <p:spPr>
          <a:xfrm>
            <a:off x="1143000" y="2057400"/>
            <a:ext cx="1012825" cy="1012825"/>
          </a:xfrm>
          <a:prstGeom prst="rect">
            <a:avLst/>
          </a:prstGeom>
          <a:noFill/>
          <a:ln w="9525">
            <a:noFill/>
          </a:ln>
        </p:spPr>
      </p:pic>
      <p:pic>
        <p:nvPicPr>
          <p:cNvPr id="94213" name="Picture 5" descr="b"/>
          <p:cNvPicPr>
            <a:picLocks noChangeAspect="1"/>
          </p:cNvPicPr>
          <p:nvPr/>
        </p:nvPicPr>
        <p:blipFill>
          <a:blip r:embed="rId4"/>
          <a:stretch>
            <a:fillRect/>
          </a:stretch>
        </p:blipFill>
        <p:spPr>
          <a:xfrm>
            <a:off x="1066800" y="3657600"/>
            <a:ext cx="1106488" cy="1108075"/>
          </a:xfrm>
          <a:prstGeom prst="rect">
            <a:avLst/>
          </a:prstGeom>
          <a:noFill/>
          <a:ln w="9525">
            <a:noFill/>
          </a:ln>
        </p:spPr>
      </p:pic>
      <p:sp>
        <p:nvSpPr>
          <p:cNvPr id="94215" name="Text Box 7"/>
          <p:cNvSpPr txBox="1"/>
          <p:nvPr/>
        </p:nvSpPr>
        <p:spPr>
          <a:xfrm>
            <a:off x="2209800" y="2171700"/>
            <a:ext cx="6629400" cy="1187450"/>
          </a:xfrm>
          <a:prstGeom prst="rect">
            <a:avLst/>
          </a:prstGeom>
          <a:noFill/>
          <a:ln w="9525">
            <a:noFill/>
          </a:ln>
        </p:spPr>
        <p:txBody>
          <a:bodyPr anchor="t" anchorCtr="0">
            <a:spAutoFit/>
          </a:bodyPr>
          <a:lstStyle/>
          <a:p>
            <a:pPr>
              <a:spcBef>
                <a:spcPct val="50000"/>
              </a:spcBef>
            </a:pPr>
            <a:r>
              <a:rPr lang="en-US" altLang="en-US" sz="2400" b="1" dirty="0">
                <a:solidFill>
                  <a:srgbClr val="009900"/>
                </a:solidFill>
                <a:latin typeface="Arial" panose="020B0604020202020204" pitchFamily="34" charset="0"/>
              </a:rPr>
              <a:t>Là ngọn cờ tiên phong, kết hợp đấu tranh chính trị và đấu tranh vũ trang, đẩy quân Mĩ vào thế bị động lúng túng</a:t>
            </a:r>
          </a:p>
        </p:txBody>
      </p:sp>
      <p:sp>
        <p:nvSpPr>
          <p:cNvPr id="94218" name="Text Box 10"/>
          <p:cNvSpPr txBox="1"/>
          <p:nvPr/>
        </p:nvSpPr>
        <p:spPr>
          <a:xfrm>
            <a:off x="1981200" y="381000"/>
            <a:ext cx="5791200" cy="1384300"/>
          </a:xfrm>
          <a:prstGeom prst="rect">
            <a:avLst/>
          </a:prstGeom>
          <a:noFill/>
          <a:ln w="9525">
            <a:noFill/>
          </a:ln>
        </p:spPr>
        <p:txBody>
          <a:bodyPr anchor="t" anchorCtr="0">
            <a:spAutoFit/>
          </a:bodyPr>
          <a:lstStyle/>
          <a:p>
            <a:pPr algn="ctr">
              <a:spcBef>
                <a:spcPct val="50000"/>
              </a:spcBef>
            </a:pPr>
            <a:r>
              <a:rPr lang="en-US" altLang="en-US" sz="2400" b="1" dirty="0">
                <a:solidFill>
                  <a:srgbClr val="0000FF"/>
                </a:solidFill>
                <a:latin typeface="Arial" panose="020B0604020202020204" pitchFamily="34" charset="0"/>
              </a:rPr>
              <a:t>Ý nghĩa của phong trào Đồng Khởi Bến Tre:</a:t>
            </a:r>
          </a:p>
          <a:p>
            <a:pPr algn="ctr">
              <a:spcBef>
                <a:spcPct val="50000"/>
              </a:spcBef>
            </a:pPr>
            <a:r>
              <a:rPr lang="en-US" altLang="en-US" sz="2400" b="1" dirty="0">
                <a:solidFill>
                  <a:srgbClr val="0000FF"/>
                </a:solidFill>
                <a:latin typeface="Arial" panose="020B0604020202020204" pitchFamily="34" charset="0"/>
              </a:rPr>
              <a:t>		</a:t>
            </a:r>
          </a:p>
        </p:txBody>
      </p:sp>
      <p:sp>
        <p:nvSpPr>
          <p:cNvPr id="94219" name="Text Box 11"/>
          <p:cNvSpPr txBox="1"/>
          <p:nvPr/>
        </p:nvSpPr>
        <p:spPr>
          <a:xfrm>
            <a:off x="2286000" y="3581400"/>
            <a:ext cx="6629400" cy="1187450"/>
          </a:xfrm>
          <a:prstGeom prst="rect">
            <a:avLst/>
          </a:prstGeom>
          <a:noFill/>
          <a:ln w="9525">
            <a:noFill/>
          </a:ln>
        </p:spPr>
        <p:txBody>
          <a:bodyPr anchor="t" anchorCtr="0">
            <a:spAutoFit/>
          </a:bodyPr>
          <a:lstStyle/>
          <a:p>
            <a:pPr>
              <a:spcBef>
                <a:spcPct val="50000"/>
              </a:spcBef>
            </a:pPr>
            <a:r>
              <a:rPr lang="en-US" altLang="en-US" sz="2400" b="1" dirty="0">
                <a:solidFill>
                  <a:srgbClr val="FF00FF"/>
                </a:solidFill>
                <a:latin typeface="Arial" panose="020B0604020202020204" pitchFamily="34" charset="0"/>
              </a:rPr>
              <a:t>Kết hợp đấu tranh chính trị với đấu tranh vũ trang, đẩy quân Mĩ và quân đội Sài Gòn vào thế bị động, lúng túng. </a:t>
            </a:r>
          </a:p>
        </p:txBody>
      </p:sp>
      <p:pic>
        <p:nvPicPr>
          <p:cNvPr id="94220" name="Picture 12" descr="c"/>
          <p:cNvPicPr>
            <a:picLocks noChangeAspect="1"/>
          </p:cNvPicPr>
          <p:nvPr/>
        </p:nvPicPr>
        <p:blipFill>
          <a:blip r:embed="rId5"/>
          <a:stretch>
            <a:fillRect/>
          </a:stretch>
        </p:blipFill>
        <p:spPr>
          <a:xfrm>
            <a:off x="1447800" y="5334000"/>
            <a:ext cx="1247775" cy="1152525"/>
          </a:xfrm>
          <a:prstGeom prst="rect">
            <a:avLst/>
          </a:prstGeom>
          <a:noFill/>
          <a:ln w="9525">
            <a:noFill/>
          </a:ln>
        </p:spPr>
      </p:pic>
      <p:sp>
        <p:nvSpPr>
          <p:cNvPr id="94223" name="Text Box 15"/>
          <p:cNvSpPr txBox="1"/>
          <p:nvPr/>
        </p:nvSpPr>
        <p:spPr>
          <a:xfrm>
            <a:off x="2514600" y="4876800"/>
            <a:ext cx="6629400" cy="1552575"/>
          </a:xfrm>
          <a:prstGeom prst="rect">
            <a:avLst/>
          </a:prstGeom>
          <a:noFill/>
          <a:ln w="9525">
            <a:noFill/>
          </a:ln>
        </p:spPr>
        <p:txBody>
          <a:bodyPr anchor="t" anchorCtr="0">
            <a:spAutoFit/>
          </a:bodyPr>
          <a:lstStyle/>
          <a:p>
            <a:pPr>
              <a:spcBef>
                <a:spcPct val="50000"/>
              </a:spcBef>
            </a:pPr>
            <a:r>
              <a:rPr lang="en-US" altLang="en-US" sz="2400" b="1" dirty="0">
                <a:solidFill>
                  <a:srgbClr val="009900"/>
                </a:solidFill>
                <a:latin typeface="Arial" panose="020B0604020202020204" pitchFamily="34" charset="0"/>
              </a:rPr>
              <a:t>Là ngọn cờ tiên phong, đẩy mạnh cuộc đấu tranh của đồng bào miền Nam; đẩy quân Mĩ và quân đội Sài Gòn vào thế bị động lúng túng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4218"/>
                                        </p:tgtEl>
                                        <p:attrNameLst>
                                          <p:attrName>style.visibility</p:attrName>
                                        </p:attrNameLst>
                                      </p:cBhvr>
                                      <p:to>
                                        <p:strVal val="visible"/>
                                      </p:to>
                                    </p:set>
                                    <p:animEffect transition="in" filter="dissolve">
                                      <p:cBhvr>
                                        <p:cTn id="7" dur="500"/>
                                        <p:tgtEl>
                                          <p:spTgt spid="942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fade">
                                      <p:cBhvr>
                                        <p:cTn id="12" dur="1000"/>
                                        <p:tgtEl>
                                          <p:spTgt spid="94212"/>
                                        </p:tgtEl>
                                      </p:cBhvr>
                                    </p:animEffect>
                                    <p:anim calcmode="lin" valueType="num">
                                      <p:cBhvr>
                                        <p:cTn id="13" dur="1000" fill="hold"/>
                                        <p:tgtEl>
                                          <p:spTgt spid="94212"/>
                                        </p:tgtEl>
                                        <p:attrNameLst>
                                          <p:attrName>ppt_x</p:attrName>
                                        </p:attrNameLst>
                                      </p:cBhvr>
                                      <p:tavLst>
                                        <p:tav tm="0">
                                          <p:val>
                                            <p:strVal val="#ppt_x"/>
                                          </p:val>
                                        </p:tav>
                                        <p:tav tm="100000">
                                          <p:val>
                                            <p:strVal val="#ppt_x"/>
                                          </p:val>
                                        </p:tav>
                                      </p:tavLst>
                                    </p:anim>
                                    <p:anim calcmode="lin" valueType="num">
                                      <p:cBhvr>
                                        <p:cTn id="14" dur="1000" fill="hold"/>
                                        <p:tgtEl>
                                          <p:spTgt spid="94212"/>
                                        </p:tgtEl>
                                        <p:attrNameLst>
                                          <p:attrName>ppt_y</p:attrName>
                                        </p:attrNameLst>
                                      </p:cBhvr>
                                      <p:tavLst>
                                        <p:tav tm="0">
                                          <p:val>
                                            <p:strVal val="#ppt_y-.1"/>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94215"/>
                                        </p:tgtEl>
                                        <p:attrNameLst>
                                          <p:attrName>style.visibility</p:attrName>
                                        </p:attrNameLst>
                                      </p:cBhvr>
                                      <p:to>
                                        <p:strVal val="visible"/>
                                      </p:to>
                                    </p:set>
                                    <p:animEffect transition="in" filter="dissolve">
                                      <p:cBhvr>
                                        <p:cTn id="17" dur="500"/>
                                        <p:tgtEl>
                                          <p:spTgt spid="9421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94213"/>
                                        </p:tgtEl>
                                        <p:attrNameLst>
                                          <p:attrName>style.visibility</p:attrName>
                                        </p:attrNameLst>
                                      </p:cBhvr>
                                      <p:to>
                                        <p:strVal val="visible"/>
                                      </p:to>
                                    </p:set>
                                    <p:animEffect transition="in" filter="fade">
                                      <p:cBhvr>
                                        <p:cTn id="22" dur="1000"/>
                                        <p:tgtEl>
                                          <p:spTgt spid="94213"/>
                                        </p:tgtEl>
                                      </p:cBhvr>
                                    </p:animEffect>
                                    <p:anim calcmode="lin" valueType="num">
                                      <p:cBhvr>
                                        <p:cTn id="23" dur="1000" fill="hold"/>
                                        <p:tgtEl>
                                          <p:spTgt spid="94213"/>
                                        </p:tgtEl>
                                        <p:attrNameLst>
                                          <p:attrName>ppt_x</p:attrName>
                                        </p:attrNameLst>
                                      </p:cBhvr>
                                      <p:tavLst>
                                        <p:tav tm="0">
                                          <p:val>
                                            <p:strVal val="#ppt_x"/>
                                          </p:val>
                                        </p:tav>
                                        <p:tav tm="100000">
                                          <p:val>
                                            <p:strVal val="#ppt_x"/>
                                          </p:val>
                                        </p:tav>
                                      </p:tavLst>
                                    </p:anim>
                                    <p:anim calcmode="lin" valueType="num">
                                      <p:cBhvr>
                                        <p:cTn id="24" dur="1000" fill="hold"/>
                                        <p:tgtEl>
                                          <p:spTgt spid="94213"/>
                                        </p:tgtEl>
                                        <p:attrNameLst>
                                          <p:attrName>ppt_y</p:attrName>
                                        </p:attrNameLst>
                                      </p:cBhvr>
                                      <p:tavLst>
                                        <p:tav tm="0">
                                          <p:val>
                                            <p:strVal val="#ppt_y-.1"/>
                                          </p:val>
                                        </p:tav>
                                        <p:tav tm="100000">
                                          <p:val>
                                            <p:strVal val="#ppt_y"/>
                                          </p:val>
                                        </p:tav>
                                      </p:tavLst>
                                    </p:anim>
                                  </p:childTnLst>
                                </p:cTn>
                              </p:par>
                              <p:par>
                                <p:cTn id="25" presetID="9" presetClass="entr" presetSubtype="0" fill="hold" grpId="0" nodeType="withEffect">
                                  <p:stCondLst>
                                    <p:cond delay="0"/>
                                  </p:stCondLst>
                                  <p:childTnLst>
                                    <p:set>
                                      <p:cBhvr>
                                        <p:cTn id="26" dur="1" fill="hold">
                                          <p:stCondLst>
                                            <p:cond delay="0"/>
                                          </p:stCondLst>
                                        </p:cTn>
                                        <p:tgtEl>
                                          <p:spTgt spid="94219"/>
                                        </p:tgtEl>
                                        <p:attrNameLst>
                                          <p:attrName>style.visibility</p:attrName>
                                        </p:attrNameLst>
                                      </p:cBhvr>
                                      <p:to>
                                        <p:strVal val="visible"/>
                                      </p:to>
                                    </p:set>
                                    <p:animEffect transition="in" filter="dissolve">
                                      <p:cBhvr>
                                        <p:cTn id="27" dur="500"/>
                                        <p:tgtEl>
                                          <p:spTgt spid="94219"/>
                                        </p:tgtEl>
                                      </p:cBhvr>
                                    </p:animEffect>
                                  </p:childTnLst>
                                </p:cTn>
                              </p:par>
                              <p:par>
                                <p:cTn id="28" presetID="47" presetClass="entr" presetSubtype="0" fill="hold" nodeType="withEffect">
                                  <p:stCondLst>
                                    <p:cond delay="0"/>
                                  </p:stCondLst>
                                  <p:childTnLst>
                                    <p:set>
                                      <p:cBhvr>
                                        <p:cTn id="29" dur="1" fill="hold">
                                          <p:stCondLst>
                                            <p:cond delay="0"/>
                                          </p:stCondLst>
                                        </p:cTn>
                                        <p:tgtEl>
                                          <p:spTgt spid="94220"/>
                                        </p:tgtEl>
                                        <p:attrNameLst>
                                          <p:attrName>style.visibility</p:attrName>
                                        </p:attrNameLst>
                                      </p:cBhvr>
                                      <p:to>
                                        <p:strVal val="visible"/>
                                      </p:to>
                                    </p:set>
                                    <p:animEffect transition="in" filter="fade">
                                      <p:cBhvr>
                                        <p:cTn id="30" dur="1000"/>
                                        <p:tgtEl>
                                          <p:spTgt spid="94220"/>
                                        </p:tgtEl>
                                      </p:cBhvr>
                                    </p:animEffect>
                                    <p:anim calcmode="lin" valueType="num">
                                      <p:cBhvr>
                                        <p:cTn id="31" dur="1000" fill="hold"/>
                                        <p:tgtEl>
                                          <p:spTgt spid="94220"/>
                                        </p:tgtEl>
                                        <p:attrNameLst>
                                          <p:attrName>ppt_x</p:attrName>
                                        </p:attrNameLst>
                                      </p:cBhvr>
                                      <p:tavLst>
                                        <p:tav tm="0">
                                          <p:val>
                                            <p:strVal val="#ppt_x"/>
                                          </p:val>
                                        </p:tav>
                                        <p:tav tm="100000">
                                          <p:val>
                                            <p:strVal val="#ppt_x"/>
                                          </p:val>
                                        </p:tav>
                                      </p:tavLst>
                                    </p:anim>
                                    <p:anim calcmode="lin" valueType="num">
                                      <p:cBhvr>
                                        <p:cTn id="32" dur="1000" fill="hold"/>
                                        <p:tgtEl>
                                          <p:spTgt spid="94220"/>
                                        </p:tgtEl>
                                        <p:attrNameLst>
                                          <p:attrName>ppt_y</p:attrName>
                                        </p:attrNameLst>
                                      </p:cBhvr>
                                      <p:tavLst>
                                        <p:tav tm="0">
                                          <p:val>
                                            <p:strVal val="#ppt_y-.1"/>
                                          </p:val>
                                        </p:tav>
                                        <p:tav tm="100000">
                                          <p:val>
                                            <p:strVal val="#ppt_y"/>
                                          </p:val>
                                        </p:tav>
                                      </p:tavLst>
                                    </p:anim>
                                  </p:childTnLst>
                                </p:cTn>
                              </p:par>
                              <p:par>
                                <p:cTn id="33" presetID="9" presetClass="entr" presetSubtype="0" fill="hold" grpId="0" nodeType="withEffect">
                                  <p:stCondLst>
                                    <p:cond delay="0"/>
                                  </p:stCondLst>
                                  <p:childTnLst>
                                    <p:set>
                                      <p:cBhvr>
                                        <p:cTn id="34" dur="1" fill="hold">
                                          <p:stCondLst>
                                            <p:cond delay="0"/>
                                          </p:stCondLst>
                                        </p:cTn>
                                        <p:tgtEl>
                                          <p:spTgt spid="94223"/>
                                        </p:tgtEl>
                                        <p:attrNameLst>
                                          <p:attrName>style.visibility</p:attrName>
                                        </p:attrNameLst>
                                      </p:cBhvr>
                                      <p:to>
                                        <p:strVal val="visible"/>
                                      </p:to>
                                    </p:set>
                                    <p:animEffect transition="in" filter="dissolve">
                                      <p:cBhvr>
                                        <p:cTn id="35" dur="500"/>
                                        <p:tgtEl>
                                          <p:spTgt spid="942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94211"/>
                                        </p:tgtEl>
                                        <p:attrNameLst>
                                          <p:attrName>style.visibility</p:attrName>
                                        </p:attrNameLst>
                                      </p:cBhvr>
                                      <p:to>
                                        <p:strVal val="visible"/>
                                      </p:to>
                                    </p:set>
                                    <p:anim calcmode="lin" valueType="num">
                                      <p:cBhvr additive="base">
                                        <p:cTn id="40" dur="500" fill="hold"/>
                                        <p:tgtEl>
                                          <p:spTgt spid="94211"/>
                                        </p:tgtEl>
                                        <p:attrNameLst>
                                          <p:attrName>ppt_x</p:attrName>
                                        </p:attrNameLst>
                                      </p:cBhvr>
                                      <p:tavLst>
                                        <p:tav tm="0">
                                          <p:val>
                                            <p:strVal val="0-#ppt_w/2"/>
                                          </p:val>
                                        </p:tav>
                                        <p:tav tm="100000">
                                          <p:val>
                                            <p:strVal val="#ppt_x"/>
                                          </p:val>
                                        </p:tav>
                                      </p:tavLst>
                                    </p:anim>
                                    <p:anim calcmode="lin" valueType="num">
                                      <p:cBhvr additive="base">
                                        <p:cTn id="41" dur="500" fill="hold"/>
                                        <p:tgtEl>
                                          <p:spTgt spid="94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nimBg="1"/>
      <p:bldP spid="94215" grpId="0"/>
      <p:bldP spid="94218" grpId="0"/>
      <p:bldP spid="94219" grpId="0"/>
      <p:bldP spid="942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06"/>
          <p:cNvPicPr>
            <a:picLocks noChangeAspect="1"/>
          </p:cNvPicPr>
          <p:nvPr/>
        </p:nvPicPr>
        <p:blipFill>
          <a:blip r:embed="rId2"/>
          <a:stretch>
            <a:fillRect/>
          </a:stretch>
        </p:blipFill>
        <p:spPr>
          <a:xfrm>
            <a:off x="0" y="0"/>
            <a:ext cx="9144000" cy="5849938"/>
          </a:xfrm>
          <a:prstGeom prst="rect">
            <a:avLst/>
          </a:prstGeom>
          <a:noFill/>
          <a:ln w="9525">
            <a:noFill/>
          </a:ln>
        </p:spPr>
      </p:pic>
      <p:sp>
        <p:nvSpPr>
          <p:cNvPr id="26626" name="Rectangle 5"/>
          <p:cNvSpPr/>
          <p:nvPr/>
        </p:nvSpPr>
        <p:spPr>
          <a:xfrm>
            <a:off x="1600200" y="6048375"/>
            <a:ext cx="7010400" cy="522288"/>
          </a:xfrm>
          <a:prstGeom prst="rect">
            <a:avLst/>
          </a:prstGeom>
          <a:noFill/>
          <a:ln w="9525">
            <a:noFill/>
          </a:ln>
        </p:spPr>
        <p:txBody>
          <a:bodyPr anchor="ctr" anchorCtr="0">
            <a:spAutoFit/>
          </a:bodyPr>
          <a:lstStyle/>
          <a:p>
            <a:pPr algn="ctr"/>
            <a:r>
              <a:rPr lang="en-US" altLang="en-US" sz="2800" dirty="0">
                <a:latin typeface="Arial" panose="020B0604020202020204" pitchFamily="34" charset="0"/>
              </a:rPr>
              <a:t>Lăng mộ nữ tướng Nguyễn Thị Định</a:t>
            </a:r>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02"/>
          <p:cNvPicPr>
            <a:picLocks noChangeAspect="1"/>
          </p:cNvPicPr>
          <p:nvPr/>
        </p:nvPicPr>
        <p:blipFill>
          <a:blip r:embed="rId2"/>
          <a:stretch>
            <a:fillRect/>
          </a:stretch>
        </p:blipFill>
        <p:spPr>
          <a:xfrm>
            <a:off x="990600" y="0"/>
            <a:ext cx="7010400" cy="5005388"/>
          </a:xfrm>
          <a:prstGeom prst="rect">
            <a:avLst/>
          </a:prstGeom>
          <a:noFill/>
          <a:ln w="9525">
            <a:noFill/>
          </a:ln>
        </p:spPr>
      </p:pic>
      <p:sp>
        <p:nvSpPr>
          <p:cNvPr id="27650" name="Rectangle 5"/>
          <p:cNvSpPr/>
          <p:nvPr/>
        </p:nvSpPr>
        <p:spPr>
          <a:xfrm>
            <a:off x="0" y="5022057"/>
            <a:ext cx="8534400" cy="1568450"/>
          </a:xfrm>
          <a:prstGeom prst="rect">
            <a:avLst/>
          </a:prstGeom>
          <a:noFill/>
          <a:ln w="9525">
            <a:noFill/>
          </a:ln>
        </p:spPr>
        <p:txBody>
          <a:bodyPr anchor="ctr" anchorCtr="0">
            <a:spAutoFit/>
          </a:bodyPr>
          <a:lstStyle/>
          <a:p>
            <a:pPr algn="ctr"/>
            <a:r>
              <a:rPr lang="en-US" altLang="en-US" sz="3200" dirty="0">
                <a:latin typeface="Arial" panose="020B0604020202020204" pitchFamily="34" charset="0"/>
              </a:rPr>
              <a:t>Tượng đài Đồng Khởi - nơi ghi dấu phong trào Đồng Khởi của nhân dân Bến tre năm 1960 của thế kỷ 20</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AutoShape 4"/>
          <p:cNvSpPr/>
          <p:nvPr/>
        </p:nvSpPr>
        <p:spPr>
          <a:xfrm>
            <a:off x="228600" y="2133600"/>
            <a:ext cx="8915400" cy="3695700"/>
          </a:xfrm>
          <a:prstGeom prst="roundRect">
            <a:avLst>
              <a:gd name="adj" fmla="val 16667"/>
            </a:avLst>
          </a:prstGeom>
          <a:solidFill>
            <a:srgbClr val="FFFF66"/>
          </a:solidFill>
          <a:ln w="9525" cap="flat" cmpd="sng">
            <a:solidFill>
              <a:schemeClr val="tx1"/>
            </a:solidFill>
            <a:prstDash val="solid"/>
            <a:round/>
            <a:headEnd type="none" w="med" len="med"/>
            <a:tailEnd type="none" w="med" len="med"/>
          </a:ln>
        </p:spPr>
        <p:txBody>
          <a:bodyPr wrap="none" anchor="ctr" anchorCtr="0"/>
          <a:lstStyle/>
          <a:p>
            <a:endParaRPr lang="vi-VN" altLang="en-US" dirty="0">
              <a:latin typeface="Times New Roman" panose="02020603050405020304" pitchFamily="18" charset="0"/>
            </a:endParaRPr>
          </a:p>
        </p:txBody>
      </p:sp>
      <p:sp>
        <p:nvSpPr>
          <p:cNvPr id="96262" name="Text Box 6"/>
          <p:cNvSpPr txBox="1"/>
          <p:nvPr/>
        </p:nvSpPr>
        <p:spPr>
          <a:xfrm>
            <a:off x="381000" y="2514600"/>
            <a:ext cx="8763000" cy="2838450"/>
          </a:xfrm>
          <a:prstGeom prst="rect">
            <a:avLst/>
          </a:prstGeom>
          <a:noFill/>
          <a:ln w="9525">
            <a:noFill/>
          </a:ln>
        </p:spPr>
        <p:txBody>
          <a:bodyPr anchor="t" anchorCtr="0">
            <a:spAutoFit/>
          </a:bodyPr>
          <a:lstStyle/>
          <a:p>
            <a:pPr algn="just">
              <a:spcBef>
                <a:spcPct val="50000"/>
              </a:spcBef>
            </a:pPr>
            <a:r>
              <a:rPr lang="en-US" altLang="en-US" sz="3600" b="1" dirty="0">
                <a:solidFill>
                  <a:srgbClr val="0000FF"/>
                </a:solidFill>
                <a:latin typeface="Arial" panose="020B0604020202020204" pitchFamily="34" charset="0"/>
              </a:rPr>
              <a:t>Cuối năm 1959- đầu năm 1960, phong trào Đồng Khởi nổ ra và thắng lợi ở nhiều vùng nông thôn miền Nam. Bến Tre là nơi tiêu biểu của phong trào Đồng Khởi.</a:t>
            </a:r>
          </a:p>
        </p:txBody>
      </p:sp>
      <p:sp>
        <p:nvSpPr>
          <p:cNvPr id="28675" name="AutoShape 7"/>
          <p:cNvSpPr/>
          <p:nvPr/>
        </p:nvSpPr>
        <p:spPr>
          <a:xfrm>
            <a:off x="2057400" y="304800"/>
            <a:ext cx="5181600" cy="1219200"/>
          </a:xfrm>
          <a:prstGeom prst="flowChartTerminator">
            <a:avLst/>
          </a:prstGeom>
          <a:gradFill rotWithShape="1">
            <a:gsLst>
              <a:gs pos="0">
                <a:srgbClr val="00FF00"/>
              </a:gs>
              <a:gs pos="100000">
                <a:srgbClr val="FFFF00"/>
              </a:gs>
            </a:gsLst>
            <a:lin ang="5400000" scaled="1"/>
            <a:tileRect/>
          </a:gradFill>
          <a:ln w="9525" cap="flat" cmpd="sng">
            <a:solidFill>
              <a:schemeClr val="tx1"/>
            </a:solidFill>
            <a:prstDash val="solid"/>
            <a:miter/>
            <a:headEnd type="none" w="med" len="med"/>
            <a:tailEnd type="none" w="med" len="med"/>
          </a:ln>
        </p:spPr>
        <p:txBody>
          <a:bodyPr wrap="none" anchor="ctr" anchorCtr="0"/>
          <a:lstStyle/>
          <a:p>
            <a:pPr algn="ctr"/>
            <a:r>
              <a:rPr lang="en-US" altLang="en-US" sz="4800" b="1" dirty="0">
                <a:solidFill>
                  <a:srgbClr val="FF00FF"/>
                </a:solidFill>
                <a:latin typeface=".VnTime" pitchFamily="34"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1000"/>
                                        <p:tgtEl>
                                          <p:spTgt spid="96260"/>
                                        </p:tgtEl>
                                      </p:cBhvr>
                                    </p:animEffect>
                                    <p:anim calcmode="lin" valueType="num">
                                      <p:cBhvr>
                                        <p:cTn id="8" dur="1000" fill="hold"/>
                                        <p:tgtEl>
                                          <p:spTgt spid="96260"/>
                                        </p:tgtEl>
                                        <p:attrNameLst>
                                          <p:attrName>ppt_x</p:attrName>
                                        </p:attrNameLst>
                                      </p:cBhvr>
                                      <p:tavLst>
                                        <p:tav tm="0">
                                          <p:val>
                                            <p:strVal val="#ppt_x"/>
                                          </p:val>
                                        </p:tav>
                                        <p:tav tm="100000">
                                          <p:val>
                                            <p:strVal val="#ppt_x"/>
                                          </p:val>
                                        </p:tav>
                                      </p:tavLst>
                                    </p:anim>
                                    <p:anim calcmode="lin" valueType="num">
                                      <p:cBhvr>
                                        <p:cTn id="9" dur="1000" fill="hold"/>
                                        <p:tgtEl>
                                          <p:spTgt spid="96260"/>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dissolve">
                                      <p:cBhvr>
                                        <p:cTn id="12" dur="5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962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5" name="AutoShape 7"/>
          <p:cNvSpPr/>
          <p:nvPr/>
        </p:nvSpPr>
        <p:spPr>
          <a:xfrm>
            <a:off x="1905000" y="2286000"/>
            <a:ext cx="5181600" cy="1219200"/>
          </a:xfrm>
          <a:prstGeom prst="flowChartTerminator">
            <a:avLst/>
          </a:prstGeom>
          <a:gradFill rotWithShape="1">
            <a:gsLst>
              <a:gs pos="0">
                <a:srgbClr val="00FF00"/>
              </a:gs>
              <a:gs pos="100000">
                <a:srgbClr val="FFFF00"/>
              </a:gs>
            </a:gsLst>
            <a:lin ang="5400000" scaled="1"/>
            <a:tileRect/>
          </a:gradFill>
          <a:ln w="9525" cap="flat" cmpd="sng">
            <a:solidFill>
              <a:schemeClr val="tx1"/>
            </a:solidFill>
            <a:prstDash val="solid"/>
            <a:miter/>
            <a:headEnd type="none" w="med" len="med"/>
            <a:tailEnd type="none" w="med" len="med"/>
          </a:ln>
        </p:spPr>
        <p:txBody>
          <a:bodyPr wrap="none" anchor="ctr" anchorCtr="0"/>
          <a:lstStyle/>
          <a:p>
            <a:pPr algn="ctr"/>
            <a:r>
              <a:rPr lang="en-US" altLang="en-US" sz="4800" b="1" dirty="0">
                <a:solidFill>
                  <a:srgbClr val="FF00FF"/>
                </a:solidFill>
                <a:cs typeface="Times New Roman" panose="02020603050405020304" pitchFamily="18" charset="0"/>
              </a:rPr>
              <a:t>Bến Tre ngày nay</a:t>
            </a:r>
          </a:p>
        </p:txBody>
      </p:sp>
      <p:pic>
        <p:nvPicPr>
          <p:cNvPr id="119817" name="Son Chi Lam - Ben Tre Vao Xua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6477000" y="5105400"/>
            <a:ext cx="304800" cy="30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diamond(in)">
                                      <p:cBhvr>
                                        <p:cTn id="7" dur="20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98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119817"/>
                                        </p:tgtEl>
                                      </p:cBhvr>
                                    </p:cmd>
                                  </p:childTnLst>
                                </p:cTn>
                              </p:par>
                            </p:childTnLst>
                          </p:cTn>
                        </p:par>
                      </p:childTnLst>
                    </p:cTn>
                  </p:par>
                </p:childTnLst>
              </p:cTn>
              <p:nextCondLst>
                <p:cond evt="onClick" delay="0">
                  <p:tgtEl>
                    <p:spTgt spid="119817"/>
                  </p:tgtEl>
                </p:cond>
              </p:nextCondLst>
            </p:seq>
            <p:audio>
              <p:cMediaNode numSld="12">
                <p:cTn id="13" fill="hold" display="0">
                  <p:stCondLst>
                    <p:cond delay="indefinite"/>
                  </p:stCondLst>
                  <p:endCondLst>
                    <p:cond evt="onPrev" delay="0">
                      <p:tgtEl>
                        <p:sldTgt/>
                      </p:tgtEl>
                    </p:cond>
                    <p:cond evt="onStopAudio" delay="0">
                      <p:tgtEl>
                        <p:sldTgt/>
                      </p:tgtEl>
                    </p:cond>
                  </p:endCondLst>
                </p:cTn>
                <p:tgtEl>
                  <p:spTgt spid="119817"/>
                </p:tgtEl>
              </p:cMediaNode>
            </p:audio>
          </p:childTnLst>
        </p:cTn>
      </p:par>
    </p:tnLst>
    <p:bldLst>
      <p:bldP spid="1198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vert="horz" wrap="square" lIns="91440" tIns="45720" rIns="91440" bIns="45720" anchor="ctr" anchorCtr="0"/>
          <a:lstStyle/>
          <a:p>
            <a:pPr eaLnBrk="1" hangingPunct="1"/>
            <a:endParaRPr lang="vi-VN" altLang="en-US" dirty="0"/>
          </a:p>
        </p:txBody>
      </p:sp>
      <p:pic>
        <p:nvPicPr>
          <p:cNvPr id="147460" name="Picture 4" descr="bt5"/>
          <p:cNvPicPr>
            <a:picLocks noGrp="1" noChangeAspect="1"/>
          </p:cNvPicPr>
          <p:nvPr>
            <p:ph idx="1"/>
          </p:nvPr>
        </p:nvPicPr>
        <p:blipFill>
          <a:blip r:embed="rId2"/>
          <a:stretch>
            <a:fillRect/>
          </a:stretch>
        </p:blipFill>
        <p:spPr>
          <a:xfrm>
            <a:off x="-9525"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linds(horizont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6" descr="12"/>
          <p:cNvPicPr>
            <a:picLocks noChangeAspect="1"/>
          </p:cNvPicPr>
          <p:nvPr/>
        </p:nvPicPr>
        <p:blipFill>
          <a:blip r:embed="rId2"/>
          <a:stretch>
            <a:fillRect/>
          </a:stretch>
        </p:blipFill>
        <p:spPr>
          <a:xfrm>
            <a:off x="0" y="0"/>
            <a:ext cx="9372600" cy="6858000"/>
          </a:xfrm>
          <a:prstGeom prst="rect">
            <a:avLst/>
          </a:prstGeom>
          <a:noFill/>
          <a:ln w="9525">
            <a:noFill/>
          </a:ln>
        </p:spPr>
      </p:pic>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 calcmode="lin" valueType="num">
                                      <p:cBhvr>
                                        <p:cTn id="7" dur="2000" fill="hold"/>
                                        <p:tgtEl>
                                          <p:spTgt spid="117766"/>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17766"/>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17766"/>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177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4"/>
          <p:cNvSpPr txBox="1"/>
          <p:nvPr/>
        </p:nvSpPr>
        <p:spPr>
          <a:xfrm>
            <a:off x="76200" y="762000"/>
            <a:ext cx="9067800" cy="1198880"/>
          </a:xfrm>
          <a:prstGeom prst="rect">
            <a:avLst/>
          </a:prstGeom>
          <a:noFill/>
          <a:ln w="9525">
            <a:noFill/>
          </a:ln>
        </p:spPr>
        <p:txBody>
          <a:bodyPr anchor="t" anchorCtr="0">
            <a:spAutoFit/>
          </a:bodyPr>
          <a:lstStyle/>
          <a:p>
            <a:pPr eaLnBrk="0" hangingPunct="0"/>
            <a:r>
              <a:rPr lang="en-US" altLang="en-US" sz="3600" b="1" i="1" dirty="0">
                <a:solidFill>
                  <a:srgbClr val="FF0000"/>
                </a:solidFill>
                <a:latin typeface="Times New Roman" panose="02020603050405020304" pitchFamily="18" charset="0"/>
              </a:rPr>
              <a:t>Câu 2: Vì sao đất nước ta, nhân dân ta phải đau nỗi đau chia cắt?</a:t>
            </a:r>
          </a:p>
        </p:txBody>
      </p:sp>
      <p:sp>
        <p:nvSpPr>
          <p:cNvPr id="8207" name="Text Box 15"/>
          <p:cNvSpPr txBox="1"/>
          <p:nvPr/>
        </p:nvSpPr>
        <p:spPr>
          <a:xfrm>
            <a:off x="228600" y="2209800"/>
            <a:ext cx="8915400" cy="1568450"/>
          </a:xfrm>
          <a:prstGeom prst="rect">
            <a:avLst/>
          </a:prstGeom>
          <a:noFill/>
          <a:ln w="9525">
            <a:noFill/>
          </a:ln>
        </p:spPr>
        <p:txBody>
          <a:bodyPr anchor="t" anchorCtr="0">
            <a:spAutoFit/>
          </a:bodyPr>
          <a:lstStyle/>
          <a:p>
            <a:pPr eaLnBrk="0" hangingPunct="0"/>
            <a:r>
              <a:rPr lang="en-US" altLang="en-US" sz="3200" b="1" i="1" dirty="0">
                <a:solidFill>
                  <a:srgbClr val="FF00FF"/>
                </a:solidFill>
                <a:latin typeface=".VnTime" pitchFamily="34" charset="0"/>
              </a:rPr>
              <a:t>  </a:t>
            </a:r>
            <a:r>
              <a:rPr lang="en-US" altLang="en-US" sz="3200" b="1" dirty="0">
                <a:solidFill>
                  <a:schemeClr val="accent2"/>
                </a:solidFill>
                <a:latin typeface="Times New Roman" panose="02020603050405020304" pitchFamily="18" charset="0"/>
              </a:rPr>
              <a:t>Vì</a:t>
            </a:r>
            <a:r>
              <a:rPr lang="en-US" altLang="en-US" sz="3200" b="1" i="1" dirty="0">
                <a:solidFill>
                  <a:schemeClr val="accent2"/>
                </a:solidFill>
                <a:latin typeface="Times New Roman" panose="02020603050405020304" pitchFamily="18" charset="0"/>
              </a:rPr>
              <a:t> đế</a:t>
            </a:r>
            <a:r>
              <a:rPr lang="en-US" altLang="en-US" sz="3200" b="1" dirty="0">
                <a:solidFill>
                  <a:schemeClr val="accent2"/>
                </a:solidFill>
                <a:latin typeface="Times New Roman" panose="02020603050405020304" pitchFamily="18" charset="0"/>
              </a:rPr>
              <a:t> quốc Mĩ và bè lũ tay sai đã khủng bố, tàn sát đồng bào miền Nam, âm mưu chia cắt lâu dài đất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box(in)">
                                      <p:cBhvr>
                                        <p:cTn id="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14"/>
          <p:cNvPicPr>
            <a:picLocks noChangeAspect="1"/>
          </p:cNvPicPr>
          <p:nvPr/>
        </p:nvPicPr>
        <p:blipFill>
          <a:blip r:embed="rId2"/>
          <a:stretch>
            <a:fillRect/>
          </a:stretch>
        </p:blipFill>
        <p:spPr>
          <a:xfrm>
            <a:off x="457200" y="0"/>
            <a:ext cx="8153400" cy="5789613"/>
          </a:xfrm>
          <a:prstGeom prst="rect">
            <a:avLst/>
          </a:prstGeom>
          <a:noFill/>
          <a:ln w="9525">
            <a:noFill/>
          </a:ln>
        </p:spPr>
      </p:pic>
      <p:sp>
        <p:nvSpPr>
          <p:cNvPr id="32770" name="Rectangle 5"/>
          <p:cNvSpPr/>
          <p:nvPr/>
        </p:nvSpPr>
        <p:spPr>
          <a:xfrm>
            <a:off x="1314450" y="5715000"/>
            <a:ext cx="6503988" cy="1077913"/>
          </a:xfrm>
          <a:prstGeom prst="rect">
            <a:avLst/>
          </a:prstGeom>
          <a:noFill/>
          <a:ln w="9525">
            <a:noFill/>
          </a:ln>
        </p:spPr>
        <p:txBody>
          <a:bodyPr wrap="none" anchor="ctr" anchorCtr="0">
            <a:spAutoFit/>
          </a:bodyPr>
          <a:lstStyle/>
          <a:p>
            <a:pPr algn="ctr"/>
            <a:r>
              <a:rPr lang="en-US" altLang="en-US" sz="3200" b="1" dirty="0">
                <a:latin typeface="Times New Roman" panose="02020603050405020304" pitchFamily="18" charset="0"/>
              </a:rPr>
              <a:t>Những sản phẩm thủ công mỹ nghệ </a:t>
            </a:r>
            <a:br>
              <a:rPr lang="en-US" altLang="en-US" sz="3200" b="1" dirty="0">
                <a:latin typeface="Times New Roman" panose="02020603050405020304" pitchFamily="18" charset="0"/>
              </a:rPr>
            </a:br>
            <a:r>
              <a:rPr lang="en-US" altLang="en-US" sz="3200" b="1" dirty="0">
                <a:latin typeface="Times New Roman" panose="02020603050405020304" pitchFamily="18" charset="0"/>
              </a:rPr>
              <a:t>được l</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rPr>
              <a:t>m bằng thân cây dừa</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ransition advClick="0" advTm="2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2000" fill="hold"/>
                                        <p:tgtEl>
                                          <p:spTgt spid="87044"/>
                                        </p:tgtEl>
                                        <p:attrNameLst>
                                          <p:attrName>ppt_w</p:attrName>
                                        </p:attrNameLst>
                                      </p:cBhvr>
                                      <p:tavLst>
                                        <p:tav tm="0">
                                          <p:val>
                                            <p:strVal val="#ppt_w+.3"/>
                                          </p:val>
                                        </p:tav>
                                        <p:tav tm="100000">
                                          <p:val>
                                            <p:strVal val="#ppt_w"/>
                                          </p:val>
                                        </p:tav>
                                      </p:tavLst>
                                    </p:anim>
                                    <p:anim calcmode="lin" valueType="num">
                                      <p:cBhvr>
                                        <p:cTn id="8" dur="2000" fill="hold"/>
                                        <p:tgtEl>
                                          <p:spTgt spid="87044"/>
                                        </p:tgtEl>
                                        <p:attrNameLst>
                                          <p:attrName>ppt_h</p:attrName>
                                        </p:attrNameLst>
                                      </p:cBhvr>
                                      <p:tavLst>
                                        <p:tav tm="0">
                                          <p:val>
                                            <p:strVal val="#ppt_h"/>
                                          </p:val>
                                        </p:tav>
                                        <p:tav tm="100000">
                                          <p:val>
                                            <p:strVal val="#ppt_h"/>
                                          </p:val>
                                        </p:tav>
                                      </p:tavLst>
                                    </p:anim>
                                    <p:animEffect transition="in" filter="fade">
                                      <p:cBhvr>
                                        <p:cTn id="9"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gio%20sach%20dua"/>
          <p:cNvPicPr>
            <a:picLocks noChangeAspect="1"/>
          </p:cNvPicPr>
          <p:nvPr/>
        </p:nvPicPr>
        <p:blipFill>
          <a:blip r:embed="rId2">
            <a:clrChange>
              <a:clrFrom>
                <a:srgbClr val="FFFFFF"/>
              </a:clrFrom>
              <a:clrTo>
                <a:srgbClr val="FFFFFF">
                  <a:alpha val="0"/>
                </a:srgbClr>
              </a:clrTo>
            </a:clrChange>
          </a:blip>
          <a:stretch>
            <a:fillRect/>
          </a:stretch>
        </p:blipFill>
        <p:spPr>
          <a:xfrm>
            <a:off x="2405063" y="395288"/>
            <a:ext cx="4327525" cy="5410200"/>
          </a:xfrm>
          <a:prstGeom prst="rect">
            <a:avLst/>
          </a:prstGeom>
          <a:noFill/>
          <a:ln w="9525">
            <a:noFill/>
          </a:ln>
        </p:spPr>
      </p:pic>
      <p:sp>
        <p:nvSpPr>
          <p:cNvPr id="33794" name="Text Box 3"/>
          <p:cNvSpPr txBox="1"/>
          <p:nvPr/>
        </p:nvSpPr>
        <p:spPr>
          <a:xfrm>
            <a:off x="2124075" y="6308725"/>
            <a:ext cx="4824413" cy="457200"/>
          </a:xfrm>
          <a:prstGeom prst="rect">
            <a:avLst/>
          </a:prstGeom>
          <a:noFill/>
          <a:ln w="9525">
            <a:noFill/>
          </a:ln>
        </p:spPr>
        <p:txBody>
          <a:bodyPr anchor="t" anchorCtr="0">
            <a:spAutoFit/>
          </a:bodyPr>
          <a:lstStyle/>
          <a:p>
            <a:pPr algn="ctr">
              <a:spcBef>
                <a:spcPct val="50000"/>
              </a:spcBef>
            </a:pPr>
            <a:r>
              <a:rPr lang="en-US" altLang="en-US" sz="2400" b="1" dirty="0">
                <a:solidFill>
                  <a:srgbClr val="0066FF"/>
                </a:solidFill>
                <a:latin typeface="Arial" panose="020B0604020202020204" pitchFamily="34" charset="0"/>
              </a:rPr>
              <a:t>Giỏ xách được là từ gáo dừa.</a:t>
            </a:r>
            <a:r>
              <a:rPr lang="en-US" altLang="en-US" dirty="0">
                <a:latin typeface="Arial" panose="020B0604020202020204" pitchFamily="34" charset="0"/>
              </a:rPr>
              <a:t> </a:t>
            </a:r>
          </a:p>
        </p:txBody>
      </p:sp>
      <p:pic>
        <p:nvPicPr>
          <p:cNvPr id="33795" name="Picture 2" descr="POINSET2"/>
          <p:cNvPicPr>
            <a:picLocks noChangeAspect="1"/>
          </p:cNvPicPr>
          <p:nvPr/>
        </p:nvPicPr>
        <p:blipFill>
          <a:blip r:embed="rId3"/>
          <a:stretch>
            <a:fillRect/>
          </a:stretch>
        </p:blipFill>
        <p:spPr>
          <a:xfrm rot="5400000">
            <a:off x="7908925" y="-187325"/>
            <a:ext cx="1047750" cy="1422400"/>
          </a:xfrm>
          <a:prstGeom prst="rect">
            <a:avLst/>
          </a:prstGeom>
          <a:noFill/>
          <a:ln w="9525">
            <a:noFill/>
          </a:ln>
        </p:spPr>
      </p:pic>
      <p:pic>
        <p:nvPicPr>
          <p:cNvPr id="33796" name="Picture 3" descr="POINSET2"/>
          <p:cNvPicPr>
            <a:picLocks noChangeAspect="1"/>
          </p:cNvPicPr>
          <p:nvPr/>
        </p:nvPicPr>
        <p:blipFill>
          <a:blip r:embed="rId3"/>
          <a:stretch>
            <a:fillRect/>
          </a:stretch>
        </p:blipFill>
        <p:spPr>
          <a:xfrm rot="-5400000">
            <a:off x="-66675" y="5732463"/>
            <a:ext cx="1136650" cy="1143000"/>
          </a:xfrm>
          <a:prstGeom prst="rect">
            <a:avLst/>
          </a:prstGeom>
          <a:noFill/>
          <a:ln w="9525">
            <a:noFill/>
          </a:ln>
        </p:spPr>
      </p:pic>
      <p:pic>
        <p:nvPicPr>
          <p:cNvPr id="33797" name="Picture 5" descr="POINSET2"/>
          <p:cNvPicPr>
            <a:picLocks noChangeAspect="1"/>
          </p:cNvPicPr>
          <p:nvPr/>
        </p:nvPicPr>
        <p:blipFill>
          <a:blip r:embed="rId3"/>
          <a:stretch>
            <a:fillRect/>
          </a:stretch>
        </p:blipFill>
        <p:spPr>
          <a:xfrm>
            <a:off x="0" y="0"/>
            <a:ext cx="1143000" cy="1244600"/>
          </a:xfrm>
          <a:prstGeom prst="rect">
            <a:avLst/>
          </a:prstGeom>
          <a:noFill/>
          <a:ln w="9525">
            <a:noFill/>
          </a:ln>
        </p:spPr>
      </p:pic>
      <p:pic>
        <p:nvPicPr>
          <p:cNvPr id="33798" name="Picture 3" descr="POINSET2"/>
          <p:cNvPicPr>
            <a:picLocks noChangeAspect="1"/>
          </p:cNvPicPr>
          <p:nvPr/>
        </p:nvPicPr>
        <p:blipFill>
          <a:blip r:embed="rId3"/>
          <a:stretch>
            <a:fillRect/>
          </a:stretch>
        </p:blipFill>
        <p:spPr>
          <a:xfrm rot="10800000">
            <a:off x="8034338" y="5868988"/>
            <a:ext cx="1136650" cy="1003300"/>
          </a:xfrm>
          <a:prstGeom prst="rect">
            <a:avLst/>
          </a:prstGeom>
          <a:noFill/>
          <a:ln w="9525">
            <a:noFill/>
          </a:ln>
        </p:spPr>
      </p:pic>
    </p:spTree>
  </p:cSld>
  <p:clrMapOvr>
    <a:masterClrMapping/>
  </p:clrMapOvr>
  <p:transition advTm="2000">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ho%20xa"/>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4818" name="Text Box 3"/>
          <p:cNvSpPr txBox="1"/>
          <p:nvPr/>
        </p:nvSpPr>
        <p:spPr>
          <a:xfrm>
            <a:off x="4681538" y="6427788"/>
            <a:ext cx="3635375" cy="457200"/>
          </a:xfrm>
          <a:prstGeom prst="rect">
            <a:avLst/>
          </a:prstGeom>
          <a:noFill/>
          <a:ln w="9525">
            <a:noFill/>
          </a:ln>
        </p:spPr>
        <p:txBody>
          <a:bodyPr anchor="t" anchorCtr="0">
            <a:spAutoFit/>
          </a:bodyPr>
          <a:lstStyle/>
          <a:p>
            <a:pPr algn="ctr">
              <a:spcBef>
                <a:spcPct val="50000"/>
              </a:spcBef>
            </a:pPr>
            <a:r>
              <a:rPr lang="en-US" altLang="en-US" sz="2400" b="1" dirty="0">
                <a:solidFill>
                  <a:schemeClr val="bg1"/>
                </a:solidFill>
                <a:latin typeface="Arial" panose="020B0604020202020204" pitchFamily="34" charset="0"/>
              </a:rPr>
              <a:t>Tranh ghép từ gáo dừa.</a:t>
            </a:r>
            <a:r>
              <a:rPr lang="en-US" altLang="en-US" dirty="0">
                <a:solidFill>
                  <a:schemeClr val="bg1"/>
                </a:solidFill>
                <a:latin typeface="Arial" panose="020B0604020202020204" pitchFamily="34" charset="0"/>
              </a:rPr>
              <a:t> </a:t>
            </a:r>
          </a:p>
        </p:txBody>
      </p:sp>
    </p:spTree>
  </p:cSld>
  <p:clrMapOvr>
    <a:masterClrMapping/>
  </p:clrMapOvr>
  <p:transition advTm="2000">
    <p:zo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ext Box 2"/>
          <p:cNvSpPr txBox="1"/>
          <p:nvPr/>
        </p:nvSpPr>
        <p:spPr>
          <a:xfrm>
            <a:off x="4495800" y="0"/>
            <a:ext cx="1082675" cy="708025"/>
          </a:xfrm>
          <a:prstGeom prst="rect">
            <a:avLst/>
          </a:prstGeom>
          <a:noFill/>
          <a:ln w="9525">
            <a:noFill/>
          </a:ln>
        </p:spPr>
        <p:txBody>
          <a:bodyPr anchor="t" anchorCtr="0">
            <a:spAutoFit/>
          </a:bodyPr>
          <a:lstStyle/>
          <a:p>
            <a:pPr>
              <a:spcBef>
                <a:spcPct val="50000"/>
              </a:spcBef>
            </a:pPr>
            <a:endParaRPr lang="vi-VN" altLang="en-US" sz="4000" dirty="0">
              <a:latin typeface="Arial" panose="020B0604020202020204" pitchFamily="34" charset="0"/>
            </a:endParaRPr>
          </a:p>
        </p:txBody>
      </p:sp>
      <p:sp>
        <p:nvSpPr>
          <p:cNvPr id="35842" name="Text Box 11"/>
          <p:cNvSpPr txBox="1"/>
          <p:nvPr/>
        </p:nvSpPr>
        <p:spPr>
          <a:xfrm>
            <a:off x="457200" y="457200"/>
            <a:ext cx="3352800" cy="645160"/>
          </a:xfrm>
          <a:prstGeom prst="rect">
            <a:avLst/>
          </a:prstGeom>
          <a:noFill/>
          <a:ln w="9525">
            <a:noFill/>
          </a:ln>
        </p:spPr>
        <p:txBody>
          <a:bodyPr anchor="t" anchorCtr="0">
            <a:spAutoFit/>
          </a:bodyPr>
          <a:lstStyle/>
          <a:p>
            <a:pPr eaLnBrk="0" hangingPunct="0">
              <a:spcBef>
                <a:spcPct val="50000"/>
              </a:spcBef>
            </a:pPr>
            <a:r>
              <a:rPr lang="en-US" altLang="en-US" sz="3600" b="1" dirty="0">
                <a:latin typeface=".VnTime" pitchFamily="34" charset="0"/>
              </a:rPr>
              <a:t> </a:t>
            </a:r>
            <a:r>
              <a:rPr lang="en-US" altLang="en-US" sz="3600" b="1" dirty="0">
                <a:solidFill>
                  <a:srgbClr val="FF0000"/>
                </a:solidFill>
                <a:latin typeface="Times New Roman" panose="02020603050405020304" pitchFamily="18" charset="0"/>
              </a:rPr>
              <a:t>* Kết quả:</a:t>
            </a:r>
          </a:p>
        </p:txBody>
      </p:sp>
      <p:sp>
        <p:nvSpPr>
          <p:cNvPr id="15368" name="Text Box 12"/>
          <p:cNvSpPr txBox="1"/>
          <p:nvPr/>
        </p:nvSpPr>
        <p:spPr>
          <a:xfrm>
            <a:off x="304800" y="1371600"/>
            <a:ext cx="8686800" cy="1753235"/>
          </a:xfrm>
          <a:prstGeom prst="rect">
            <a:avLst/>
          </a:prstGeom>
          <a:noFill/>
          <a:ln w="9525">
            <a:noFill/>
          </a:ln>
        </p:spPr>
        <p:txBody>
          <a:bodyPr anchor="t" anchorCtr="0">
            <a:spAutoFit/>
          </a:bodyPr>
          <a:lstStyle/>
          <a:p>
            <a:pPr eaLnBrk="0" hangingPunct="0">
              <a:spcBef>
                <a:spcPct val="50000"/>
              </a:spcBef>
            </a:pPr>
            <a:r>
              <a:rPr lang="en-US" altLang="en-US" sz="3600" dirty="0">
                <a:latin typeface=".VnTime" pitchFamily="34" charset="0"/>
              </a:rPr>
              <a:t> </a:t>
            </a:r>
            <a:r>
              <a:rPr lang="en-US" altLang="en-US" sz="3600" dirty="0">
                <a:latin typeface="Times New Roman" panose="02020603050405020304" pitchFamily="18" charset="0"/>
              </a:rPr>
              <a:t>- Sau một tuần: 22 xã được giải phóng, 29 xã khác tiêu diệt ác ôn, vây đồn, giải phóng nhiều ấp.</a:t>
            </a:r>
          </a:p>
        </p:txBody>
      </p:sp>
      <p:sp>
        <p:nvSpPr>
          <p:cNvPr id="15369" name="Text Box 9"/>
          <p:cNvSpPr txBox="1"/>
          <p:nvPr/>
        </p:nvSpPr>
        <p:spPr>
          <a:xfrm>
            <a:off x="304800" y="3429000"/>
            <a:ext cx="7772400" cy="645160"/>
          </a:xfrm>
          <a:prstGeom prst="rect">
            <a:avLst/>
          </a:prstGeom>
          <a:noFill/>
          <a:ln w="9525">
            <a:noFill/>
          </a:ln>
        </p:spPr>
        <p:txBody>
          <a:bodyPr anchor="t" anchorCtr="0">
            <a:spAutoFit/>
          </a:bodyPr>
          <a:lstStyle/>
          <a:p>
            <a:pPr>
              <a:spcBef>
                <a:spcPct val="50000"/>
              </a:spcBef>
            </a:pPr>
            <a:r>
              <a:rPr lang="en-US" altLang="en-US" sz="3600" dirty="0">
                <a:latin typeface=".VnTime" pitchFamily="34" charset="0"/>
              </a:rPr>
              <a:t> -</a:t>
            </a:r>
            <a:r>
              <a:rPr lang="en-US" altLang="en-US" sz="3600" dirty="0">
                <a:latin typeface="Times New Roman" panose="02020603050405020304" pitchFamily="18" charset="0"/>
              </a:rPr>
              <a:t> Chính quyền địch bị tê liệt, tan rã.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500" fill="hold"/>
                                        <p:tgtEl>
                                          <p:spTgt spid="15368"/>
                                        </p:tgtEl>
                                        <p:attrNameLst>
                                          <p:attrName>ppt_w</p:attrName>
                                        </p:attrNameLst>
                                      </p:cBhvr>
                                      <p:tavLst>
                                        <p:tav tm="0">
                                          <p:val>
                                            <p:fltVal val="0"/>
                                          </p:val>
                                        </p:tav>
                                        <p:tav tm="100000">
                                          <p:val>
                                            <p:strVal val="#ppt_w"/>
                                          </p:val>
                                        </p:tav>
                                      </p:tavLst>
                                    </p:anim>
                                    <p:anim calcmode="lin" valueType="num">
                                      <p:cBhvr>
                                        <p:cTn id="8" dur="500" fill="hold"/>
                                        <p:tgtEl>
                                          <p:spTgt spid="153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9"/>
                                        </p:tgtEl>
                                        <p:attrNameLst>
                                          <p:attrName>style.visibility</p:attrName>
                                        </p:attrNameLst>
                                      </p:cBhvr>
                                      <p:to>
                                        <p:strVal val="visible"/>
                                      </p:to>
                                    </p:set>
                                    <p:anim calcmode="lin" valueType="num">
                                      <p:cBhvr>
                                        <p:cTn id="13" dur="500" fill="hold"/>
                                        <p:tgtEl>
                                          <p:spTgt spid="15369"/>
                                        </p:tgtEl>
                                        <p:attrNameLst>
                                          <p:attrName>ppt_w</p:attrName>
                                        </p:attrNameLst>
                                      </p:cBhvr>
                                      <p:tavLst>
                                        <p:tav tm="0">
                                          <p:val>
                                            <p:fltVal val="0"/>
                                          </p:val>
                                        </p:tav>
                                        <p:tav tm="100000">
                                          <p:val>
                                            <p:strVal val="#ppt_w"/>
                                          </p:val>
                                        </p:tav>
                                      </p:tavLst>
                                    </p:anim>
                                    <p:anim calcmode="lin" valueType="num">
                                      <p:cBhvr>
                                        <p:cTn id="14" dur="500" fill="hold"/>
                                        <p:tgtEl>
                                          <p:spTgt spid="153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Text Box 2"/>
          <p:cNvSpPr txBox="1"/>
          <p:nvPr/>
        </p:nvSpPr>
        <p:spPr>
          <a:xfrm>
            <a:off x="4495800" y="0"/>
            <a:ext cx="1082675" cy="708025"/>
          </a:xfrm>
          <a:prstGeom prst="rect">
            <a:avLst/>
          </a:prstGeom>
          <a:noFill/>
          <a:ln w="9525">
            <a:noFill/>
          </a:ln>
        </p:spPr>
        <p:txBody>
          <a:bodyPr anchor="t" anchorCtr="0">
            <a:spAutoFit/>
          </a:bodyPr>
          <a:lstStyle/>
          <a:p>
            <a:pPr>
              <a:spcBef>
                <a:spcPct val="50000"/>
              </a:spcBef>
            </a:pPr>
            <a:endParaRPr lang="vi-VN" altLang="en-US" sz="4000" dirty="0">
              <a:latin typeface="Arial" panose="020B0604020202020204" pitchFamily="34" charset="0"/>
            </a:endParaRPr>
          </a:p>
        </p:txBody>
      </p:sp>
      <p:sp>
        <p:nvSpPr>
          <p:cNvPr id="36866" name="Text Box 12"/>
          <p:cNvSpPr txBox="1"/>
          <p:nvPr/>
        </p:nvSpPr>
        <p:spPr>
          <a:xfrm>
            <a:off x="152400" y="1143000"/>
            <a:ext cx="8839200" cy="4399915"/>
          </a:xfrm>
          <a:prstGeom prst="rect">
            <a:avLst/>
          </a:prstGeom>
          <a:noFill/>
          <a:ln w="9525">
            <a:noFill/>
          </a:ln>
        </p:spPr>
        <p:txBody>
          <a:bodyPr anchor="t" anchorCtr="0">
            <a:spAutoFit/>
          </a:bodyPr>
          <a:lstStyle/>
          <a:p>
            <a:pPr eaLnBrk="0" hangingPunct="0">
              <a:spcBef>
                <a:spcPct val="50000"/>
              </a:spcBef>
            </a:pPr>
            <a:r>
              <a:rPr lang="en-US" altLang="en-US" sz="4000" dirty="0">
                <a:latin typeface=".VnTime" pitchFamily="34" charset="0"/>
              </a:rPr>
              <a:t> </a:t>
            </a:r>
            <a:r>
              <a:rPr lang="en-US" altLang="en-US" sz="4000" dirty="0">
                <a:latin typeface="Times New Roman" panose="02020603050405020304" pitchFamily="18" charset="0"/>
              </a:rPr>
              <a:t>- Phong trào “Đồng khởi” Bến Tre đã trở thành ngọn cờ tiên phong, đẩy mạnh cuộc đấu tranh của đồng bào miền Nam ở cả nông thôn và thành thị. Chỉ tính trong năm 1960 có hơn 10 triệu lượt người bao gồm cả nông dân, công nhân, trí thức… tham gia đấu tranh chống Mĩ - Diệm.</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ext Box 4"/>
          <p:cNvSpPr txBox="1"/>
          <p:nvPr/>
        </p:nvSpPr>
        <p:spPr>
          <a:xfrm>
            <a:off x="1066800" y="2057400"/>
            <a:ext cx="6096000" cy="769938"/>
          </a:xfrm>
          <a:prstGeom prst="rect">
            <a:avLst/>
          </a:prstGeom>
          <a:noFill/>
          <a:ln w="9525">
            <a:noFill/>
          </a:ln>
        </p:spPr>
        <p:txBody>
          <a:bodyPr anchor="t" anchorCtr="0">
            <a:spAutoFit/>
          </a:bodyPr>
          <a:lstStyle/>
          <a:p>
            <a:pPr>
              <a:spcBef>
                <a:spcPct val="50000"/>
              </a:spcBef>
            </a:pPr>
            <a:endParaRPr lang="vi-VN" altLang="en-US" sz="4400" dirty="0">
              <a:latin typeface=".VnTime" pitchFamily="34" charset="0"/>
            </a:endParaRPr>
          </a:p>
        </p:txBody>
      </p:sp>
      <p:sp>
        <p:nvSpPr>
          <p:cNvPr id="37890" name="Text Box 13"/>
          <p:cNvSpPr txBox="1"/>
          <p:nvPr/>
        </p:nvSpPr>
        <p:spPr>
          <a:xfrm>
            <a:off x="-381000" y="381000"/>
            <a:ext cx="8153400" cy="768350"/>
          </a:xfrm>
          <a:prstGeom prst="rect">
            <a:avLst/>
          </a:prstGeom>
          <a:noFill/>
          <a:ln w="9525">
            <a:noFill/>
          </a:ln>
        </p:spPr>
        <p:txBody>
          <a:bodyPr anchor="t" anchorCtr="0">
            <a:spAutoFit/>
          </a:bodyPr>
          <a:lstStyle/>
          <a:p>
            <a:pPr eaLnBrk="0" hangingPunct="0">
              <a:spcBef>
                <a:spcPct val="50000"/>
              </a:spcBef>
            </a:pPr>
            <a:r>
              <a:rPr lang="en-US" altLang="en-US" sz="4400" b="1" dirty="0">
                <a:solidFill>
                  <a:srgbClr val="0033CC"/>
                </a:solidFill>
                <a:latin typeface=".VnTime" pitchFamily="34" charset="0"/>
              </a:rPr>
              <a:t>    </a:t>
            </a:r>
            <a:r>
              <a:rPr lang="en-US" altLang="en-US" sz="3200" b="1" dirty="0">
                <a:solidFill>
                  <a:srgbClr val="0033CC"/>
                </a:solidFill>
                <a:latin typeface="Times New Roman" panose="02020603050405020304" pitchFamily="18" charset="0"/>
              </a:rPr>
              <a:t>3. ý nghĩa của phong trào Đồng khởi</a:t>
            </a:r>
          </a:p>
        </p:txBody>
      </p:sp>
      <p:sp>
        <p:nvSpPr>
          <p:cNvPr id="18446" name="Text Box 14"/>
          <p:cNvSpPr txBox="1"/>
          <p:nvPr/>
        </p:nvSpPr>
        <p:spPr>
          <a:xfrm>
            <a:off x="304800" y="1371600"/>
            <a:ext cx="7620000" cy="1322070"/>
          </a:xfrm>
          <a:prstGeom prst="rect">
            <a:avLst/>
          </a:prstGeom>
          <a:noFill/>
          <a:ln w="9525">
            <a:noFill/>
          </a:ln>
        </p:spPr>
        <p:txBody>
          <a:bodyPr anchor="t" anchorCtr="0">
            <a:spAutoFit/>
          </a:bodyPr>
          <a:lstStyle/>
          <a:p>
            <a:r>
              <a:rPr lang="en-US" altLang="en-US" sz="4000" dirty="0">
                <a:latin typeface=".VnTime" pitchFamily="34" charset="0"/>
              </a:rPr>
              <a:t> - </a:t>
            </a:r>
            <a:r>
              <a:rPr lang="vi-VN" altLang="en-US" sz="4000" dirty="0">
                <a:latin typeface="Times New Roman" panose="02020603050405020304" pitchFamily="18" charset="0"/>
              </a:rPr>
              <a:t>Mở ra thời kì mới cho đấu tranh của nhân dân miền Nam.</a:t>
            </a:r>
          </a:p>
        </p:txBody>
      </p:sp>
      <p:sp>
        <p:nvSpPr>
          <p:cNvPr id="18447" name="Text Box 15"/>
          <p:cNvSpPr txBox="1"/>
          <p:nvPr/>
        </p:nvSpPr>
        <p:spPr>
          <a:xfrm>
            <a:off x="152400" y="2915920"/>
            <a:ext cx="8763000" cy="2553335"/>
          </a:xfrm>
          <a:prstGeom prst="rect">
            <a:avLst/>
          </a:prstGeom>
          <a:noFill/>
          <a:ln w="9525">
            <a:noFill/>
          </a:ln>
        </p:spPr>
        <p:txBody>
          <a:bodyPr anchor="t" anchorCtr="0">
            <a:spAutoFit/>
          </a:bodyPr>
          <a:lstStyle/>
          <a:p>
            <a:r>
              <a:rPr lang="en-US" altLang="en-US" sz="4000" dirty="0">
                <a:latin typeface=".VnTime" pitchFamily="34" charset="0"/>
              </a:rPr>
              <a:t> </a:t>
            </a:r>
            <a:r>
              <a:rPr lang="vi-VN" altLang="en-US" sz="4000" dirty="0">
                <a:latin typeface="Times New Roman" panose="02020603050405020304" pitchFamily="18" charset="0"/>
              </a:rPr>
              <a:t>- Nhân dân miền Nam cầm vũ khí chiến đấu chống quân thù, đẩy Mĩ - Diệm rơi vào thế bị động, lúng túng.</a:t>
            </a:r>
          </a:p>
          <a:p>
            <a:endParaRPr lang="vi-VN" altLang="en-US" sz="4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1000" fill="hold"/>
                                        <p:tgtEl>
                                          <p:spTgt spid="18446"/>
                                        </p:tgtEl>
                                        <p:attrNameLst>
                                          <p:attrName>ppt_w</p:attrName>
                                        </p:attrNameLst>
                                      </p:cBhvr>
                                      <p:tavLst>
                                        <p:tav tm="0">
                                          <p:val>
                                            <p:strVal val="#ppt_w+.3"/>
                                          </p:val>
                                        </p:tav>
                                        <p:tav tm="100000">
                                          <p:val>
                                            <p:strVal val="#ppt_w"/>
                                          </p:val>
                                        </p:tav>
                                      </p:tavLst>
                                    </p:anim>
                                    <p:anim calcmode="lin" valueType="num">
                                      <p:cBhvr>
                                        <p:cTn id="8" dur="1000" fill="hold"/>
                                        <p:tgtEl>
                                          <p:spTgt spid="18446"/>
                                        </p:tgtEl>
                                        <p:attrNameLst>
                                          <p:attrName>ppt_h</p:attrName>
                                        </p:attrNameLst>
                                      </p:cBhvr>
                                      <p:tavLst>
                                        <p:tav tm="0">
                                          <p:val>
                                            <p:strVal val="#ppt_h"/>
                                          </p:val>
                                        </p:tav>
                                        <p:tav tm="100000">
                                          <p:val>
                                            <p:strVal val="#ppt_h"/>
                                          </p:val>
                                        </p:tav>
                                      </p:tavLst>
                                    </p:anim>
                                    <p:animEffect transition="in" filter="fade">
                                      <p:cBhvr>
                                        <p:cTn id="9" dur="1000"/>
                                        <p:tgtEl>
                                          <p:spTgt spid="18446"/>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447"/>
                                        </p:tgtEl>
                                        <p:attrNameLst>
                                          <p:attrName>style.visibility</p:attrName>
                                        </p:attrNameLst>
                                      </p:cBhvr>
                                      <p:to>
                                        <p:strVal val="visible"/>
                                      </p:to>
                                    </p:set>
                                    <p:anim calcmode="discrete" valueType="clr">
                                      <p:cBhvr override="childStyle">
                                        <p:cTn id="13" dur="80"/>
                                        <p:tgtEl>
                                          <p:spTgt spid="184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447"/>
                                        </p:tgtEl>
                                        <p:attrNameLst>
                                          <p:attrName>fillcolor</p:attrName>
                                        </p:attrNameLst>
                                      </p:cBhvr>
                                      <p:tavLst>
                                        <p:tav tm="0">
                                          <p:val>
                                            <p:clrVal>
                                              <a:schemeClr val="accent2"/>
                                            </p:clrVal>
                                          </p:val>
                                        </p:tav>
                                        <p:tav tm="50000">
                                          <p:val>
                                            <p:clrVal>
                                              <a:schemeClr val="hlink"/>
                                            </p:clrVal>
                                          </p:val>
                                        </p:tav>
                                      </p:tavLst>
                                    </p:anim>
                                    <p:set>
                                      <p:cBhvr>
                                        <p:cTn id="15" dur="80"/>
                                        <p:tgtEl>
                                          <p:spTgt spid="184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P spid="1844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Nơi giữ chỗ cho Số hiệu Bản chiếu 5"/>
          <p:cNvSpPr>
            <a:spLocks noGrp="1"/>
          </p:cNvSpPr>
          <p:nvPr>
            <p:ph type="sldNum" sz="quarter" idx="12"/>
          </p:nvPr>
        </p:nvSpPr>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buSzTx/>
            </a:pPr>
            <a:fld id="{9A0DB2DC-4C9A-4742-B13C-FB6460FD3503}" type="slidenum">
              <a:rPr lang="en-US" altLang="en-US" sz="1400" dirty="0">
                <a:latin typeface="Arial" panose="020B0604020202020204" pitchFamily="34" charset="0"/>
              </a:rPr>
              <a:t>36</a:t>
            </a:fld>
            <a:endParaRPr lang="en-US" altLang="en-US" sz="1400" dirty="0">
              <a:latin typeface="Arial" panose="020B0604020202020204" pitchFamily="34" charset="0"/>
            </a:endParaRPr>
          </a:p>
        </p:txBody>
      </p:sp>
      <p:sp>
        <p:nvSpPr>
          <p:cNvPr id="23554" name="Rectangle 2"/>
          <p:cNvSpPr>
            <a:spLocks noGrp="1"/>
          </p:cNvSpPr>
          <p:nvPr>
            <p:ph idx="1"/>
          </p:nvPr>
        </p:nvSpPr>
        <p:spPr>
          <a:xfrm>
            <a:off x="0" y="5638800"/>
            <a:ext cx="8915400" cy="762000"/>
          </a:xfrm>
        </p:spPr>
        <p:txBody>
          <a:bodyPr vert="horz" wrap="square" lIns="91440" tIns="45720" rIns="91440" bIns="45720" anchor="t" anchorCtr="0"/>
          <a:lstStyle/>
          <a:p>
            <a:pPr eaLnBrk="1" hangingPunct="1">
              <a:buNone/>
            </a:pPr>
            <a:r>
              <a:rPr lang="en-US" altLang="en-US" dirty="0">
                <a:solidFill>
                  <a:srgbClr val="000000"/>
                </a:solidFill>
                <a:latin typeface="Times New Roman" panose="02020603050405020304" pitchFamily="18" charset="0"/>
              </a:rPr>
              <a:t>       Quan sát hình trên, em có nhận xét gì về khí thế nổi dậy của đồng bào miền Nam?</a:t>
            </a:r>
          </a:p>
        </p:txBody>
      </p:sp>
      <p:sp>
        <p:nvSpPr>
          <p:cNvPr id="23557" name="Rectangle 5"/>
          <p:cNvSpPr/>
          <p:nvPr/>
        </p:nvSpPr>
        <p:spPr>
          <a:xfrm>
            <a:off x="228600" y="304800"/>
            <a:ext cx="2971800" cy="4128770"/>
          </a:xfrm>
          <a:prstGeom prst="rect">
            <a:avLst/>
          </a:prstGeom>
          <a:noFill/>
          <a:ln w="9525">
            <a:noFill/>
          </a:ln>
        </p:spPr>
        <p:txBody>
          <a:bodyPr anchor="t" anchorCtr="0">
            <a:spAutoFit/>
          </a:bodyPr>
          <a:lstStyle/>
          <a:p>
            <a:pPr>
              <a:spcBef>
                <a:spcPct val="20000"/>
              </a:spcBef>
            </a:pPr>
            <a:r>
              <a:rPr lang="en-US" altLang="en-US" sz="3200" dirty="0">
                <a:solidFill>
                  <a:srgbClr val="000000"/>
                </a:solidFill>
                <a:latin typeface="Times New Roman" panose="02020603050405020304" pitchFamily="18" charset="0"/>
              </a:rPr>
              <a:t>   Khí thế sôi nổi, mạnh mẽ đồng loạt nhiều tầng lớp</a:t>
            </a:r>
          </a:p>
          <a:p>
            <a:pPr>
              <a:spcBef>
                <a:spcPct val="20000"/>
              </a:spcBef>
            </a:pPr>
            <a:r>
              <a:rPr lang="en-US" altLang="en-US" sz="3200" dirty="0">
                <a:solidFill>
                  <a:srgbClr val="000000"/>
                </a:solidFill>
                <a:latin typeface="Times New Roman" panose="02020603050405020304" pitchFamily="18" charset="0"/>
              </a:rPr>
              <a:t> với khẩu hiệu, biểu ngữ, cờ, gậy gộc …xông lên.</a:t>
            </a:r>
          </a:p>
        </p:txBody>
      </p:sp>
      <p:grpSp>
        <p:nvGrpSpPr>
          <p:cNvPr id="2" name="Group 8"/>
          <p:cNvGrpSpPr/>
          <p:nvPr/>
        </p:nvGrpSpPr>
        <p:grpSpPr>
          <a:xfrm>
            <a:off x="3048000" y="1066800"/>
            <a:ext cx="6934200" cy="4572000"/>
            <a:chOff x="2016" y="624"/>
            <a:chExt cx="4368" cy="2880"/>
          </a:xfrm>
        </p:grpSpPr>
        <p:pic>
          <p:nvPicPr>
            <p:cNvPr id="38917" name="Picture 6" descr="Khong mau"/>
            <p:cNvPicPr>
              <a:picLocks noChangeAspect="1"/>
            </p:cNvPicPr>
            <p:nvPr/>
          </p:nvPicPr>
          <p:blipFill>
            <a:blip r:embed="rId2"/>
            <a:stretch>
              <a:fillRect/>
            </a:stretch>
          </p:blipFill>
          <p:spPr>
            <a:xfrm>
              <a:off x="2016" y="624"/>
              <a:ext cx="3744" cy="2880"/>
            </a:xfrm>
            <a:prstGeom prst="rect">
              <a:avLst/>
            </a:prstGeom>
            <a:noFill/>
            <a:ln w="9525">
              <a:noFill/>
            </a:ln>
          </p:spPr>
        </p:pic>
        <p:sp>
          <p:nvSpPr>
            <p:cNvPr id="38918" name="Text Box 7"/>
            <p:cNvSpPr txBox="1"/>
            <p:nvPr/>
          </p:nvSpPr>
          <p:spPr>
            <a:xfrm>
              <a:off x="2352" y="3216"/>
              <a:ext cx="4032" cy="251"/>
            </a:xfrm>
            <a:prstGeom prst="rect">
              <a:avLst/>
            </a:prstGeom>
            <a:noFill/>
            <a:ln w="9525">
              <a:noFill/>
            </a:ln>
          </p:spPr>
          <p:txBody>
            <a:bodyPr anchor="t" anchorCtr="0">
              <a:spAutoFit/>
            </a:bodyPr>
            <a:lstStyle/>
            <a:p>
              <a:pPr>
                <a:spcBef>
                  <a:spcPct val="50000"/>
                </a:spcBef>
              </a:pPr>
              <a:r>
                <a:rPr lang="en-US" altLang="en-US" sz="2000" b="1" i="1" dirty="0">
                  <a:solidFill>
                    <a:srgbClr val="FF0066"/>
                  </a:solidFill>
                  <a:latin typeface="Times New Roman" panose="02020603050405020304" pitchFamily="18" charset="0"/>
                </a:rPr>
                <a:t>Nhân dân miền Nam nổi dậy phá thế kìm kẹp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4">
                                            <p:txEl>
                                              <p:pRg st="0" end="0"/>
                                            </p:txEl>
                                          </p:spTgt>
                                        </p:tgtEl>
                                        <p:attrNameLst>
                                          <p:attrName>style.visibility</p:attrName>
                                        </p:attrNameLst>
                                      </p:cBhvr>
                                      <p:to>
                                        <p:strVal val="visible"/>
                                      </p:to>
                                    </p:set>
                                    <p:anim calcmode="lin" valueType="num">
                                      <p:cBhvr>
                                        <p:cTn id="13" dur="500" fill="hold"/>
                                        <p:tgtEl>
                                          <p:spTgt spid="2355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5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ppt_w</p:attrName>
                                        </p:attrNameLst>
                                      </p:cBhvr>
                                      <p:tavLst>
                                        <p:tav tm="0">
                                          <p:val>
                                            <p:fltVal val="0"/>
                                          </p:val>
                                        </p:tav>
                                        <p:tav tm="100000">
                                          <p:val>
                                            <p:strVal val="#ppt_w"/>
                                          </p:val>
                                        </p:tav>
                                      </p:tavLst>
                                    </p:anim>
                                    <p:anim calcmode="lin" valueType="num">
                                      <p:cBhvr>
                                        <p:cTn id="20" dur="500" fill="hold"/>
                                        <p:tgtEl>
                                          <p:spTgt spid="23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24" name="Text Box 12"/>
          <p:cNvSpPr txBox="1"/>
          <p:nvPr/>
        </p:nvSpPr>
        <p:spPr>
          <a:xfrm>
            <a:off x="304800" y="990600"/>
            <a:ext cx="8686800" cy="2861310"/>
          </a:xfrm>
          <a:prstGeom prst="rect">
            <a:avLst/>
          </a:prstGeom>
          <a:noFill/>
          <a:ln w="9525">
            <a:noFill/>
          </a:ln>
        </p:spPr>
        <p:txBody>
          <a:bodyPr anchor="t" anchorCtr="0">
            <a:spAutoFit/>
          </a:bodyPr>
          <a:lstStyle/>
          <a:p>
            <a:pPr>
              <a:spcBef>
                <a:spcPct val="50000"/>
              </a:spcBef>
            </a:pPr>
            <a:r>
              <a:rPr lang="en-US" altLang="en-US" sz="4000" dirty="0">
                <a:latin typeface="Arial" panose="020B0604020202020204" pitchFamily="34" charset="0"/>
              </a:rPr>
              <a:t>   </a:t>
            </a:r>
            <a:r>
              <a:rPr lang="en-US" altLang="en-US" sz="4000" dirty="0">
                <a:solidFill>
                  <a:srgbClr val="0033CC"/>
                </a:solidFill>
                <a:latin typeface="Times New Roman" panose="02020603050405020304" pitchFamily="18" charset="0"/>
              </a:rPr>
              <a:t>Phong tr</a:t>
            </a:r>
            <a:r>
              <a:rPr lang="en-US" altLang="en-US" sz="4000" dirty="0">
                <a:solidFill>
                  <a:srgbClr val="0033CC"/>
                </a:solidFill>
                <a:latin typeface="Times New Roman" panose="02020603050405020304" pitchFamily="18" charset="0"/>
                <a:ea typeface="Times New Roman" panose="02020603050405020304" pitchFamily="18" charset="0"/>
              </a:rPr>
              <a:t>à</a:t>
            </a:r>
            <a:r>
              <a:rPr lang="en-US" altLang="en-US" sz="4000" dirty="0">
                <a:solidFill>
                  <a:srgbClr val="0033CC"/>
                </a:solidFill>
                <a:latin typeface="Times New Roman" panose="02020603050405020304" pitchFamily="18" charset="0"/>
              </a:rPr>
              <a:t>o “Đồng khởi “ nổ ra ở đâu ? Trong thời gian n</a:t>
            </a:r>
            <a:r>
              <a:rPr lang="en-US" altLang="en-US" sz="4000" dirty="0">
                <a:solidFill>
                  <a:srgbClr val="0033CC"/>
                </a:solidFill>
                <a:latin typeface="Times New Roman" panose="02020603050405020304" pitchFamily="18" charset="0"/>
                <a:ea typeface="Times New Roman" panose="02020603050405020304" pitchFamily="18" charset="0"/>
              </a:rPr>
              <a:t>à</a:t>
            </a:r>
            <a:r>
              <a:rPr lang="en-US" altLang="en-US" sz="4000" dirty="0">
                <a:solidFill>
                  <a:srgbClr val="0033CC"/>
                </a:solidFill>
                <a:latin typeface="Times New Roman" panose="02020603050405020304" pitchFamily="18" charset="0"/>
              </a:rPr>
              <a:t>o ?</a:t>
            </a:r>
          </a:p>
          <a:p>
            <a:pPr>
              <a:spcBef>
                <a:spcPct val="50000"/>
              </a:spcBef>
            </a:pPr>
            <a:r>
              <a:rPr lang="en-US" altLang="en-US" sz="4000" dirty="0">
                <a:solidFill>
                  <a:srgbClr val="0033CC"/>
                </a:solidFill>
                <a:latin typeface="Times New Roman" panose="02020603050405020304" pitchFamily="18" charset="0"/>
              </a:rPr>
              <a:t>Tỉnh n</a:t>
            </a:r>
            <a:r>
              <a:rPr lang="en-US" altLang="en-US" sz="4000" dirty="0">
                <a:solidFill>
                  <a:srgbClr val="0033CC"/>
                </a:solidFill>
                <a:latin typeface="Times New Roman" panose="02020603050405020304" pitchFamily="18" charset="0"/>
                <a:ea typeface="Times New Roman" panose="02020603050405020304" pitchFamily="18" charset="0"/>
              </a:rPr>
              <a:t>à</a:t>
            </a:r>
            <a:r>
              <a:rPr lang="en-US" altLang="en-US" sz="4000" dirty="0">
                <a:solidFill>
                  <a:srgbClr val="0033CC"/>
                </a:solidFill>
                <a:latin typeface="Times New Roman" panose="02020603050405020304" pitchFamily="18" charset="0"/>
              </a:rPr>
              <a:t>o l</a:t>
            </a:r>
            <a:r>
              <a:rPr lang="en-US" altLang="en-US" sz="4000" dirty="0">
                <a:solidFill>
                  <a:srgbClr val="0033CC"/>
                </a:solidFill>
                <a:latin typeface="Times New Roman" panose="02020603050405020304" pitchFamily="18" charset="0"/>
                <a:ea typeface="Times New Roman" panose="02020603050405020304" pitchFamily="18" charset="0"/>
              </a:rPr>
              <a:t>à</a:t>
            </a:r>
            <a:r>
              <a:rPr lang="en-US" altLang="en-US" sz="4000" dirty="0">
                <a:solidFill>
                  <a:srgbClr val="0033CC"/>
                </a:solidFill>
                <a:latin typeface="Times New Roman" panose="02020603050405020304" pitchFamily="18" charset="0"/>
              </a:rPr>
              <a:t> tiểu biểu của phong tr</a:t>
            </a:r>
            <a:r>
              <a:rPr lang="en-US" altLang="en-US" sz="4000" dirty="0">
                <a:solidFill>
                  <a:srgbClr val="0033CC"/>
                </a:solidFill>
                <a:latin typeface="Times New Roman" panose="02020603050405020304" pitchFamily="18" charset="0"/>
                <a:ea typeface="Times New Roman" panose="02020603050405020304" pitchFamily="18" charset="0"/>
              </a:rPr>
              <a:t>à</a:t>
            </a:r>
            <a:r>
              <a:rPr lang="en-US" altLang="en-US" sz="4000" dirty="0">
                <a:solidFill>
                  <a:srgbClr val="0033CC"/>
                </a:solidFill>
                <a:latin typeface="Times New Roman" panose="02020603050405020304" pitchFamily="18" charset="0"/>
              </a:rPr>
              <a:t>o “Đồng khởi” ?</a:t>
            </a:r>
            <a:endParaRPr lang="en-US" altLang="en-US" sz="4000" dirty="0">
              <a:solidFill>
                <a:srgbClr val="0033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24">
                                            <p:txEl>
                                              <p:pRg st="0" end="0"/>
                                            </p:txEl>
                                          </p:spTgt>
                                        </p:tgtEl>
                                        <p:attrNameLst>
                                          <p:attrName>style.visibility</p:attrName>
                                        </p:attrNameLst>
                                      </p:cBhvr>
                                      <p:to>
                                        <p:strVal val="visible"/>
                                      </p:to>
                                    </p:set>
                                    <p:animEffect transition="in" filter="box(in)">
                                      <p:cBhvr>
                                        <p:cTn id="7" dur="500"/>
                                        <p:tgtEl>
                                          <p:spTgt spid="38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924">
                                            <p:txEl>
                                              <p:pRg st="1" end="1"/>
                                            </p:txEl>
                                          </p:spTgt>
                                        </p:tgtEl>
                                        <p:attrNameLst>
                                          <p:attrName>style.visibility</p:attrName>
                                        </p:attrNameLst>
                                      </p:cBhvr>
                                      <p:to>
                                        <p:strVal val="visible"/>
                                      </p:to>
                                    </p:set>
                                    <p:animEffect transition="in" filter="box(in)">
                                      <p:cBhvr>
                                        <p:cTn id="12" dur="500"/>
                                        <p:tgtEl>
                                          <p:spTgt spid="38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ext Box 2"/>
          <p:cNvSpPr txBox="1"/>
          <p:nvPr/>
        </p:nvSpPr>
        <p:spPr>
          <a:xfrm rot="10777668" flipV="1">
            <a:off x="762000" y="846138"/>
            <a:ext cx="2627313" cy="641350"/>
          </a:xfrm>
          <a:prstGeom prst="rect">
            <a:avLst/>
          </a:prstGeom>
          <a:noFill/>
          <a:ln w="9525">
            <a:noFill/>
          </a:ln>
        </p:spPr>
        <p:txBody>
          <a:bodyPr anchor="t" anchorCtr="0">
            <a:spAutoFit/>
          </a:bodyPr>
          <a:lstStyle/>
          <a:p>
            <a:pPr>
              <a:spcBef>
                <a:spcPct val="50000"/>
              </a:spcBef>
            </a:pPr>
            <a:r>
              <a:rPr lang="en-US" altLang="en-US" sz="3600" b="1" dirty="0">
                <a:solidFill>
                  <a:srgbClr val="FF0000"/>
                </a:solidFill>
                <a:latin typeface="Arial" panose="020B0604020202020204" pitchFamily="34" charset="0"/>
              </a:rPr>
              <a:t>Ghi nhớ</a:t>
            </a:r>
          </a:p>
        </p:txBody>
      </p:sp>
      <p:sp>
        <p:nvSpPr>
          <p:cNvPr id="40962" name="AutoShape 3"/>
          <p:cNvSpPr/>
          <p:nvPr/>
        </p:nvSpPr>
        <p:spPr>
          <a:xfrm>
            <a:off x="53975" y="1828800"/>
            <a:ext cx="9013825" cy="3500453"/>
          </a:xfrm>
          <a:prstGeom prst="roundRect">
            <a:avLst>
              <a:gd name="adj" fmla="val 16667"/>
            </a:avLst>
          </a:prstGeom>
          <a:gradFill rotWithShape="1">
            <a:gsLst>
              <a:gs pos="0">
                <a:schemeClr val="bg1"/>
              </a:gs>
              <a:gs pos="100000">
                <a:srgbClr val="FFFFCC"/>
              </a:gs>
            </a:gsLst>
            <a:lin ang="5400000" scaled="1"/>
            <a:tileRect/>
          </a:gradFill>
          <a:ln w="9525" cap="flat" cmpd="sng">
            <a:solidFill>
              <a:srgbClr val="A50021"/>
            </a:solidFill>
            <a:prstDash val="solid"/>
            <a:round/>
            <a:headEnd type="none" w="med" len="med"/>
            <a:tailEnd type="none" w="med" len="med"/>
          </a:ln>
          <a:effectLst>
            <a:outerShdw dist="107763" dir="2699999" algn="ctr" rotWithShape="0">
              <a:srgbClr val="FF0000">
                <a:alpha val="50000"/>
              </a:srgbClr>
            </a:outerShdw>
          </a:effectLst>
        </p:spPr>
        <p:txBody>
          <a:bodyPr anchor="t" anchorCtr="0">
            <a:spAutoFit/>
          </a:bodyPr>
          <a:lstStyle/>
          <a:p>
            <a:pPr>
              <a:spcBef>
                <a:spcPct val="50000"/>
              </a:spcBef>
            </a:pPr>
            <a:r>
              <a:rPr lang="en-US" altLang="en-US" sz="4000" dirty="0">
                <a:solidFill>
                  <a:srgbClr val="000099"/>
                </a:solidFill>
                <a:latin typeface="Arial" panose="020B0604020202020204" pitchFamily="34" charset="0"/>
              </a:rPr>
              <a:t>  Cuối năm 1959 - đầu năm 1960, phong trào “Đồng khởi” nổ ra và thắng lợi ở nhiều vùng nông thôn miền Nam. Bến Tre là nơi tiêu biểu của phong trào “Đồng khởi”</a:t>
            </a:r>
            <a:r>
              <a:rPr lang="en-US" altLang="en-US" sz="4000" dirty="0">
                <a:latin typeface="Arial" panose="020B0604020202020204" pitchFamily="34"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5" name="Picture 2" descr="nha-luu-niem-dongkhoi[1]"/>
          <p:cNvPicPr>
            <a:picLocks noChangeAspect="1"/>
          </p:cNvPicPr>
          <p:nvPr/>
        </p:nvPicPr>
        <p:blipFill>
          <a:blip r:embed="rId2"/>
          <a:stretch>
            <a:fillRect/>
          </a:stretch>
        </p:blipFill>
        <p:spPr>
          <a:xfrm>
            <a:off x="0" y="1219200"/>
            <a:ext cx="8915400" cy="5029200"/>
          </a:xfrm>
          <a:prstGeom prst="rect">
            <a:avLst/>
          </a:prstGeom>
          <a:noFill/>
          <a:ln w="9525">
            <a:noFill/>
          </a:ln>
        </p:spPr>
      </p:pic>
      <p:sp>
        <p:nvSpPr>
          <p:cNvPr id="41986" name="Text Box 4"/>
          <p:cNvSpPr txBox="1"/>
          <p:nvPr/>
        </p:nvSpPr>
        <p:spPr>
          <a:xfrm>
            <a:off x="3200400" y="6248400"/>
            <a:ext cx="4648200" cy="583565"/>
          </a:xfrm>
          <a:prstGeom prst="rect">
            <a:avLst/>
          </a:prstGeom>
          <a:noFill/>
          <a:ln w="9525">
            <a:noFill/>
          </a:ln>
        </p:spPr>
        <p:txBody>
          <a:bodyPr anchor="t" anchorCtr="0">
            <a:spAutoFit/>
          </a:bodyPr>
          <a:lstStyle/>
          <a:p>
            <a:pPr eaLnBrk="0" hangingPunct="0">
              <a:spcBef>
                <a:spcPct val="50000"/>
              </a:spcBef>
            </a:pPr>
            <a:r>
              <a:rPr lang="en-US" altLang="en-US" sz="3200" dirty="0">
                <a:solidFill>
                  <a:srgbClr val="C91969"/>
                </a:solidFill>
                <a:latin typeface="Times New Roman" panose="02020603050405020304" pitchFamily="18" charset="0"/>
              </a:rPr>
              <a:t>Nhà lưu niệm Đồng khởi</a:t>
            </a:r>
          </a:p>
        </p:txBody>
      </p:sp>
      <p:sp>
        <p:nvSpPr>
          <p:cNvPr id="41987" name="Text Box 5"/>
          <p:cNvSpPr txBox="1"/>
          <p:nvPr/>
        </p:nvSpPr>
        <p:spPr>
          <a:xfrm>
            <a:off x="4953000" y="1066800"/>
            <a:ext cx="4191000" cy="457200"/>
          </a:xfrm>
          <a:prstGeom prst="rect">
            <a:avLst/>
          </a:prstGeom>
          <a:noFill/>
          <a:ln w="9525">
            <a:noFill/>
          </a:ln>
        </p:spPr>
        <p:txBody>
          <a:bodyPr anchor="t" anchorCtr="0">
            <a:spAutoFit/>
          </a:bodyPr>
          <a:lstStyle/>
          <a:p>
            <a:pPr>
              <a:spcBef>
                <a:spcPct val="50000"/>
              </a:spcBef>
            </a:pPr>
            <a:r>
              <a:rPr lang="en-US" altLang="en-US" sz="2400" dirty="0">
                <a:latin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ext Box 11"/>
          <p:cNvSpPr txBox="1"/>
          <p:nvPr/>
        </p:nvSpPr>
        <p:spPr>
          <a:xfrm>
            <a:off x="381000" y="1066800"/>
            <a:ext cx="8534400" cy="1198880"/>
          </a:xfrm>
          <a:prstGeom prst="rect">
            <a:avLst/>
          </a:prstGeom>
          <a:noFill/>
          <a:ln w="9525">
            <a:noFill/>
          </a:ln>
        </p:spPr>
        <p:txBody>
          <a:bodyPr anchor="t" anchorCtr="0">
            <a:spAutoFit/>
          </a:bodyPr>
          <a:lstStyle/>
          <a:p>
            <a:pPr eaLnBrk="0" hangingPunct="0"/>
            <a:r>
              <a:rPr lang="en-US" altLang="en-US" sz="3600" b="1" i="1" dirty="0">
                <a:solidFill>
                  <a:srgbClr val="FF0000"/>
                </a:solidFill>
                <a:latin typeface="Times New Roman" panose="02020603050405020304" pitchFamily="18" charset="0"/>
              </a:rPr>
              <a:t>Câu 3: Nhân dân ta phải làm gì để xóa bỏ nỗi đau chia cắt?</a:t>
            </a:r>
          </a:p>
        </p:txBody>
      </p:sp>
      <p:sp>
        <p:nvSpPr>
          <p:cNvPr id="8208" name="Text Box 16"/>
          <p:cNvSpPr txBox="1"/>
          <p:nvPr/>
        </p:nvSpPr>
        <p:spPr>
          <a:xfrm>
            <a:off x="228600" y="2209800"/>
            <a:ext cx="8915400" cy="1260475"/>
          </a:xfrm>
          <a:prstGeom prst="rect">
            <a:avLst/>
          </a:prstGeom>
          <a:noFill/>
          <a:ln w="9525">
            <a:noFill/>
          </a:ln>
        </p:spPr>
        <p:txBody>
          <a:bodyPr anchor="t" anchorCtr="0">
            <a:spAutoFit/>
          </a:bodyPr>
          <a:lstStyle/>
          <a:p>
            <a:pPr eaLnBrk="0" hangingPunct="0"/>
            <a:r>
              <a:rPr lang="en-US" altLang="en-US" sz="4400" b="1" dirty="0">
                <a:latin typeface="Arial" panose="020B0604020202020204" pitchFamily="34" charset="0"/>
              </a:rPr>
              <a:t>  </a:t>
            </a:r>
            <a:r>
              <a:rPr lang="en-US" altLang="en-US" sz="3200" b="1" dirty="0">
                <a:solidFill>
                  <a:schemeClr val="accent2"/>
                </a:solidFill>
                <a:latin typeface="Times New Roman" panose="02020603050405020304" pitchFamily="18" charset="0"/>
              </a:rPr>
              <a:t>Phải cầm súng đứng lên đánh đổ chính quyền Mĩ - Diệm thống nhất nước nh</a:t>
            </a:r>
            <a:r>
              <a:rPr lang="en-US" altLang="en-US" sz="3200" b="1" dirty="0">
                <a:solidFill>
                  <a:schemeClr val="accent2"/>
                </a:solidFill>
                <a:latin typeface="Arial" panose="020B0604020202020204" pitchFamily="34" charset="0"/>
              </a:rPr>
              <a:t>à</a:t>
            </a:r>
            <a:r>
              <a:rPr lang="en-US" altLang="en-US" sz="3200" b="1" dirty="0">
                <a:solidFill>
                  <a:schemeClr val="accent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box(in)">
                                      <p:cBhvr>
                                        <p:cTn id="7"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ext Box 4"/>
          <p:cNvSpPr txBox="1"/>
          <p:nvPr/>
        </p:nvSpPr>
        <p:spPr>
          <a:xfrm>
            <a:off x="1066800" y="2057400"/>
            <a:ext cx="6096000" cy="366713"/>
          </a:xfrm>
          <a:prstGeom prst="rect">
            <a:avLst/>
          </a:prstGeom>
          <a:noFill/>
          <a:ln w="9525">
            <a:noFill/>
          </a:ln>
        </p:spPr>
        <p:txBody>
          <a:bodyPr anchor="t" anchorCtr="0">
            <a:spAutoFit/>
          </a:bodyPr>
          <a:lstStyle/>
          <a:p>
            <a:pPr>
              <a:spcBef>
                <a:spcPct val="50000"/>
              </a:spcBef>
            </a:pPr>
            <a:endParaRPr lang="vi-VN" altLang="en-US" dirty="0">
              <a:latin typeface=".VnTime" pitchFamily="34" charset="0"/>
            </a:endParaRPr>
          </a:p>
        </p:txBody>
      </p:sp>
      <p:sp>
        <p:nvSpPr>
          <p:cNvPr id="45059" name="Text Box 5"/>
          <p:cNvSpPr txBox="1"/>
          <p:nvPr/>
        </p:nvSpPr>
        <p:spPr>
          <a:xfrm>
            <a:off x="228600" y="0"/>
            <a:ext cx="7848600" cy="521970"/>
          </a:xfrm>
          <a:prstGeom prst="rect">
            <a:avLst/>
          </a:prstGeom>
          <a:noFill/>
          <a:ln w="9525">
            <a:noFill/>
          </a:ln>
        </p:spPr>
        <p:txBody>
          <a:bodyPr anchor="t" anchorCtr="0">
            <a:spAutoFit/>
          </a:bodyPr>
          <a:lstStyle/>
          <a:p>
            <a:pPr>
              <a:spcBef>
                <a:spcPct val="50000"/>
              </a:spcBef>
            </a:pPr>
            <a:r>
              <a:rPr lang="en-US" altLang="en-US" sz="2800" b="1" dirty="0">
                <a:solidFill>
                  <a:srgbClr val="0033CC"/>
                </a:solidFill>
                <a:latin typeface=".VnTime" pitchFamily="34" charset="0"/>
              </a:rPr>
              <a:t> </a:t>
            </a:r>
            <a:r>
              <a:rPr lang="en-US" altLang="en-US" sz="2800" b="1" dirty="0">
                <a:solidFill>
                  <a:srgbClr val="0033CC"/>
                </a:solidFill>
                <a:latin typeface="Times New Roman" panose="02020603050405020304" pitchFamily="18" charset="0"/>
              </a:rPr>
              <a:t>1. Nguyên  nhân  bùng  nổ phong trào Đồng khởi .</a:t>
            </a:r>
          </a:p>
        </p:txBody>
      </p:sp>
      <p:sp>
        <p:nvSpPr>
          <p:cNvPr id="45060" name="Text Box 6"/>
          <p:cNvSpPr txBox="1"/>
          <p:nvPr/>
        </p:nvSpPr>
        <p:spPr>
          <a:xfrm>
            <a:off x="304800" y="533400"/>
            <a:ext cx="8839200" cy="583565"/>
          </a:xfrm>
          <a:prstGeom prst="rect">
            <a:avLst/>
          </a:prstGeom>
          <a:noFill/>
          <a:ln w="9525">
            <a:noFill/>
          </a:ln>
        </p:spPr>
        <p:txBody>
          <a:bodyPr wrap="square" anchor="t" anchorCtr="0">
            <a:spAutoFit/>
          </a:bodyPr>
          <a:lstStyle/>
          <a:p>
            <a:pPr>
              <a:spcBef>
                <a:spcPct val="50000"/>
              </a:spcBef>
            </a:pPr>
            <a:r>
              <a:rPr lang="en-US" altLang="en-US" sz="3200" dirty="0">
                <a:cs typeface="Times New Roman" panose="02020603050405020304" pitchFamily="18" charset="0"/>
              </a:rPr>
              <a:t>- Do sự  đàn áp tàn bạo của chính quyền Mĩ – Diệm.</a:t>
            </a:r>
          </a:p>
        </p:txBody>
      </p:sp>
      <p:sp>
        <p:nvSpPr>
          <p:cNvPr id="45061" name="Text Box 7"/>
          <p:cNvSpPr txBox="1"/>
          <p:nvPr/>
        </p:nvSpPr>
        <p:spPr>
          <a:xfrm>
            <a:off x="228600" y="1143000"/>
            <a:ext cx="8686800" cy="521970"/>
          </a:xfrm>
          <a:prstGeom prst="rect">
            <a:avLst/>
          </a:prstGeom>
          <a:noFill/>
          <a:ln w="9525">
            <a:noFill/>
          </a:ln>
        </p:spPr>
        <p:txBody>
          <a:bodyPr wrap="square" anchor="t" anchorCtr="0">
            <a:spAutoFit/>
          </a:bodyPr>
          <a:lstStyle/>
          <a:p>
            <a:pPr>
              <a:spcBef>
                <a:spcPct val="50000"/>
              </a:spcBef>
            </a:pPr>
            <a:r>
              <a:rPr lang="en-US" altLang="en-US" sz="2800" b="1" dirty="0">
                <a:solidFill>
                  <a:srgbClr val="0033CC"/>
                </a:solidFill>
                <a:latin typeface="Times New Roman" panose="02020603050405020304" pitchFamily="18" charset="0"/>
              </a:rPr>
              <a:t>2. Phong trào Đồng khởi của nhân dân tỉnh Bến Tre.</a:t>
            </a:r>
          </a:p>
        </p:txBody>
      </p:sp>
      <p:sp>
        <p:nvSpPr>
          <p:cNvPr id="45062" name="Text Box 8"/>
          <p:cNvSpPr txBox="1"/>
          <p:nvPr/>
        </p:nvSpPr>
        <p:spPr>
          <a:xfrm>
            <a:off x="304800" y="1671320"/>
            <a:ext cx="7315200" cy="583565"/>
          </a:xfrm>
          <a:prstGeom prst="rect">
            <a:avLst/>
          </a:prstGeom>
          <a:noFill/>
          <a:ln w="9525">
            <a:noFill/>
          </a:ln>
        </p:spPr>
        <p:txBody>
          <a:bodyPr anchor="t" anchorCtr="0">
            <a:spAutoFit/>
          </a:bodyPr>
          <a:lstStyle/>
          <a:p>
            <a:pPr>
              <a:spcBef>
                <a:spcPct val="50000"/>
              </a:spcBef>
            </a:pPr>
            <a:r>
              <a:rPr lang="en-US" altLang="en-US" sz="3200" b="1" i="1" dirty="0">
                <a:solidFill>
                  <a:srgbClr val="FF0000"/>
                </a:solidFill>
                <a:latin typeface="Times New Roman" panose="02020603050405020304" pitchFamily="18" charset="0"/>
              </a:rPr>
              <a:t>* Diễn biến:</a:t>
            </a:r>
          </a:p>
        </p:txBody>
      </p:sp>
      <p:sp>
        <p:nvSpPr>
          <p:cNvPr id="45063" name="Text Box 9"/>
          <p:cNvSpPr txBox="1"/>
          <p:nvPr/>
        </p:nvSpPr>
        <p:spPr>
          <a:xfrm>
            <a:off x="304800" y="2209800"/>
            <a:ext cx="8839200" cy="829945"/>
          </a:xfrm>
          <a:prstGeom prst="rect">
            <a:avLst/>
          </a:prstGeom>
          <a:noFill/>
          <a:ln w="9525">
            <a:noFill/>
          </a:ln>
        </p:spPr>
        <p:txBody>
          <a:bodyPr anchor="t" anchorCtr="0">
            <a:spAutoFit/>
          </a:bodyPr>
          <a:lstStyle/>
          <a:p>
            <a:pPr>
              <a:spcBef>
                <a:spcPct val="50000"/>
              </a:spcBef>
            </a:pPr>
            <a:r>
              <a:rPr lang="en-US" altLang="en-US" sz="2400" dirty="0">
                <a:cs typeface="Times New Roman" panose="02020603050405020304" pitchFamily="18" charset="0"/>
              </a:rPr>
              <a:t>- Ngày 17- 1- 1960, nhân dân huyện Mỏ Cày Đồng khởi.Với vũ khí thô sơ, nhân dân nhất loạt vùng dậy làm cho quân địch khiếp đảm.</a:t>
            </a:r>
          </a:p>
        </p:txBody>
      </p:sp>
      <p:sp>
        <p:nvSpPr>
          <p:cNvPr id="45064" name="Text Box 10"/>
          <p:cNvSpPr txBox="1"/>
          <p:nvPr/>
        </p:nvSpPr>
        <p:spPr>
          <a:xfrm>
            <a:off x="381000" y="2971800"/>
            <a:ext cx="8534400" cy="521970"/>
          </a:xfrm>
          <a:prstGeom prst="rect">
            <a:avLst/>
          </a:prstGeom>
          <a:noFill/>
          <a:ln w="9525">
            <a:noFill/>
          </a:ln>
        </p:spPr>
        <p:txBody>
          <a:bodyPr anchor="t" anchorCtr="0">
            <a:spAutoFit/>
          </a:bodyPr>
          <a:lstStyle/>
          <a:p>
            <a:pPr>
              <a:spcBef>
                <a:spcPct val="50000"/>
              </a:spcBef>
            </a:pPr>
            <a:r>
              <a:rPr lang="en-US" altLang="en-US" sz="2800" dirty="0">
                <a:cs typeface="Times New Roman" panose="02020603050405020304" pitchFamily="18" charset="0"/>
              </a:rPr>
              <a:t>- Phong trào lan rộng khắp các huyện tỉnh Bến Tre.</a:t>
            </a:r>
          </a:p>
        </p:txBody>
      </p:sp>
      <p:sp>
        <p:nvSpPr>
          <p:cNvPr id="45065" name="Text Box 11"/>
          <p:cNvSpPr txBox="1"/>
          <p:nvPr/>
        </p:nvSpPr>
        <p:spPr>
          <a:xfrm>
            <a:off x="304800" y="3429000"/>
            <a:ext cx="2286000" cy="522288"/>
          </a:xfrm>
          <a:prstGeom prst="rect">
            <a:avLst/>
          </a:prstGeom>
          <a:noFill/>
          <a:ln w="9525">
            <a:noFill/>
          </a:ln>
        </p:spPr>
        <p:txBody>
          <a:bodyPr anchor="t" anchorCtr="0">
            <a:spAutoFit/>
          </a:bodyPr>
          <a:lstStyle/>
          <a:p>
            <a:pPr eaLnBrk="0" hangingPunct="0">
              <a:spcBef>
                <a:spcPct val="50000"/>
              </a:spcBef>
            </a:pPr>
            <a:r>
              <a:rPr lang="en-US" altLang="en-US" sz="2800" b="1" dirty="0">
                <a:solidFill>
                  <a:srgbClr val="FF0000"/>
                </a:solidFill>
                <a:latin typeface=".VnTime" pitchFamily="34" charset="0"/>
              </a:rPr>
              <a:t> </a:t>
            </a:r>
            <a:r>
              <a:rPr lang="en-US" altLang="en-US" sz="2400" b="1" i="1" dirty="0">
                <a:solidFill>
                  <a:srgbClr val="FF0000"/>
                </a:solidFill>
                <a:latin typeface=".VnTime" pitchFamily="34" charset="0"/>
              </a:rPr>
              <a:t>*</a:t>
            </a:r>
            <a:r>
              <a:rPr lang="en-US" altLang="en-US" sz="2400" b="1" i="1" dirty="0">
                <a:solidFill>
                  <a:srgbClr val="FF0000"/>
                </a:solidFill>
                <a:latin typeface="Times New Roman" panose="02020603050405020304" pitchFamily="18" charset="0"/>
              </a:rPr>
              <a:t> Kết quả:</a:t>
            </a:r>
          </a:p>
        </p:txBody>
      </p:sp>
      <p:sp>
        <p:nvSpPr>
          <p:cNvPr id="45066" name="Text Box 12"/>
          <p:cNvSpPr txBox="1"/>
          <p:nvPr/>
        </p:nvSpPr>
        <p:spPr>
          <a:xfrm>
            <a:off x="427355" y="3850640"/>
            <a:ext cx="8289925" cy="953135"/>
          </a:xfrm>
          <a:prstGeom prst="rect">
            <a:avLst/>
          </a:prstGeom>
          <a:noFill/>
          <a:ln w="9525">
            <a:noFill/>
          </a:ln>
        </p:spPr>
        <p:txBody>
          <a:bodyPr wrap="square" anchor="t" anchorCtr="0">
            <a:spAutoFit/>
          </a:bodyPr>
          <a:lstStyle/>
          <a:p>
            <a:pPr eaLnBrk="0" hangingPunct="0">
              <a:spcBef>
                <a:spcPct val="50000"/>
              </a:spcBef>
            </a:pPr>
            <a:r>
              <a:rPr lang="en-US" altLang="en-US" sz="2800" dirty="0">
                <a:latin typeface="Times New Roman" panose="02020603050405020304" pitchFamily="18" charset="0"/>
              </a:rPr>
              <a:t>- Sau một tuần: 22 xã được giải phóng, 29 xã khác tiêu diệt ác ôn vây đồn, giải phóng nhiều ấp.</a:t>
            </a:r>
          </a:p>
        </p:txBody>
      </p:sp>
      <p:sp>
        <p:nvSpPr>
          <p:cNvPr id="18445" name="Text Box 13"/>
          <p:cNvSpPr txBox="1"/>
          <p:nvPr/>
        </p:nvSpPr>
        <p:spPr>
          <a:xfrm>
            <a:off x="0" y="5105400"/>
            <a:ext cx="6994525" cy="460375"/>
          </a:xfrm>
          <a:prstGeom prst="rect">
            <a:avLst/>
          </a:prstGeom>
          <a:noFill/>
          <a:ln w="9525">
            <a:noFill/>
          </a:ln>
        </p:spPr>
        <p:txBody>
          <a:bodyPr wrap="square" anchor="t" anchorCtr="0">
            <a:spAutoFit/>
          </a:bodyPr>
          <a:lstStyle/>
          <a:p>
            <a:pPr eaLnBrk="0" hangingPunct="0">
              <a:spcBef>
                <a:spcPct val="50000"/>
              </a:spcBef>
            </a:pPr>
            <a:r>
              <a:rPr lang="en-US" altLang="en-US" sz="2400" b="1" dirty="0">
                <a:solidFill>
                  <a:srgbClr val="0033CC"/>
                </a:solidFill>
                <a:latin typeface=".VnTime" pitchFamily="34" charset="0"/>
              </a:rPr>
              <a:t>    </a:t>
            </a:r>
            <a:r>
              <a:rPr lang="en-US" altLang="en-US" sz="2400" b="1" dirty="0">
                <a:solidFill>
                  <a:srgbClr val="0033CC"/>
                </a:solidFill>
                <a:latin typeface="Times New Roman" panose="02020603050405020304" pitchFamily="18" charset="0"/>
              </a:rPr>
              <a:t>3. ý nghĩa của phong trào Đồng khởi</a:t>
            </a:r>
          </a:p>
        </p:txBody>
      </p:sp>
      <p:sp>
        <p:nvSpPr>
          <p:cNvPr id="18446" name="Text Box 14"/>
          <p:cNvSpPr txBox="1"/>
          <p:nvPr/>
        </p:nvSpPr>
        <p:spPr>
          <a:xfrm>
            <a:off x="381000" y="5486400"/>
            <a:ext cx="8869680" cy="521970"/>
          </a:xfrm>
          <a:prstGeom prst="rect">
            <a:avLst/>
          </a:prstGeom>
          <a:noFill/>
          <a:ln w="9525">
            <a:noFill/>
          </a:ln>
        </p:spPr>
        <p:txBody>
          <a:bodyPr wrap="square" anchor="t" anchorCtr="0">
            <a:spAutoFit/>
          </a:bodyPr>
          <a:lstStyle/>
          <a:p>
            <a:pPr eaLnBrk="0" hangingPunct="0">
              <a:spcBef>
                <a:spcPct val="50000"/>
              </a:spcBef>
            </a:pPr>
            <a:r>
              <a:rPr lang="en-US" altLang="en-US" sz="2800" dirty="0">
                <a:latin typeface=".VnTime" pitchFamily="34" charset="0"/>
              </a:rPr>
              <a:t> </a:t>
            </a:r>
            <a:r>
              <a:rPr lang="en-US" altLang="en-US" sz="2800" dirty="0">
                <a:latin typeface="Times New Roman" panose="02020603050405020304" pitchFamily="18" charset="0"/>
              </a:rPr>
              <a:t>- Mở ra thời kì mới cho đấu tranh của nhân dân miền Nam.</a:t>
            </a:r>
          </a:p>
        </p:txBody>
      </p:sp>
      <p:sp>
        <p:nvSpPr>
          <p:cNvPr id="18447" name="Text Box 15"/>
          <p:cNvSpPr txBox="1"/>
          <p:nvPr/>
        </p:nvSpPr>
        <p:spPr>
          <a:xfrm>
            <a:off x="305435" y="6324600"/>
            <a:ext cx="9166225" cy="521970"/>
          </a:xfrm>
          <a:prstGeom prst="rect">
            <a:avLst/>
          </a:prstGeom>
          <a:noFill/>
          <a:ln w="9525">
            <a:noFill/>
          </a:ln>
        </p:spPr>
        <p:txBody>
          <a:bodyPr wrap="square" anchor="t" anchorCtr="0">
            <a:spAutoFit/>
          </a:bodyPr>
          <a:lstStyle/>
          <a:p>
            <a:pPr eaLnBrk="0" hangingPunct="0">
              <a:spcBef>
                <a:spcPct val="50000"/>
              </a:spcBef>
            </a:pPr>
            <a:r>
              <a:rPr lang="en-US" altLang="en-US" sz="2800" dirty="0">
                <a:cs typeface="Times New Roman" panose="02020603050405020304" pitchFamily="18" charset="0"/>
              </a:rPr>
              <a:t> - Nhân dân miền Nam cầm vũ khí chiến đấu chống quân thù.</a:t>
            </a:r>
          </a:p>
        </p:txBody>
      </p:sp>
      <p:sp>
        <p:nvSpPr>
          <p:cNvPr id="45070" name="Text Box 14"/>
          <p:cNvSpPr txBox="1"/>
          <p:nvPr/>
        </p:nvSpPr>
        <p:spPr>
          <a:xfrm>
            <a:off x="685800" y="5867400"/>
            <a:ext cx="7467600" cy="521970"/>
          </a:xfrm>
          <a:prstGeom prst="rect">
            <a:avLst/>
          </a:prstGeom>
          <a:noFill/>
          <a:ln w="9525">
            <a:noFill/>
          </a:ln>
        </p:spPr>
        <p:txBody>
          <a:bodyPr anchor="t" anchorCtr="0">
            <a:spAutoFit/>
          </a:bodyPr>
          <a:lstStyle/>
          <a:p>
            <a:pPr eaLnBrk="0" hangingPunct="0">
              <a:spcBef>
                <a:spcPct val="50000"/>
              </a:spcBef>
            </a:pPr>
            <a:r>
              <a:rPr lang="en-US" altLang="en-US" sz="2800" dirty="0">
                <a:cs typeface="Times New Roman" panose="02020603050405020304" pitchFamily="18" charset="0"/>
              </a:rPr>
              <a:t>Mĩ - Diệm rơi vào thế bị động, lúng túng.</a:t>
            </a:r>
          </a:p>
        </p:txBody>
      </p:sp>
      <p:sp>
        <p:nvSpPr>
          <p:cNvPr id="45071" name="Text Box 15"/>
          <p:cNvSpPr txBox="1"/>
          <p:nvPr/>
        </p:nvSpPr>
        <p:spPr>
          <a:xfrm>
            <a:off x="381000" y="4648200"/>
            <a:ext cx="5643563" cy="521970"/>
          </a:xfrm>
          <a:prstGeom prst="rect">
            <a:avLst/>
          </a:prstGeom>
          <a:noFill/>
          <a:ln w="9525">
            <a:noFill/>
          </a:ln>
        </p:spPr>
        <p:txBody>
          <a:bodyPr wrap="square" anchor="t" anchorCtr="0">
            <a:spAutoFit/>
          </a:bodyPr>
          <a:lstStyle/>
          <a:p>
            <a:pPr>
              <a:spcBef>
                <a:spcPct val="50000"/>
              </a:spcBef>
            </a:pPr>
            <a:r>
              <a:rPr lang="en-US" altLang="en-US" sz="2800" dirty="0">
                <a:latin typeface=".VnTime" pitchFamily="34" charset="0"/>
              </a:rPr>
              <a:t> </a:t>
            </a:r>
            <a:r>
              <a:rPr lang="en-US" altLang="en-US" sz="2800" dirty="0">
                <a:latin typeface="Times New Roman" panose="02020603050405020304" pitchFamily="18" charset="0"/>
              </a:rPr>
              <a:t>- Chính quyền địch bị tê liệt, tan rã.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in)">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box(in)">
                                      <p:cBhvr>
                                        <p:cTn id="12" dur="500"/>
                                        <p:tgtEl>
                                          <p:spTgt spid="450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5061">
                                            <p:txEl>
                                              <p:pRg st="0" end="0"/>
                                            </p:txEl>
                                          </p:spTgt>
                                        </p:tgtEl>
                                        <p:attrNameLst>
                                          <p:attrName>style.visibility</p:attrName>
                                        </p:attrNameLst>
                                      </p:cBhvr>
                                      <p:to>
                                        <p:strVal val="visible"/>
                                      </p:to>
                                    </p:set>
                                    <p:animEffect transition="in" filter="box(in)">
                                      <p:cBhvr>
                                        <p:cTn id="17" dur="500"/>
                                        <p:tgtEl>
                                          <p:spTgt spid="450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5062">
                                            <p:txEl>
                                              <p:pRg st="0" end="0"/>
                                            </p:txEl>
                                          </p:spTgt>
                                        </p:tgtEl>
                                        <p:attrNameLst>
                                          <p:attrName>style.visibility</p:attrName>
                                        </p:attrNameLst>
                                      </p:cBhvr>
                                      <p:to>
                                        <p:strVal val="visible"/>
                                      </p:to>
                                    </p:set>
                                    <p:animEffect transition="in" filter="box(in)">
                                      <p:cBhvr>
                                        <p:cTn id="22" dur="500"/>
                                        <p:tgtEl>
                                          <p:spTgt spid="450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5063">
                                            <p:txEl>
                                              <p:pRg st="0" end="0"/>
                                            </p:txEl>
                                          </p:spTgt>
                                        </p:tgtEl>
                                        <p:attrNameLst>
                                          <p:attrName>style.visibility</p:attrName>
                                        </p:attrNameLst>
                                      </p:cBhvr>
                                      <p:to>
                                        <p:strVal val="visible"/>
                                      </p:to>
                                    </p:set>
                                    <p:animEffect transition="in" filter="box(in)">
                                      <p:cBhvr>
                                        <p:cTn id="27" dur="500"/>
                                        <p:tgtEl>
                                          <p:spTgt spid="450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064">
                                            <p:txEl>
                                              <p:pRg st="0" end="0"/>
                                            </p:txEl>
                                          </p:spTgt>
                                        </p:tgtEl>
                                        <p:attrNameLst>
                                          <p:attrName>style.visibility</p:attrName>
                                        </p:attrNameLst>
                                      </p:cBhvr>
                                      <p:to>
                                        <p:strVal val="visible"/>
                                      </p:to>
                                    </p:set>
                                    <p:animEffect transition="in" filter="box(in)">
                                      <p:cBhvr>
                                        <p:cTn id="32" dur="500"/>
                                        <p:tgtEl>
                                          <p:spTgt spid="4506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5065">
                                            <p:txEl>
                                              <p:pRg st="0" end="0"/>
                                            </p:txEl>
                                          </p:spTgt>
                                        </p:tgtEl>
                                        <p:attrNameLst>
                                          <p:attrName>style.visibility</p:attrName>
                                        </p:attrNameLst>
                                      </p:cBhvr>
                                      <p:to>
                                        <p:strVal val="visible"/>
                                      </p:to>
                                    </p:set>
                                    <p:animEffect transition="in" filter="box(in)">
                                      <p:cBhvr>
                                        <p:cTn id="37" dur="500"/>
                                        <p:tgtEl>
                                          <p:spTgt spid="4506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5066">
                                            <p:txEl>
                                              <p:pRg st="0" end="0"/>
                                            </p:txEl>
                                          </p:spTgt>
                                        </p:tgtEl>
                                        <p:attrNameLst>
                                          <p:attrName>style.visibility</p:attrName>
                                        </p:attrNameLst>
                                      </p:cBhvr>
                                      <p:to>
                                        <p:strVal val="visible"/>
                                      </p:to>
                                    </p:set>
                                    <p:animEffect transition="in" filter="box(in)">
                                      <p:cBhvr>
                                        <p:cTn id="42" dur="500"/>
                                        <p:tgtEl>
                                          <p:spTgt spid="450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5071">
                                            <p:txEl>
                                              <p:pRg st="0" end="0"/>
                                            </p:txEl>
                                          </p:spTgt>
                                        </p:tgtEl>
                                        <p:attrNameLst>
                                          <p:attrName>style.visibility</p:attrName>
                                        </p:attrNameLst>
                                      </p:cBhvr>
                                      <p:to>
                                        <p:strVal val="visible"/>
                                      </p:to>
                                    </p:set>
                                    <p:animEffect transition="in" filter="box(in)">
                                      <p:cBhvr>
                                        <p:cTn id="47" dur="500"/>
                                        <p:tgtEl>
                                          <p:spTgt spid="4507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8445">
                                            <p:txEl>
                                              <p:pRg st="0" end="0"/>
                                            </p:txEl>
                                          </p:spTgt>
                                        </p:tgtEl>
                                        <p:attrNameLst>
                                          <p:attrName>style.visibility</p:attrName>
                                        </p:attrNameLst>
                                      </p:cBhvr>
                                      <p:to>
                                        <p:strVal val="visible"/>
                                      </p:to>
                                    </p:set>
                                    <p:animEffect transition="in" filter="box(in)">
                                      <p:cBhvr>
                                        <p:cTn id="52" dur="500"/>
                                        <p:tgtEl>
                                          <p:spTgt spid="1844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8446">
                                            <p:txEl>
                                              <p:pRg st="0" end="0"/>
                                            </p:txEl>
                                          </p:spTgt>
                                        </p:tgtEl>
                                        <p:attrNameLst>
                                          <p:attrName>style.visibility</p:attrName>
                                        </p:attrNameLst>
                                      </p:cBhvr>
                                      <p:to>
                                        <p:strVal val="visible"/>
                                      </p:to>
                                    </p:set>
                                    <p:animEffect transition="in" filter="box(in)">
                                      <p:cBhvr>
                                        <p:cTn id="57" dur="500"/>
                                        <p:tgtEl>
                                          <p:spTgt spid="1844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8447">
                                            <p:txEl>
                                              <p:pRg st="0" end="0"/>
                                            </p:txEl>
                                          </p:spTgt>
                                        </p:tgtEl>
                                        <p:attrNameLst>
                                          <p:attrName>style.visibility</p:attrName>
                                        </p:attrNameLst>
                                      </p:cBhvr>
                                      <p:to>
                                        <p:strVal val="visible"/>
                                      </p:to>
                                    </p:set>
                                    <p:animEffect transition="in" filter="box(in)">
                                      <p:cBhvr>
                                        <p:cTn id="62" dur="500"/>
                                        <p:tgtEl>
                                          <p:spTgt spid="1844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5070">
                                            <p:txEl>
                                              <p:pRg st="0" end="0"/>
                                            </p:txEl>
                                          </p:spTgt>
                                        </p:tgtEl>
                                        <p:attrNameLst>
                                          <p:attrName>style.visibility</p:attrName>
                                        </p:attrNameLst>
                                      </p:cBhvr>
                                      <p:to>
                                        <p:strVal val="visible"/>
                                      </p:to>
                                    </p:set>
                                    <p:animEffect transition="in" filter="box(in)">
                                      <p:cBhvr>
                                        <p:cTn id="67" dur="500"/>
                                        <p:tgtEl>
                                          <p:spTgt spid="450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buSzTx/>
            </a:pPr>
            <a:fld id="{9A0DB2DC-4C9A-4742-B13C-FB6460FD3503}" type="slidenum">
              <a:rPr lang="en-US" altLang="en-US" sz="1400" dirty="0">
                <a:latin typeface="Arial" panose="020B0604020202020204" pitchFamily="34" charset="0"/>
              </a:rPr>
              <a:t>41</a:t>
            </a:fld>
            <a:endParaRPr lang="en-US" altLang="en-US" sz="1400"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VietnameseProvincesMapTiengViet1"/>
          <p:cNvPicPr>
            <a:picLocks noChangeAspect="1"/>
          </p:cNvPicPr>
          <p:nvPr/>
        </p:nvPicPr>
        <p:blipFill>
          <a:blip r:embed="rId2"/>
          <a:stretch>
            <a:fillRect/>
          </a:stretch>
        </p:blipFill>
        <p:spPr>
          <a:xfrm>
            <a:off x="304800" y="533400"/>
            <a:ext cx="5222875" cy="6248400"/>
          </a:xfrm>
          <a:prstGeom prst="rect">
            <a:avLst/>
          </a:prstGeom>
          <a:noFill/>
          <a:ln w="9525" cap="flat" cmpd="sng">
            <a:solidFill>
              <a:schemeClr val="hlink"/>
            </a:solidFill>
            <a:prstDash val="solid"/>
            <a:miter/>
            <a:headEnd type="none" w="med" len="med"/>
            <a:tailEnd type="none" w="med" len="med"/>
          </a:ln>
        </p:spPr>
      </p:pic>
      <p:sp>
        <p:nvSpPr>
          <p:cNvPr id="9226" name="Text Box 10"/>
          <p:cNvSpPr txBox="1"/>
          <p:nvPr/>
        </p:nvSpPr>
        <p:spPr>
          <a:xfrm>
            <a:off x="5943600" y="2360613"/>
            <a:ext cx="3124200" cy="1814830"/>
          </a:xfrm>
          <a:prstGeom prst="rect">
            <a:avLst/>
          </a:prstGeom>
          <a:noFill/>
          <a:ln w="9525">
            <a:noFill/>
          </a:ln>
        </p:spPr>
        <p:txBody>
          <a:bodyPr anchor="t" anchorCtr="0">
            <a:spAutoFit/>
          </a:bodyPr>
          <a:lstStyle/>
          <a:p>
            <a:pPr>
              <a:spcBef>
                <a:spcPct val="50000"/>
              </a:spcBef>
            </a:pPr>
            <a:r>
              <a:rPr lang="en-US" altLang="en-US" sz="4800" dirty="0">
                <a:latin typeface=".VnTime" pitchFamily="34" charset="0"/>
              </a:rPr>
              <a:t>  </a:t>
            </a:r>
            <a:r>
              <a:rPr lang="en-US" altLang="en-US" sz="3200" dirty="0">
                <a:cs typeface="Times New Roman" panose="02020603050405020304" pitchFamily="18" charset="0"/>
              </a:rPr>
              <a:t>Chỉ vị trí của tỉnh Bến Tre trên bản đồ.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ppt_w</p:attrName>
                                        </p:attrNameLst>
                                      </p:cBhvr>
                                      <p:tavLst>
                                        <p:tav tm="0">
                                          <p:val>
                                            <p:fltVal val="0"/>
                                          </p:val>
                                        </p:tav>
                                        <p:tav tm="100000">
                                          <p:val>
                                            <p:strVal val="#ppt_w"/>
                                          </p:val>
                                        </p:tav>
                                      </p:tavLst>
                                    </p:anim>
                                    <p:anim calcmode="lin" valueType="num">
                                      <p:cBhvr>
                                        <p:cTn id="8" dur="500" fill="hold"/>
                                        <p:tgtEl>
                                          <p:spTgt spid="922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ppt_w</p:attrName>
                                        </p:attrNameLst>
                                      </p:cBhvr>
                                      <p:tavLst>
                                        <p:tav tm="0">
                                          <p:val>
                                            <p:fltVal val="0"/>
                                          </p:val>
                                        </p:tav>
                                        <p:tav tm="100000">
                                          <p:val>
                                            <p:strVal val="#ppt_w"/>
                                          </p:val>
                                        </p:tav>
                                      </p:tavLst>
                                    </p:anim>
                                    <p:anim calcmode="lin" valueType="num">
                                      <p:cBhvr>
                                        <p:cTn id="12" dur="500" fill="hold"/>
                                        <p:tgtEl>
                                          <p:spTgt spid="92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7170" name="Content Placeholder 3"/>
          <p:cNvPicPr>
            <a:picLocks noGrp="1" noChangeAspect="1"/>
          </p:cNvPicPr>
          <p:nvPr>
            <p:ph idx="1"/>
          </p:nvPr>
        </p:nvPicPr>
        <p:blipFill>
          <a:blip r:embed="rId2"/>
          <a:stretch>
            <a:fillRect/>
          </a:stretch>
        </p:blipFill>
        <p:spPr>
          <a:xfrm>
            <a:off x="22225" y="22225"/>
            <a:ext cx="9096375" cy="6759575"/>
          </a:xfrm>
        </p:spPr>
      </p:pic>
      <p:sp>
        <p:nvSpPr>
          <p:cNvPr id="7171" name="TextBox 4"/>
          <p:cNvSpPr txBox="1"/>
          <p:nvPr/>
        </p:nvSpPr>
        <p:spPr>
          <a:xfrm>
            <a:off x="685800" y="4648200"/>
            <a:ext cx="7620000" cy="1106805"/>
          </a:xfrm>
          <a:prstGeom prst="rect">
            <a:avLst/>
          </a:prstGeom>
          <a:solidFill>
            <a:schemeClr val="bg1"/>
          </a:solidFill>
          <a:ln w="9525">
            <a:noFill/>
          </a:ln>
        </p:spPr>
        <p:txBody>
          <a:bodyPr anchor="t" anchorCtr="0">
            <a:spAutoFit/>
          </a:bodyPr>
          <a:lstStyle/>
          <a:p>
            <a:pPr algn="ctr"/>
            <a:r>
              <a:rPr lang="en-US" altLang="en-US" sz="2400" b="1" i="1" dirty="0">
                <a:solidFill>
                  <a:srgbClr val="FF0000"/>
                </a:solidFill>
                <a:latin typeface="Times New Roman" panose="02020603050405020304" pitchFamily="18" charset="0"/>
              </a:rPr>
              <a:t>“ Máu đọng chưa khô, máu lại đầy</a:t>
            </a:r>
          </a:p>
          <a:p>
            <a:pPr algn="ctr"/>
            <a:r>
              <a:rPr lang="en-US" altLang="en-US" sz="2400" b="1" i="1" dirty="0">
                <a:solidFill>
                  <a:srgbClr val="FF0000"/>
                </a:solidFill>
                <a:latin typeface="Times New Roman" panose="02020603050405020304" pitchFamily="18" charset="0"/>
              </a:rPr>
              <a:t>Hỡi miền Nam trăm đắng nghìn cay </a:t>
            </a:r>
            <a:r>
              <a:rPr lang="en-US" altLang="en-US" sz="2400" b="1" i="1" dirty="0">
                <a:solidFill>
                  <a:srgbClr val="FF0000"/>
                </a:solidFill>
                <a:latin typeface="Times New Roman" panose="02020603050405020304" pitchFamily="18" charset="0"/>
                <a:ea typeface="Times New Roman" panose="02020603050405020304" pitchFamily="18" charset="0"/>
              </a:rPr>
              <a:t>…</a:t>
            </a:r>
            <a:r>
              <a:rPr lang="en-US" altLang="en-US" sz="2400" b="1" i="1" dirty="0">
                <a:solidFill>
                  <a:srgbClr val="FF0000"/>
                </a:solidFill>
                <a:latin typeface="Times New Roman" panose="02020603050405020304" pitchFamily="18" charset="0"/>
              </a:rPr>
              <a:t>”</a:t>
            </a:r>
          </a:p>
          <a:p>
            <a:pPr algn="ctr"/>
            <a:r>
              <a:rPr lang="en-US" altLang="en-US" b="1" i="1" dirty="0">
                <a:solidFill>
                  <a:srgbClr val="FF0000"/>
                </a:solidFill>
                <a:latin typeface="Times New Roman" panose="02020603050405020304" pitchFamily="18" charset="0"/>
              </a:rPr>
              <a:t>                                   </a:t>
            </a:r>
            <a:r>
              <a:rPr lang="en-US" altLang="en-US" b="1" i="1" dirty="0">
                <a:latin typeface="Times New Roman" panose="02020603050405020304" pitchFamily="18" charset="0"/>
              </a:rPr>
              <a:t>Tố Hữu</a:t>
            </a:r>
            <a:endParaRPr lang="en-US" altLang="en-US" b="1"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381000" y="914400"/>
            <a:ext cx="8229600" cy="1686560"/>
          </a:xfrm>
        </p:spPr>
        <p:txBody>
          <a:bodyPr vert="horz" wrap="square" lIns="91440" tIns="45720" rIns="91440" bIns="45720" anchor="ctr" anchorCtr="0"/>
          <a:lstStyle/>
          <a:p>
            <a:pPr eaLnBrk="1" hangingPunct="1"/>
            <a:r>
              <a:rPr lang="en-US" sz="4000" b="1" u="sng" dirty="0" err="1" smtClean="0">
                <a:latin typeface="Times New Roman" panose="02020603050405020304" pitchFamily="18" charset="0"/>
              </a:rPr>
              <a:t>Lịch</a:t>
            </a:r>
            <a:r>
              <a:rPr lang="en-US" sz="4000" b="1" u="sng" dirty="0" smtClean="0">
                <a:latin typeface="Times New Roman" panose="02020603050405020304" pitchFamily="18" charset="0"/>
              </a:rPr>
              <a:t> </a:t>
            </a:r>
            <a:r>
              <a:rPr lang="en-US" sz="4000" b="1" u="sng" dirty="0">
                <a:latin typeface="Times New Roman" panose="02020603050405020304" pitchFamily="18" charset="0"/>
              </a:rPr>
              <a:t>sử</a:t>
            </a:r>
            <a:r>
              <a:rPr lang="en-US" sz="4000" dirty="0">
                <a:latin typeface="Times New Roman" panose="02020603050405020304" pitchFamily="18" charset="0"/>
              </a:rPr>
              <a:t/>
            </a:r>
            <a:br>
              <a:rPr lang="en-US" sz="4000" dirty="0">
                <a:latin typeface="Times New Roman" panose="02020603050405020304" pitchFamily="18" charset="0"/>
              </a:rPr>
            </a:br>
            <a:r>
              <a:rPr lang="en-US" sz="4000" b="1" dirty="0">
                <a:solidFill>
                  <a:srgbClr val="FF0000"/>
                </a:solidFill>
                <a:latin typeface="Times New Roman" panose="02020603050405020304" pitchFamily="18" charset="0"/>
              </a:rPr>
              <a:t>Bến Tre đồng khởi</a:t>
            </a:r>
            <a:endParaRPr 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81000" y="152400"/>
            <a:ext cx="8229600" cy="1143000"/>
          </a:xfrm>
        </p:spPr>
        <p:txBody>
          <a:bodyPr vert="horz" wrap="square" lIns="91440" tIns="45720" rIns="91440" bIns="45720" anchor="ctr" anchorCtr="0"/>
          <a:lstStyle/>
          <a:p>
            <a:pPr eaLnBrk="1" hangingPunct="1"/>
            <a:r>
              <a:rPr lang="en-US" altLang="en-US" sz="3000" b="1" dirty="0">
                <a:latin typeface="Times New Roman" panose="02020603050405020304" pitchFamily="18" charset="0"/>
              </a:rPr>
              <a:t>Đồng khởi </a:t>
            </a:r>
            <a:r>
              <a:rPr lang="en-US" altLang="en-US" sz="3000" dirty="0">
                <a:latin typeface="Times New Roman" panose="02020603050405020304" pitchFamily="18" charset="0"/>
              </a:rPr>
              <a:t>l</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rPr>
              <a:t> cùng nhau nổi dậy dùng bạo lực để phá ách kìm kẹp d</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rPr>
              <a:t>nh lại chính quyền.</a:t>
            </a:r>
            <a:endParaRPr lang="en-US" altLang="en-US" sz="3000" dirty="0">
              <a:latin typeface="Times New Roman" panose="02020603050405020304" pitchFamily="18" charset="0"/>
              <a:ea typeface="Times New Roman" panose="02020603050405020304" pitchFamily="18" charset="0"/>
            </a:endParaRPr>
          </a:p>
        </p:txBody>
      </p:sp>
      <p:pic>
        <p:nvPicPr>
          <p:cNvPr id="9218" name="Content Placeholder 3"/>
          <p:cNvPicPr>
            <a:picLocks noGrp="1" noChangeAspect="1"/>
          </p:cNvPicPr>
          <p:nvPr>
            <p:ph idx="1"/>
          </p:nvPr>
        </p:nvPicPr>
        <p:blipFill>
          <a:blip r:embed="rId2"/>
          <a:stretch>
            <a:fillRect/>
          </a:stretch>
        </p:blipFill>
        <p:spPr>
          <a:xfrm>
            <a:off x="114300" y="1295400"/>
            <a:ext cx="8915400" cy="5334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ProvincesMapTiengViet1"/>
          <p:cNvPicPr>
            <a:picLocks noChangeAspect="1"/>
          </p:cNvPicPr>
          <p:nvPr/>
        </p:nvPicPr>
        <p:blipFill>
          <a:blip r:embed="rId2"/>
          <a:stretch>
            <a:fillRect/>
          </a:stretch>
        </p:blipFill>
        <p:spPr>
          <a:xfrm>
            <a:off x="2057400" y="0"/>
            <a:ext cx="4953000" cy="6858000"/>
          </a:xfrm>
          <a:prstGeom prst="rect">
            <a:avLst/>
          </a:prstGeom>
          <a:noFill/>
          <a:ln w="9525" cap="flat" cmpd="sng">
            <a:solidFill>
              <a:schemeClr val="hlink"/>
            </a:solidFill>
            <a:prstDash val="solid"/>
            <a:miter/>
            <a:headEnd type="none" w="med" len="med"/>
            <a:tailEnd type="none" w="med" len="med"/>
          </a:ln>
        </p:spPr>
      </p:pic>
      <p:sp>
        <p:nvSpPr>
          <p:cNvPr id="4106" name="Freeform 10"/>
          <p:cNvSpPr/>
          <p:nvPr/>
        </p:nvSpPr>
        <p:spPr>
          <a:xfrm>
            <a:off x="4495800" y="5943600"/>
            <a:ext cx="381000" cy="33020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88" h="208">
                <a:moveTo>
                  <a:pt x="0" y="16"/>
                </a:moveTo>
                <a:cubicBezTo>
                  <a:pt x="0" y="0"/>
                  <a:pt x="64" y="16"/>
                  <a:pt x="96" y="16"/>
                </a:cubicBezTo>
                <a:cubicBezTo>
                  <a:pt x="128" y="16"/>
                  <a:pt x="160" y="8"/>
                  <a:pt x="192" y="16"/>
                </a:cubicBezTo>
                <a:cubicBezTo>
                  <a:pt x="224" y="24"/>
                  <a:pt x="288" y="48"/>
                  <a:pt x="288" y="64"/>
                </a:cubicBezTo>
                <a:cubicBezTo>
                  <a:pt x="288" y="80"/>
                  <a:pt x="208" y="88"/>
                  <a:pt x="192" y="112"/>
                </a:cubicBezTo>
                <a:cubicBezTo>
                  <a:pt x="176" y="136"/>
                  <a:pt x="208" y="208"/>
                  <a:pt x="192" y="208"/>
                </a:cubicBezTo>
                <a:cubicBezTo>
                  <a:pt x="176" y="208"/>
                  <a:pt x="120" y="144"/>
                  <a:pt x="96" y="112"/>
                </a:cubicBezTo>
                <a:cubicBezTo>
                  <a:pt x="72" y="80"/>
                  <a:pt x="0" y="32"/>
                  <a:pt x="0" y="16"/>
                </a:cubicBezTo>
                <a:close/>
              </a:path>
            </a:pathLst>
          </a:custGeom>
          <a:solidFill>
            <a:srgbClr val="7AE828"/>
          </a:solidFill>
          <a:ln w="9525" cap="flat" cmpd="sng">
            <a:solidFill>
              <a:schemeClr val="tx1"/>
            </a:solidFill>
            <a:prstDash val="solid"/>
            <a:round/>
            <a:headEnd type="none" w="med" len="med"/>
            <a:tailEnd type="none" w="med" len="med"/>
          </a:ln>
        </p:spPr>
        <p:txBody>
          <a:bodyPr/>
          <a:lstStyle/>
          <a:p>
            <a:endParaRPr lang="en-US"/>
          </a:p>
        </p:txBody>
      </p:sp>
      <p:grpSp>
        <p:nvGrpSpPr>
          <p:cNvPr id="4109" name="Group 13"/>
          <p:cNvGrpSpPr/>
          <p:nvPr/>
        </p:nvGrpSpPr>
        <p:grpSpPr>
          <a:xfrm rot="309513">
            <a:off x="4876800" y="6019800"/>
            <a:ext cx="1143000" cy="457200"/>
            <a:chOff x="3936" y="3600"/>
            <a:chExt cx="720" cy="336"/>
          </a:xfrm>
        </p:grpSpPr>
        <p:sp>
          <p:nvSpPr>
            <p:cNvPr id="10244" name="AutoShape 12"/>
            <p:cNvSpPr/>
            <p:nvPr/>
          </p:nvSpPr>
          <p:spPr>
            <a:xfrm flipV="1">
              <a:off x="3936" y="3600"/>
              <a:ext cx="672" cy="336"/>
            </a:xfrm>
            <a:prstGeom prst="leftArrow">
              <a:avLst>
                <a:gd name="adj1" fmla="val 50000"/>
                <a:gd name="adj2" fmla="val 49981"/>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en-US" dirty="0">
                <a:latin typeface="Times New Roman" panose="02020603050405020304" pitchFamily="18" charset="0"/>
              </a:endParaRPr>
            </a:p>
          </p:txBody>
        </p:sp>
        <p:sp>
          <p:nvSpPr>
            <p:cNvPr id="10245" name="Rectangle 7"/>
            <p:cNvSpPr/>
            <p:nvPr/>
          </p:nvSpPr>
          <p:spPr>
            <a:xfrm>
              <a:off x="3936" y="3696"/>
              <a:ext cx="720" cy="144"/>
            </a:xfrm>
            <a:prstGeom prst="rect">
              <a:avLst/>
            </a:prstGeom>
            <a:noFill/>
            <a:ln w="9525">
              <a:noFill/>
            </a:ln>
          </p:spPr>
          <p:txBody>
            <a:bodyPr wrap="none" anchor="ctr" anchorCtr="0"/>
            <a:lstStyle/>
            <a:p>
              <a:pPr algn="ctr"/>
              <a:r>
                <a:rPr lang="en-US" altLang="en-US" sz="1600" b="1" dirty="0">
                  <a:solidFill>
                    <a:schemeClr val="tx2"/>
                  </a:solidFill>
                  <a:latin typeface=".VnArial" pitchFamily="34" charset="0"/>
                </a:rPr>
                <a:t>Bến Tre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indefinite" fill="hold" nodeType="clickEffect">
                                  <p:stCondLst>
                                    <p:cond delay="0"/>
                                  </p:stCondLst>
                                  <p:endCondLst>
                                    <p:cond evt="onNext" delay="0">
                                      <p:tgtEl>
                                        <p:sldTgt/>
                                      </p:tgtEl>
                                    </p:cond>
                                  </p:endCondLst>
                                  <p:childTnLst>
                                    <p:set>
                                      <p:cBhvr>
                                        <p:cTn id="11" dur="1" fill="hold">
                                          <p:stCondLst>
                                            <p:cond delay="0"/>
                                          </p:stCondLst>
                                        </p:cTn>
                                        <p:tgtEl>
                                          <p:spTgt spid="4106"/>
                                        </p:tgtEl>
                                        <p:attrNameLst>
                                          <p:attrName>style.visibility</p:attrName>
                                        </p:attrNameLst>
                                      </p:cBhvr>
                                      <p:to>
                                        <p:strVal val="visible"/>
                                      </p:to>
                                    </p:set>
                                    <p:animEffect transition="in" filter="fade">
                                      <p:cBhvr>
                                        <p:cTn id="12" dur="2000"/>
                                        <p:tgtEl>
                                          <p:spTgt spid="4106"/>
                                        </p:tgtEl>
                                      </p:cBhvr>
                                    </p:animEffect>
                                  </p:childTnLst>
                                </p:cTn>
                              </p:par>
                              <p:par>
                                <p:cTn id="13" presetID="10" presetClass="entr" presetSubtype="0" fill="hold" nodeType="withEffect">
                                  <p:stCondLst>
                                    <p:cond delay="0"/>
                                  </p:stCondLst>
                                  <p:childTnLst>
                                    <p:set>
                                      <p:cBhvr>
                                        <p:cTn id="14" dur="1" fill="hold">
                                          <p:stCondLst>
                                            <p:cond delay="0"/>
                                          </p:stCondLst>
                                        </p:cTn>
                                        <p:tgtEl>
                                          <p:spTgt spid="4109"/>
                                        </p:tgtEl>
                                        <p:attrNameLst>
                                          <p:attrName>style.visibility</p:attrName>
                                        </p:attrNameLst>
                                      </p:cBhvr>
                                      <p:to>
                                        <p:strVal val="visible"/>
                                      </p:to>
                                    </p:set>
                                    <p:animEffect transition="in" filter="fade">
                                      <p:cBhvr>
                                        <p:cTn id="15" dur="2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Bentre"/>
          <p:cNvPicPr>
            <a:picLocks noChangeAspect="1"/>
          </p:cNvPicPr>
          <p:nvPr/>
        </p:nvPicPr>
        <p:blipFill>
          <a:blip r:embed="rId2"/>
          <a:stretch>
            <a:fillRect/>
          </a:stretch>
        </p:blipFill>
        <p:spPr>
          <a:xfrm>
            <a:off x="838200" y="838200"/>
            <a:ext cx="7315200" cy="5127625"/>
          </a:xfrm>
          <a:prstGeom prst="rect">
            <a:avLst/>
          </a:prstGeom>
          <a:noFill/>
          <a:ln w="9525" cap="flat" cmpd="sng">
            <a:solidFill>
              <a:schemeClr val="hlink"/>
            </a:solidFill>
            <a:prstDash val="solid"/>
            <a:miter/>
            <a:headEnd type="none" w="med" len="med"/>
            <a:tailEnd type="none" w="med" len="med"/>
          </a:ln>
        </p:spPr>
      </p:pic>
      <p:sp>
        <p:nvSpPr>
          <p:cNvPr id="38918" name="Freeform 6"/>
          <p:cNvSpPr/>
          <p:nvPr/>
        </p:nvSpPr>
        <p:spPr>
          <a:xfrm>
            <a:off x="2667000" y="1524000"/>
            <a:ext cx="2038350" cy="28336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84" h="1785">
                <a:moveTo>
                  <a:pt x="222" y="675"/>
                </a:moveTo>
                <a:cubicBezTo>
                  <a:pt x="258" y="720"/>
                  <a:pt x="273" y="639"/>
                  <a:pt x="291" y="621"/>
                </a:cubicBezTo>
                <a:lnTo>
                  <a:pt x="324" y="543"/>
                </a:lnTo>
                <a:lnTo>
                  <a:pt x="345" y="498"/>
                </a:lnTo>
                <a:lnTo>
                  <a:pt x="315" y="459"/>
                </a:lnTo>
                <a:lnTo>
                  <a:pt x="267" y="435"/>
                </a:lnTo>
                <a:lnTo>
                  <a:pt x="267" y="381"/>
                </a:lnTo>
                <a:lnTo>
                  <a:pt x="276" y="306"/>
                </a:lnTo>
                <a:lnTo>
                  <a:pt x="366" y="282"/>
                </a:lnTo>
                <a:lnTo>
                  <a:pt x="366" y="201"/>
                </a:lnTo>
                <a:lnTo>
                  <a:pt x="384" y="168"/>
                </a:lnTo>
                <a:lnTo>
                  <a:pt x="330" y="156"/>
                </a:lnTo>
                <a:lnTo>
                  <a:pt x="252" y="144"/>
                </a:lnTo>
                <a:lnTo>
                  <a:pt x="249" y="93"/>
                </a:lnTo>
                <a:lnTo>
                  <a:pt x="225" y="54"/>
                </a:lnTo>
                <a:lnTo>
                  <a:pt x="300" y="18"/>
                </a:lnTo>
                <a:lnTo>
                  <a:pt x="402" y="0"/>
                </a:lnTo>
                <a:lnTo>
                  <a:pt x="558" y="75"/>
                </a:lnTo>
                <a:lnTo>
                  <a:pt x="666" y="174"/>
                </a:lnTo>
                <a:lnTo>
                  <a:pt x="759" y="294"/>
                </a:lnTo>
                <a:lnTo>
                  <a:pt x="804" y="399"/>
                </a:lnTo>
                <a:lnTo>
                  <a:pt x="834" y="495"/>
                </a:lnTo>
                <a:lnTo>
                  <a:pt x="873" y="582"/>
                </a:lnTo>
                <a:lnTo>
                  <a:pt x="933" y="723"/>
                </a:lnTo>
                <a:lnTo>
                  <a:pt x="1008" y="855"/>
                </a:lnTo>
                <a:lnTo>
                  <a:pt x="1104" y="963"/>
                </a:lnTo>
                <a:lnTo>
                  <a:pt x="1227" y="1080"/>
                </a:lnTo>
                <a:lnTo>
                  <a:pt x="1284" y="1155"/>
                </a:lnTo>
                <a:lnTo>
                  <a:pt x="1269" y="1242"/>
                </a:lnTo>
                <a:lnTo>
                  <a:pt x="1191" y="1236"/>
                </a:lnTo>
                <a:lnTo>
                  <a:pt x="1194" y="1323"/>
                </a:lnTo>
                <a:lnTo>
                  <a:pt x="1155" y="1473"/>
                </a:lnTo>
                <a:lnTo>
                  <a:pt x="1146" y="1548"/>
                </a:lnTo>
                <a:lnTo>
                  <a:pt x="1269" y="1578"/>
                </a:lnTo>
                <a:lnTo>
                  <a:pt x="1227" y="1611"/>
                </a:lnTo>
                <a:lnTo>
                  <a:pt x="1158" y="1671"/>
                </a:lnTo>
                <a:lnTo>
                  <a:pt x="1065" y="1785"/>
                </a:lnTo>
                <a:lnTo>
                  <a:pt x="951" y="1695"/>
                </a:lnTo>
                <a:lnTo>
                  <a:pt x="801" y="1611"/>
                </a:lnTo>
                <a:lnTo>
                  <a:pt x="717" y="1521"/>
                </a:lnTo>
                <a:lnTo>
                  <a:pt x="582" y="1482"/>
                </a:lnTo>
                <a:lnTo>
                  <a:pt x="477" y="1365"/>
                </a:lnTo>
                <a:lnTo>
                  <a:pt x="393" y="1281"/>
                </a:lnTo>
                <a:lnTo>
                  <a:pt x="345" y="1143"/>
                </a:lnTo>
                <a:lnTo>
                  <a:pt x="267" y="1032"/>
                </a:lnTo>
                <a:lnTo>
                  <a:pt x="141" y="897"/>
                </a:lnTo>
                <a:lnTo>
                  <a:pt x="81" y="783"/>
                </a:lnTo>
                <a:lnTo>
                  <a:pt x="27" y="699"/>
                </a:lnTo>
                <a:lnTo>
                  <a:pt x="0" y="669"/>
                </a:lnTo>
                <a:lnTo>
                  <a:pt x="57" y="648"/>
                </a:lnTo>
                <a:lnTo>
                  <a:pt x="105" y="663"/>
                </a:lnTo>
                <a:lnTo>
                  <a:pt x="126" y="699"/>
                </a:lnTo>
                <a:lnTo>
                  <a:pt x="177" y="678"/>
                </a:lnTo>
                <a:lnTo>
                  <a:pt x="222" y="675"/>
                </a:lnTo>
                <a:close/>
              </a:path>
            </a:pathLst>
          </a:custGeom>
          <a:solidFill>
            <a:srgbClr val="00FFFF"/>
          </a:solidFill>
          <a:ln w="38100" cap="flat" cmpd="sng">
            <a:solidFill>
              <a:srgbClr val="00CCFF"/>
            </a:solidFill>
            <a:prstDash val="solid"/>
            <a:round/>
            <a:headEnd type="none" w="med" len="med"/>
            <a:tailEnd type="non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ppt_x</p:attrName>
                                        </p:attrNameLst>
                                      </p:cBhvr>
                                      <p:tavLst>
                                        <p:tav tm="0">
                                          <p:val>
                                            <p:strVal val="#ppt_x-.2"/>
                                          </p:val>
                                        </p:tav>
                                        <p:tav tm="100000">
                                          <p:val>
                                            <p:strVal val="#ppt_x"/>
                                          </p:val>
                                        </p:tav>
                                      </p:tavLst>
                                    </p:anim>
                                    <p:anim calcmode="lin" valueType="num">
                                      <p:cBhvr>
                                        <p:cTn id="8"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repeatCount="indefinite" fill="hold" nodeType="clickEffect">
                                  <p:stCondLst>
                                    <p:cond delay="0"/>
                                  </p:stCondLst>
                                  <p:childTnLst>
                                    <p:set>
                                      <p:cBhvr>
                                        <p:cTn id="13" dur="1" fill="hold">
                                          <p:stCondLst>
                                            <p:cond delay="0"/>
                                          </p:stCondLst>
                                        </p:cTn>
                                        <p:tgtEl>
                                          <p:spTgt spid="38918"/>
                                        </p:tgtEl>
                                        <p:attrNameLst>
                                          <p:attrName>style.visibility</p:attrName>
                                        </p:attrNameLst>
                                      </p:cBhvr>
                                      <p:to>
                                        <p:strVal val="visible"/>
                                      </p:to>
                                    </p:set>
                                    <p:animEffect transition="in" filter="fade">
                                      <p:cBhvr>
                                        <p:cTn id="14"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1783</Words>
  <Application>Microsoft Office PowerPoint</Application>
  <PresentationFormat>On-screen Show (4:3)</PresentationFormat>
  <Paragraphs>113</Paragraphs>
  <Slides>42</Slides>
  <Notes>0</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PowerPoint Presentation</vt:lpstr>
      <vt:lpstr>PowerPoint Presentation</vt:lpstr>
      <vt:lpstr>PowerPoint Presentation</vt:lpstr>
      <vt:lpstr>PowerPoint Presentation</vt:lpstr>
      <vt:lpstr>PowerPoint Presentation</vt:lpstr>
      <vt:lpstr>Lịch sử Bến Tre đồng khởi</vt:lpstr>
      <vt:lpstr>Đồng khởi là cùng nhau nổi dậy dùng bạo lực để phá ách kìm kẹp dành lại chính quyền.</vt:lpstr>
      <vt:lpstr>PowerPoint Presentation</vt:lpstr>
      <vt:lpstr>PowerPoint Presentation</vt:lpstr>
      <vt:lpstr>Máy chém dưới thời Ngô Đình Diệm hiện đang được trưng bày tại bảo tàng TP. Cần Thơ,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The hung</dc:creator>
  <cp:lastModifiedBy>PC</cp:lastModifiedBy>
  <cp:revision>181</cp:revision>
  <dcterms:created xsi:type="dcterms:W3CDTF">2009-02-15T00:23:00Z</dcterms:created>
  <dcterms:modified xsi:type="dcterms:W3CDTF">2024-02-15T02:42:41Z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5560DDF852834043B7A9DDEA0FE57E7B</vt:lpwstr>
  </property>
  <property fmtid="{D5CDD505-2E9C-101B-9397-08002B2CF9AE}" pid="3" name="KSOProductBuildVer">
    <vt:lpwstr>1033-12.2.0.13359</vt:lpwstr>
  </property>
</Properties>
</file>