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73" r:id="rId3"/>
    <p:sldId id="258" r:id="rId4"/>
    <p:sldId id="292" r:id="rId5"/>
    <p:sldId id="293" r:id="rId6"/>
    <p:sldId id="274" r:id="rId7"/>
    <p:sldId id="300" r:id="rId8"/>
    <p:sldId id="297" r:id="rId9"/>
    <p:sldId id="275" r:id="rId10"/>
    <p:sldId id="298" r:id="rId11"/>
    <p:sldId id="276" r:id="rId12"/>
    <p:sldId id="301" r:id="rId13"/>
    <p:sldId id="302" r:id="rId14"/>
    <p:sldId id="267" r:id="rId15"/>
    <p:sldId id="268" r:id="rId16"/>
    <p:sldId id="270" r:id="rId17"/>
    <p:sldId id="285" r:id="rId18"/>
    <p:sldId id="286" r:id="rId19"/>
    <p:sldId id="287" r:id="rId20"/>
    <p:sldId id="289" r:id="rId21"/>
    <p:sldId id="271" r:id="rId22"/>
    <p:sldId id="272" r:id="rId23"/>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17</a:t>
            </a:fld>
            <a:endParaRPr lang="en-US"/>
          </a:p>
        </p:txBody>
      </p:sp>
    </p:spTree>
    <p:extLst>
      <p:ext uri="{BB962C8B-B14F-4D97-AF65-F5344CB8AC3E}">
        <p14:creationId xmlns:p14="http://schemas.microsoft.com/office/powerpoint/2010/main" val="103089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18</a:t>
            </a:fld>
            <a:endParaRPr lang="en-US"/>
          </a:p>
        </p:txBody>
      </p:sp>
    </p:spTree>
    <p:extLst>
      <p:ext uri="{BB962C8B-B14F-4D97-AF65-F5344CB8AC3E}">
        <p14:creationId xmlns:p14="http://schemas.microsoft.com/office/powerpoint/2010/main" val="74253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19</a:t>
            </a:fld>
            <a:endParaRPr lang="en-US"/>
          </a:p>
        </p:txBody>
      </p:sp>
    </p:spTree>
    <p:extLst>
      <p:ext uri="{BB962C8B-B14F-4D97-AF65-F5344CB8AC3E}">
        <p14:creationId xmlns:p14="http://schemas.microsoft.com/office/powerpoint/2010/main" val="296314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20</a:t>
            </a:fld>
            <a:endParaRPr lang="en-US"/>
          </a:p>
        </p:txBody>
      </p:sp>
    </p:spTree>
    <p:extLst>
      <p:ext uri="{BB962C8B-B14F-4D97-AF65-F5344CB8AC3E}">
        <p14:creationId xmlns:p14="http://schemas.microsoft.com/office/powerpoint/2010/main" val="18466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1/31/2024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55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11" name="Straight Connector 10"/>
          <p:cNvCxnSpPr/>
          <p:nvPr/>
        </p:nvCxnSpPr>
        <p:spPr>
          <a:xfrm>
            <a:off x="7559996" y="3788376"/>
            <a:ext cx="1431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Quây quần</a:t>
            </a:r>
            <a:r>
              <a:rPr lang="en-US">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9460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33350"/>
            <a:ext cx="4329113" cy="698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3.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Trả</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lời</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câu</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hỏi</a:t>
            </a:r>
            <a:endParaRPr kumimoji="0" lang="vi-VN" altLang="vi-VN"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46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Thấy mẹ đi chợ về, Chi hỏi:</a:t>
            </a:r>
          </a:p>
          <a:p>
            <a:pPr marL="0" lvl="1" algn="just"/>
            <a:r>
              <a:rPr lang="en-US" sz="2800" dirty="0">
                <a:latin typeface="Arial-Rounded" pitchFamily="34" charset="0"/>
                <a:ea typeface="Arial-Rounded" pitchFamily="34" charset="0"/>
                <a:cs typeface="Arial-Rounded" pitchFamily="34" charset="0"/>
              </a:rPr>
              <a:t>	- Sao mẹ mua nhiều đồ ăn thế ạ?</a:t>
            </a:r>
          </a:p>
          <a:p>
            <a:pPr marL="0" lvl="1" algn="just"/>
            <a:r>
              <a:rPr lang="en-US" sz="2800" dirty="0">
                <a:latin typeface="Arial-Rounded" pitchFamily="34" charset="0"/>
                <a:ea typeface="Arial-Rounded" pitchFamily="34" charset="0"/>
                <a:cs typeface="Arial-Rounded" pitchFamily="34" charset="0"/>
              </a:rPr>
              <a:t>	- Đố con hôm nay là ngày gì?</a:t>
            </a:r>
          </a:p>
          <a:p>
            <a:pPr marL="0" lvl="1" algn="just"/>
            <a:r>
              <a:rPr lang="en-US" sz="2800" dirty="0">
                <a:latin typeface="Arial-Rounded" pitchFamily="34" charset="0"/>
                <a:ea typeface="Arial-Rounded" pitchFamily="34" charset="0"/>
                <a:cs typeface="Arial-Rounded" pitchFamily="34" charset="0"/>
              </a:rPr>
              <a:t>	Chi chạy lại xem lịch:</a:t>
            </a:r>
          </a:p>
          <a:p>
            <a:pPr marL="0" lvl="1" algn="just"/>
            <a:r>
              <a:rPr lang="en-US" sz="2800" dirty="0">
                <a:latin typeface="Arial-Rounded" pitchFamily="34" charset="0"/>
                <a:ea typeface="Arial-Rounded" pitchFamily="34" charset="0"/>
                <a:cs typeface="Arial-Rounded" pitchFamily="34" charset="0"/>
              </a:rPr>
              <a:t>	- A, ngày 28 tháng 6, Ngày Gia đình Việt Nam.</a:t>
            </a:r>
          </a:p>
          <a:p>
            <a:pPr marL="0" lvl="1" algn="just"/>
            <a:r>
              <a:rPr lang="en-US" sz="2800" dirty="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đoạn</a:t>
            </a:r>
            <a:r>
              <a:rPr lang="en-US" sz="3200" b="1" dirty="0">
                <a:latin typeface="Arial-Rounded" pitchFamily="34" charset="0"/>
                <a:ea typeface="Arial-Rounded" pitchFamily="34" charset="0"/>
                <a:cs typeface="Arial-Rounded" pitchFamily="34" charset="0"/>
              </a:rPr>
              <a:t> 1 </a:t>
            </a:r>
            <a:r>
              <a:rPr lang="en-US" sz="3200" b="1" dirty="0" err="1">
                <a:latin typeface="Arial-Rounded" pitchFamily="34" charset="0"/>
                <a:ea typeface="Arial-Rounded" pitchFamily="34" charset="0"/>
                <a:cs typeface="Arial-Rounded" pitchFamily="34" charset="0"/>
              </a:rPr>
              <a:t>và</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trả</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lời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hỏi</a:t>
            </a:r>
            <a:endParaRPr lang="en-US" sz="3200" b="1" dirty="0">
              <a:latin typeface="Arial-Rounded" pitchFamily="34" charset="0"/>
              <a:ea typeface="Arial-Rounded" pitchFamily="34" charset="0"/>
              <a:cs typeface="Arial-Rounded" pitchFamily="34"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302895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2369843"/>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Arial-Rounded" pitchFamily="34" charset="0"/>
                <a:ea typeface="Arial-Rounded" pitchFamily="34" charset="0"/>
                <a:cs typeface="Arial-Rounded" pitchFamily="34" charset="0"/>
              </a:rPr>
              <a:t>Chi vui lắm. Em nhặt rau giúp mẹ.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dọn nhà, rửa xoong nồi, cốc chén. Ông bà trông em bé để mẹ nấu ăn. Cả nhà quây quần bên nhau. Bữa cơm thật tuyệt. Chi thích ngày nào cũng là Ngày Gia đình Việt Nam.</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400073"/>
          </a:xfrm>
          <a:prstGeom prst="rect">
            <a:avLst/>
          </a:prstGeom>
          <a:solidFill>
            <a:srgbClr val="FFD347"/>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đoạn</a:t>
            </a:r>
            <a:r>
              <a:rPr lang="en-US" sz="2000" b="1" dirty="0">
                <a:latin typeface="Arial-Rounded" pitchFamily="34" charset="0"/>
                <a:ea typeface="Arial-Rounded" pitchFamily="34" charset="0"/>
                <a:cs typeface="Arial-Rounded" pitchFamily="34" charset="0"/>
              </a:rPr>
              <a:t> 2:</a:t>
            </a:r>
          </a:p>
        </p:txBody>
      </p:sp>
      <p:sp>
        <p:nvSpPr>
          <p:cNvPr id="7" name="TextBox 6">
            <a:extLst>
              <a:ext uri="{FF2B5EF4-FFF2-40B4-BE49-F238E27FC236}">
                <a16:creationId xmlns:a16="http://schemas.microsoft.com/office/drawing/2014/main"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rPr>
              <a:t>b</a:t>
            </a:r>
            <a:r>
              <a:rPr lang="en-US" altLang="en-US" sz="2400" b="1" dirty="0">
                <a:solidFill>
                  <a:srgbClr val="00863D"/>
                </a:solidFill>
              </a:rPr>
              <a:t>. </a:t>
            </a:r>
            <a:r>
              <a:rPr lang="vi-VN" altLang="en-US" sz="2400" b="1" dirty="0">
                <a:solidFill>
                  <a:srgbClr val="00863D"/>
                </a:solidFill>
              </a:rPr>
              <a:t>V</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o ng</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y n</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y gia đình Chi l</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m </a:t>
            </a:r>
            <a:r>
              <a:rPr lang="en-US" altLang="en-US" sz="2400" b="1" dirty="0" err="1">
                <a:solidFill>
                  <a:srgbClr val="00863D"/>
                </a:solidFill>
              </a:rPr>
              <a:t>gì</a:t>
            </a:r>
            <a:r>
              <a:rPr lang="en-US" altLang="en-US" sz="2400" b="1" dirty="0">
                <a:solidFill>
                  <a:srgbClr val="00863D"/>
                </a:solidFill>
              </a:rPr>
              <a:t> ?</a:t>
            </a:r>
            <a:endParaRPr lang="en-US" altLang="en-US" sz="2400" b="1" dirty="0">
              <a:solidFill>
                <a:srgbClr val="00863D"/>
              </a:solidFill>
              <a:cs typeface="Times New Roman" panose="02020603050405020304" pitchFamily="18" charset="0"/>
            </a:endParaRPr>
          </a:p>
        </p:txBody>
      </p:sp>
      <p:sp>
        <p:nvSpPr>
          <p:cNvPr id="12" name="Text Placeholder 4">
            <a:extLst>
              <a:ext uri="{FF2B5EF4-FFF2-40B4-BE49-F238E27FC236}">
                <a16:creationId xmlns:a16="http://schemas.microsoft.com/office/drawing/2014/main"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en-US" altLang="en-US" sz="2400" b="1" dirty="0">
                <a:solidFill>
                  <a:srgbClr val="FF0000"/>
                </a:solidFill>
              </a:rPr>
              <a:t> </a:t>
            </a:r>
            <a:r>
              <a:rPr lang="vi-VN" altLang="en-US" sz="2400" b="1" dirty="0">
                <a:solidFill>
                  <a:srgbClr val="FF0000"/>
                </a:solidFill>
              </a:rPr>
              <a:t>V</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o ng</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n</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gia đình Chi liên hoan.</a:t>
            </a:r>
            <a:endParaRPr lang="en-US" altLang="en-US" sz="2400" b="1" dirty="0">
              <a:solidFill>
                <a:srgbClr val="FF0000"/>
              </a:solidFill>
              <a:cs typeface="Times New Roman" panose="02020603050405020304" pitchFamily="18" charset="0"/>
            </a:endParaRPr>
          </a:p>
        </p:txBody>
      </p:sp>
      <p:sp>
        <p:nvSpPr>
          <p:cNvPr id="13" name="Text Placeholder 4">
            <a:extLst>
              <a:ext uri="{FF2B5EF4-FFF2-40B4-BE49-F238E27FC236}">
                <a16:creationId xmlns:a16="http://schemas.microsoft.com/office/drawing/2014/main"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rPr>
              <a:t>c</a:t>
            </a:r>
            <a:r>
              <a:rPr lang="en-US" altLang="en-US" sz="2400" b="1" dirty="0">
                <a:solidFill>
                  <a:srgbClr val="00863D"/>
                </a:solidFill>
              </a:rPr>
              <a:t>. </a:t>
            </a:r>
            <a:r>
              <a:rPr lang="vi-VN" altLang="en-US" sz="2400" b="1" dirty="0">
                <a:solidFill>
                  <a:srgbClr val="00863D"/>
                </a:solidFill>
              </a:rPr>
              <a:t>Theo em , vì sao Chi rất vui</a:t>
            </a:r>
            <a:r>
              <a:rPr lang="en-US" altLang="en-US" sz="2400" b="1" dirty="0">
                <a:solidFill>
                  <a:srgbClr val="00863D"/>
                </a:solidFill>
              </a:rPr>
              <a:t>?</a:t>
            </a:r>
            <a:endParaRPr lang="en-US" altLang="en-US" sz="2400" b="1" dirty="0">
              <a:solidFill>
                <a:srgbClr val="00863D"/>
              </a:solidFill>
              <a:cs typeface="Times New Roman" panose="02020603050405020304" pitchFamily="18" charset="0"/>
            </a:endParaRPr>
          </a:p>
        </p:txBody>
      </p:sp>
      <p:sp>
        <p:nvSpPr>
          <p:cNvPr id="14" name="Text Placeholder 4">
            <a:extLst>
              <a:ext uri="{FF2B5EF4-FFF2-40B4-BE49-F238E27FC236}">
                <a16:creationId xmlns:a16="http://schemas.microsoft.com/office/drawing/2014/main"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FF0000"/>
                </a:solidFill>
              </a:rPr>
              <a:t>Bữa cơm thật tuyệt, cả nh</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 quây quần bên nhau.</a:t>
            </a:r>
            <a:endParaRPr lang="en-US" altLang="en-US" sz="24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0025" y="1462030"/>
            <a:ext cx="9004047" cy="2455181"/>
            <a:chOff x="165389" y="3532914"/>
            <a:chExt cx="900404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89" y="3532914"/>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19489" y="3915987"/>
              <a:ext cx="8649947" cy="565287"/>
            </a:xfrm>
            <a:prstGeom prst="rect">
              <a:avLst/>
            </a:prstGeom>
          </p:spPr>
          <p:txBody>
            <a:bodyPr wrap="square">
              <a:spAutoFit/>
            </a:bodyPr>
            <a:lstStyle/>
            <a:p>
              <a:pPr algn="ct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Vào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ng</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gia đì</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nh</a:t>
              </a:r>
              <a:r>
                <a:rPr lang="el-GR"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Chi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92728" y="209550"/>
            <a:ext cx="7079672" cy="46942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b.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Chi (…).</a:t>
            </a:r>
          </a:p>
        </p:txBody>
      </p:sp>
      <p:sp>
        <p:nvSpPr>
          <p:cNvPr id="34" name="TextBox 33"/>
          <p:cNvSpPr txBox="1"/>
          <p:nvPr/>
        </p:nvSpPr>
        <p:spPr>
          <a:xfrm>
            <a:off x="978504" y="2984347"/>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Cần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chú</a:t>
            </a:r>
            <a:r>
              <a:rPr lang="en-US" sz="2400" dirty="0">
                <a:latin typeface="Arial-Rounded" pitchFamily="34" charset="0"/>
                <a:ea typeface="Arial-Rounded" pitchFamily="34" charset="0"/>
                <a:cs typeface="Arial-Rounded" pitchFamily="34" charset="0"/>
              </a:rPr>
              <a:t> ý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viết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câu</a:t>
            </a:r>
            <a:r>
              <a:rPr lang="en-US" sz="2400" dirty="0">
                <a:latin typeface="Arial-Rounded" pitchFamily="34" charset="0"/>
                <a:ea typeface="Arial-Rounded" pitchFamily="34" charset="0"/>
                <a:cs typeface="Arial-Rounded" pitchFamily="34" charset="0"/>
              </a:rPr>
              <a:t>?</a:t>
            </a:r>
          </a:p>
        </p:txBody>
      </p:sp>
      <p:sp>
        <p:nvSpPr>
          <p:cNvPr id="35" name="TextBox 34"/>
          <p:cNvSpPr txBox="1"/>
          <p:nvPr/>
        </p:nvSpPr>
        <p:spPr>
          <a:xfrm>
            <a:off x="944535" y="3482486"/>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44535" y="4568494"/>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Khoảng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giữa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27" name="TextBox 26"/>
          <p:cNvSpPr txBox="1"/>
          <p:nvPr/>
        </p:nvSpPr>
        <p:spPr>
          <a:xfrm>
            <a:off x="944535" y="4017137"/>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Ngoài ra, những chữ nào trong bài cần viết hoa? Vì sao?</a:t>
            </a:r>
          </a:p>
        </p:txBody>
      </p:sp>
      <p:sp>
        <p:nvSpPr>
          <p:cNvPr id="2" name="TextBox 1"/>
          <p:cNvSpPr txBox="1"/>
          <p:nvPr/>
        </p:nvSpPr>
        <p:spPr>
          <a:xfrm>
            <a:off x="5410200" y="742950"/>
            <a:ext cx="2590800" cy="646331"/>
          </a:xfrm>
          <a:prstGeom prst="rect">
            <a:avLst/>
          </a:prstGeom>
          <a:noFill/>
        </p:spPr>
        <p:txBody>
          <a:bodyPr wrap="square" rtlCol="0">
            <a:spAutoFit/>
          </a:bodyPr>
          <a:lstStyle/>
          <a:p>
            <a:r>
              <a:rPr lang="en-US" sz="3600" dirty="0" err="1">
                <a:solidFill>
                  <a:srgbClr val="FF0000"/>
                </a:solidFill>
              </a:rPr>
              <a:t>liên</a:t>
            </a:r>
            <a:r>
              <a:rPr lang="en-US" sz="3600" dirty="0">
                <a:solidFill>
                  <a:srgbClr val="FF0000"/>
                </a:solidFill>
              </a:rPr>
              <a:t> </a:t>
            </a:r>
            <a:r>
              <a:rPr lang="en-US" sz="3600" dirty="0" err="1">
                <a:solidFill>
                  <a:srgbClr val="FF0000"/>
                </a:solidFill>
              </a:rPr>
              <a:t>hoan</a:t>
            </a:r>
            <a:endParaRPr lang="vi-VN" sz="3600" dirty="0">
              <a:solidFill>
                <a:srgbClr val="FF0000"/>
              </a:solidFill>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859769"/>
            <a:ext cx="9123905" cy="2455181"/>
            <a:chOff x="155314" y="3503807"/>
            <a:chExt cx="9123905"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96141" y="3838010"/>
              <a:ext cx="8983078" cy="1480512"/>
            </a:xfrm>
            <a:prstGeom prst="rect">
              <a:avLst/>
            </a:prstGeom>
          </p:spPr>
          <p:txBody>
            <a:bodyPr wrap="square">
              <a:spAutoFit/>
            </a:bodyPr>
            <a:lstStyle/>
            <a:p>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Buổi</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tối</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em</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thường</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a:t>
              </a:r>
            </a:p>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 Rounded MT Bold" pitchFamily="34" charset="0"/>
              <a:ea typeface="Arial-Rounded" pitchFamily="34" charset="0"/>
              <a:cs typeface="Arial-Rounded" pitchFamily="34" charset="0"/>
            </a:endParaRPr>
          </a:p>
        </p:txBody>
      </p:sp>
      <p:sp>
        <p:nvSpPr>
          <p:cNvPr id="5" name="Rectangle 4"/>
          <p:cNvSpPr/>
          <p:nvPr/>
        </p:nvSpPr>
        <p:spPr>
          <a:xfrm>
            <a:off x="635577" y="1797356"/>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thường</a:t>
            </a:r>
            <a:r>
              <a:rPr lang="en-US" sz="3200" dirty="0">
                <a:latin typeface="Arial-Rounded" pitchFamily="34" charset="0"/>
                <a:ea typeface="Arial-Rounded" pitchFamily="34" charset="0"/>
                <a:cs typeface="Arial-Rounded" pitchFamily="34" charset="0"/>
              </a:rPr>
              <a:t> (…) </a:t>
            </a:r>
            <a:r>
              <a:rPr lang="en-US" sz="3200" dirty="0" err="1">
                <a:latin typeface="Arial-Rounded" pitchFamily="34" charset="0"/>
                <a:ea typeface="Arial-Rounded" pitchFamily="34" charset="0"/>
                <a:cs typeface="Arial-Rounded" pitchFamily="34" charset="0"/>
              </a:rPr>
              <a:t>bên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nhau</a:t>
            </a:r>
            <a:r>
              <a:rPr lang="en-US" sz="3200" dirty="0">
                <a:latin typeface="Arial-Rounded" pitchFamily="34" charset="0"/>
                <a:ea typeface="Arial-Rounded" pitchFamily="34" charset="0"/>
                <a:cs typeface="Arial-Rounded" pitchFamily="34" charset="0"/>
              </a:rPr>
              <a:t>.</a:t>
            </a:r>
          </a:p>
        </p:txBody>
      </p:sp>
      <p:sp>
        <p:nvSpPr>
          <p:cNvPr id="2" name="TextBox 1">
            <a:extLst>
              <a:ext uri="{FF2B5EF4-FFF2-40B4-BE49-F238E27FC236}">
                <a16:creationId xmlns:a16="http://schemas.microsoft.com/office/drawing/2014/main"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Liên</a:t>
            </a:r>
            <a:r>
              <a:rPr lang="en-US" sz="3200" dirty="0"/>
              <a:t> </a:t>
            </a:r>
            <a:r>
              <a:rPr lang="en-US" sz="3200" dirty="0" err="1"/>
              <a:t>hoan</a:t>
            </a:r>
            <a:r>
              <a:rPr lang="en-US" sz="3200" dirty="0"/>
              <a:t>                                         </a:t>
            </a:r>
            <a:r>
              <a:rPr lang="en-US" sz="3200" dirty="0" err="1"/>
              <a:t>gặp</a:t>
            </a:r>
            <a:endParaRPr lang="vi-VN" sz="3200" dirty="0"/>
          </a:p>
        </p:txBody>
      </p:sp>
      <p:sp>
        <p:nvSpPr>
          <p:cNvPr id="15" name="Rectangle 14">
            <a:extLst>
              <a:ext uri="{FF2B5EF4-FFF2-40B4-BE49-F238E27FC236}">
                <a16:creationId xmlns:a16="http://schemas.microsoft.com/office/drawing/2014/main" id="{FD9634F9-5549-45B2-B9C2-02633E988A71}"/>
              </a:ext>
            </a:extLst>
          </p:cNvPr>
          <p:cNvSpPr/>
          <p:nvPr/>
        </p:nvSpPr>
        <p:spPr>
          <a:xfrm>
            <a:off x="25977" y="4182252"/>
            <a:ext cx="1421823" cy="584775"/>
          </a:xfrm>
          <a:prstGeom prst="rect">
            <a:avLst/>
          </a:prstGeom>
        </p:spPr>
        <p:txBody>
          <a:bodyPr wrap="square">
            <a:spAutoFit/>
          </a:bodyPr>
          <a:lstStyle/>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sp>
        <p:nvSpPr>
          <p:cNvPr id="6" name="TextBox 5"/>
          <p:cNvSpPr txBox="1"/>
          <p:nvPr/>
        </p:nvSpPr>
        <p:spPr>
          <a:xfrm>
            <a:off x="3886200" y="911369"/>
            <a:ext cx="2057400" cy="584775"/>
          </a:xfrm>
          <a:prstGeom prst="rect">
            <a:avLst/>
          </a:prstGeom>
          <a:noFill/>
        </p:spPr>
        <p:txBody>
          <a:bodyPr wrap="square" rtlCol="0">
            <a:spAutoFit/>
          </a:bodyPr>
          <a:lstStyle/>
          <a:p>
            <a:r>
              <a:rPr lang="en-US" sz="3200" dirty="0" err="1"/>
              <a:t>quây</a:t>
            </a:r>
            <a:r>
              <a:rPr lang="en-US" sz="3200" dirty="0"/>
              <a:t> </a:t>
            </a:r>
            <a:r>
              <a:rPr lang="en-US" sz="3200" dirty="0" err="1"/>
              <a:t>quần</a:t>
            </a:r>
            <a:endParaRPr lang="vi-VN" sz="3200" dirty="0"/>
          </a:p>
        </p:txBody>
      </p:sp>
      <p:sp>
        <p:nvSpPr>
          <p:cNvPr id="11" name="TextBox 10"/>
          <p:cNvSpPr txBox="1"/>
          <p:nvPr/>
        </p:nvSpPr>
        <p:spPr>
          <a:xfrm>
            <a:off x="3886197" y="900495"/>
            <a:ext cx="2057400" cy="584775"/>
          </a:xfrm>
          <a:prstGeom prst="rect">
            <a:avLst/>
          </a:prstGeom>
          <a:noFill/>
        </p:spPr>
        <p:txBody>
          <a:bodyPr wrap="square" rtlCol="0">
            <a:spAutoFit/>
          </a:bodyPr>
          <a:lstStyle/>
          <a:p>
            <a:r>
              <a:rPr lang="en-US" sz="3200" dirty="0" err="1">
                <a:solidFill>
                  <a:srgbClr val="FF0000"/>
                </a:solidFill>
              </a:rPr>
              <a:t>quây</a:t>
            </a:r>
            <a:r>
              <a:rPr lang="en-US" sz="3200" dirty="0">
                <a:solidFill>
                  <a:srgbClr val="FF0000"/>
                </a:solidFill>
              </a:rPr>
              <a:t> </a:t>
            </a:r>
            <a:r>
              <a:rPr lang="en-US" sz="3200" dirty="0" err="1">
                <a:solidFill>
                  <a:srgbClr val="FF0000"/>
                </a:solidFill>
              </a:rPr>
              <a:t>quần</a:t>
            </a:r>
            <a:endParaRPr lang="vi-VN" sz="3200" dirty="0">
              <a:solidFill>
                <a:srgbClr val="FF0000"/>
              </a:solidFill>
            </a:endParaRPr>
          </a:p>
        </p:txBody>
      </p:sp>
    </p:spTree>
    <p:extLst>
      <p:ext uri="{BB962C8B-B14F-4D97-AF65-F5344CB8AC3E}">
        <p14:creationId xmlns:p14="http://schemas.microsoft.com/office/powerpoint/2010/main" val="3463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 grpId="0"/>
      <p:bldP spid="15" grpId="0"/>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4" name="TextBox 3"/>
          <p:cNvSpPr txBox="1"/>
          <p:nvPr/>
        </p:nvSpPr>
        <p:spPr>
          <a:xfrm>
            <a:off x="692728" y="209550"/>
            <a:ext cx="7822648" cy="400061"/>
          </a:xfrm>
          <a:prstGeom prst="rect">
            <a:avLst/>
          </a:prstGeom>
          <a:noFill/>
        </p:spPr>
        <p:txBody>
          <a:bodyPr wrap="square" lIns="91391" tIns="45696" rIns="91391" bIns="45696" rtlCol="0">
            <a:spAutoFit/>
          </a:bodyPr>
          <a:lstStyle/>
          <a:p>
            <a:pPr algn="just"/>
            <a:r>
              <a:rPr lang="en-US" sz="2000" b="1" dirty="0">
                <a:latin typeface="Arial-Rounded" pitchFamily="34" charset="0"/>
                <a:ea typeface="Arial-Rounded" pitchFamily="34" charset="0"/>
                <a:cs typeface="Arial-Rounded" pitchFamily="34" charset="0"/>
              </a:rPr>
              <a:t>Quan </a:t>
            </a:r>
            <a:r>
              <a:rPr lang="en-US" sz="2000" b="1" dirty="0" err="1">
                <a:latin typeface="Arial-Rounded" pitchFamily="34" charset="0"/>
                <a:ea typeface="Arial-Rounded" pitchFamily="34" charset="0"/>
                <a:cs typeface="Arial-Rounded" pitchFamily="34" charset="0"/>
              </a:rPr>
              <a:t>sát</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và</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dùng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từ</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ngữ</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trong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khung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để</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nói</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theo</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endParaRPr lang="en-US" sz="20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đọc</a:t>
            </a:r>
            <a:r>
              <a:rPr lang="en-US" sz="3200" dirty="0"/>
              <a:t>              </a:t>
            </a:r>
            <a:r>
              <a:rPr lang="en-US" sz="3200" dirty="0" err="1"/>
              <a:t>tập</a:t>
            </a:r>
            <a:r>
              <a:rPr lang="en-US" sz="3200" dirty="0"/>
              <a:t> </a:t>
            </a:r>
            <a:r>
              <a:rPr lang="en-US" sz="3200" dirty="0" err="1"/>
              <a:t>xe</a:t>
            </a:r>
            <a:r>
              <a:rPr lang="en-US" sz="3200" dirty="0"/>
              <a:t> </a:t>
            </a:r>
            <a:r>
              <a:rPr lang="en-US" sz="3200" dirty="0" err="1"/>
              <a:t>đạp</a:t>
            </a:r>
            <a:r>
              <a:rPr lang="en-US" sz="3200" dirty="0"/>
              <a:t>                   </a:t>
            </a:r>
            <a:r>
              <a:rPr lang="en-US" sz="3200" dirty="0" err="1"/>
              <a:t>cùng</a:t>
            </a:r>
            <a:endParaRPr lang="vi-VN" sz="3200" dirty="0"/>
          </a:p>
        </p:txBody>
      </p:sp>
      <p:sp>
        <p:nvSpPr>
          <p:cNvPr id="8" name="TextBox 7">
            <a:extLst>
              <a:ext uri="{FF2B5EF4-FFF2-40B4-BE49-F238E27FC236}">
                <a16:creationId xmlns:a16="http://schemas.microsoft.com/office/drawing/2014/main" id="{F267A093-F87E-46D9-924C-3A69353F025B}"/>
              </a:ext>
            </a:extLst>
          </p:cNvPr>
          <p:cNvSpPr txBox="1"/>
          <p:nvPr/>
        </p:nvSpPr>
        <p:spPr>
          <a:xfrm>
            <a:off x="573554" y="4248150"/>
            <a:ext cx="3541246"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93AA08-583C-4F5A-95A2-6EE4F809DD7F}"/>
              </a:ext>
            </a:extLst>
          </p:cNvPr>
          <p:cNvSpPr txBox="1"/>
          <p:nvPr/>
        </p:nvSpPr>
        <p:spPr>
          <a:xfrm>
            <a:off x="4114800" y="4248150"/>
            <a:ext cx="52578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Nam ra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đạp</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7" y="1811809"/>
            <a:ext cx="8489399"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500" fill="hold"/>
                                        <p:tgtEl>
                                          <p:spTgt spid="5122"/>
                                        </p:tgtEl>
                                        <p:attrNameLst>
                                          <p:attrName>ppt_x</p:attrName>
                                        </p:attrNameLst>
                                      </p:cBhvr>
                                      <p:tavLst>
                                        <p:tav tm="0">
                                          <p:val>
                                            <p:strVal val="#ppt_x"/>
                                          </p:val>
                                        </p:tav>
                                        <p:tav tm="100000">
                                          <p:val>
                                            <p:strVal val="#ppt_x"/>
                                          </p:val>
                                        </p:tav>
                                      </p:tavLst>
                                    </p:anim>
                                    <p:anim calcmode="lin" valueType="num">
                                      <p:cBhvr additive="base">
                                        <p:cTn id="2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6200" y="2456897"/>
            <a:ext cx="9096828" cy="2455181"/>
            <a:chOff x="41564" y="3669936"/>
            <a:chExt cx="909682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4" y="36699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nghỉ</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lễ</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7</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a:latin typeface="Arial-Rounded" pitchFamily="34" charset="0"/>
                <a:ea typeface="Arial-Rounded" pitchFamily="34" charset="0"/>
                <a:cs typeface="Arial-Rounded" pitchFamily="34" charset="0"/>
              </a:rPr>
              <a:t>Nghe </a:t>
            </a:r>
            <a:r>
              <a:rPr lang="en-US" sz="2400" b="1" dirty="0" err="1">
                <a:latin typeface="Arial-Rounded" pitchFamily="34" charset="0"/>
                <a:ea typeface="Arial-Rounded" pitchFamily="34" charset="0"/>
                <a:cs typeface="Arial-Rounded" pitchFamily="34" charset="0"/>
              </a:rPr>
              <a:t>viết</a:t>
            </a:r>
            <a:endParaRPr lang="en-US" sz="24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F3E1CD0C-7341-493F-88DA-80E0B6773F7A}"/>
              </a:ext>
            </a:extLst>
          </p:cNvPr>
          <p:cNvSpPr txBox="1"/>
          <p:nvPr/>
        </p:nvSpPr>
        <p:spPr>
          <a:xfrm>
            <a:off x="429078" y="895350"/>
            <a:ext cx="856252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đình</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quây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thích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D9634F9-5549-45B2-B9C2-02633E988A71}"/>
              </a:ext>
            </a:extLst>
          </p:cNvPr>
          <p:cNvSpPr/>
          <p:nvPr/>
        </p:nvSpPr>
        <p:spPr>
          <a:xfrm>
            <a:off x="76200" y="3587175"/>
            <a:ext cx="8229600"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thích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nào</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cũng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như</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vậy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spTree>
    <p:extLst>
      <p:ext uri="{BB962C8B-B14F-4D97-AF65-F5344CB8AC3E}">
        <p14:creationId xmlns:p14="http://schemas.microsoft.com/office/powerpoint/2010/main" val="1795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những gì em quan sát được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phù</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hợp</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thay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bông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hoa</a:t>
            </a:r>
            <a:endParaRPr lang="en-US" sz="2400" b="1" dirty="0">
              <a:latin typeface="Arial Rounded MT Bold" pitchFamily="34" charset="0"/>
              <a:ea typeface="Arial-Rounded" pitchFamily="34" charset="0"/>
              <a:cs typeface="Arial-Rounded" pitchFamily="34" charset="0"/>
            </a:endParaRPr>
          </a:p>
        </p:txBody>
      </p:sp>
      <p:sp>
        <p:nvSpPr>
          <p:cNvPr id="8" name="Subtitle 2">
            <a:extLst>
              <a:ext uri="{FF2B5EF4-FFF2-40B4-BE49-F238E27FC236}">
                <a16:creationId xmlns:a16="http://schemas.microsoft.com/office/drawing/2014/main" id="{2EA801F2-EA46-4020-91DC-1B5EEB61163A}"/>
              </a:ext>
            </a:extLst>
          </p:cNvPr>
          <p:cNvSpPr txBox="1">
            <a:spLocks noChangeArrowheads="1"/>
          </p:cNvSpPr>
          <p:nvPr/>
        </p:nvSpPr>
        <p:spPr bwMode="auto">
          <a:xfrm>
            <a:off x="304800" y="819150"/>
            <a:ext cx="8534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000"/>
              </a:spcBef>
              <a:buFont typeface="Arial" panose="020B0604020202020204" pitchFamily="34" charset="0"/>
              <a:buNone/>
            </a:pPr>
            <a:endParaRPr lang="en-US" altLang="vi-VN" sz="2800" dirty="0">
              <a:latin typeface="Times New Roman" panose="02020603050405020304" pitchFamily="18" charset="0"/>
            </a:endParaRPr>
          </a:p>
          <a:p>
            <a:pPr>
              <a:lnSpc>
                <a:spcPct val="150000"/>
              </a:lnSpc>
              <a:spcBef>
                <a:spcPts val="1000"/>
              </a:spcBef>
              <a:buFont typeface="Arial" panose="020B0604020202020204" pitchFamily="34" charset="0"/>
              <a:buAutoNum type="alphaLcPeriod"/>
            </a:pPr>
            <a:r>
              <a:rPr lang="vi-VN" altLang="en-US" sz="2800" i="1" dirty="0">
                <a:latin typeface="+mj-lt"/>
              </a:rPr>
              <a:t>gi</a:t>
            </a:r>
            <a:r>
              <a:rPr lang="vi-VN" altLang="en-US" sz="2800" dirty="0">
                <a:latin typeface="+mj-lt"/>
              </a:rPr>
              <a:t> hay </a:t>
            </a:r>
            <a:r>
              <a:rPr lang="vi-VN" altLang="en-US" sz="2800" i="1" dirty="0">
                <a:latin typeface="+mj-lt"/>
              </a:rPr>
              <a:t>d </a:t>
            </a:r>
            <a:r>
              <a:rPr lang="vi-VN" altLang="en-US" sz="2800" dirty="0">
                <a:latin typeface=".VnAvant" panose="020B7200000000000000" pitchFamily="34" charset="0"/>
              </a:rPr>
              <a:t>?   </a:t>
            </a:r>
            <a:r>
              <a:rPr lang="vi-VN" altLang="en-US" sz="3200" dirty="0">
                <a:latin typeface="Arial" panose="020B0604020202020204" pitchFamily="34" charset="0"/>
              </a:rPr>
              <a:t>đôi</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ày</a:t>
            </a:r>
            <a:r>
              <a:rPr lang="en-US" altLang="en-US" sz="3200" dirty="0">
                <a:latin typeface="Arial" panose="020B0604020202020204" pitchFamily="34" charset="0"/>
              </a:rPr>
              <a:t>;</a:t>
            </a:r>
            <a:r>
              <a:rPr lang="vi-VN" altLang="en-US" sz="3200" dirty="0">
                <a:latin typeface="Arial" panose="020B0604020202020204" pitchFamily="34" charset="0"/>
              </a:rPr>
              <a:t>  nuôi</a:t>
            </a:r>
            <a:r>
              <a:rPr lang="vi-VN" altLang="en-US" sz="3200" dirty="0">
                <a:solidFill>
                  <a:srgbClr val="FF0000"/>
                </a:solidFill>
                <a:latin typeface="Arial" panose="020B0604020202020204" pitchFamily="34" charset="0"/>
              </a:rPr>
              <a:t> </a:t>
            </a:r>
            <a:r>
              <a:rPr lang="en-US" altLang="en-US" sz="3200" dirty="0">
                <a:solidFill>
                  <a:srgbClr val="FF0000"/>
                </a:solidFill>
                <a:latin typeface="Arial" panose="020B0604020202020204" pitchFamily="34" charset="0"/>
              </a:rPr>
              <a:t> </a:t>
            </a:r>
            <a:r>
              <a:rPr lang="vi-VN" altLang="en-US" sz="3200" dirty="0">
                <a:solidFill>
                  <a:srgbClr val="FF0000"/>
                </a:solidFill>
                <a:latin typeface="Arial" panose="020B0604020202020204" pitchFamily="34" charset="0"/>
              </a:rPr>
              <a:t>d</a:t>
            </a:r>
            <a:r>
              <a:rPr lang="vi-VN" altLang="en-US" sz="3200" dirty="0">
                <a:latin typeface="Arial" panose="020B0604020202020204" pitchFamily="34" charset="0"/>
              </a:rPr>
              <a:t>ưỡng</a:t>
            </a:r>
            <a:r>
              <a:rPr lang="en-US" altLang="en-US" sz="3200" dirty="0">
                <a:latin typeface="Arial" panose="020B0604020202020204" pitchFamily="34" charset="0"/>
              </a:rPr>
              <a:t>;</a:t>
            </a:r>
            <a:r>
              <a:rPr lang="vi-VN" altLang="en-US" sz="3200" dirty="0">
                <a:latin typeface="Arial" panose="020B0604020202020204" pitchFamily="34" charset="0"/>
              </a:rPr>
              <a:t>  </a:t>
            </a:r>
            <a:r>
              <a:rPr lang="en-US" altLang="en-US" sz="3200" dirty="0">
                <a:latin typeface="Arial" panose="020B0604020202020204" pitchFamily="34" charset="0"/>
              </a:rPr>
              <a:t> </a:t>
            </a:r>
            <a:r>
              <a:rPr lang="vi-VN" altLang="en-US" sz="3200" dirty="0">
                <a:latin typeface="Arial" panose="020B0604020202020204" pitchFamily="34" charset="0"/>
              </a:rPr>
              <a:t>tờ</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ấy</a:t>
            </a:r>
          </a:p>
          <a:p>
            <a:pPr>
              <a:lnSpc>
                <a:spcPct val="150000"/>
              </a:lnSpc>
              <a:spcBef>
                <a:spcPts val="1000"/>
              </a:spcBef>
              <a:buFont typeface="Arial" panose="020B0604020202020204" pitchFamily="34" charset="0"/>
              <a:buAutoNum type="alphaLcPeriod"/>
            </a:pPr>
            <a:r>
              <a:rPr lang="vi-VN" altLang="en-US" sz="2800" i="1" dirty="0">
                <a:latin typeface="+mj-lt"/>
              </a:rPr>
              <a:t>ng</a:t>
            </a:r>
            <a:r>
              <a:rPr lang="vi-VN" altLang="en-US" sz="2800" dirty="0">
                <a:latin typeface="+mj-lt"/>
              </a:rPr>
              <a:t> hay </a:t>
            </a:r>
            <a:r>
              <a:rPr lang="vi-VN" altLang="en-US" sz="2800" i="1" dirty="0">
                <a:latin typeface="+mj-lt"/>
              </a:rPr>
              <a:t>ngh </a:t>
            </a:r>
            <a:r>
              <a:rPr lang="vi-VN" altLang="en-US" sz="2800" dirty="0">
                <a:latin typeface=".VnAvant" panose="020B7200000000000000" pitchFamily="34" charset="0"/>
              </a:rPr>
              <a:t>? </a:t>
            </a:r>
            <a:r>
              <a:rPr lang="vi-VN" altLang="en-US" sz="3200" dirty="0">
                <a:solidFill>
                  <a:srgbClr val="FF0000"/>
                </a:solidFill>
                <a:latin typeface="Arial" panose="020B0604020202020204" pitchFamily="34" charset="0"/>
              </a:rPr>
              <a:t>ng</a:t>
            </a:r>
            <a:r>
              <a:rPr lang="vi-VN" altLang="en-US" sz="3200" dirty="0">
                <a:latin typeface="Arial" panose="020B0604020202020204" pitchFamily="34" charset="0"/>
              </a:rPr>
              <a:t>ày lễ </a:t>
            </a:r>
            <a:r>
              <a:rPr lang="en-US" altLang="en-US" sz="3200" dirty="0">
                <a:latin typeface="Arial" panose="020B0604020202020204" pitchFamily="34" charset="0"/>
              </a:rPr>
              <a:t>;</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e nhạc </a:t>
            </a:r>
            <a:r>
              <a:rPr lang="en-US" altLang="en-US" sz="3200" dirty="0">
                <a:latin typeface="Arial" panose="020B0604020202020204" pitchFamily="34" charset="0"/>
              </a:rPr>
              <a:t>;  </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ỉ ngơi</a:t>
            </a:r>
            <a:endParaRPr lang="en-US" altLang="en-US" sz="3200" dirty="0"/>
          </a:p>
        </p:txBody>
      </p:sp>
      <p:sp>
        <p:nvSpPr>
          <p:cNvPr id="12" name="AutoShape 14" descr="daisy_button_pink_hb">
            <a:extLst>
              <a:ext uri="{FF2B5EF4-FFF2-40B4-BE49-F238E27FC236}">
                <a16:creationId xmlns:a16="http://schemas.microsoft.com/office/drawing/2014/main" id="{27E60B5B-7AEE-4D91-9BF7-9A03FFEEF885}"/>
              </a:ext>
            </a:extLst>
          </p:cNvPr>
          <p:cNvSpPr>
            <a:spLocks noChangeArrowheads="1"/>
          </p:cNvSpPr>
          <p:nvPr/>
        </p:nvSpPr>
        <p:spPr bwMode="auto">
          <a:xfrm>
            <a:off x="3352800" y="1707356"/>
            <a:ext cx="546100" cy="69215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3" name="AutoShape 14" descr="daisy_button_pink_hb">
            <a:extLst>
              <a:ext uri="{FF2B5EF4-FFF2-40B4-BE49-F238E27FC236}">
                <a16:creationId xmlns:a16="http://schemas.microsoft.com/office/drawing/2014/main" id="{A451DE4C-FB38-40A3-99E0-93BF227D906B}"/>
              </a:ext>
            </a:extLst>
          </p:cNvPr>
          <p:cNvSpPr>
            <a:spLocks noChangeArrowheads="1"/>
          </p:cNvSpPr>
          <p:nvPr/>
        </p:nvSpPr>
        <p:spPr bwMode="auto">
          <a:xfrm>
            <a:off x="5334000" y="1705768"/>
            <a:ext cx="546100" cy="693738"/>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4" name="AutoShape 14" descr="daisy_button_pink_hb">
            <a:extLst>
              <a:ext uri="{FF2B5EF4-FFF2-40B4-BE49-F238E27FC236}">
                <a16:creationId xmlns:a16="http://schemas.microsoft.com/office/drawing/2014/main" id="{8EF777D3-78BC-4CAD-A9C5-838A93561D59}"/>
              </a:ext>
            </a:extLst>
          </p:cNvPr>
          <p:cNvSpPr>
            <a:spLocks noChangeArrowheads="1"/>
          </p:cNvSpPr>
          <p:nvPr/>
        </p:nvSpPr>
        <p:spPr bwMode="auto">
          <a:xfrm>
            <a:off x="7683500" y="1720389"/>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5" name="AutoShape 14" descr="daisy_button_pink_hb">
            <a:extLst>
              <a:ext uri="{FF2B5EF4-FFF2-40B4-BE49-F238E27FC236}">
                <a16:creationId xmlns:a16="http://schemas.microsoft.com/office/drawing/2014/main" id="{25C7E6EC-EDD1-4FFB-9B02-30C8743B0023}"/>
              </a:ext>
            </a:extLst>
          </p:cNvPr>
          <p:cNvSpPr>
            <a:spLocks noChangeArrowheads="1"/>
          </p:cNvSpPr>
          <p:nvPr/>
        </p:nvSpPr>
        <p:spPr bwMode="auto">
          <a:xfrm>
            <a:off x="2667000" y="2552700"/>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6" name="AutoShape 14" descr="daisy_button_pink_hb">
            <a:extLst>
              <a:ext uri="{FF2B5EF4-FFF2-40B4-BE49-F238E27FC236}">
                <a16:creationId xmlns:a16="http://schemas.microsoft.com/office/drawing/2014/main" id="{6387594C-73C3-48B5-AA06-35C5D69C9055}"/>
              </a:ext>
            </a:extLst>
          </p:cNvPr>
          <p:cNvSpPr>
            <a:spLocks noChangeArrowheads="1"/>
          </p:cNvSpPr>
          <p:nvPr/>
        </p:nvSpPr>
        <p:spPr bwMode="auto">
          <a:xfrm>
            <a:off x="4231783" y="2571749"/>
            <a:ext cx="744538"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7" name="AutoShape 14" descr="daisy_button_pink_hb">
            <a:extLst>
              <a:ext uri="{FF2B5EF4-FFF2-40B4-BE49-F238E27FC236}">
                <a16:creationId xmlns:a16="http://schemas.microsoft.com/office/drawing/2014/main" id="{429D88DE-1D64-40FF-8D77-4037B71A6AFE}"/>
              </a:ext>
            </a:extLst>
          </p:cNvPr>
          <p:cNvSpPr>
            <a:spLocks noChangeArrowheads="1"/>
          </p:cNvSpPr>
          <p:nvPr/>
        </p:nvSpPr>
        <p:spPr bwMode="auto">
          <a:xfrm>
            <a:off x="6553200" y="2552697"/>
            <a:ext cx="739775"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Tree>
    <p:extLst>
      <p:ext uri="{BB962C8B-B14F-4D97-AF65-F5344CB8AC3E}">
        <p14:creationId xmlns:p14="http://schemas.microsoft.com/office/powerpoint/2010/main" val="371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3"/>
                                        </p:tgtEl>
                                        <p:attrNameLst>
                                          <p:attrName>ppt_w</p:attrName>
                                        </p:attrNameLst>
                                      </p:cBhvr>
                                      <p:tavLst>
                                        <p:tav tm="0">
                                          <p:val>
                                            <p:strVal val="ppt_w"/>
                                          </p:val>
                                        </p:tav>
                                        <p:tav tm="100000">
                                          <p:val>
                                            <p:fltVal val="0"/>
                                          </p:val>
                                        </p:tav>
                                      </p:tavLst>
                                    </p:anim>
                                    <p:anim calcmode="lin" valueType="num">
                                      <p:cBhvr>
                                        <p:cTn id="23" dur="1000"/>
                                        <p:tgtEl>
                                          <p:spTgt spid="13"/>
                                        </p:tgtEl>
                                        <p:attrNameLst>
                                          <p:attrName>ppt_h</p:attrName>
                                        </p:attrNameLst>
                                      </p:cBhvr>
                                      <p:tavLst>
                                        <p:tav tm="0">
                                          <p:val>
                                            <p:strVal val="ppt_h"/>
                                          </p:val>
                                        </p:tav>
                                        <p:tav tm="100000">
                                          <p:val>
                                            <p:fltVal val="0"/>
                                          </p:val>
                                        </p:tav>
                                      </p:tavLst>
                                    </p:anim>
                                    <p:anim calcmode="lin" valueType="num">
                                      <p:cBhvr>
                                        <p:cTn id="24" dur="1000"/>
                                        <p:tgtEl>
                                          <p:spTgt spid="13"/>
                                        </p:tgtEl>
                                        <p:attrNameLst>
                                          <p:attrName>style.rotation</p:attrName>
                                        </p:attrNameLst>
                                      </p:cBhvr>
                                      <p:tavLst>
                                        <p:tav tm="0">
                                          <p:val>
                                            <p:fltVal val="0"/>
                                          </p:val>
                                        </p:tav>
                                        <p:tav tm="100000">
                                          <p:val>
                                            <p:fltVal val="90"/>
                                          </p:val>
                                        </p:tav>
                                      </p:tavLst>
                                    </p:anim>
                                    <p:animEffect transition="out" filter="fade">
                                      <p:cBhvr>
                                        <p:cTn id="25" dur="1000"/>
                                        <p:tgtEl>
                                          <p:spTgt spid="13"/>
                                        </p:tgtEl>
                                      </p:cBhvr>
                                    </p:animEffect>
                                    <p:set>
                                      <p:cBhvr>
                                        <p:cTn id="26" dur="1" fill="hold">
                                          <p:stCondLst>
                                            <p:cond delay="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0" nodeType="clickEffect">
                                  <p:stCondLst>
                                    <p:cond delay="0"/>
                                  </p:stCondLst>
                                  <p:childTnLst>
                                    <p:anim calcmode="lin" valueType="num">
                                      <p:cBhvr>
                                        <p:cTn id="38" dur="500"/>
                                        <p:tgtEl>
                                          <p:spTgt spid="15"/>
                                        </p:tgtEl>
                                        <p:attrNameLst>
                                          <p:attrName>ppt_w</p:attrName>
                                        </p:attrNameLst>
                                      </p:cBhvr>
                                      <p:tavLst>
                                        <p:tav tm="0">
                                          <p:val>
                                            <p:strVal val="ppt_w"/>
                                          </p:val>
                                        </p:tav>
                                        <p:tav tm="100000">
                                          <p:val>
                                            <p:fltVal val="0"/>
                                          </p:val>
                                        </p:tav>
                                      </p:tavLst>
                                    </p:anim>
                                    <p:anim calcmode="lin" valueType="num">
                                      <p:cBhvr>
                                        <p:cTn id="39" dur="500"/>
                                        <p:tgtEl>
                                          <p:spTgt spid="15"/>
                                        </p:tgtEl>
                                        <p:attrNameLst>
                                          <p:attrName>ppt_h</p:attrName>
                                        </p:attrNameLst>
                                      </p:cBhvr>
                                      <p:tavLst>
                                        <p:tav tm="0">
                                          <p:val>
                                            <p:strVal val="ppt_h"/>
                                          </p:val>
                                        </p:tav>
                                        <p:tav tm="100000">
                                          <p:val>
                                            <p:strVal val="ppt_h"/>
                                          </p:val>
                                        </p:tav>
                                      </p:tavLst>
                                    </p:anim>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xit" presetSubtype="10" fill="hold" grpId="0" nodeType="clickEffect">
                                  <p:stCondLst>
                                    <p:cond delay="0"/>
                                  </p:stCondLst>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strVal val="ppt_h"/>
                                          </p:val>
                                        </p:tav>
                                      </p:tavLst>
                                    </p:anim>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0" nodeType="click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strVal val="ppt_h"/>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bldLvl="0" animBg="1"/>
      <p:bldP spid="13" grpId="0" animBg="1"/>
      <p:bldP spid="14" grpId="0" bldLvl="0" animBg="1"/>
      <p:bldP spid="15" grpId="0" bldLvl="0" animBg="1"/>
      <p:bldP spid="16" grpId="0" bldLvl="0" animBg="1"/>
      <p:bldP spid="1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Luyện</a:t>
            </a:r>
            <a:r>
              <a:rPr lang="en-US" dirty="0"/>
              <a:t> </a:t>
            </a:r>
            <a:r>
              <a:rPr lang="en-US" dirty="0" err="1"/>
              <a:t>đọc</a:t>
            </a:r>
            <a:r>
              <a:rPr lang="en-US" dirty="0"/>
              <a:t> </a:t>
            </a:r>
            <a:r>
              <a:rPr lang="en-US" dirty="0" err="1"/>
              <a:t>vần</a:t>
            </a:r>
            <a:r>
              <a:rPr lang="en-US" dirty="0"/>
              <a:t> </a:t>
            </a:r>
            <a:r>
              <a:rPr lang="en-US" dirty="0" err="1"/>
              <a:t>mới</a:t>
            </a:r>
            <a:r>
              <a:rPr lang="en-US" dirty="0"/>
              <a:t>:</a:t>
            </a:r>
            <a:endParaRPr lang="vi-VN" dirty="0"/>
          </a:p>
        </p:txBody>
      </p:sp>
      <p:sp>
        <p:nvSpPr>
          <p:cNvPr id="4" name="Title 1"/>
          <p:cNvSpPr txBox="1">
            <a:spLocks/>
          </p:cNvSpPr>
          <p:nvPr/>
        </p:nvSpPr>
        <p:spPr>
          <a:xfrm>
            <a:off x="457200" y="1962150"/>
            <a:ext cx="8229600"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6600" b="1" dirty="0" err="1">
                <a:solidFill>
                  <a:srgbClr val="FF0000"/>
                </a:solidFill>
              </a:rPr>
              <a:t>oong</a:t>
            </a:r>
            <a:endParaRPr lang="vi-VN" sz="6600" b="1" dirty="0">
              <a:solidFill>
                <a:srgbClr val="FF0000"/>
              </a:solidFill>
            </a:endParaRPr>
          </a:p>
        </p:txBody>
      </p:sp>
    </p:spTree>
    <p:extLst>
      <p:ext uri="{BB962C8B-B14F-4D97-AF65-F5344CB8AC3E}">
        <p14:creationId xmlns:p14="http://schemas.microsoft.com/office/powerpoint/2010/main" val="191018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cxnSp>
        <p:nvCxnSpPr>
          <p:cNvPr id="7" name="Straight Connector 6"/>
          <p:cNvCxnSpPr/>
          <p:nvPr/>
        </p:nvCxnSpPr>
        <p:spPr>
          <a:xfrm>
            <a:off x="7595286" y="3395535"/>
            <a:ext cx="1312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a:t>
            </a:r>
            <a:r>
              <a:rPr lang="en-US" sz="2400" dirty="0" err="1">
                <a:latin typeface="Arial-Rounded" pitchFamily="34" charset="0"/>
                <a:ea typeface="Arial-Rounded" pitchFamily="34" charset="0"/>
                <a:cs typeface="Arial-Rounded" pitchFamily="34" charset="0"/>
              </a:rPr>
              <a:t>Vì</a:t>
            </a:r>
            <a:r>
              <a:rPr lang="en-US" sz="2400" dirty="0">
                <a:latin typeface="Arial-Rounded" pitchFamily="34" charset="0"/>
                <a:ea typeface="Arial-Rounded" pitchFamily="34" charset="0"/>
                <a:cs typeface="Arial-Rounded" pitchFamily="34" charset="0"/>
              </a:rPr>
              <a:t>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nhặt rau giúp mẹ.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dọn nhà, rửa xoong nồi, cốc chén.  </a:t>
            </a:r>
            <a:r>
              <a:rPr lang="en-US" sz="2400" dirty="0" err="1">
                <a:latin typeface="Arial-Rounded" pitchFamily="34" charset="0"/>
                <a:ea typeface="Arial-Rounded" pitchFamily="34" charset="0"/>
                <a:cs typeface="Arial-Rounded" pitchFamily="34" charset="0"/>
              </a:rPr>
              <a:t>Ông</a:t>
            </a:r>
            <a:r>
              <a:rPr lang="en-US" sz="2400" dirty="0">
                <a:latin typeface="Arial-Rounded" pitchFamily="34" charset="0"/>
                <a:ea typeface="Arial-Rounded" pitchFamily="34" charset="0"/>
                <a:cs typeface="Arial-Rounded" pitchFamily="34" charset="0"/>
              </a:rPr>
              <a:t> bà trông em bé để mẹ nấu ăn.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nhà quây quần bên nhau.  </a:t>
            </a:r>
            <a:r>
              <a:rPr lang="en-US" sz="2400" dirty="0" err="1">
                <a:latin typeface="Arial-Rounded" pitchFamily="34" charset="0"/>
                <a:ea typeface="Arial-Rounded" pitchFamily="34" charset="0"/>
                <a:cs typeface="Arial-Rounded" pitchFamily="34" charset="0"/>
              </a:rPr>
              <a:t>Bữa</a:t>
            </a:r>
            <a:r>
              <a:rPr lang="en-US" sz="2400" dirty="0">
                <a:latin typeface="Arial-Rounded" pitchFamily="34" charset="0"/>
                <a:ea typeface="Arial-Rounded" pitchFamily="34" charset="0"/>
                <a:cs typeface="Arial-Rounded" pitchFamily="34" charset="0"/>
              </a:rPr>
              <a:t>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12" name="Oval 4"/>
          <p:cNvSpPr/>
          <p:nvPr/>
        </p:nvSpPr>
        <p:spPr>
          <a:xfrm>
            <a:off x="221918" y="872462"/>
            <a:ext cx="335726" cy="288559"/>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1</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3" name="Oval 4"/>
          <p:cNvSpPr/>
          <p:nvPr/>
        </p:nvSpPr>
        <p:spPr>
          <a:xfrm>
            <a:off x="234275" y="127028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2</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4" name="Oval 4"/>
          <p:cNvSpPr/>
          <p:nvPr/>
        </p:nvSpPr>
        <p:spPr>
          <a:xfrm>
            <a:off x="242344" y="1638416"/>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3</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5" name="Oval 4"/>
          <p:cNvSpPr/>
          <p:nvPr/>
        </p:nvSpPr>
        <p:spPr>
          <a:xfrm>
            <a:off x="270347" y="2007574"/>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4</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7" name="Oval 4"/>
          <p:cNvSpPr/>
          <p:nvPr/>
        </p:nvSpPr>
        <p:spPr>
          <a:xfrm>
            <a:off x="270347" y="241106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5</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8" name="Oval 4"/>
          <p:cNvSpPr/>
          <p:nvPr/>
        </p:nvSpPr>
        <p:spPr>
          <a:xfrm>
            <a:off x="316827" y="274625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6</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861050" y="2603698"/>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7</a:t>
            </a:r>
            <a:endParaRPr lang="vi-VN" altLang="vi-VN" sz="2400" b="1" dirty="0">
              <a:latin typeface="Arial" pitchFamily="34" charset="0"/>
              <a:cs typeface="Arial" pitchFamily="34" charset="0"/>
            </a:endParaRPr>
          </a:p>
        </p:txBody>
      </p:sp>
      <p:sp>
        <p:nvSpPr>
          <p:cNvPr id="21" name="Oval 4"/>
          <p:cNvSpPr/>
          <p:nvPr/>
        </p:nvSpPr>
        <p:spPr>
          <a:xfrm>
            <a:off x="234275" y="312714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8</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22" name="Rectangle 21"/>
          <p:cNvSpPr/>
          <p:nvPr/>
        </p:nvSpPr>
        <p:spPr>
          <a:xfrm>
            <a:off x="2151780" y="2973030"/>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9</a:t>
            </a:r>
            <a:endParaRPr lang="vi-VN" altLang="vi-VN" sz="2400" b="1" dirty="0">
              <a:latin typeface="Arial" pitchFamily="34" charset="0"/>
              <a:cs typeface="Arial" pitchFamily="34" charset="0"/>
            </a:endParaRPr>
          </a:p>
        </p:txBody>
      </p:sp>
      <p:sp>
        <p:nvSpPr>
          <p:cNvPr id="23" name="Rectangle 22"/>
          <p:cNvSpPr/>
          <p:nvPr/>
        </p:nvSpPr>
        <p:spPr>
          <a:xfrm>
            <a:off x="5295383" y="2994483"/>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10</a:t>
            </a:r>
            <a:endParaRPr lang="vi-VN" altLang="vi-VN" sz="2400" b="1" dirty="0">
              <a:latin typeface="Arial" pitchFamily="34" charset="0"/>
              <a:cs typeface="Arial" pitchFamily="34" charset="0"/>
            </a:endParaRPr>
          </a:p>
        </p:txBody>
      </p:sp>
      <p:sp>
        <p:nvSpPr>
          <p:cNvPr id="24" name="Rectangle 23"/>
          <p:cNvSpPr/>
          <p:nvPr/>
        </p:nvSpPr>
        <p:spPr>
          <a:xfrm>
            <a:off x="1854527" y="3321001"/>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11</a:t>
            </a:r>
            <a:endParaRPr lang="vi-VN" altLang="vi-VN" sz="2400" b="1" dirty="0">
              <a:latin typeface="Arial" pitchFamily="34" charset="0"/>
              <a:cs typeface="Arial" pitchFamily="34" charset="0"/>
            </a:endParaRPr>
          </a:p>
        </p:txBody>
      </p:sp>
      <p:sp>
        <p:nvSpPr>
          <p:cNvPr id="25" name="Rectangle 24"/>
          <p:cNvSpPr/>
          <p:nvPr/>
        </p:nvSpPr>
        <p:spPr>
          <a:xfrm>
            <a:off x="6844097" y="3304495"/>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12</a:t>
            </a:r>
            <a:endParaRPr lang="vi-VN" altLang="vi-VN" sz="2400" b="1" dirty="0">
              <a:latin typeface="Arial" pitchFamily="34" charset="0"/>
              <a:cs typeface="Arial" pitchFamily="34" charset="0"/>
            </a:endParaRPr>
          </a:p>
        </p:txBody>
      </p:sp>
      <p:sp>
        <p:nvSpPr>
          <p:cNvPr id="26" name="Rectangle 25"/>
          <p:cNvSpPr/>
          <p:nvPr/>
        </p:nvSpPr>
        <p:spPr>
          <a:xfrm>
            <a:off x="2074034" y="3652965"/>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13</a:t>
            </a:r>
            <a:endParaRPr lang="vi-VN" altLang="vi-VN" sz="2400" b="1" dirty="0">
              <a:latin typeface="Arial" pitchFamily="34" charset="0"/>
              <a:cs typeface="Arial" pitchFamily="34" charset="0"/>
            </a:endParaRPr>
          </a:p>
        </p:txBody>
      </p:sp>
      <p:sp>
        <p:nvSpPr>
          <p:cNvPr id="27" name="Rectangle 26"/>
          <p:cNvSpPr/>
          <p:nvPr/>
        </p:nvSpPr>
        <p:spPr>
          <a:xfrm>
            <a:off x="4942868" y="3665322"/>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14</a:t>
            </a:r>
            <a:endParaRPr lang="vi-VN" altLang="vi-VN" sz="2400" b="1" dirty="0">
              <a:latin typeface="Arial" pitchFamily="34" charset="0"/>
              <a:cs typeface="Arial" pitchFamily="34" charset="0"/>
            </a:endParaRPr>
          </a:p>
        </p:txBody>
      </p:sp>
      <p:cxnSp>
        <p:nvCxnSpPr>
          <p:cNvPr id="9" name="Straight Connector 3"/>
          <p:cNvCxnSpPr/>
          <p:nvPr/>
        </p:nvCxnSpPr>
        <p:spPr>
          <a:xfrm flipH="1">
            <a:off x="4987877" y="3431734"/>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3"/>
          <p:cNvCxnSpPr/>
          <p:nvPr/>
        </p:nvCxnSpPr>
        <p:spPr>
          <a:xfrm flipH="1">
            <a:off x="6553200" y="3799962"/>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3"/>
          <p:cNvCxnSpPr/>
          <p:nvPr/>
        </p:nvCxnSpPr>
        <p:spPr>
          <a:xfrm flipH="1">
            <a:off x="8976717" y="3806611"/>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8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p:bldP spid="21" grpId="0" animBg="1"/>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8" name="Straight Connector 7"/>
          <p:cNvCxnSpPr/>
          <p:nvPr/>
        </p:nvCxnSpPr>
        <p:spPr>
          <a:xfrm>
            <a:off x="6069240" y="3017111"/>
            <a:ext cx="11975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Liên hoan</a:t>
            </a:r>
            <a:r>
              <a:rPr lang="en-US">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1636</Words>
  <Application>Microsoft Office PowerPoint</Application>
  <PresentationFormat>On-screen Show (16:9)</PresentationFormat>
  <Paragraphs>158</Paragraphs>
  <Slides>22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.VnAvant</vt:lpstr>
      <vt:lpstr>Arial</vt:lpstr>
      <vt:lpstr>Arial Rounded MT Bold</vt:lpstr>
      <vt:lpstr>Arial-Rounded</vt:lpstr>
      <vt:lpstr>Calibri</vt:lpstr>
      <vt:lpstr>HP001 4H</vt:lpstr>
      <vt:lpstr>Times New Roman</vt:lpstr>
      <vt:lpstr>Verdana</vt:lpstr>
      <vt:lpstr>Office Theme</vt:lpstr>
      <vt:lpstr>PowerPoint Presentation</vt:lpstr>
      <vt:lpstr>PowerPoint Presentation</vt:lpstr>
      <vt:lpstr>PowerPoint Presentation</vt:lpstr>
      <vt:lpstr>Luyện đọc vần mới:</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Le Chi</cp:lastModifiedBy>
  <cp:revision>186</cp:revision>
  <dcterms:created xsi:type="dcterms:W3CDTF">2020-12-08T15:48:47Z</dcterms:created>
  <dcterms:modified xsi:type="dcterms:W3CDTF">2024-01-31T09:24:12Z</dcterms:modified>
</cp:coreProperties>
</file>