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8" r:id="rId4"/>
    <p:sldId id="260" r:id="rId5"/>
    <p:sldId id="277" r:id="rId6"/>
    <p:sldId id="263" r:id="rId7"/>
    <p:sldId id="262" r:id="rId8"/>
    <p:sldId id="274" r:id="rId9"/>
    <p:sldId id="275" r:id="rId10"/>
    <p:sldId id="276" r:id="rId11"/>
    <p:sldId id="278" r:id="rId12"/>
    <p:sldId id="279" r:id="rId13"/>
    <p:sldId id="266" r:id="rId14"/>
    <p:sldId id="267" r:id="rId15"/>
    <p:sldId id="268" r:id="rId16"/>
    <p:sldId id="270" r:id="rId17"/>
    <p:sldId id="271" r:id="rId18"/>
    <p:sldId id="272" r:id="rId19"/>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EF6"/>
    <a:srgbClr val="ECB2F0"/>
    <a:srgbClr val="E496EA"/>
    <a:srgbClr val="A521AF"/>
    <a:srgbClr val="D24CDC"/>
    <a:srgbClr val="DD77E5"/>
    <a:srgbClr val="BF27CB"/>
    <a:srgbClr val="873AC0"/>
    <a:srgbClr val="B65BDB"/>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có</a:t>
            </a:r>
            <a:r>
              <a:rPr lang="en-US" dirty="0"/>
              <a:t> </a:t>
            </a:r>
            <a:r>
              <a:rPr lang="en-US" dirty="0" err="1"/>
              <a:t>mấy</a:t>
            </a:r>
            <a:r>
              <a:rPr lang="en-US" dirty="0"/>
              <a:t> </a:t>
            </a:r>
            <a:r>
              <a:rPr lang="en-US" dirty="0" err="1"/>
              <a:t>câu</a:t>
            </a:r>
            <a:r>
              <a:rPr lang="en-US" dirty="0"/>
              <a:t> ?</a:t>
            </a:r>
          </a:p>
          <a:p>
            <a:r>
              <a:rPr lang="en-US" dirty="0" err="1"/>
              <a:t>Đọc</a:t>
            </a:r>
            <a:r>
              <a:rPr lang="en-US" dirty="0"/>
              <a:t> </a:t>
            </a:r>
            <a:r>
              <a:rPr lang="en-US" dirty="0" err="1"/>
              <a:t>nối</a:t>
            </a:r>
            <a:r>
              <a:rPr lang="en-US" dirty="0"/>
              <a:t> </a:t>
            </a:r>
            <a:r>
              <a:rPr lang="en-US" dirty="0" err="1"/>
              <a:t>tiếp</a:t>
            </a:r>
            <a:r>
              <a:rPr lang="en-US" dirty="0"/>
              <a:t> </a:t>
            </a:r>
            <a:r>
              <a:rPr lang="en-US" dirty="0" err="1"/>
              <a:t>câu</a:t>
            </a:r>
            <a:endParaRPr lang="en-US" dirty="0"/>
          </a:p>
        </p:txBody>
      </p:sp>
      <p:sp>
        <p:nvSpPr>
          <p:cNvPr id="4" name="Slide Number Placeholder 3"/>
          <p:cNvSpPr>
            <a:spLocks noGrp="1"/>
          </p:cNvSpPr>
          <p:nvPr>
            <p:ph type="sldNum" sz="quarter" idx="5"/>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41739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Đọc</a:t>
            </a:r>
            <a:r>
              <a:rPr lang="en-US" dirty="0"/>
              <a:t> </a:t>
            </a:r>
            <a:r>
              <a:rPr lang="en-US" dirty="0" err="1"/>
              <a:t>mẫu</a:t>
            </a:r>
            <a:r>
              <a:rPr lang="en-US" dirty="0"/>
              <a:t> </a:t>
            </a:r>
            <a:r>
              <a:rPr lang="en-US" dirty="0" err="1"/>
              <a:t>từ</a:t>
            </a:r>
            <a:r>
              <a:rPr lang="en-US" dirty="0"/>
              <a:t> </a:t>
            </a:r>
            <a:r>
              <a:rPr lang="en-US" dirty="0" err="1"/>
              <a:t>khó</a:t>
            </a:r>
            <a:endParaRPr lang="en-US" dirty="0"/>
          </a:p>
          <a:p>
            <a:r>
              <a:rPr lang="en-US" dirty="0"/>
              <a:t>HS </a:t>
            </a:r>
            <a:r>
              <a:rPr lang="en-US" dirty="0" err="1"/>
              <a:t>đọc</a:t>
            </a:r>
            <a:endParaRPr lang="en-US" dirty="0"/>
          </a:p>
          <a:p>
            <a:r>
              <a:rPr lang="en-US" dirty="0" err="1"/>
              <a:t>Lớp</a:t>
            </a:r>
            <a:r>
              <a:rPr lang="en-US" dirty="0"/>
              <a:t> </a:t>
            </a:r>
            <a:r>
              <a:rPr lang="en-US" dirty="0" err="1"/>
              <a:t>đồng</a:t>
            </a:r>
            <a:r>
              <a:rPr lang="en-US" dirty="0"/>
              <a:t> </a:t>
            </a:r>
            <a:r>
              <a:rPr lang="en-US" dirty="0" err="1"/>
              <a:t>thanh</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3AF9-DAE5-1B47-CE73-F8658A0A8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7FA8B-1E45-D8A4-09DF-304C47F57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81584-0D27-357C-6F22-E822DD546A5C}"/>
              </a:ext>
            </a:extLst>
          </p:cNvPr>
          <p:cNvSpPr>
            <a:spLocks noGrp="1"/>
          </p:cNvSpPr>
          <p:nvPr>
            <p:ph type="body" idx="1"/>
          </p:nvPr>
        </p:nvSpPr>
        <p:spPr/>
        <p:txBody>
          <a:bodyPr/>
          <a:lstStyle/>
          <a:p>
            <a:r>
              <a:rPr lang="en-US" dirty="0" err="1"/>
              <a:t>Đọc</a:t>
            </a:r>
            <a:r>
              <a:rPr lang="en-US" dirty="0"/>
              <a:t> </a:t>
            </a:r>
            <a:r>
              <a:rPr lang="en-US" dirty="0" err="1"/>
              <a:t>nối</a:t>
            </a:r>
            <a:r>
              <a:rPr lang="en-US" dirty="0"/>
              <a:t> </a:t>
            </a:r>
            <a:r>
              <a:rPr lang="en-US" dirty="0" err="1"/>
              <a:t>tiếp</a:t>
            </a:r>
            <a:r>
              <a:rPr lang="en-US" dirty="0"/>
              <a:t> </a:t>
            </a:r>
            <a:r>
              <a:rPr lang="en-US" dirty="0" err="1"/>
              <a:t>lần</a:t>
            </a:r>
            <a:r>
              <a:rPr lang="en-US" dirty="0"/>
              <a:t> 2</a:t>
            </a:r>
          </a:p>
        </p:txBody>
      </p:sp>
      <p:sp>
        <p:nvSpPr>
          <p:cNvPr id="4" name="Slide Number Placeholder 3">
            <a:extLst>
              <a:ext uri="{FF2B5EF4-FFF2-40B4-BE49-F238E27FC236}">
                <a16:creationId xmlns:a16="http://schemas.microsoft.com/office/drawing/2014/main" id="{97FB900A-627D-ECC7-AE87-F3E20DEF314A}"/>
              </a:ext>
            </a:extLst>
          </p:cNvPr>
          <p:cNvSpPr>
            <a:spLocks noGrp="1"/>
          </p:cNvSpPr>
          <p:nvPr>
            <p:ph type="sldNum" sz="quarter" idx="5"/>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03175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a:t>
            </a:r>
            <a:r>
              <a:rPr lang="en-US" dirty="0"/>
              <a:t> </a:t>
            </a:r>
            <a:r>
              <a:rPr lang="en-US" dirty="0" err="1"/>
              <a:t>đọc</a:t>
            </a:r>
            <a:endParaRPr lang="en-US" dirty="0"/>
          </a:p>
          <a:p>
            <a:r>
              <a:rPr lang="en-US" dirty="0" err="1"/>
              <a:t>Đọc</a:t>
            </a:r>
            <a:r>
              <a:rPr lang="en-US" dirty="0"/>
              <a:t> </a:t>
            </a:r>
            <a:r>
              <a:rPr lang="en-US" dirty="0" err="1"/>
              <a:t>thành</a:t>
            </a:r>
            <a:r>
              <a:rPr lang="en-US" dirty="0"/>
              <a:t> </a:t>
            </a:r>
            <a:r>
              <a:rPr lang="en-US" dirty="0" err="1"/>
              <a:t>tiếng</a:t>
            </a:r>
            <a:r>
              <a:rPr lang="en-US" dirty="0"/>
              <a:t> </a:t>
            </a:r>
            <a:r>
              <a:rPr lang="en-US" dirty="0" err="1"/>
              <a:t>cả</a:t>
            </a:r>
            <a:r>
              <a:rPr lang="en-US" dirty="0"/>
              <a:t> </a:t>
            </a:r>
            <a:r>
              <a:rPr lang="en-US" dirty="0" err="1"/>
              <a:t>bài</a:t>
            </a:r>
            <a:endParaRPr lang="en-US" dirty="0"/>
          </a:p>
          <a:p>
            <a:endParaRPr lang="en-US" dirty="0"/>
          </a:p>
          <a:p>
            <a:r>
              <a:rPr lang="en-US" dirty="0" err="1"/>
              <a:t>Đọc</a:t>
            </a:r>
            <a:r>
              <a:rPr lang="en-US" dirty="0"/>
              <a:t> </a:t>
            </a:r>
            <a:r>
              <a:rPr lang="en-US" dirty="0" err="1"/>
              <a:t>đồng</a:t>
            </a:r>
            <a:r>
              <a:rPr lang="en-US" dirty="0"/>
              <a:t> </a:t>
            </a:r>
            <a:r>
              <a:rPr lang="en-US" dirty="0" err="1"/>
              <a:t>thanh</a:t>
            </a:r>
            <a:endParaRPr lang="en-US" dirty="0"/>
          </a:p>
        </p:txBody>
      </p:sp>
      <p:sp>
        <p:nvSpPr>
          <p:cNvPr id="4" name="Slide Number Placeholder 3"/>
          <p:cNvSpPr>
            <a:spLocks noGrp="1"/>
          </p:cNvSpPr>
          <p:nvPr>
            <p:ph type="sldNum" sz="quarter" idx="5"/>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78551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2/18/2024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76200" y="-19050"/>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DD77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endParaRPr lang="en-US" sz="4000"/>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endParaRPr lang="en-US" sz="4000"/>
          </a:p>
        </p:txBody>
      </p:sp>
      <p:sp>
        <p:nvSpPr>
          <p:cNvPr id="5" name="Rectangle 4"/>
          <p:cNvSpPr/>
          <p:nvPr/>
        </p:nvSpPr>
        <p:spPr>
          <a:xfrm>
            <a:off x="0" y="5010150"/>
            <a:ext cx="9144000" cy="133350"/>
          </a:xfrm>
          <a:prstGeom prst="rect">
            <a:avLst/>
          </a:prstGeom>
          <a:solidFill>
            <a:srgbClr val="DD77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sz="4000"/>
          </a:p>
        </p:txBody>
      </p:sp>
      <p:grpSp>
        <p:nvGrpSpPr>
          <p:cNvPr id="2" name="Group 1"/>
          <p:cNvGrpSpPr/>
          <p:nvPr/>
        </p:nvGrpSpPr>
        <p:grpSpPr>
          <a:xfrm>
            <a:off x="2400655" y="2152116"/>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sz="400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DD77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sz="400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sz="4000"/>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8" name="Oval 7"/>
            <p:cNvSpPr/>
            <p:nvPr/>
          </p:nvSpPr>
          <p:spPr>
            <a:xfrm>
              <a:off x="1252971" y="1095375"/>
              <a:ext cx="914400" cy="914400"/>
            </a:xfrm>
            <a:prstGeom prst="ellipse">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grpSp>
        <p:nvGrpSpPr>
          <p:cNvPr id="21" name="Group 20"/>
          <p:cNvGrpSpPr/>
          <p:nvPr/>
        </p:nvGrpSpPr>
        <p:grpSpPr>
          <a:xfrm>
            <a:off x="-659634"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25" name="Oval 24"/>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sp>
        <p:nvSpPr>
          <p:cNvPr id="28" name="TextBox 27"/>
          <p:cNvSpPr txBox="1"/>
          <p:nvPr/>
        </p:nvSpPr>
        <p:spPr>
          <a:xfrm>
            <a:off x="12700" y="178394"/>
            <a:ext cx="1341530" cy="707801"/>
          </a:xfrm>
          <a:prstGeom prst="rect">
            <a:avLst/>
          </a:prstGeom>
          <a:noFill/>
        </p:spPr>
        <p:txBody>
          <a:bodyPr wrap="square" lIns="91354" tIns="45678" rIns="91354" bIns="45678" rtlCol="0">
            <a:spAutoFit/>
          </a:bodyPr>
          <a:lstStyle/>
          <a:p>
            <a:pPr algn="ctr"/>
            <a:r>
              <a:rPr lang="en-US" sz="4000" b="1">
                <a:solidFill>
                  <a:srgbClr val="7030A0"/>
                </a:solidFill>
                <a:latin typeface="Arial Rounded MT Bold" pitchFamily="34" charset="0"/>
                <a:ea typeface="Arial-Rounded" pitchFamily="34" charset="0"/>
                <a:cs typeface="Times New Roman" pitchFamily="18" charset="0"/>
              </a:rPr>
              <a:t>3</a:t>
            </a:r>
          </a:p>
        </p:txBody>
      </p:sp>
      <p:sp>
        <p:nvSpPr>
          <p:cNvPr id="29" name="TextBox 28"/>
          <p:cNvSpPr txBox="1"/>
          <p:nvPr/>
        </p:nvSpPr>
        <p:spPr>
          <a:xfrm>
            <a:off x="1399309" y="437711"/>
            <a:ext cx="7592291" cy="707801"/>
          </a:xfrm>
          <a:prstGeom prst="rect">
            <a:avLst/>
          </a:prstGeom>
          <a:noFill/>
        </p:spPr>
        <p:txBody>
          <a:bodyPr wrap="square" lIns="91354" tIns="45678" rIns="91354" bIns="45678" rtlCol="0">
            <a:spAutoFit/>
          </a:bodyPr>
          <a:lstStyle/>
          <a:p>
            <a:pPr algn="ctr"/>
            <a:r>
              <a:rPr lang="en-US" sz="4000" b="1" dirty="0">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399309" y="2166844"/>
            <a:ext cx="990600" cy="954023"/>
          </a:xfrm>
          <a:prstGeom prst="rect">
            <a:avLst/>
          </a:prstGeom>
          <a:noFill/>
        </p:spPr>
        <p:txBody>
          <a:bodyPr wrap="square" lIns="91354" tIns="45678" rIns="91354" bIns="45678" rtlCol="0">
            <a:spAutoFit/>
          </a:bodyPr>
          <a:lstStyle/>
          <a:p>
            <a:pPr algn="ctr"/>
            <a:r>
              <a:rPr lang="en-US" sz="2800" b="1" dirty="0" err="1">
                <a:solidFill>
                  <a:schemeClr val="bg1"/>
                </a:solidFill>
                <a:latin typeface="Arial-Rounded" pitchFamily="34" charset="0"/>
                <a:ea typeface="Arial-Rounded" pitchFamily="34" charset="0"/>
                <a:cs typeface="Arial-Rounded" pitchFamily="34" charset="0"/>
              </a:rPr>
              <a:t>Bài</a:t>
            </a:r>
            <a:endParaRPr lang="en-US" sz="2800" b="1" dirty="0">
              <a:solidFill>
                <a:schemeClr val="bg1"/>
              </a:solidFill>
              <a:latin typeface="Arial-Rounded" pitchFamily="34" charset="0"/>
              <a:ea typeface="Arial-Rounded" pitchFamily="34" charset="0"/>
              <a:cs typeface="Arial-Rounded" pitchFamily="34" charset="0"/>
            </a:endParaRPr>
          </a:p>
          <a:p>
            <a:pPr algn="ctr"/>
            <a:r>
              <a:rPr lang="en-US" sz="2800" b="1" dirty="0">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707801"/>
          </a:xfrm>
          <a:prstGeom prst="rect">
            <a:avLst/>
          </a:prstGeom>
          <a:noFill/>
        </p:spPr>
        <p:txBody>
          <a:bodyPr wrap="square" lIns="91354" tIns="45678" rIns="91354" bIns="45678" rtlCol="0">
            <a:spAutoFit/>
          </a:bodyPr>
          <a:lstStyle/>
          <a:p>
            <a:pPr algn="ctr"/>
            <a:r>
              <a:rPr lang="en-US" sz="4000" b="1">
                <a:solidFill>
                  <a:srgbClr val="B65BDB"/>
                </a:solidFill>
                <a:latin typeface="Arial-Rounded" pitchFamily="34" charset="0"/>
                <a:ea typeface="Arial-Rounded" pitchFamily="34" charset="0"/>
                <a:cs typeface="Arial-Rounded" pitchFamily="34" charset="0"/>
              </a:rPr>
              <a:t>TÔI ĐI HỌC</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819150"/>
            <a:ext cx="8229600" cy="857250"/>
          </a:xfrm>
        </p:spPr>
        <p:txBody>
          <a:bodyPr>
            <a:normAutofit fontScale="90000"/>
          </a:bodyPr>
          <a:lstStyle/>
          <a:p>
            <a:pPr algn="just"/>
            <a:r>
              <a:rPr lang="en-US">
                <a:solidFill>
                  <a:srgbClr val="FF0000"/>
                </a:solidFill>
                <a:latin typeface="Arial-Rounded" pitchFamily="34" charset="0"/>
                <a:ea typeface="Arial-Rounded" pitchFamily="34" charset="0"/>
                <a:cs typeface="Arial-Rounded" pitchFamily="34" charset="0"/>
              </a:rPr>
              <a:t>Bỡ ngỡ</a:t>
            </a:r>
            <a:r>
              <a:rPr lang="en-US">
                <a:latin typeface="Arial-Rounded" pitchFamily="34" charset="0"/>
                <a:ea typeface="Arial-Rounded" pitchFamily="34" charset="0"/>
                <a:cs typeface="Arial-Rounded" pitchFamily="34" charset="0"/>
              </a:rPr>
              <a:t>: ngơ ngác, lúng túng vì chưa quen thuộc</a:t>
            </a:r>
          </a:p>
        </p:txBody>
      </p:sp>
      <p:sp>
        <p:nvSpPr>
          <p:cNvPr id="4" name="Title 1"/>
          <p:cNvSpPr txBox="1">
            <a:spLocks/>
          </p:cNvSpPr>
          <p:nvPr/>
        </p:nvSpPr>
        <p:spPr>
          <a:xfrm>
            <a:off x="368300" y="1962150"/>
            <a:ext cx="8394700" cy="1905000"/>
          </a:xfrm>
          <a:prstGeom prst="rect">
            <a:avLst/>
          </a:prstGeom>
        </p:spPr>
        <p:txBody>
          <a:bodyPr vert="horz" lIns="91354" tIns="45678" rIns="91354" bIns="45678" rtlCol="0" anchor="ctr">
            <a:normAutofit fontScale="90000" lnSpcReduction="10000"/>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Nép</a:t>
            </a:r>
            <a:r>
              <a:rPr lang="en-US">
                <a:latin typeface="Arial-Rounded" pitchFamily="34" charset="0"/>
                <a:ea typeface="Arial-Rounded" pitchFamily="34" charset="0"/>
                <a:cs typeface="Arial-Rounded" pitchFamily="34" charset="0"/>
              </a:rPr>
              <a:t>: thu người lại và áp sát vào người hoặc vật khác để tránh hoặc để che chở.</a:t>
            </a:r>
          </a:p>
        </p:txBody>
      </p:sp>
    </p:spTree>
    <p:extLst>
      <p:ext uri="{BB962C8B-B14F-4D97-AF65-F5344CB8AC3E}">
        <p14:creationId xmlns:p14="http://schemas.microsoft.com/office/powerpoint/2010/main" val="291296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2CC5D-F891-1FF3-88BE-592A2F0A338D}"/>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D384FB95-D289-9C0D-3D76-3492D56A3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83" y="90333"/>
            <a:ext cx="8456902" cy="42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D089266D-3758-86EE-557A-C43572CF8D45}"/>
              </a:ext>
            </a:extLst>
          </p:cNvPr>
          <p:cNvSpPr txBox="1"/>
          <p:nvPr/>
        </p:nvSpPr>
        <p:spPr>
          <a:xfrm>
            <a:off x="962891" y="4378481"/>
            <a:ext cx="7086600" cy="584703"/>
          </a:xfrm>
          <a:prstGeom prst="rect">
            <a:avLst/>
          </a:prstGeom>
          <a:solidFill>
            <a:srgbClr val="F3CEF6"/>
          </a:solidFill>
        </p:spPr>
        <p:txBody>
          <a:bodyPr wrap="square" lIns="91367" tIns="45684" rIns="91367" bIns="45684" rtlCol="0">
            <a:spAutoFit/>
          </a:bodyPr>
          <a:lstStyle/>
          <a:p>
            <a:pPr lvl="0" algn="ctr">
              <a:defRPr/>
            </a:pPr>
            <a:r>
              <a:rPr lang="en-US" sz="3200">
                <a:solidFill>
                  <a:prstClr val="black"/>
                </a:solidFill>
                <a:latin typeface="Arial-Rounded" pitchFamily="34" charset="0"/>
                <a:ea typeface="Arial-Rounded" pitchFamily="34" charset="0"/>
                <a:cs typeface="Arial-Rounded" pitchFamily="34" charset="0"/>
              </a:rPr>
              <a:t>Đọc theo nhóm</a:t>
            </a:r>
            <a:endParaRPr lang="en-US" sz="3200" dirty="0">
              <a:solidFill>
                <a:prstClr val="black"/>
              </a:solidFill>
              <a:latin typeface="Arial-Rounded" pitchFamily="34" charset="0"/>
              <a:ea typeface="Arial-Rounded" pitchFamily="34" charset="0"/>
              <a:cs typeface="Arial-Rounded" pitchFamily="34" charset="0"/>
            </a:endParaRPr>
          </a:p>
        </p:txBody>
      </p:sp>
      <p:sp>
        <p:nvSpPr>
          <p:cNvPr id="9" name="TextBox 8">
            <a:extLst>
              <a:ext uri="{FF2B5EF4-FFF2-40B4-BE49-F238E27FC236}">
                <a16:creationId xmlns:a16="http://schemas.microsoft.com/office/drawing/2014/main" id="{41CF8AA1-8FAC-4687-2286-D56EDF8775B6}"/>
              </a:ext>
            </a:extLst>
          </p:cNvPr>
          <p:cNvSpPr txBox="1"/>
          <p:nvPr/>
        </p:nvSpPr>
        <p:spPr>
          <a:xfrm>
            <a:off x="1371600" y="4366655"/>
            <a:ext cx="6096000" cy="584703"/>
          </a:xfrm>
          <a:prstGeom prst="rect">
            <a:avLst/>
          </a:prstGeom>
          <a:solidFill>
            <a:srgbClr val="F3CEF6"/>
          </a:solidFill>
        </p:spPr>
        <p:txBody>
          <a:bodyPr wrap="square" lIns="91367" tIns="45684" rIns="91367" bIns="45684" rtlCol="0">
            <a:spAutoFit/>
          </a:bodyPr>
          <a:lstStyle/>
          <a:p>
            <a:pPr marL="0" marR="0" lvl="0" indent="0" algn="ctr" defTabSz="91354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Thi</a:t>
            </a:r>
            <a:r>
              <a:rPr kumimoji="0" lang="en-US" sz="32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rPr>
              <a:t>đọc</a:t>
            </a:r>
            <a:r>
              <a:rPr kumimoji="0" lang="en-US" sz="32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rPr>
              <a:t>nhóm</a:t>
            </a:r>
            <a:endPar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692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1+#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ADB1-C7B5-61C7-D144-527701F4BAAF}"/>
              </a:ext>
            </a:extLst>
          </p:cNvPr>
          <p:cNvSpPr>
            <a:spLocks noGrp="1"/>
          </p:cNvSpPr>
          <p:nvPr>
            <p:ph type="title"/>
          </p:nvPr>
        </p:nvSpPr>
        <p:spPr/>
        <p:txBody>
          <a:bodyPr/>
          <a:lstStyle/>
          <a:p>
            <a:r>
              <a:rPr lang="en-US" dirty="0" err="1"/>
              <a:t>Tiết</a:t>
            </a:r>
            <a:r>
              <a:rPr lang="en-US" dirty="0"/>
              <a:t> 2</a:t>
            </a:r>
          </a:p>
        </p:txBody>
      </p:sp>
    </p:spTree>
    <p:extLst>
      <p:ext uri="{BB962C8B-B14F-4D97-AF65-F5344CB8AC3E}">
        <p14:creationId xmlns:p14="http://schemas.microsoft.com/office/powerpoint/2010/main" val="402457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9" y="269313"/>
            <a:ext cx="2964871" cy="461580"/>
          </a:xfrm>
          <a:prstGeom prst="rect">
            <a:avLst/>
          </a:prstGeom>
          <a:noFill/>
        </p:spPr>
        <p:txBody>
          <a:bodyPr wrap="square" lIns="91354" tIns="45678" rIns="91354" bIns="45678"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sp>
        <p:nvSpPr>
          <p:cNvPr id="2" name="Cloud 1"/>
          <p:cNvSpPr/>
          <p:nvPr/>
        </p:nvSpPr>
        <p:spPr>
          <a:xfrm>
            <a:off x="6934200" y="238635"/>
            <a:ext cx="2209800" cy="9144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5" y="695835"/>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2" y="1428750"/>
            <a:ext cx="7856135" cy="2246696"/>
          </a:xfrm>
          <a:prstGeom prst="rect">
            <a:avLst/>
          </a:prstGeom>
        </p:spPr>
        <p:txBody>
          <a:bodyPr wrap="square" lIns="91367" tIns="45684" rIns="91367" bIns="45684">
            <a:spAutoFit/>
          </a:bodyPr>
          <a:lstStyle/>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Một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buổi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mai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âu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yếm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nắm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tay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dẫn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trên</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đường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dài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hẹp</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đường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này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nhiều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lần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nhưng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lần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này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tự</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nhiên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thấy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lạ</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vật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xung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quanh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đều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thay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đổi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nay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a:t>
            </a:r>
          </a:p>
        </p:txBody>
      </p:sp>
      <p:sp>
        <p:nvSpPr>
          <p:cNvPr id="5" name="TextBox 4"/>
          <p:cNvSpPr txBox="1"/>
          <p:nvPr/>
        </p:nvSpPr>
        <p:spPr>
          <a:xfrm>
            <a:off x="2895600" y="466148"/>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31586" y="3870325"/>
            <a:ext cx="7453746" cy="1077145"/>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Bạn nhỏ trong bài đi học buổi thứ mấy? </a:t>
            </a:r>
          </a:p>
          <a:p>
            <a:pPr algn="ctr"/>
            <a:r>
              <a:rPr lang="en-US" sz="3200">
                <a:latin typeface="Arial-Rounded" pitchFamily="34" charset="0"/>
                <a:ea typeface="Arial-Rounded" pitchFamily="34" charset="0"/>
                <a:cs typeface="Arial-Rounded" pitchFamily="34" charset="0"/>
              </a:rPr>
              <a:t>Ai là người dẫn bạn đi học?</a:t>
            </a:r>
          </a:p>
        </p:txBody>
      </p:sp>
      <p:sp>
        <p:nvSpPr>
          <p:cNvPr id="7" name="TextBox 6"/>
          <p:cNvSpPr txBox="1"/>
          <p:nvPr/>
        </p:nvSpPr>
        <p:spPr>
          <a:xfrm>
            <a:off x="1031586" y="3870325"/>
            <a:ext cx="7453746" cy="1077145"/>
          </a:xfrm>
          <a:prstGeom prst="rect">
            <a:avLst/>
          </a:prstGeom>
          <a:solidFill>
            <a:srgbClr val="F3CEF6"/>
          </a:solidFill>
        </p:spPr>
        <p:txBody>
          <a:bodyPr wrap="square" lIns="91367" tIns="45684" rIns="91367" bIns="45684" rtlCol="0">
            <a:spAutoFit/>
          </a:bodyPr>
          <a:lstStyle/>
          <a:p>
            <a:pPr algn="ctr"/>
            <a:r>
              <a:rPr lang="en-US" sz="3200" dirty="0" err="1">
                <a:latin typeface="Arial-Rounded" pitchFamily="34" charset="0"/>
                <a:ea typeface="Arial-Rounded" pitchFamily="34" charset="0"/>
                <a:cs typeface="Arial-Rounded" pitchFamily="34" charset="0"/>
              </a:rPr>
              <a:t>Ngày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đầu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nhỏ</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thấy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vật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xung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quanh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ra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sao</a:t>
            </a:r>
            <a:r>
              <a:rPr lang="en-US" sz="32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250" fill="hold"/>
                                        <p:tgtEl>
                                          <p:spTgt spid="6"/>
                                        </p:tgtEl>
                                        <p:attrNameLst>
                                          <p:attrName>ppt_x</p:attrName>
                                        </p:attrNameLst>
                                      </p:cBhvr>
                                      <p:tavLst>
                                        <p:tav tm="0">
                                          <p:val>
                                            <p:strVal val="1+#ppt_w/2"/>
                                          </p:val>
                                        </p:tav>
                                        <p:tav tm="100000">
                                          <p:val>
                                            <p:strVal val="#ppt_x"/>
                                          </p:val>
                                        </p:tav>
                                      </p:tavLst>
                                    </p:anim>
                                    <p:anim calcmode="lin" valueType="num">
                                      <p:cBhvr additive="base">
                                        <p:cTn id="19"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1+#ppt_w/2"/>
                                          </p:val>
                                        </p:tav>
                                        <p:tav tm="100000">
                                          <p:val>
                                            <p:strVal val="#ppt_x"/>
                                          </p:val>
                                        </p:tav>
                                      </p:tavLst>
                                    </p:anim>
                                    <p:anim calcmode="lin" valueType="num">
                                      <p:cBhvr additive="base">
                                        <p:cTn id="2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018" y="1060492"/>
            <a:ext cx="8575964" cy="2246696"/>
          </a:xfrm>
          <a:prstGeom prst="rect">
            <a:avLst/>
          </a:prstGeom>
        </p:spPr>
        <p:txBody>
          <a:bodyPr wrap="square" lIns="91367" tIns="45684" rIns="91367" bIns="45684">
            <a:spAutoFit/>
          </a:bodyPr>
          <a:lstStyle/>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Cũng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như</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mấy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cậu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trò</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bỡ</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ngỡ</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nép</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người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thân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Thầy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giáo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trẻ</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gương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mặt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hiền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từ</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đón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chúng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lớp</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nhìn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bàn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ghế</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chỗ</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ngồi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rồi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nhận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vật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riêng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mình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nhìn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ngồi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người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chưa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quen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biết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nhưng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không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thấy</a:t>
            </a:r>
            <a:r>
              <a:rPr lang="en-US" sz="2800" dirty="0">
                <a:latin typeface="Arial-Rounded" pitchFamily="34" charset="0"/>
                <a:ea typeface="Arial-Rounded" pitchFamily="34" charset="0"/>
                <a:cs typeface="Arial-Rounded" pitchFamily="34" charset="0"/>
              </a:rPr>
              <a:t> xa </a:t>
            </a:r>
            <a:r>
              <a:rPr lang="en-US" sz="2800" dirty="0" err="1">
                <a:latin typeface="Arial-Rounded" pitchFamily="34" charset="0"/>
                <a:ea typeface="Arial-Rounded" pitchFamily="34" charset="0"/>
                <a:cs typeface="Arial-Rounded" pitchFamily="34" charset="0"/>
              </a:rPr>
              <a:t>lạ</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chút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nào</a:t>
            </a:r>
            <a:r>
              <a:rPr lang="en-US" sz="2800" dirty="0">
                <a:latin typeface="Arial-Rounded" pitchFamily="34" charset="0"/>
                <a:ea typeface="Arial-Rounded" pitchFamily="34" charset="0"/>
                <a:cs typeface="Arial-Rounded" pitchFamily="34" charset="0"/>
              </a:rPr>
              <a:t>.</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Những học trò mới đã làm gì khi còn bỡ ngỡ?</a:t>
            </a:r>
          </a:p>
        </p:txBody>
      </p:sp>
      <p:sp>
        <p:nvSpPr>
          <p:cNvPr id="7" name="TextBox 6"/>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Bạn nhỏ thấy người bạn ngồi bên thế nào?</a:t>
            </a:r>
          </a:p>
        </p:txBody>
      </p:sp>
      <p:sp>
        <p:nvSpPr>
          <p:cNvPr id="8" name="TextBox 7"/>
          <p:cNvSpPr txBox="1"/>
          <p:nvPr/>
        </p:nvSpPr>
        <p:spPr>
          <a:xfrm>
            <a:off x="414867" y="4325589"/>
            <a:ext cx="8534400" cy="523147"/>
          </a:xfrm>
          <a:prstGeom prst="rect">
            <a:avLst/>
          </a:prstGeom>
          <a:solidFill>
            <a:srgbClr val="F3CEF6"/>
          </a:solidFill>
        </p:spPr>
        <p:txBody>
          <a:bodyPr wrap="square" lIns="91367" tIns="45684" rIns="91367" bIns="45684" rtlCol="0">
            <a:spAutoFit/>
          </a:bodyPr>
          <a:lstStyle/>
          <a:p>
            <a:pPr algn="ctr"/>
            <a:r>
              <a:rPr lang="en-US" sz="2800" dirty="0">
                <a:latin typeface="Arial-Rounded" pitchFamily="34" charset="0"/>
                <a:ea typeface="Arial-Rounded" pitchFamily="34" charset="0"/>
                <a:cs typeface="Arial-Rounded" pitchFamily="34" charset="0"/>
              </a:rPr>
              <a:t>Em </a:t>
            </a:r>
            <a:r>
              <a:rPr lang="en-US" sz="2800" dirty="0" err="1">
                <a:latin typeface="Arial-Rounded" pitchFamily="34" charset="0"/>
                <a:ea typeface="Arial-Rounded" pitchFamily="34" charset="0"/>
                <a:cs typeface="Arial-Rounded" pitchFamily="34" charset="0"/>
              </a:rPr>
              <a:t>kể</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ngày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đầu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tiên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lớp</a:t>
            </a:r>
            <a:r>
              <a:rPr lang="en-US" sz="2800" dirty="0">
                <a:latin typeface="Arial-Rounded" pitchFamily="34" charset="0"/>
                <a:ea typeface="Arial-Rounded" pitchFamily="34" charset="0"/>
                <a:cs typeface="Arial-Rounded" pitchFamily="34" charset="0"/>
              </a:rPr>
              <a:t> 1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mình</a:t>
            </a:r>
            <a:endParaRPr lang="en-US" sz="28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9" y="445960"/>
            <a:ext cx="7536871" cy="461580"/>
          </a:xfrm>
          <a:prstGeom prst="rect">
            <a:avLst/>
          </a:prstGeom>
          <a:noFill/>
        </p:spPr>
        <p:txBody>
          <a:bodyPr wrap="square" lIns="91354" tIns="45678" rIns="91354" bIns="45678"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a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291453" y="1276350"/>
            <a:ext cx="8561093" cy="954035"/>
          </a:xfrm>
          <a:prstGeom prst="rect">
            <a:avLst/>
          </a:prstGeom>
        </p:spPr>
        <p:txBody>
          <a:bodyPr wrap="square" lIns="91367" tIns="45684" rIns="91367" bIns="45684">
            <a:spAutoFit/>
          </a:bodyPr>
          <a:lstStyle/>
          <a:p>
            <a:pPr marL="514350" indent="-514350">
              <a:buAutoNum type="alphaLcPeriod"/>
            </a:pPr>
            <a:r>
              <a:rPr lang="en-US" sz="2800" dirty="0" err="1">
                <a:latin typeface="Arial-Rounded" pitchFamily="34" charset="0"/>
                <a:ea typeface="Arial-Rounded" pitchFamily="34" charset="0"/>
                <a:cs typeface="Arial-Rounded" pitchFamily="34" charset="0"/>
              </a:rPr>
              <a:t>Ngày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đầu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học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nhỏ</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thấy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vật</a:t>
            </a:r>
            <a:r>
              <a:rPr lang="en-US" sz="2800" dirty="0">
                <a:latin typeface="Arial-Rounded" pitchFamily="34" charset="0"/>
                <a:ea typeface="Arial-Rounded" pitchFamily="34" charset="0"/>
                <a:cs typeface="Arial-Rounded" pitchFamily="34" charset="0"/>
              </a:rPr>
              <a:t> </a:t>
            </a:r>
          </a:p>
          <a:p>
            <a:r>
              <a:rPr lang="en-US" sz="2800" dirty="0" err="1">
                <a:latin typeface="Arial-Rounded" pitchFamily="34" charset="0"/>
                <a:ea typeface="Arial-Rounded" pitchFamily="34" charset="0"/>
                <a:cs typeface="Arial-Rounded" pitchFamily="34" charset="0"/>
              </a:rPr>
              <a:t>xung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quanh</a:t>
            </a:r>
            <a:r>
              <a:rPr lang="en-US" sz="2800" dirty="0">
                <a:latin typeface="Arial-Rounded" pitchFamily="34" charset="0"/>
                <a:ea typeface="Arial-Rounded" pitchFamily="34" charset="0"/>
                <a:cs typeface="Arial-Rounded" pitchFamily="34" charset="0"/>
              </a:rPr>
              <a:t> (…).</a:t>
            </a:r>
          </a:p>
        </p:txBody>
      </p:sp>
      <p:sp>
        <p:nvSpPr>
          <p:cNvPr id="2" name="Rectangle 1">
            <a:extLst>
              <a:ext uri="{FF2B5EF4-FFF2-40B4-BE49-F238E27FC236}">
                <a16:creationId xmlns:a16="http://schemas.microsoft.com/office/drawing/2014/main" id="{4BD17906-37A7-A029-522B-93435318DB0C}"/>
              </a:ext>
            </a:extLst>
          </p:cNvPr>
          <p:cNvSpPr/>
          <p:nvPr/>
        </p:nvSpPr>
        <p:spPr>
          <a:xfrm>
            <a:off x="2362200" y="1762540"/>
            <a:ext cx="2209800" cy="4678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rPr>
              <a:t>đều</a:t>
            </a:r>
            <a:r>
              <a:rPr lang="en-US" sz="2800" dirty="0">
                <a:solidFill>
                  <a:srgbClr val="0070C0"/>
                </a:solidFill>
              </a:rPr>
              <a:t> </a:t>
            </a:r>
            <a:r>
              <a:rPr lang="en-US" sz="2800" dirty="0" err="1">
                <a:solidFill>
                  <a:srgbClr val="0070C0"/>
                </a:solidFill>
              </a:rPr>
              <a:t>thay</a:t>
            </a:r>
            <a:r>
              <a:rPr lang="en-US" sz="2800" dirty="0">
                <a:solidFill>
                  <a:srgbClr val="0070C0"/>
                </a:solidFill>
              </a:rPr>
              <a:t> </a:t>
            </a:r>
            <a:r>
              <a:rPr lang="en-US" sz="2800" dirty="0" err="1">
                <a:solidFill>
                  <a:srgbClr val="0070C0"/>
                </a:solidFill>
              </a:rPr>
              <a:t>đổi</a:t>
            </a:r>
            <a:r>
              <a:rPr lang="en-US" sz="2800" dirty="0">
                <a:solidFill>
                  <a:srgbClr val="0070C0"/>
                </a:solidFill>
              </a:rPr>
              <a:t>.</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2"/>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407" b="23210"/>
          <a:stretch/>
        </p:blipFill>
        <p:spPr>
          <a:xfrm>
            <a:off x="0" y="53975"/>
            <a:ext cx="9144000" cy="4235366"/>
          </a:xfrm>
          <a:prstGeom prst="rect">
            <a:avLst/>
          </a:prstGeom>
        </p:spPr>
      </p:pic>
      <p:sp>
        <p:nvSpPr>
          <p:cNvPr id="4" name="TextBox 3"/>
          <p:cNvSpPr txBox="1"/>
          <p:nvPr/>
        </p:nvSpPr>
        <p:spPr>
          <a:xfrm>
            <a:off x="0" y="4151365"/>
            <a:ext cx="9144000" cy="954035"/>
          </a:xfrm>
          <a:prstGeom prst="rect">
            <a:avLst/>
          </a:prstGeom>
          <a:solidFill>
            <a:srgbClr val="F3CEF6"/>
          </a:solidFill>
        </p:spPr>
        <p:txBody>
          <a:bodyPr wrap="square" lIns="91367" tIns="45684" rIns="91367" bIns="45684"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a:latin typeface="Arial-Rounded" pitchFamily="34" charset="0"/>
                <a:ea typeface="Arial-Rounded" pitchFamily="34" charset="0"/>
                <a:cs typeface="Arial-Rounded" pitchFamily="34" charset="0"/>
              </a:rPr>
              <a:t>Tôi đi học </a:t>
            </a:r>
            <a:r>
              <a:rPr lang="en-US" sz="2800" b="1">
                <a:latin typeface="Arial-Rounded" pitchFamily="34" charset="0"/>
                <a:ea typeface="Arial-Rounded" pitchFamily="34" charset="0"/>
                <a:cs typeface="Arial-Rounded" pitchFamily="34" charset="0"/>
              </a:rPr>
              <a:t>trang 44, 45</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46, trang 47.</a:t>
            </a:r>
          </a:p>
        </p:txBody>
      </p:sp>
      <p:sp>
        <p:nvSpPr>
          <p:cNvPr id="3" name="Rectangle 2"/>
          <p:cNvSpPr/>
          <p:nvPr/>
        </p:nvSpPr>
        <p:spPr>
          <a:xfrm>
            <a:off x="0" y="501015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5" name="Rectangle 4"/>
          <p:cNvSpPr/>
          <p:nvPr/>
        </p:nvSpPr>
        <p:spPr>
          <a:xfrm>
            <a:off x="0" y="-1270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1450"/>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260747"/>
            <a:ext cx="7391400" cy="461580"/>
          </a:xfrm>
          <a:prstGeom prst="rect">
            <a:avLst/>
          </a:prstGeom>
          <a:noFill/>
        </p:spPr>
        <p:txBody>
          <a:bodyPr wrap="square" lIns="91354" tIns="45678" rIns="91354" bIns="45678" rtlCol="0">
            <a:spAutoFit/>
          </a:bodyPr>
          <a:lstStyle/>
          <a:p>
            <a:pPr algn="just"/>
            <a:r>
              <a:rPr lang="en-US" sz="2400" b="1" dirty="0" err="1">
                <a:latin typeface="Arial-Rounded" pitchFamily="34" charset="0"/>
                <a:ea typeface="Arial-Rounded" pitchFamily="34" charset="0"/>
                <a:cs typeface="Arial-Rounded" pitchFamily="34" charset="0"/>
              </a:rPr>
              <a:t>Nói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về</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những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gì</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em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quan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sát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được</a:t>
            </a:r>
            <a:r>
              <a:rPr lang="en-US" sz="2400" b="1" dirty="0">
                <a:latin typeface="Arial-Rounded" pitchFamily="34" charset="0"/>
                <a:ea typeface="Arial-Rounded" pitchFamily="34" charset="0"/>
                <a:cs typeface="Arial-Rounded" pitchFamily="34" charset="0"/>
              </a:rPr>
              <a:t> ở </a:t>
            </a:r>
            <a:r>
              <a:rPr lang="en-US" sz="2400" b="1" dirty="0" err="1">
                <a:latin typeface="Arial-Rounded" pitchFamily="34" charset="0"/>
                <a:ea typeface="Arial-Rounded" pitchFamily="34" charset="0"/>
                <a:cs typeface="Arial-Rounded" pitchFamily="34" charset="0"/>
              </a:rPr>
              <a:t>trong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endParaRPr lang="en-US" sz="2400" b="1"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7" t="32031" r="30747" b="23698"/>
          <a:stretch/>
        </p:blipFill>
        <p:spPr bwMode="auto">
          <a:xfrm>
            <a:off x="1853902" y="781050"/>
            <a:ext cx="530889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76300" y="4362450"/>
            <a:ext cx="7810500" cy="461580"/>
          </a:xfrm>
          <a:prstGeom prst="rect">
            <a:avLst/>
          </a:prstGeom>
          <a:solidFill>
            <a:srgbClr val="ECB2F0"/>
          </a:solidFill>
        </p:spPr>
        <p:txBody>
          <a:bodyPr wrap="square" lIns="91354" tIns="45678" rIns="91354" bIns="45678" rtlCol="0">
            <a:spAutoFit/>
          </a:bodyPr>
          <a:lstStyle/>
          <a:p>
            <a:pPr algn="ctr"/>
            <a:r>
              <a:rPr lang="en-US" sz="2400" dirty="0" err="1">
                <a:latin typeface="Arial-Rounded" pitchFamily="34" charset="0"/>
                <a:ea typeface="Arial-Rounded" pitchFamily="34" charset="0"/>
                <a:cs typeface="Arial-Rounded" pitchFamily="34" charset="0"/>
              </a:rPr>
              <a:t>Hình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ảnh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bạn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với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trong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ngày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học</a:t>
            </a:r>
            <a:r>
              <a:rPr lang="en-US" sz="2400" dirty="0">
                <a:latin typeface="Arial-Rounded" pitchFamily="34" charset="0"/>
                <a:ea typeface="Arial-Rounded" pitchFamily="34" charset="0"/>
                <a:cs typeface="Arial-Rounded" pitchFamily="34" charset="0"/>
              </a:rPr>
              <a:t>?</a:t>
            </a:r>
          </a:p>
        </p:txBody>
      </p:sp>
      <p:sp>
        <p:nvSpPr>
          <p:cNvPr id="7" name="TextBox 6"/>
          <p:cNvSpPr txBox="1"/>
          <p:nvPr/>
        </p:nvSpPr>
        <p:spPr>
          <a:xfrm>
            <a:off x="1085850" y="4396170"/>
            <a:ext cx="7391400" cy="461580"/>
          </a:xfrm>
          <a:prstGeom prst="rect">
            <a:avLst/>
          </a:prstGeom>
          <a:solidFill>
            <a:srgbClr val="F3CEF6"/>
          </a:solidFill>
        </p:spPr>
        <p:txBody>
          <a:bodyPr wrap="square" lIns="91354" tIns="45678" rIns="91354" bIns="45678" rtlCol="0">
            <a:spAutoFit/>
          </a:bodyPr>
          <a:lstStyle/>
          <a:p>
            <a:pPr algn="ctr"/>
            <a:r>
              <a:rPr lang="en-US" sz="2400" dirty="0" err="1">
                <a:latin typeface="Arial-Rounded" pitchFamily="34" charset="0"/>
                <a:ea typeface="Arial-Rounded" pitchFamily="34" charset="0"/>
                <a:cs typeface="Arial-Rounded" pitchFamily="34" charset="0"/>
              </a:rPr>
              <a:t>Ngày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học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có</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đáng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nhớ</a:t>
            </a:r>
            <a:r>
              <a:rPr lang="en-US" sz="24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a:latin typeface="Arial-Rounded" pitchFamily="34" charset="0"/>
                <a:ea typeface="Arial-Rounded" pitchFamily="34" charset="0"/>
                <a:cs typeface="Arial-Rounded" pitchFamily="34" charset="0"/>
              </a:rPr>
              <a:t>Tôi đi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Một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buổi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mai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âu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yếm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nắm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dẫn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trên</a:t>
            </a:r>
            <a:r>
              <a:rPr lang="en-US" sz="2500" dirty="0">
                <a:latin typeface="Arial-Rounded" pitchFamily="34" charset="0"/>
                <a:ea typeface="Arial-Rounded" pitchFamily="34" charset="0"/>
                <a:cs typeface="Arial-Rounded" pitchFamily="34" charset="0"/>
              </a:rPr>
              <a:t> con </a:t>
            </a:r>
            <a:r>
              <a:rPr lang="en-US" sz="2500" dirty="0" err="1">
                <a:latin typeface="Arial-Rounded" pitchFamily="34" charset="0"/>
                <a:ea typeface="Arial-Rounded" pitchFamily="34" charset="0"/>
                <a:cs typeface="Arial-Rounded" pitchFamily="34" charset="0"/>
              </a:rPr>
              <a:t>đường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dài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hẹp</a:t>
            </a:r>
            <a:r>
              <a:rPr lang="en-US" sz="2500" dirty="0">
                <a:latin typeface="Arial-Rounded" pitchFamily="34" charset="0"/>
                <a:ea typeface="Arial-Rounded" pitchFamily="34" charset="0"/>
                <a:cs typeface="Arial-Rounded" pitchFamily="34" charset="0"/>
              </a:rPr>
              <a:t>. Con </a:t>
            </a:r>
            <a:r>
              <a:rPr lang="en-US" sz="2500" dirty="0" err="1">
                <a:latin typeface="Arial-Rounded" pitchFamily="34" charset="0"/>
                <a:ea typeface="Arial-Rounded" pitchFamily="34" charset="0"/>
                <a:cs typeface="Arial-Rounded" pitchFamily="34" charset="0"/>
              </a:rPr>
              <a:t>đường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đã</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lại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nhiều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lần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lần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tự</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nhiên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Cảnh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vật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xung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quanh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đều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đổi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Hôm</a:t>
            </a:r>
            <a:r>
              <a:rPr lang="en-US" sz="2500" dirty="0">
                <a:latin typeface="Arial-Rounded" pitchFamily="34" charset="0"/>
                <a:ea typeface="Arial-Rounded" pitchFamily="34" charset="0"/>
                <a:cs typeface="Arial-Rounded" pitchFamily="34" charset="0"/>
              </a:rPr>
              <a:t> nay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cậu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trò</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mới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nép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người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thân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Thầy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trẻ</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gương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mặt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hiền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từ</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đón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nhìn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bàn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ghế</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chỗ</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nhận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vật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riêng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của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mình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nhìn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bạn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người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bạn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chưa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quen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biết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không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xa </a:t>
            </a:r>
            <a:r>
              <a:rPr lang="en-US" sz="2500" dirty="0" err="1">
                <a:latin typeface="Arial-Rounded" pitchFamily="34" charset="0"/>
                <a:ea typeface="Arial-Rounded" pitchFamily="34" charset="0"/>
                <a:cs typeface="Arial-Rounded" pitchFamily="34" charset="0"/>
              </a:rPr>
              <a:t>lạ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nào</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(Theo Thanh </a:t>
            </a:r>
            <a:r>
              <a:rPr lang="en-US" sz="2500" dirty="0" err="1">
                <a:latin typeface="Arial-Rounded" pitchFamily="34" charset="0"/>
                <a:ea typeface="Arial-Rounded" pitchFamily="34" charset="0"/>
                <a:cs typeface="Arial-Rounded" pitchFamily="34" charset="0"/>
              </a:rPr>
              <a:t>Tịnh</a:t>
            </a:r>
            <a:r>
              <a:rPr lang="en-US" sz="2500" dirty="0">
                <a:latin typeface="Arial-Rounded" pitchFamily="34" charset="0"/>
                <a:ea typeface="Arial-Rounded" pitchFamily="34" charset="0"/>
                <a:cs typeface="Arial-Rounded"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232" y="4357483"/>
            <a:ext cx="8200793" cy="584703"/>
          </a:xfrm>
          <a:prstGeom prst="rect">
            <a:avLst/>
          </a:prstGeom>
          <a:solidFill>
            <a:srgbClr val="F3CEF6"/>
          </a:solidFill>
        </p:spPr>
        <p:txBody>
          <a:bodyPr wrap="square" lIns="91367" tIns="45684" rIns="91367" bIns="45684" rtlCol="0">
            <a:spAutoFit/>
          </a:bodyPr>
          <a:lstStyle/>
          <a:p>
            <a:r>
              <a:rPr lang="en-US" sz="3200" dirty="0">
                <a:latin typeface="Arial-Rounded" pitchFamily="34" charset="0"/>
                <a:ea typeface="Arial-Rounded" pitchFamily="34" charset="0"/>
                <a:cs typeface="Arial-Rounded" pitchFamily="34" charset="0"/>
              </a:rPr>
              <a:t>Em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75" y="176620"/>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BF703-D33C-16DC-A0AE-80CD60681DFE}"/>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80F7208B-9E97-A401-9A26-59A290E9C600}"/>
              </a:ext>
            </a:extLst>
          </p:cNvPr>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a:extLst>
              <a:ext uri="{FF2B5EF4-FFF2-40B4-BE49-F238E27FC236}">
                <a16:creationId xmlns:a16="http://schemas.microsoft.com/office/drawing/2014/main" id="{E8847D3C-BD5B-D512-5A45-EA612640AFB3}"/>
              </a:ext>
            </a:extLst>
          </p:cNvPr>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a:extLst>
              <a:ext uri="{FF2B5EF4-FFF2-40B4-BE49-F238E27FC236}">
                <a16:creationId xmlns:a16="http://schemas.microsoft.com/office/drawing/2014/main" id="{33CCAAAC-C1D7-83BE-248C-80407CCEA7C1}"/>
              </a:ext>
            </a:extLst>
          </p:cNvPr>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a:latin typeface="Arial-Rounded" pitchFamily="34" charset="0"/>
                <a:ea typeface="Arial-Rounded" pitchFamily="34" charset="0"/>
                <a:cs typeface="Arial-Rounded" pitchFamily="34" charset="0"/>
              </a:rPr>
              <a:t>Tôi đi học</a:t>
            </a:r>
            <a:endParaRPr lang="en-US" sz="2800" b="1">
              <a:latin typeface="Arial Rounded MT Bol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BDAFC195-3E0D-C333-BFC2-A4DC604279E2}"/>
              </a:ext>
            </a:extLst>
          </p:cNvPr>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Một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buổi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mai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âu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yếm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nắm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dẫn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trên</a:t>
            </a:r>
            <a:r>
              <a:rPr lang="en-US" sz="2500" dirty="0">
                <a:latin typeface="Arial-Rounded" pitchFamily="34" charset="0"/>
                <a:ea typeface="Arial-Rounded" pitchFamily="34" charset="0"/>
                <a:cs typeface="Arial-Rounded" pitchFamily="34" charset="0"/>
              </a:rPr>
              <a:t> con </a:t>
            </a:r>
            <a:r>
              <a:rPr lang="en-US" sz="2500" dirty="0" err="1">
                <a:latin typeface="Arial-Rounded" pitchFamily="34" charset="0"/>
                <a:ea typeface="Arial-Rounded" pitchFamily="34" charset="0"/>
                <a:cs typeface="Arial-Rounded" pitchFamily="34" charset="0"/>
              </a:rPr>
              <a:t>đường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dài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hẹp</a:t>
            </a:r>
            <a:r>
              <a:rPr lang="en-US" sz="2500" dirty="0">
                <a:latin typeface="Arial-Rounded" pitchFamily="34" charset="0"/>
                <a:ea typeface="Arial-Rounded" pitchFamily="34" charset="0"/>
                <a:cs typeface="Arial-Rounded" pitchFamily="34" charset="0"/>
              </a:rPr>
              <a:t>. Con </a:t>
            </a:r>
            <a:r>
              <a:rPr lang="en-US" sz="2500" dirty="0" err="1">
                <a:latin typeface="Arial-Rounded" pitchFamily="34" charset="0"/>
                <a:ea typeface="Arial-Rounded" pitchFamily="34" charset="0"/>
                <a:cs typeface="Arial-Rounded" pitchFamily="34" charset="0"/>
              </a:rPr>
              <a:t>đường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đã</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lại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nhiều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lần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lần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tự</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nhiên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Cảnh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vật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xung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quanh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đều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đổi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Hôm</a:t>
            </a:r>
            <a:r>
              <a:rPr lang="en-US" sz="2500" dirty="0">
                <a:latin typeface="Arial-Rounded" pitchFamily="34" charset="0"/>
                <a:ea typeface="Arial-Rounded" pitchFamily="34" charset="0"/>
                <a:cs typeface="Arial-Rounded" pitchFamily="34" charset="0"/>
              </a:rPr>
              <a:t> nay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cậu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trò</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mới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nép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người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thân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Thầy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trẻ</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gương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mặt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hiền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từ</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đón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nhìn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bàn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ghế</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chỗ</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nhận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vật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riêng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của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mình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nhìn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bạn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người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bạn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chưa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quen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biết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không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xa </a:t>
            </a:r>
            <a:r>
              <a:rPr lang="en-US" sz="2500" dirty="0" err="1">
                <a:latin typeface="Arial-Rounded" pitchFamily="34" charset="0"/>
                <a:ea typeface="Arial-Rounded" pitchFamily="34" charset="0"/>
                <a:cs typeface="Arial-Rounded" pitchFamily="34" charset="0"/>
              </a:rPr>
              <a:t>lạ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nào</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(Theo Thanh </a:t>
            </a:r>
            <a:r>
              <a:rPr lang="en-US" sz="2500" dirty="0" err="1">
                <a:latin typeface="Arial-Rounded" pitchFamily="34" charset="0"/>
                <a:ea typeface="Arial-Rounded" pitchFamily="34" charset="0"/>
                <a:cs typeface="Arial-Rounded" pitchFamily="34" charset="0"/>
              </a:rPr>
              <a:t>Tịnh</a:t>
            </a:r>
            <a:r>
              <a:rPr lang="en-US" sz="25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23967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25AD2-48B7-A103-1285-2C48F3E91A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6830AE-BA8C-1AD9-8CBC-8061E34027B9}"/>
              </a:ext>
            </a:extLst>
          </p:cNvPr>
          <p:cNvSpPr txBox="1"/>
          <p:nvPr/>
        </p:nvSpPr>
        <p:spPr>
          <a:xfrm>
            <a:off x="228600" y="684658"/>
            <a:ext cx="4419600" cy="584703"/>
          </a:xfrm>
          <a:prstGeom prst="rect">
            <a:avLst/>
          </a:prstGeom>
          <a:solidFill>
            <a:srgbClr val="F3CEF6"/>
          </a:solidFill>
        </p:spPr>
        <p:txBody>
          <a:bodyPr wrap="square" lIns="91367" tIns="45684" rIns="91367" bIns="45684" rtlCol="0">
            <a:spAutoFit/>
          </a:bodyPr>
          <a:lstStyle/>
          <a:p>
            <a:pPr marL="0" marR="0" lvl="0" indent="0" algn="ctr" defTabSz="91354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Luyện</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đọc</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câu</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dài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p:txBody>
      </p:sp>
      <p:sp>
        <p:nvSpPr>
          <p:cNvPr id="4" name="TextBox 3">
            <a:extLst>
              <a:ext uri="{FF2B5EF4-FFF2-40B4-BE49-F238E27FC236}">
                <a16:creationId xmlns:a16="http://schemas.microsoft.com/office/drawing/2014/main" id="{6E68BEA7-500D-5B75-9B47-F15A5925E14C}"/>
              </a:ext>
            </a:extLst>
          </p:cNvPr>
          <p:cNvSpPr txBox="1"/>
          <p:nvPr/>
        </p:nvSpPr>
        <p:spPr>
          <a:xfrm>
            <a:off x="457200" y="1733550"/>
            <a:ext cx="8382000" cy="1077145"/>
          </a:xfrm>
          <a:prstGeom prst="rect">
            <a:avLst/>
          </a:prstGeom>
          <a:noFill/>
        </p:spPr>
        <p:txBody>
          <a:bodyPr wrap="square" lIns="91367" tIns="45684" rIns="91367" bIns="45684" rtlCol="0">
            <a:spAutoFit/>
          </a:bodyPr>
          <a:lstStyle/>
          <a:p>
            <a:pPr marL="0" marR="0" lvl="0" indent="0" algn="just" defTabSz="91354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Một buổi mai, mẹ âu yếm nắm tay tôi dẫn đi trên con đường làng dài và hẹp.</a:t>
            </a:r>
          </a:p>
        </p:txBody>
      </p:sp>
      <p:cxnSp>
        <p:nvCxnSpPr>
          <p:cNvPr id="5" name="Straight Connector 4">
            <a:extLst>
              <a:ext uri="{FF2B5EF4-FFF2-40B4-BE49-F238E27FC236}">
                <a16:creationId xmlns:a16="http://schemas.microsoft.com/office/drawing/2014/main" id="{B9EA4253-C43C-39F5-F177-1C3293481711}"/>
              </a:ext>
            </a:extLst>
          </p:cNvPr>
          <p:cNvCxnSpPr/>
          <p:nvPr/>
        </p:nvCxnSpPr>
        <p:spPr>
          <a:xfrm flipH="1">
            <a:off x="3105150" y="184540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9A00F5A-37FF-E328-94BA-ECDF57A3F4F5}"/>
              </a:ext>
            </a:extLst>
          </p:cNvPr>
          <p:cNvCxnSpPr/>
          <p:nvPr/>
        </p:nvCxnSpPr>
        <p:spPr>
          <a:xfrm flipH="1">
            <a:off x="4267200" y="22798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63BC92-0DB2-F0B4-9C20-1275A2CE6F7B}"/>
              </a:ext>
            </a:extLst>
          </p:cNvPr>
          <p:cNvSpPr txBox="1"/>
          <p:nvPr/>
        </p:nvSpPr>
        <p:spPr>
          <a:xfrm>
            <a:off x="431739" y="3130012"/>
            <a:ext cx="8382000" cy="1077145"/>
          </a:xfrm>
          <a:prstGeom prst="rect">
            <a:avLst/>
          </a:prstGeom>
          <a:noFill/>
        </p:spPr>
        <p:txBody>
          <a:bodyPr wrap="square" lIns="91367" tIns="45684" rIns="91367" bIns="45684" rtlCol="0">
            <a:spAutoFit/>
          </a:bodyPr>
          <a:lstStyle/>
          <a:p>
            <a:pPr marL="0" marR="0" lvl="0" indent="0" algn="just" defTabSz="91354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Con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đường</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này</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tôi</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đã</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đi</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lại</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nhiều</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lần</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nhưng</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lần</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này</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tự</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nhiên</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thấy</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lạ</a:t>
            </a: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p:txBody>
      </p:sp>
      <p:cxnSp>
        <p:nvCxnSpPr>
          <p:cNvPr id="10" name="Straight Connector 9">
            <a:extLst>
              <a:ext uri="{FF2B5EF4-FFF2-40B4-BE49-F238E27FC236}">
                <a16:creationId xmlns:a16="http://schemas.microsoft.com/office/drawing/2014/main" id="{33FA2C6A-8C8B-6474-A310-500DBE915F9B}"/>
              </a:ext>
            </a:extLst>
          </p:cNvPr>
          <p:cNvCxnSpPr/>
          <p:nvPr/>
        </p:nvCxnSpPr>
        <p:spPr>
          <a:xfrm flipH="1">
            <a:off x="3429000" y="320976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295024-340E-F212-4637-2FCFCD18A512}"/>
              </a:ext>
            </a:extLst>
          </p:cNvPr>
          <p:cNvCxnSpPr/>
          <p:nvPr/>
        </p:nvCxnSpPr>
        <p:spPr>
          <a:xfrm flipH="1">
            <a:off x="7490178" y="320976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4F9FC49-8524-6873-3AB7-6DC58239755B}"/>
              </a:ext>
            </a:extLst>
          </p:cNvPr>
          <p:cNvGrpSpPr/>
          <p:nvPr/>
        </p:nvGrpSpPr>
        <p:grpSpPr>
          <a:xfrm>
            <a:off x="4869522" y="3672664"/>
            <a:ext cx="107372" cy="429295"/>
            <a:chOff x="5029200" y="3423349"/>
            <a:chExt cx="107372" cy="429295"/>
          </a:xfrm>
        </p:grpSpPr>
        <p:cxnSp>
          <p:nvCxnSpPr>
            <p:cNvPr id="12" name="Straight Connector 11">
              <a:extLst>
                <a:ext uri="{FF2B5EF4-FFF2-40B4-BE49-F238E27FC236}">
                  <a16:creationId xmlns:a16="http://schemas.microsoft.com/office/drawing/2014/main" id="{2BCBFAFF-0999-0595-22DE-C1858A02D996}"/>
                </a:ext>
              </a:extLst>
            </p:cNvPr>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94D129-219E-ECB8-A568-B1B1C448549E}"/>
                </a:ext>
              </a:extLst>
            </p:cNvPr>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EAC3D6F-56F4-F336-F6D2-C92C536C0867}"/>
              </a:ext>
            </a:extLst>
          </p:cNvPr>
          <p:cNvGrpSpPr/>
          <p:nvPr/>
        </p:nvGrpSpPr>
        <p:grpSpPr>
          <a:xfrm>
            <a:off x="6324600" y="2279804"/>
            <a:ext cx="98712" cy="435617"/>
            <a:chOff x="2590800" y="2272159"/>
            <a:chExt cx="98712" cy="435617"/>
          </a:xfrm>
        </p:grpSpPr>
        <p:cxnSp>
          <p:nvCxnSpPr>
            <p:cNvPr id="8" name="Straight Connector 7">
              <a:extLst>
                <a:ext uri="{FF2B5EF4-FFF2-40B4-BE49-F238E27FC236}">
                  <a16:creationId xmlns:a16="http://schemas.microsoft.com/office/drawing/2014/main" id="{7E6A699D-85E5-CD43-BEDD-EF5A27087998}"/>
                </a:ext>
              </a:extLst>
            </p:cNvPr>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B1194E-FDD0-8A77-42C1-502D0258E23A}"/>
                </a:ext>
              </a:extLst>
            </p:cNvPr>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E8ED6F24-2E87-972A-BD5E-D8ACB1BD3C6A}"/>
              </a:ext>
            </a:extLst>
          </p:cNvPr>
          <p:cNvCxnSpPr/>
          <p:nvPr/>
        </p:nvCxnSpPr>
        <p:spPr>
          <a:xfrm flipH="1">
            <a:off x="7543800" y="183448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23B8F9-AFD4-4CEC-A07B-6C8D8788AC9E}"/>
              </a:ext>
            </a:extLst>
          </p:cNvPr>
          <p:cNvCxnSpPr/>
          <p:nvPr/>
        </p:nvCxnSpPr>
        <p:spPr>
          <a:xfrm flipH="1">
            <a:off x="1828800" y="367863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83" y="90333"/>
            <a:ext cx="8456902" cy="42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380828"/>
            <a:ext cx="70866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Bài đọc có mấy đoạn?</a:t>
            </a:r>
          </a:p>
        </p:txBody>
      </p:sp>
      <p:sp>
        <p:nvSpPr>
          <p:cNvPr id="8" name="TextBox 7"/>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Buổi mai</a:t>
            </a:r>
            <a:r>
              <a:rPr lang="en-US">
                <a:latin typeface="Arial-Rounded" pitchFamily="34" charset="0"/>
                <a:ea typeface="Arial-Rounded" pitchFamily="34" charset="0"/>
                <a:cs typeface="Arial-Rounded" pitchFamily="34" charset="0"/>
              </a:rPr>
              <a:t>: buổi sáng sớm</a:t>
            </a:r>
          </a:p>
        </p:txBody>
      </p:sp>
      <p:pic>
        <p:nvPicPr>
          <p:cNvPr id="1026" name="Picture 2" descr="Top 15 dàn ý bài văn tả cảnh buổi sáng chi tiết nhất - Toplist.vn"/>
          <p:cNvPicPr>
            <a:picLocks noChangeAspect="1" noChangeArrowheads="1"/>
          </p:cNvPicPr>
          <p:nvPr/>
        </p:nvPicPr>
        <p:blipFill rotWithShape="1">
          <a:blip r:embed="rId2">
            <a:extLst>
              <a:ext uri="{28A0092B-C50C-407E-A947-70E740481C1C}">
                <a14:useLocalDpi xmlns:a14="http://schemas.microsoft.com/office/drawing/2010/main" val="0"/>
              </a:ext>
            </a:extLst>
          </a:blip>
          <a:srcRect b="3035"/>
          <a:stretch/>
        </p:blipFill>
        <p:spPr bwMode="auto">
          <a:xfrm>
            <a:off x="0" y="1809750"/>
            <a:ext cx="4950894" cy="3200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à Nẵng bình yên buổi sớm mai – Cổng thông tin du lịch thành phố Đà Nẵ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43"/>
          <a:stretch/>
        </p:blipFill>
        <p:spPr bwMode="auto">
          <a:xfrm>
            <a:off x="4969563" y="2362198"/>
            <a:ext cx="417443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6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61950"/>
            <a:ext cx="8229600" cy="857250"/>
          </a:xfrm>
        </p:spPr>
        <p:txBody>
          <a:bodyPr>
            <a:normAutofit fontScale="90000"/>
          </a:bodyPr>
          <a:lstStyle/>
          <a:p>
            <a:r>
              <a:rPr lang="en-US" dirty="0" err="1">
                <a:solidFill>
                  <a:srgbClr val="FF0000"/>
                </a:solidFill>
                <a:latin typeface="Arial-Rounded" pitchFamily="34" charset="0"/>
                <a:ea typeface="Arial-Rounded" pitchFamily="34" charset="0"/>
                <a:cs typeface="Arial-Rounded" pitchFamily="34" charset="0"/>
              </a:rPr>
              <a:t>Âu</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yếm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biểu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lộ</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tình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thương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bằng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dáng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điệu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cử</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lời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nói</a:t>
            </a:r>
            <a:endParaRPr lang="en-US" dirty="0">
              <a:latin typeface="Arial-Rounded" pitchFamily="34" charset="0"/>
              <a:ea typeface="Arial-Rounded" pitchFamily="34" charset="0"/>
              <a:cs typeface="Arial-Rounded" pitchFamily="34" charset="0"/>
            </a:endParaRPr>
          </a:p>
        </p:txBody>
      </p:sp>
      <p:pic>
        <p:nvPicPr>
          <p:cNvPr id="2050" name="Picture 2" descr="MÁCH MẸO CHĂM SÓC TRẺ SUY DINH DƯỠNG | BÉ KHỎE MẸ VU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28750"/>
            <a:ext cx="5334000" cy="355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85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799</Words>
  <Application>Microsoft Office PowerPoint</Application>
  <PresentationFormat>On-screen Show (16:9)</PresentationFormat>
  <Paragraphs>73</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Rounded MT Bold</vt:lpstr>
      <vt:lpstr>Arial-Rounded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Buổi mai: buổi sáng sớm</vt:lpstr>
      <vt:lpstr>Âu yếm: biểu lộ tình yêu thương bằng dáng điệu, cử chỉ, lời nói</vt:lpstr>
      <vt:lpstr>Bỡ ngỡ: ngơ ngác, lúng túng vì chưa quen thuộc</vt:lpstr>
      <vt:lpstr>PowerPoint Presentation</vt:lpstr>
      <vt:lpstr>Tiết 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Le Chi</cp:lastModifiedBy>
  <cp:revision>110</cp:revision>
  <dcterms:created xsi:type="dcterms:W3CDTF">2020-12-08T15:48:47Z</dcterms:created>
  <dcterms:modified xsi:type="dcterms:W3CDTF">2024-02-18T13:00:00Z</dcterms:modified>
</cp:coreProperties>
</file>