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Lst>
  <p:notesMasterIdLst>
    <p:notesMasterId r:id="rId27"/>
  </p:notesMasterIdLst>
  <p:sldIdLst>
    <p:sldId id="334" r:id="rId3"/>
    <p:sldId id="324" r:id="rId4"/>
    <p:sldId id="375" r:id="rId5"/>
    <p:sldId id="314" r:id="rId6"/>
    <p:sldId id="366" r:id="rId7"/>
    <p:sldId id="329" r:id="rId8"/>
    <p:sldId id="367" r:id="rId9"/>
    <p:sldId id="352" r:id="rId10"/>
    <p:sldId id="368" r:id="rId11"/>
    <p:sldId id="370" r:id="rId12"/>
    <p:sldId id="371" r:id="rId13"/>
    <p:sldId id="372" r:id="rId14"/>
    <p:sldId id="373" r:id="rId15"/>
    <p:sldId id="333" r:id="rId16"/>
    <p:sldId id="374" r:id="rId17"/>
    <p:sldId id="356" r:id="rId18"/>
    <p:sldId id="376" r:id="rId19"/>
    <p:sldId id="377" r:id="rId20"/>
    <p:sldId id="378" r:id="rId21"/>
    <p:sldId id="379" r:id="rId22"/>
    <p:sldId id="380" r:id="rId23"/>
    <p:sldId id="381" r:id="rId24"/>
    <p:sldId id="382" r:id="rId25"/>
    <p:sldId id="261" r:id="rId26"/>
  </p:sldIdLst>
  <p:sldSz cx="9144000" cy="5143500" type="screen16x9"/>
  <p:notesSz cx="6858000" cy="9144000"/>
  <p:embeddedFontLst>
    <p:embeddedFont>
      <p:font typeface="HP001 4 hàng" panose="020B0603050302020204" pitchFamily="34" charset="0"/>
      <p:regular r:id="rId28"/>
      <p:bold r:id="rId29"/>
    </p:embeddedFont>
    <p:embeddedFont>
      <p:font typeface="Quicksand Medium" panose="020B0604020202020204" charset="0"/>
      <p:regular r:id="rId30"/>
    </p:embeddedFont>
    <p:embeddedFont>
      <p:font typeface="Arial Rounded MT Bold" panose="020F0704030504030204" pitchFamily="34" charset="0"/>
      <p:regular r:id="rId31"/>
    </p:embeddedFont>
    <p:embeddedFont>
      <p:font typeface="Arial-Rounded" panose="020B0604020202020204" charset="0"/>
      <p:regular r:id="rId32"/>
      <p:bold r:id="rId33"/>
    </p:embeddedFont>
    <p:embeddedFont>
      <p:font typeface="Calibri Light" panose="020F0302020204030204" pitchFamily="34" charset="0"/>
      <p:regular r:id="rId34"/>
      <p:italic r:id="rId35"/>
    </p:embeddedFont>
    <p:embeddedFont>
      <p:font typeface="Calibri" panose="020F0502020204030204" pitchFamily="34" charset="0"/>
      <p:regular r:id="rId36"/>
      <p:bold r:id="rId37"/>
      <p:italic r:id="rId38"/>
      <p:boldItalic r:id="rId39"/>
    </p:embeddedFont>
    <p:embeddedFont>
      <p:font typeface="Lato" panose="020B060402020202020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18AC"/>
    <a:srgbClr val="FEE7EF"/>
    <a:srgbClr val="F4A60A"/>
    <a:srgbClr val="009242"/>
    <a:srgbClr val="8BBD31"/>
    <a:srgbClr val="3FAF5A"/>
    <a:srgbClr val="FEFBF6"/>
    <a:srgbClr val="57EF7F"/>
    <a:srgbClr val="2CD434"/>
    <a:srgbClr val="72C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70" autoAdjust="0"/>
    <p:restoredTop sz="95501" autoAdjust="0"/>
  </p:normalViewPr>
  <p:slideViewPr>
    <p:cSldViewPr snapToGrid="0">
      <p:cViewPr varScale="1">
        <p:scale>
          <a:sx n="109" d="100"/>
          <a:sy n="109" d="100"/>
        </p:scale>
        <p:origin x="547" y="10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55466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085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0197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2/1/2024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22045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2/1/2024</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32541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2/1/2024</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49350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2/1/2024</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85112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2/1/2024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81448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2/1/2024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01319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2/1/2024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48145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2/1/2024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49990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61343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55" indent="0" algn="ctr">
              <a:buNone/>
              <a:defRPr>
                <a:solidFill>
                  <a:schemeClr val="tx1">
                    <a:tint val="75000"/>
                  </a:schemeClr>
                </a:solidFill>
              </a:defRPr>
            </a:lvl2pPr>
            <a:lvl3pPr marL="913910" indent="0" algn="ctr">
              <a:buNone/>
              <a:defRPr>
                <a:solidFill>
                  <a:schemeClr val="tx1">
                    <a:tint val="75000"/>
                  </a:schemeClr>
                </a:solidFill>
              </a:defRPr>
            </a:lvl3pPr>
            <a:lvl4pPr marL="1370865" indent="0" algn="ctr">
              <a:buNone/>
              <a:defRPr>
                <a:solidFill>
                  <a:schemeClr val="tx1">
                    <a:tint val="75000"/>
                  </a:schemeClr>
                </a:solidFill>
              </a:defRPr>
            </a:lvl4pPr>
            <a:lvl5pPr marL="1827821" indent="0" algn="ctr">
              <a:buNone/>
              <a:defRPr>
                <a:solidFill>
                  <a:schemeClr val="tx1">
                    <a:tint val="75000"/>
                  </a:schemeClr>
                </a:solidFill>
              </a:defRPr>
            </a:lvl5pPr>
            <a:lvl6pPr marL="2284776" indent="0" algn="ctr">
              <a:buNone/>
              <a:defRPr>
                <a:solidFill>
                  <a:schemeClr val="tx1">
                    <a:tint val="75000"/>
                  </a:schemeClr>
                </a:solidFill>
              </a:defRPr>
            </a:lvl6pPr>
            <a:lvl7pPr marL="2741731" indent="0" algn="ctr">
              <a:buNone/>
              <a:defRPr>
                <a:solidFill>
                  <a:schemeClr val="tx1">
                    <a:tint val="75000"/>
                  </a:schemeClr>
                </a:solidFill>
              </a:defRPr>
            </a:lvl7pPr>
            <a:lvl8pPr marL="3198686" indent="0" algn="ctr">
              <a:buNone/>
              <a:defRPr>
                <a:solidFill>
                  <a:schemeClr val="tx1">
                    <a:tint val="75000"/>
                  </a:schemeClr>
                </a:solidFill>
              </a:defRPr>
            </a:lvl8pPr>
            <a:lvl9pPr marL="365564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4CEF851F-4C9B-4ED8-A706-7687066F5A2C}" type="datetimeFigureOut">
              <a:rPr lang="en-US" smtClean="0"/>
              <a:t>2/1/2024</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610192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2/1/2024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2399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2/1/2024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25081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2/1/2024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13100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8" cstate="screen">
            <a:lum/>
            <a:extLst>
              <a:ext uri="{28A0092B-C50C-407E-A947-70E740481C1C}">
                <a14:useLocalDpi xmlns:a14="http://schemas.microsoft.com/office/drawing/2010/main"/>
              </a:ext>
            </a:extLst>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4" r:id="rId3"/>
    <p:sldLayoutId id="2147483655" r:id="rId4"/>
    <p:sldLayoutId id="2147483657" r:id="rId5"/>
    <p:sldLayoutId id="214748367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2/1/2024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798461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3.xml"/><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92287" y="1709530"/>
            <a:ext cx="4125201" cy="163001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solidFill>
                  <a:schemeClr val="bg1"/>
                </a:solidFill>
                <a:latin typeface="Arial" pitchFamily="34" charset="0"/>
                <a:cs typeface="Arial" pitchFamily="34" charset="0"/>
              </a:rPr>
              <a:t>Khởi động</a:t>
            </a:r>
            <a:endParaRPr lang="en-US" sz="5400">
              <a:solidFill>
                <a:schemeClr val="bg1"/>
              </a:solidFill>
              <a:latin typeface="Arial" pitchFamily="34" charset="0"/>
              <a:cs typeface="Arial" pitchFamily="34" charset="0"/>
            </a:endParaRPr>
          </a:p>
        </p:txBody>
      </p:sp>
      <p:sp>
        <p:nvSpPr>
          <p:cNvPr id="3" name="Oval 2"/>
          <p:cNvSpPr/>
          <p:nvPr/>
        </p:nvSpPr>
        <p:spPr>
          <a:xfrm>
            <a:off x="2064103" y="1953039"/>
            <a:ext cx="1212574" cy="1143000"/>
          </a:xfrm>
          <a:prstGeom prst="ellipse">
            <a:avLst/>
          </a:prstGeom>
          <a:solidFill>
            <a:schemeClr val="accent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bg1"/>
                </a:solidFill>
              </a:rPr>
              <a:t>1</a:t>
            </a:r>
            <a:endParaRPr lang="en-US" sz="4800">
              <a:solidFill>
                <a:schemeClr val="bg1"/>
              </a:solidFill>
            </a:endParaRPr>
          </a:p>
        </p:txBody>
      </p:sp>
      <p:grpSp>
        <p:nvGrpSpPr>
          <p:cNvPr id="2" name="Group 1"/>
          <p:cNvGrpSpPr/>
          <p:nvPr/>
        </p:nvGrpSpPr>
        <p:grpSpPr>
          <a:xfrm>
            <a:off x="0" y="478464"/>
            <a:ext cx="9144000" cy="4732450"/>
            <a:chOff x="0" y="478464"/>
            <a:chExt cx="9144000" cy="4732450"/>
          </a:xfrm>
        </p:grpSpPr>
        <p:pic>
          <p:nvPicPr>
            <p:cNvPr id="1026" name="Picture 2" descr="E:\QUYNH\anh tai ve poiwer oint\dao maijpg.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ackgroundRemoval t="0" b="99429" l="0" r="93030"/>
                      </a14:imgEffect>
                    </a14:imgLayer>
                  </a14:imgProps>
                </a:ext>
                <a:ext uri="{28A0092B-C50C-407E-A947-70E740481C1C}">
                  <a14:useLocalDpi xmlns:a14="http://schemas.microsoft.com/office/drawing/2010/main"/>
                </a:ext>
              </a:extLst>
            </a:blip>
            <a:srcRect/>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QUYNH\anh tai ve poiwer oint\dao maijpg.jpg"/>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0" b="99429" l="0" r="93030"/>
                      </a14:imgEffect>
                    </a14:imgLayer>
                  </a14:imgProps>
                </a:ext>
                <a:ext uri="{28A0092B-C50C-407E-A947-70E740481C1C}">
                  <a14:useLocalDpi xmlns:a14="http://schemas.microsoft.com/office/drawing/2010/main"/>
                </a:ext>
              </a:extLst>
            </a:blip>
            <a:srcRect/>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99078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2259" y="26078"/>
            <a:ext cx="3752950" cy="584775"/>
          </a:xfrm>
          <a:prstGeom prst="rect">
            <a:avLst/>
          </a:prstGeom>
          <a:noFill/>
        </p:spPr>
        <p:txBody>
          <a:bodyPr wrap="none" rtlCol="0">
            <a:spAutoFit/>
          </a:bodyPr>
          <a:lstStyle/>
          <a:p>
            <a:r>
              <a:rPr lang="en-US" sz="3200" b="1" smtClean="0"/>
              <a:t>Cả nhà đi chơi núi</a:t>
            </a:r>
            <a:endParaRPr lang="en-US" sz="3200" b="1"/>
          </a:p>
        </p:txBody>
      </p:sp>
      <p:sp>
        <p:nvSpPr>
          <p:cNvPr id="6" name="TextBox 5"/>
          <p:cNvSpPr txBox="1"/>
          <p:nvPr/>
        </p:nvSpPr>
        <p:spPr>
          <a:xfrm>
            <a:off x="252248" y="628874"/>
            <a:ext cx="8334704" cy="3416320"/>
          </a:xfrm>
          <a:prstGeom prst="rect">
            <a:avLst/>
          </a:prstGeom>
          <a:noFill/>
        </p:spPr>
        <p:txBody>
          <a:bodyPr wrap="square" rtlCol="0">
            <a:spAutoFit/>
          </a:bodyPr>
          <a:lstStyle/>
          <a:p>
            <a:pPr algn="just"/>
            <a:r>
              <a:rPr lang="en-US" sz="2400" dirty="0" smtClean="0"/>
              <a:t>      </a:t>
            </a:r>
            <a:r>
              <a:rPr lang="en-US" sz="2400" dirty="0" err="1" smtClean="0"/>
              <a:t>Bố</a:t>
            </a:r>
            <a:r>
              <a:rPr lang="en-US" sz="2400" dirty="0" smtClean="0"/>
              <a:t> </a:t>
            </a:r>
            <a:r>
              <a:rPr lang="en-US" sz="2400" dirty="0" err="1" smtClean="0"/>
              <a:t>mẹ</a:t>
            </a:r>
            <a:r>
              <a:rPr lang="en-US" sz="2400" dirty="0" smtClean="0"/>
              <a:t> </a:t>
            </a:r>
            <a:r>
              <a:rPr lang="en-US" sz="2400" dirty="0" err="1" smtClean="0"/>
              <a:t>cho</a:t>
            </a:r>
            <a:r>
              <a:rPr lang="en-US" sz="2400" dirty="0" smtClean="0"/>
              <a:t> Nam </a:t>
            </a:r>
            <a:r>
              <a:rPr lang="en-US" sz="2400" dirty="0" err="1" smtClean="0"/>
              <a:t>và</a:t>
            </a:r>
            <a:r>
              <a:rPr lang="en-US" sz="2400" dirty="0" smtClean="0"/>
              <a:t> </a:t>
            </a:r>
            <a:r>
              <a:rPr lang="en-US" sz="2400" dirty="0" err="1" smtClean="0"/>
              <a:t>Đức</a:t>
            </a:r>
            <a:r>
              <a:rPr lang="en-US" sz="2400" dirty="0" smtClean="0"/>
              <a:t> </a:t>
            </a:r>
            <a:r>
              <a:rPr lang="en-US" sz="2400" dirty="0" err="1" smtClean="0"/>
              <a:t>đi</a:t>
            </a:r>
            <a:r>
              <a:rPr lang="en-US" sz="2400" dirty="0" smtClean="0"/>
              <a:t> </a:t>
            </a:r>
            <a:r>
              <a:rPr lang="en-US" sz="2400" dirty="0" err="1" smtClean="0"/>
              <a:t>chơi</a:t>
            </a:r>
            <a:r>
              <a:rPr lang="en-US" sz="2400" dirty="0" smtClean="0"/>
              <a:t> </a:t>
            </a:r>
            <a:r>
              <a:rPr lang="en-US" sz="2400" dirty="0" err="1" smtClean="0"/>
              <a:t>núi</a:t>
            </a:r>
            <a:r>
              <a:rPr lang="en-US" sz="2400" dirty="0" smtClean="0"/>
              <a:t>. </a:t>
            </a:r>
            <a:r>
              <a:rPr lang="en-US" sz="2400" dirty="0" err="1" smtClean="0"/>
              <a:t>Hôm</a:t>
            </a:r>
            <a:r>
              <a:rPr lang="en-US" sz="2400" dirty="0" smtClean="0"/>
              <a:t> </a:t>
            </a:r>
            <a:r>
              <a:rPr lang="en-US" sz="2400" dirty="0" err="1" smtClean="0"/>
              <a:t>trước</a:t>
            </a:r>
            <a:r>
              <a:rPr lang="en-US" sz="2400" dirty="0" smtClean="0"/>
              <a:t>, </a:t>
            </a:r>
            <a:r>
              <a:rPr lang="en-US" sz="2400" dirty="0" err="1" smtClean="0"/>
              <a:t>mẹ</a:t>
            </a:r>
            <a:r>
              <a:rPr lang="en-US" sz="2400" dirty="0" smtClean="0"/>
              <a:t> </a:t>
            </a:r>
            <a:r>
              <a:rPr lang="en-US" sz="2400" dirty="0" err="1" smtClean="0"/>
              <a:t>thức</a:t>
            </a:r>
            <a:r>
              <a:rPr lang="en-US" sz="2400" dirty="0" smtClean="0"/>
              <a:t> </a:t>
            </a:r>
            <a:r>
              <a:rPr lang="en-US" sz="2400" dirty="0" err="1" smtClean="0"/>
              <a:t>khuya</a:t>
            </a:r>
            <a:r>
              <a:rPr lang="en-US" sz="2400" dirty="0" smtClean="0"/>
              <a:t> </a:t>
            </a:r>
            <a:r>
              <a:rPr lang="en-US" sz="2400" dirty="0" err="1" smtClean="0"/>
              <a:t>để</a:t>
            </a:r>
            <a:r>
              <a:rPr lang="en-US" sz="2400" dirty="0" smtClean="0"/>
              <a:t> </a:t>
            </a:r>
            <a:r>
              <a:rPr lang="en-US" sz="2400" dirty="0" err="1" smtClean="0"/>
              <a:t>chuẩn</a:t>
            </a:r>
            <a:r>
              <a:rPr lang="en-US" sz="2400" dirty="0" smtClean="0"/>
              <a:t> </a:t>
            </a:r>
            <a:r>
              <a:rPr lang="en-US" sz="2400" dirty="0" err="1" smtClean="0"/>
              <a:t>bị</a:t>
            </a:r>
            <a:r>
              <a:rPr lang="en-US" sz="2400" dirty="0" smtClean="0"/>
              <a:t> </a:t>
            </a:r>
            <a:r>
              <a:rPr lang="en-US" sz="2400" dirty="0" err="1" smtClean="0"/>
              <a:t>quần</a:t>
            </a:r>
            <a:r>
              <a:rPr lang="en-US" sz="2400" dirty="0" smtClean="0"/>
              <a:t> </a:t>
            </a:r>
            <a:r>
              <a:rPr lang="en-US" sz="2400" dirty="0" err="1" smtClean="0"/>
              <a:t>áo,thức</a:t>
            </a:r>
            <a:r>
              <a:rPr lang="en-US" sz="2400" dirty="0" smtClean="0"/>
              <a:t> </a:t>
            </a:r>
            <a:r>
              <a:rPr lang="en-US" sz="2400" dirty="0" err="1" smtClean="0"/>
              <a:t>ăn</a:t>
            </a:r>
            <a:r>
              <a:rPr lang="en-US" sz="2400" dirty="0" smtClean="0"/>
              <a:t>, </a:t>
            </a:r>
            <a:r>
              <a:rPr lang="en-US" sz="2400" dirty="0" err="1" smtClean="0"/>
              <a:t>nước</a:t>
            </a:r>
            <a:r>
              <a:rPr lang="en-US" sz="2400" dirty="0" smtClean="0"/>
              <a:t> </a:t>
            </a:r>
            <a:r>
              <a:rPr lang="en-US" sz="2400" dirty="0" err="1" smtClean="0"/>
              <a:t>uống</a:t>
            </a:r>
            <a:r>
              <a:rPr lang="en-US" sz="2400" dirty="0" smtClean="0"/>
              <a:t> </a:t>
            </a:r>
            <a:r>
              <a:rPr lang="en-US" sz="2400" dirty="0" err="1" smtClean="0"/>
              <a:t>và</a:t>
            </a:r>
            <a:r>
              <a:rPr lang="en-US" sz="2400" dirty="0" smtClean="0"/>
              <a:t> </a:t>
            </a:r>
            <a:r>
              <a:rPr lang="en-US" sz="2400" dirty="0" err="1" smtClean="0"/>
              <a:t>cả</a:t>
            </a:r>
            <a:r>
              <a:rPr lang="en-US" sz="2400" dirty="0" smtClean="0"/>
              <a:t> </a:t>
            </a:r>
            <a:r>
              <a:rPr lang="en-US" sz="2400" dirty="0" err="1" smtClean="0"/>
              <a:t>tuýp</a:t>
            </a:r>
            <a:r>
              <a:rPr lang="en-US" sz="2400" dirty="0" smtClean="0"/>
              <a:t> </a:t>
            </a:r>
            <a:r>
              <a:rPr lang="en-US" sz="2400" dirty="0" err="1" smtClean="0"/>
              <a:t>thuốc</a:t>
            </a:r>
            <a:r>
              <a:rPr lang="en-US" sz="2400" dirty="0" smtClean="0"/>
              <a:t> </a:t>
            </a:r>
            <a:r>
              <a:rPr lang="en-US" sz="2400" dirty="0" err="1" smtClean="0"/>
              <a:t>chống</a:t>
            </a:r>
            <a:r>
              <a:rPr lang="en-US" sz="2400" dirty="0" smtClean="0"/>
              <a:t> </a:t>
            </a:r>
            <a:r>
              <a:rPr lang="en-US" sz="2400" dirty="0" err="1" smtClean="0"/>
              <a:t>côn</a:t>
            </a:r>
            <a:r>
              <a:rPr lang="en-US" sz="2400" dirty="0" smtClean="0"/>
              <a:t> </a:t>
            </a:r>
            <a:r>
              <a:rPr lang="en-US" sz="2400" dirty="0" err="1" smtClean="0"/>
              <a:t>trùng</a:t>
            </a:r>
            <a:r>
              <a:rPr lang="en-US" sz="2400" dirty="0" smtClean="0"/>
              <a:t>.</a:t>
            </a:r>
          </a:p>
          <a:p>
            <a:pPr algn="just"/>
            <a:r>
              <a:rPr lang="en-US" sz="2400" dirty="0"/>
              <a:t> </a:t>
            </a:r>
            <a:r>
              <a:rPr lang="en-US" sz="2400" dirty="0" smtClean="0"/>
              <a:t>     </a:t>
            </a:r>
            <a:r>
              <a:rPr lang="en-US" sz="2400" dirty="0" err="1" smtClean="0"/>
              <a:t>Hôm</a:t>
            </a:r>
            <a:r>
              <a:rPr lang="en-US" sz="2400" dirty="0" smtClean="0"/>
              <a:t> </a:t>
            </a:r>
            <a:r>
              <a:rPr lang="en-US" sz="2400" dirty="0" err="1" smtClean="0"/>
              <a:t>sau</a:t>
            </a:r>
            <a:r>
              <a:rPr lang="en-US" sz="2400" dirty="0" smtClean="0"/>
              <a:t>, </a:t>
            </a:r>
            <a:r>
              <a:rPr lang="en-US" sz="2400" dirty="0" err="1" smtClean="0"/>
              <a:t>khi</a:t>
            </a:r>
            <a:r>
              <a:rPr lang="en-US" sz="2400" dirty="0" smtClean="0"/>
              <a:t> </a:t>
            </a:r>
            <a:r>
              <a:rPr lang="en-US" sz="2400" dirty="0" err="1" smtClean="0"/>
              <a:t>mặt</a:t>
            </a:r>
            <a:r>
              <a:rPr lang="en-US" sz="2400" dirty="0" smtClean="0"/>
              <a:t> </a:t>
            </a:r>
            <a:r>
              <a:rPr lang="en-US" sz="2400" dirty="0" err="1" smtClean="0"/>
              <a:t>trời</a:t>
            </a:r>
            <a:r>
              <a:rPr lang="en-US" sz="2400" dirty="0" smtClean="0"/>
              <a:t> </a:t>
            </a:r>
            <a:r>
              <a:rPr lang="en-US" sz="2400" dirty="0" err="1" smtClean="0"/>
              <a:t>lên</a:t>
            </a:r>
            <a:r>
              <a:rPr lang="en-US" sz="2400" dirty="0" smtClean="0"/>
              <a:t>, </a:t>
            </a:r>
            <a:r>
              <a:rPr lang="en-US" sz="2400" dirty="0" err="1" smtClean="0"/>
              <a:t>cả</a:t>
            </a:r>
            <a:r>
              <a:rPr lang="en-US" sz="2400" dirty="0" smtClean="0"/>
              <a:t> </a:t>
            </a:r>
            <a:r>
              <a:rPr lang="en-US" sz="2400" dirty="0" err="1" smtClean="0"/>
              <a:t>nhà</a:t>
            </a:r>
            <a:r>
              <a:rPr lang="en-US" sz="2400" dirty="0" smtClean="0"/>
              <a:t> </a:t>
            </a:r>
            <a:r>
              <a:rPr lang="en-US" sz="2400" dirty="0" err="1" smtClean="0"/>
              <a:t>đã</a:t>
            </a:r>
            <a:r>
              <a:rPr lang="en-US" sz="2400" dirty="0" smtClean="0"/>
              <a:t> </a:t>
            </a:r>
            <a:r>
              <a:rPr lang="en-US" sz="2400" dirty="0" err="1" smtClean="0"/>
              <a:t>tới</a:t>
            </a:r>
            <a:r>
              <a:rPr lang="en-US" sz="2400" dirty="0" smtClean="0"/>
              <a:t> </a:t>
            </a:r>
            <a:r>
              <a:rPr lang="en-US" sz="2400" dirty="0" err="1" smtClean="0"/>
              <a:t>chân</a:t>
            </a:r>
            <a:r>
              <a:rPr lang="en-US" sz="2400" dirty="0" smtClean="0"/>
              <a:t> </a:t>
            </a:r>
            <a:r>
              <a:rPr lang="en-US" sz="2400" dirty="0" err="1" smtClean="0"/>
              <a:t>núi</a:t>
            </a:r>
            <a:r>
              <a:rPr lang="en-US" sz="2400" dirty="0" smtClean="0"/>
              <a:t>. Nam </a:t>
            </a:r>
            <a:r>
              <a:rPr lang="en-US" sz="2400" dirty="0" err="1" smtClean="0"/>
              <a:t>và</a:t>
            </a:r>
            <a:r>
              <a:rPr lang="en-US" sz="2400" dirty="0" smtClean="0"/>
              <a:t> </a:t>
            </a:r>
            <a:r>
              <a:rPr lang="en-US" sz="2400" dirty="0" err="1" smtClean="0"/>
              <a:t>Đức</a:t>
            </a:r>
            <a:r>
              <a:rPr lang="en-US" sz="2400" dirty="0" smtClean="0"/>
              <a:t> </a:t>
            </a:r>
            <a:r>
              <a:rPr lang="en-US" sz="2400" dirty="0" err="1" smtClean="0"/>
              <a:t>thích</a:t>
            </a:r>
            <a:r>
              <a:rPr lang="en-US" sz="2400" dirty="0" smtClean="0"/>
              <a:t> </a:t>
            </a:r>
            <a:r>
              <a:rPr lang="en-US" sz="2400" dirty="0" err="1" smtClean="0"/>
              <a:t>thú</a:t>
            </a:r>
            <a:r>
              <a:rPr lang="en-US" sz="2400" dirty="0" smtClean="0"/>
              <a:t>, </a:t>
            </a:r>
            <a:r>
              <a:rPr lang="en-US" sz="2400" dirty="0" err="1" smtClean="0"/>
              <a:t>đuổi</a:t>
            </a:r>
            <a:r>
              <a:rPr lang="en-US" sz="2400" dirty="0" smtClean="0"/>
              <a:t> </a:t>
            </a:r>
            <a:r>
              <a:rPr lang="en-US" sz="2400" dirty="0" err="1" smtClean="0"/>
              <a:t>nhau</a:t>
            </a:r>
            <a:r>
              <a:rPr lang="en-US" sz="2400" dirty="0" smtClean="0"/>
              <a:t> </a:t>
            </a:r>
            <a:r>
              <a:rPr lang="en-US" sz="2400" dirty="0" err="1" smtClean="0"/>
              <a:t>huỳnh</a:t>
            </a:r>
            <a:r>
              <a:rPr lang="en-US" sz="2400" dirty="0" smtClean="0"/>
              <a:t> </a:t>
            </a:r>
            <a:r>
              <a:rPr lang="en-US" sz="2400" dirty="0" err="1" smtClean="0"/>
              <a:t>huỵch</a:t>
            </a:r>
            <a:r>
              <a:rPr lang="en-US" sz="2400" dirty="0" smtClean="0"/>
              <a:t>. </a:t>
            </a:r>
            <a:r>
              <a:rPr lang="en-US" sz="2400" dirty="0" err="1" smtClean="0"/>
              <a:t>Càng</a:t>
            </a:r>
            <a:r>
              <a:rPr lang="en-US" sz="2400" dirty="0" smtClean="0"/>
              <a:t> </a:t>
            </a:r>
            <a:r>
              <a:rPr lang="en-US" sz="2400" dirty="0" err="1" smtClean="0"/>
              <a:t>lên</a:t>
            </a:r>
            <a:r>
              <a:rPr lang="en-US" sz="2400" dirty="0" smtClean="0"/>
              <a:t> </a:t>
            </a:r>
            <a:r>
              <a:rPr lang="en-US" sz="2400" dirty="0" err="1" smtClean="0"/>
              <a:t>cao</a:t>
            </a:r>
            <a:r>
              <a:rPr lang="en-US" sz="2400" dirty="0" smtClean="0"/>
              <a:t>, </a:t>
            </a:r>
            <a:r>
              <a:rPr lang="en-US" sz="2400" dirty="0" err="1" smtClean="0"/>
              <a:t>đường</a:t>
            </a:r>
            <a:r>
              <a:rPr lang="en-US" sz="2400" dirty="0" smtClean="0"/>
              <a:t> </a:t>
            </a:r>
            <a:r>
              <a:rPr lang="en-US" sz="2400" dirty="0" err="1" smtClean="0"/>
              <a:t>càng</a:t>
            </a:r>
            <a:r>
              <a:rPr lang="en-US" sz="2400" dirty="0" smtClean="0"/>
              <a:t> </a:t>
            </a:r>
            <a:r>
              <a:rPr lang="en-US" sz="2400" dirty="0" err="1" smtClean="0"/>
              <a:t>dốc</a:t>
            </a:r>
            <a:r>
              <a:rPr lang="en-US" sz="2400" dirty="0" smtClean="0"/>
              <a:t> </a:t>
            </a:r>
            <a:r>
              <a:rPr lang="en-US" sz="2400" dirty="0" err="1" smtClean="0"/>
              <a:t>và</a:t>
            </a:r>
            <a:r>
              <a:rPr lang="en-US" sz="2400" dirty="0" smtClean="0"/>
              <a:t> </a:t>
            </a:r>
            <a:r>
              <a:rPr lang="en-US" sz="2400" dirty="0" err="1" smtClean="0"/>
              <a:t>khúc</a:t>
            </a:r>
            <a:r>
              <a:rPr lang="en-US" sz="2400" dirty="0" smtClean="0"/>
              <a:t> </a:t>
            </a:r>
            <a:r>
              <a:rPr lang="en-US" sz="2400" dirty="0" err="1" smtClean="0"/>
              <a:t>khuỷu</a:t>
            </a:r>
            <a:r>
              <a:rPr lang="en-US" sz="2400" dirty="0" smtClean="0"/>
              <a:t>, </a:t>
            </a:r>
            <a:r>
              <a:rPr lang="en-US" sz="2400" dirty="0" err="1" smtClean="0"/>
              <a:t>bố</a:t>
            </a:r>
            <a:r>
              <a:rPr lang="en-US" sz="2400" dirty="0" smtClean="0"/>
              <a:t> </a:t>
            </a:r>
            <a:r>
              <a:rPr lang="en-US" sz="2400" dirty="0" err="1" smtClean="0"/>
              <a:t>phải</a:t>
            </a:r>
            <a:r>
              <a:rPr lang="en-US" sz="2400" dirty="0" smtClean="0"/>
              <a:t> </a:t>
            </a:r>
            <a:r>
              <a:rPr lang="en-US" sz="2400" dirty="0" err="1" smtClean="0"/>
              <a:t>cõng</a:t>
            </a:r>
            <a:r>
              <a:rPr lang="en-US" sz="2400" dirty="0" smtClean="0"/>
              <a:t> </a:t>
            </a:r>
            <a:r>
              <a:rPr lang="en-US" sz="2400" dirty="0" err="1" smtClean="0"/>
              <a:t>Đức</a:t>
            </a:r>
            <a:r>
              <a:rPr lang="en-US" sz="2400" dirty="0" smtClean="0"/>
              <a:t>. </a:t>
            </a:r>
            <a:r>
              <a:rPr lang="en-US" sz="2400" dirty="0" err="1" smtClean="0"/>
              <a:t>Thỉnh</a:t>
            </a:r>
            <a:r>
              <a:rPr lang="en-US" sz="2400" dirty="0" smtClean="0"/>
              <a:t> </a:t>
            </a:r>
            <a:r>
              <a:rPr lang="en-US" sz="2400" dirty="0" err="1" smtClean="0"/>
              <a:t>thoảng</a:t>
            </a:r>
            <a:r>
              <a:rPr lang="en-US" sz="2400" dirty="0" smtClean="0"/>
              <a:t>, </a:t>
            </a:r>
            <a:r>
              <a:rPr lang="en-US" sz="2400" dirty="0" err="1" smtClean="0"/>
              <a:t>mẹ</a:t>
            </a:r>
            <a:r>
              <a:rPr lang="en-US" sz="2400" dirty="0" smtClean="0"/>
              <a:t> </a:t>
            </a:r>
            <a:r>
              <a:rPr lang="en-US" sz="2400" dirty="0" err="1" smtClean="0"/>
              <a:t>lau</a:t>
            </a:r>
            <a:r>
              <a:rPr lang="en-US" sz="2400" dirty="0" smtClean="0"/>
              <a:t> </a:t>
            </a:r>
            <a:r>
              <a:rPr lang="en-US" sz="2400" dirty="0" err="1" smtClean="0"/>
              <a:t>mồ</a:t>
            </a:r>
            <a:r>
              <a:rPr lang="en-US" sz="2400" dirty="0" smtClean="0"/>
              <a:t> </a:t>
            </a:r>
            <a:r>
              <a:rPr lang="en-US" sz="2400" dirty="0" err="1" smtClean="0"/>
              <a:t>hôi</a:t>
            </a:r>
            <a:r>
              <a:rPr lang="en-US" sz="2400" dirty="0" smtClean="0"/>
              <a:t> </a:t>
            </a:r>
            <a:r>
              <a:rPr lang="en-US" sz="2400" dirty="0" err="1" smtClean="0"/>
              <a:t>cho</a:t>
            </a:r>
            <a:r>
              <a:rPr lang="en-US" sz="2400" dirty="0" smtClean="0"/>
              <a:t> </a:t>
            </a:r>
            <a:r>
              <a:rPr lang="en-US" sz="2400" dirty="0" err="1" smtClean="0"/>
              <a:t>hai</a:t>
            </a:r>
            <a:r>
              <a:rPr lang="en-US" sz="2400" dirty="0" smtClean="0"/>
              <a:t> </a:t>
            </a:r>
            <a:r>
              <a:rPr lang="en-US" sz="2400" dirty="0" err="1" smtClean="0"/>
              <a:t>anh</a:t>
            </a:r>
            <a:r>
              <a:rPr lang="en-US" sz="2400" dirty="0" smtClean="0"/>
              <a:t> </a:t>
            </a:r>
            <a:r>
              <a:rPr lang="en-US" sz="2400" dirty="0" err="1" smtClean="0"/>
              <a:t>em</a:t>
            </a:r>
            <a:r>
              <a:rPr lang="en-US" sz="2400" dirty="0" smtClean="0"/>
              <a:t>.</a:t>
            </a:r>
          </a:p>
          <a:p>
            <a:pPr algn="just"/>
            <a:r>
              <a:rPr lang="en-US" sz="2400" dirty="0"/>
              <a:t> </a:t>
            </a:r>
            <a:r>
              <a:rPr lang="en-US" sz="2400" dirty="0" smtClean="0"/>
              <a:t>     </a:t>
            </a:r>
            <a:r>
              <a:rPr lang="en-US" sz="2400" dirty="0" err="1" smtClean="0"/>
              <a:t>Lúc</a:t>
            </a:r>
            <a:r>
              <a:rPr lang="en-US" sz="2400" dirty="0" smtClean="0"/>
              <a:t> </a:t>
            </a:r>
            <a:r>
              <a:rPr lang="en-US" sz="2400" dirty="0" err="1" smtClean="0"/>
              <a:t>lên</a:t>
            </a:r>
            <a:r>
              <a:rPr lang="en-US" sz="2400" dirty="0" smtClean="0"/>
              <a:t> </a:t>
            </a:r>
            <a:r>
              <a:rPr lang="en-US" sz="2400" dirty="0" err="1" smtClean="0"/>
              <a:t>đến</a:t>
            </a:r>
            <a:r>
              <a:rPr lang="en-US" sz="2400" dirty="0" smtClean="0"/>
              <a:t> </a:t>
            </a:r>
            <a:r>
              <a:rPr lang="en-US" sz="2400" dirty="0" err="1" smtClean="0"/>
              <a:t>đỉnh</a:t>
            </a:r>
            <a:r>
              <a:rPr lang="en-US" sz="2400" dirty="0" smtClean="0"/>
              <a:t> </a:t>
            </a:r>
            <a:r>
              <a:rPr lang="en-US" sz="2400" dirty="0" err="1" smtClean="0"/>
              <a:t>núi</a:t>
            </a:r>
            <a:r>
              <a:rPr lang="en-US" sz="2400" dirty="0" smtClean="0"/>
              <a:t> , </a:t>
            </a:r>
            <a:r>
              <a:rPr lang="en-US" sz="2400" dirty="0" err="1" smtClean="0"/>
              <a:t>hai</a:t>
            </a:r>
            <a:r>
              <a:rPr lang="en-US" sz="2400" dirty="0" smtClean="0"/>
              <a:t> </a:t>
            </a:r>
            <a:r>
              <a:rPr lang="en-US" sz="2400" dirty="0" err="1" smtClean="0"/>
              <a:t>anh</a:t>
            </a:r>
            <a:r>
              <a:rPr lang="en-US" sz="2400" dirty="0" smtClean="0"/>
              <a:t> </a:t>
            </a:r>
            <a:r>
              <a:rPr lang="en-US" sz="2400" dirty="0" err="1" smtClean="0"/>
              <a:t>em</a:t>
            </a:r>
            <a:r>
              <a:rPr lang="en-US" sz="2400" dirty="0" smtClean="0"/>
              <a:t> </a:t>
            </a:r>
            <a:r>
              <a:rPr lang="en-US" sz="2400" dirty="0" err="1" smtClean="0"/>
              <a:t>vui</a:t>
            </a:r>
            <a:r>
              <a:rPr lang="en-US" sz="2400" dirty="0" smtClean="0"/>
              <a:t> </a:t>
            </a:r>
            <a:r>
              <a:rPr lang="en-US" sz="2400" dirty="0" err="1" smtClean="0"/>
              <a:t>sướng</a:t>
            </a:r>
            <a:r>
              <a:rPr lang="en-US" sz="2400" dirty="0" smtClean="0"/>
              <a:t> </a:t>
            </a:r>
            <a:r>
              <a:rPr lang="en-US" sz="2400" dirty="0" err="1" smtClean="0"/>
              <a:t>hét</a:t>
            </a:r>
            <a:r>
              <a:rPr lang="en-US" sz="2400" dirty="0" smtClean="0"/>
              <a:t> </a:t>
            </a:r>
            <a:r>
              <a:rPr lang="en-US" sz="2400" dirty="0" err="1" smtClean="0"/>
              <a:t>vang</a:t>
            </a:r>
            <a:r>
              <a:rPr lang="en-US" sz="2400" dirty="0" smtClean="0"/>
              <a:t>.</a:t>
            </a:r>
          </a:p>
          <a:p>
            <a:pPr algn="r"/>
            <a:r>
              <a:rPr lang="en-US" sz="2000" dirty="0" smtClean="0"/>
              <a:t>( </a:t>
            </a:r>
            <a:r>
              <a:rPr lang="en-US" sz="2000" dirty="0" err="1" smtClean="0"/>
              <a:t>Lâm</a:t>
            </a:r>
            <a:r>
              <a:rPr lang="en-US" sz="2000" dirty="0" smtClean="0"/>
              <a:t> </a:t>
            </a:r>
            <a:r>
              <a:rPr lang="en-US" sz="2000" dirty="0" err="1" smtClean="0"/>
              <a:t>Anh</a:t>
            </a:r>
            <a:r>
              <a:rPr lang="en-US" sz="2000" dirty="0" smtClean="0"/>
              <a:t> )</a:t>
            </a:r>
            <a:endParaRPr lang="en-US" sz="2000" dirty="0"/>
          </a:p>
        </p:txBody>
      </p:sp>
      <p:sp>
        <p:nvSpPr>
          <p:cNvPr id="3" name="TextBox 2"/>
          <p:cNvSpPr txBox="1"/>
          <p:nvPr/>
        </p:nvSpPr>
        <p:spPr>
          <a:xfrm>
            <a:off x="651641" y="4544989"/>
            <a:ext cx="2377574" cy="369332"/>
          </a:xfrm>
          <a:prstGeom prst="rect">
            <a:avLst/>
          </a:prstGeom>
          <a:noFill/>
        </p:spPr>
        <p:txBody>
          <a:bodyPr wrap="none" rtlCol="0">
            <a:spAutoFit/>
          </a:bodyPr>
          <a:lstStyle/>
          <a:p>
            <a:r>
              <a:rPr lang="en-US" sz="1800" smtClean="0"/>
              <a:t>Đọc nối tiếp từng câu</a:t>
            </a:r>
            <a:endParaRPr lang="en-US" sz="1800"/>
          </a:p>
        </p:txBody>
      </p:sp>
      <p:sp>
        <p:nvSpPr>
          <p:cNvPr id="5" name="TextBox 4"/>
          <p:cNvSpPr txBox="1"/>
          <p:nvPr/>
        </p:nvSpPr>
        <p:spPr>
          <a:xfrm>
            <a:off x="674897" y="4544254"/>
            <a:ext cx="2390398" cy="369332"/>
          </a:xfrm>
          <a:prstGeom prst="rect">
            <a:avLst/>
          </a:prstGeom>
          <a:solidFill>
            <a:schemeClr val="bg1"/>
          </a:solidFill>
        </p:spPr>
        <p:txBody>
          <a:bodyPr wrap="none" rtlCol="0">
            <a:spAutoFit/>
          </a:bodyPr>
          <a:lstStyle/>
          <a:p>
            <a:r>
              <a:rPr lang="en-US" sz="1800" smtClean="0"/>
              <a:t>Chia đoạn                  </a:t>
            </a:r>
            <a:endParaRPr lang="en-US" sz="1800"/>
          </a:p>
        </p:txBody>
      </p:sp>
      <p:grpSp>
        <p:nvGrpSpPr>
          <p:cNvPr id="11" name="Group 10"/>
          <p:cNvGrpSpPr/>
          <p:nvPr/>
        </p:nvGrpSpPr>
        <p:grpSpPr>
          <a:xfrm>
            <a:off x="522497" y="628139"/>
            <a:ext cx="4118571" cy="1106067"/>
            <a:chOff x="-3583541" y="2179021"/>
            <a:chExt cx="8066718" cy="2550634"/>
          </a:xfrm>
        </p:grpSpPr>
        <p:grpSp>
          <p:nvGrpSpPr>
            <p:cNvPr id="9" name="Group 8"/>
            <p:cNvGrpSpPr/>
            <p:nvPr/>
          </p:nvGrpSpPr>
          <p:grpSpPr>
            <a:xfrm>
              <a:off x="4162097" y="4045194"/>
              <a:ext cx="321080" cy="684461"/>
              <a:chOff x="4162097" y="4045194"/>
              <a:chExt cx="321080" cy="684461"/>
            </a:xfrm>
          </p:grpSpPr>
          <p:cxnSp>
            <p:nvCxnSpPr>
              <p:cNvPr id="7" name="Straight Connector 6"/>
              <p:cNvCxnSpPr>
                <a:stCxn id="6" idx="2"/>
              </p:cNvCxnSpPr>
              <p:nvPr/>
            </p:nvCxnSpPr>
            <p:spPr>
              <a:xfrm flipH="1">
                <a:off x="4162097" y="4045194"/>
                <a:ext cx="257503" cy="6837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4225674" y="4045929"/>
                <a:ext cx="257503" cy="6837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3583541" y="2179021"/>
              <a:ext cx="612864" cy="851694"/>
            </a:xfrm>
            <a:prstGeom prst="rect">
              <a:avLst/>
            </a:prstGeom>
            <a:noFill/>
          </p:spPr>
          <p:txBody>
            <a:bodyPr wrap="none" rtlCol="0">
              <a:spAutoFit/>
            </a:bodyPr>
            <a:lstStyle/>
            <a:p>
              <a:r>
                <a:rPr lang="en-US" sz="1800" b="1" dirty="0" smtClean="0">
                  <a:solidFill>
                    <a:srgbClr val="FF0000"/>
                  </a:solidFill>
                </a:rPr>
                <a:t>1</a:t>
              </a:r>
              <a:endParaRPr lang="en-US" sz="1800" b="1" dirty="0">
                <a:solidFill>
                  <a:srgbClr val="FF0000"/>
                </a:solidFill>
              </a:endParaRPr>
            </a:p>
          </p:txBody>
        </p:sp>
      </p:grpSp>
      <p:grpSp>
        <p:nvGrpSpPr>
          <p:cNvPr id="12" name="Group 11"/>
          <p:cNvGrpSpPr/>
          <p:nvPr/>
        </p:nvGrpSpPr>
        <p:grpSpPr>
          <a:xfrm>
            <a:off x="522497" y="1770064"/>
            <a:ext cx="5285217" cy="1416960"/>
            <a:chOff x="-5868570" y="1462085"/>
            <a:chExt cx="10351747" cy="3267570"/>
          </a:xfrm>
        </p:grpSpPr>
        <p:grpSp>
          <p:nvGrpSpPr>
            <p:cNvPr id="13" name="Group 12"/>
            <p:cNvGrpSpPr/>
            <p:nvPr/>
          </p:nvGrpSpPr>
          <p:grpSpPr>
            <a:xfrm>
              <a:off x="4162097" y="4045194"/>
              <a:ext cx="321080" cy="684461"/>
              <a:chOff x="4162097" y="4045194"/>
              <a:chExt cx="321080" cy="684461"/>
            </a:xfrm>
          </p:grpSpPr>
          <p:cxnSp>
            <p:nvCxnSpPr>
              <p:cNvPr id="15" name="Straight Connector 14"/>
              <p:cNvCxnSpPr/>
              <p:nvPr/>
            </p:nvCxnSpPr>
            <p:spPr>
              <a:xfrm flipH="1">
                <a:off x="4162097" y="4045194"/>
                <a:ext cx="257503" cy="6837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225674" y="4045929"/>
                <a:ext cx="257503" cy="6837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5868570" y="1462085"/>
              <a:ext cx="612865" cy="851695"/>
            </a:xfrm>
            <a:prstGeom prst="rect">
              <a:avLst/>
            </a:prstGeom>
            <a:noFill/>
          </p:spPr>
          <p:txBody>
            <a:bodyPr wrap="none" rtlCol="0">
              <a:spAutoFit/>
            </a:bodyPr>
            <a:lstStyle/>
            <a:p>
              <a:r>
                <a:rPr lang="en-US" sz="1800" b="1" dirty="0" smtClean="0">
                  <a:solidFill>
                    <a:srgbClr val="FF0000"/>
                  </a:solidFill>
                </a:rPr>
                <a:t>2</a:t>
              </a:r>
              <a:endParaRPr lang="en-US" sz="1800" b="1" dirty="0">
                <a:solidFill>
                  <a:srgbClr val="FF0000"/>
                </a:solidFill>
              </a:endParaRPr>
            </a:p>
          </p:txBody>
        </p:sp>
      </p:grpSp>
      <p:grpSp>
        <p:nvGrpSpPr>
          <p:cNvPr id="17" name="Group 16"/>
          <p:cNvGrpSpPr/>
          <p:nvPr/>
        </p:nvGrpSpPr>
        <p:grpSpPr>
          <a:xfrm>
            <a:off x="522497" y="3234657"/>
            <a:ext cx="7784009" cy="369332"/>
            <a:chOff x="-10762762" y="4045194"/>
            <a:chExt cx="15245939" cy="851696"/>
          </a:xfrm>
        </p:grpSpPr>
        <p:grpSp>
          <p:nvGrpSpPr>
            <p:cNvPr id="18" name="Group 17"/>
            <p:cNvGrpSpPr/>
            <p:nvPr/>
          </p:nvGrpSpPr>
          <p:grpSpPr>
            <a:xfrm>
              <a:off x="4162097" y="4045194"/>
              <a:ext cx="321080" cy="684461"/>
              <a:chOff x="4162097" y="4045194"/>
              <a:chExt cx="321080" cy="684461"/>
            </a:xfrm>
          </p:grpSpPr>
          <p:cxnSp>
            <p:nvCxnSpPr>
              <p:cNvPr id="20" name="Straight Connector 19"/>
              <p:cNvCxnSpPr/>
              <p:nvPr/>
            </p:nvCxnSpPr>
            <p:spPr>
              <a:xfrm flipH="1">
                <a:off x="4162097" y="4045194"/>
                <a:ext cx="257503" cy="6837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225674" y="4045929"/>
                <a:ext cx="257503" cy="6837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0762762" y="4045195"/>
              <a:ext cx="612865" cy="851695"/>
            </a:xfrm>
            <a:prstGeom prst="rect">
              <a:avLst/>
            </a:prstGeom>
            <a:noFill/>
          </p:spPr>
          <p:txBody>
            <a:bodyPr wrap="none" rtlCol="0">
              <a:spAutoFit/>
            </a:bodyPr>
            <a:lstStyle/>
            <a:p>
              <a:r>
                <a:rPr lang="en-US" sz="1800" b="1" dirty="0" smtClean="0">
                  <a:solidFill>
                    <a:srgbClr val="FF0000"/>
                  </a:solidFill>
                </a:rPr>
                <a:t>3</a:t>
              </a:r>
              <a:endParaRPr lang="en-US" sz="1800" b="1" dirty="0">
                <a:solidFill>
                  <a:srgbClr val="FF0000"/>
                </a:solidFill>
              </a:endParaRPr>
            </a:p>
          </p:txBody>
        </p:sp>
      </p:grpSp>
      <p:sp>
        <p:nvSpPr>
          <p:cNvPr id="22" name="TextBox 21"/>
          <p:cNvSpPr txBox="1"/>
          <p:nvPr/>
        </p:nvSpPr>
        <p:spPr>
          <a:xfrm>
            <a:off x="522497" y="4544254"/>
            <a:ext cx="2492990" cy="369332"/>
          </a:xfrm>
          <a:prstGeom prst="rect">
            <a:avLst/>
          </a:prstGeom>
          <a:solidFill>
            <a:schemeClr val="bg1"/>
          </a:solidFill>
        </p:spPr>
        <p:txBody>
          <a:bodyPr wrap="none" rtlCol="0">
            <a:spAutoFit/>
          </a:bodyPr>
          <a:lstStyle/>
          <a:p>
            <a:r>
              <a:rPr lang="en-US" sz="1800" smtClean="0"/>
              <a:t>Đọc nối tiếp theo đoạn</a:t>
            </a:r>
            <a:endParaRPr lang="en-US" sz="1800"/>
          </a:p>
        </p:txBody>
      </p:sp>
      <p:sp>
        <p:nvSpPr>
          <p:cNvPr id="23" name="TextBox 22"/>
          <p:cNvSpPr txBox="1"/>
          <p:nvPr/>
        </p:nvSpPr>
        <p:spPr>
          <a:xfrm>
            <a:off x="443670" y="4511988"/>
            <a:ext cx="5057795" cy="369332"/>
          </a:xfrm>
          <a:prstGeom prst="rect">
            <a:avLst/>
          </a:prstGeom>
          <a:solidFill>
            <a:schemeClr val="bg1"/>
          </a:solidFill>
        </p:spPr>
        <p:txBody>
          <a:bodyPr wrap="none" rtlCol="0">
            <a:spAutoFit/>
          </a:bodyPr>
          <a:lstStyle/>
          <a:p>
            <a:r>
              <a:rPr lang="en-US" sz="1800" smtClean="0"/>
              <a:t>Giải nghĩa: </a:t>
            </a:r>
            <a:r>
              <a:rPr lang="en-US" sz="1800" smtClean="0">
                <a:solidFill>
                  <a:srgbClr val="FF0000"/>
                </a:solidFill>
              </a:rPr>
              <a:t>côn trùng, huỳnh huỵch, khúc khuỷu</a:t>
            </a:r>
            <a:endParaRPr lang="en-US" sz="1800"/>
          </a:p>
        </p:txBody>
      </p:sp>
    </p:spTree>
    <p:extLst>
      <p:ext uri="{BB962C8B-B14F-4D97-AF65-F5344CB8AC3E}">
        <p14:creationId xmlns:p14="http://schemas.microsoft.com/office/powerpoint/2010/main" val="411667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QUYNH\anh tai ve poiwer oint\côn trùng 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23945" y="1470912"/>
            <a:ext cx="3494356" cy="279821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QUYNH\anh tai ve poiwer oint\côn trùn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103" y="756209"/>
            <a:ext cx="4014952" cy="39443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88095" y="0"/>
            <a:ext cx="3392275" cy="1015663"/>
          </a:xfrm>
          <a:prstGeom prst="rect">
            <a:avLst/>
          </a:prstGeom>
          <a:noFill/>
          <a:ln w="19050">
            <a:solidFill>
              <a:srgbClr val="00B050"/>
            </a:solidFill>
          </a:ln>
        </p:spPr>
        <p:txBody>
          <a:bodyPr wrap="none" rtlCol="0">
            <a:spAutoFit/>
          </a:bodyPr>
          <a:lstStyle/>
          <a:p>
            <a:r>
              <a:rPr lang="en-US" sz="6000" smtClean="0"/>
              <a:t>côn trùng</a:t>
            </a:r>
            <a:endParaRPr lang="en-US" sz="6000">
              <a:solidFill>
                <a:schemeClr val="tx1"/>
              </a:solidFill>
            </a:endParaRPr>
          </a:p>
        </p:txBody>
      </p:sp>
    </p:spTree>
    <p:extLst>
      <p:ext uri="{BB962C8B-B14F-4D97-AF65-F5344CB8AC3E}">
        <p14:creationId xmlns:p14="http://schemas.microsoft.com/office/powerpoint/2010/main" val="36628792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2259" y="26078"/>
            <a:ext cx="3752950" cy="584775"/>
          </a:xfrm>
          <a:prstGeom prst="rect">
            <a:avLst/>
          </a:prstGeom>
          <a:noFill/>
        </p:spPr>
        <p:txBody>
          <a:bodyPr wrap="none" rtlCol="0">
            <a:spAutoFit/>
          </a:bodyPr>
          <a:lstStyle/>
          <a:p>
            <a:r>
              <a:rPr lang="en-US" sz="3200" b="1" smtClean="0"/>
              <a:t>Cả nhà đi chơi núi</a:t>
            </a:r>
            <a:endParaRPr lang="en-US" sz="3200" b="1"/>
          </a:p>
        </p:txBody>
      </p:sp>
      <p:sp>
        <p:nvSpPr>
          <p:cNvPr id="6" name="TextBox 5"/>
          <p:cNvSpPr txBox="1"/>
          <p:nvPr/>
        </p:nvSpPr>
        <p:spPr>
          <a:xfrm>
            <a:off x="252248" y="628874"/>
            <a:ext cx="8334704" cy="3416320"/>
          </a:xfrm>
          <a:prstGeom prst="rect">
            <a:avLst/>
          </a:prstGeom>
          <a:noFill/>
        </p:spPr>
        <p:txBody>
          <a:bodyPr wrap="square" rtlCol="0">
            <a:spAutoFit/>
          </a:bodyPr>
          <a:lstStyle/>
          <a:p>
            <a:pPr algn="just"/>
            <a:r>
              <a:rPr lang="en-US" sz="2400" smtClean="0"/>
              <a:t>      Bố mẹ cho Nam và Đức đi chơi núi. Hôm trước, mẹ thức khuya để chuẩn bị quần áo,thức ăn, nước uống và có cả tuýp thuốc chống côn trùng.</a:t>
            </a:r>
          </a:p>
          <a:p>
            <a:pPr algn="just"/>
            <a:r>
              <a:rPr lang="en-US" sz="2400"/>
              <a:t> </a:t>
            </a:r>
            <a:r>
              <a:rPr lang="en-US" sz="2400" smtClean="0"/>
              <a:t>     Hôm sau, khi mặt trời lên, cả nhà đã tới chân núi. Nam và Đức thích thú, đuổi nhau huỳnh huỵch. Càng lên cao, đường càng dốc và khúc khuỷu, bố phải cõng Đức. Thỉnh thoảng, mẹ lau mồ hôi cho hai anh em.</a:t>
            </a:r>
          </a:p>
          <a:p>
            <a:pPr algn="just"/>
            <a:r>
              <a:rPr lang="en-US" sz="2400"/>
              <a:t> </a:t>
            </a:r>
            <a:r>
              <a:rPr lang="en-US" sz="2400" smtClean="0"/>
              <a:t>     Lúc lên đến đỉnh núi , hai anh em vui sướng hét vang.</a:t>
            </a:r>
          </a:p>
          <a:p>
            <a:pPr algn="r"/>
            <a:r>
              <a:rPr lang="en-US" sz="2000" smtClean="0"/>
              <a:t>( Lâm Anh )</a:t>
            </a:r>
            <a:endParaRPr lang="en-US" sz="2000"/>
          </a:p>
        </p:txBody>
      </p:sp>
      <p:sp>
        <p:nvSpPr>
          <p:cNvPr id="3" name="TextBox 2"/>
          <p:cNvSpPr txBox="1"/>
          <p:nvPr/>
        </p:nvSpPr>
        <p:spPr>
          <a:xfrm>
            <a:off x="651641" y="4544989"/>
            <a:ext cx="1749197" cy="369332"/>
          </a:xfrm>
          <a:prstGeom prst="rect">
            <a:avLst/>
          </a:prstGeom>
          <a:noFill/>
        </p:spPr>
        <p:txBody>
          <a:bodyPr wrap="none" rtlCol="0">
            <a:spAutoFit/>
          </a:bodyPr>
          <a:lstStyle/>
          <a:p>
            <a:r>
              <a:rPr lang="en-US" sz="1800" smtClean="0"/>
              <a:t>Đọc theo nhóm</a:t>
            </a:r>
            <a:endParaRPr lang="en-US" sz="1800"/>
          </a:p>
        </p:txBody>
      </p:sp>
      <p:sp>
        <p:nvSpPr>
          <p:cNvPr id="7" name="TextBox 6"/>
          <p:cNvSpPr txBox="1"/>
          <p:nvPr/>
        </p:nvSpPr>
        <p:spPr>
          <a:xfrm>
            <a:off x="670876" y="4612199"/>
            <a:ext cx="1710725" cy="369332"/>
          </a:xfrm>
          <a:prstGeom prst="rect">
            <a:avLst/>
          </a:prstGeom>
          <a:solidFill>
            <a:schemeClr val="bg1"/>
          </a:solidFill>
        </p:spPr>
        <p:txBody>
          <a:bodyPr wrap="none" rtlCol="0">
            <a:spAutoFit/>
          </a:bodyPr>
          <a:lstStyle/>
          <a:p>
            <a:r>
              <a:rPr lang="en-US" sz="1800" smtClean="0"/>
              <a:t>Thi đọc            </a:t>
            </a:r>
            <a:endParaRPr lang="en-US" sz="1800"/>
          </a:p>
        </p:txBody>
      </p:sp>
      <p:sp>
        <p:nvSpPr>
          <p:cNvPr id="5" name="TextBox 4"/>
          <p:cNvSpPr txBox="1"/>
          <p:nvPr/>
        </p:nvSpPr>
        <p:spPr>
          <a:xfrm>
            <a:off x="651641" y="4532455"/>
            <a:ext cx="1672253" cy="369332"/>
          </a:xfrm>
          <a:prstGeom prst="rect">
            <a:avLst/>
          </a:prstGeom>
          <a:solidFill>
            <a:schemeClr val="bg1"/>
          </a:solidFill>
        </p:spPr>
        <p:txBody>
          <a:bodyPr wrap="none" rtlCol="0">
            <a:spAutoFit/>
          </a:bodyPr>
          <a:lstStyle/>
          <a:p>
            <a:r>
              <a:rPr lang="en-US" sz="1800" smtClean="0"/>
              <a:t>Đọc toàn bài   </a:t>
            </a:r>
            <a:endParaRPr lang="en-US" sz="1800"/>
          </a:p>
        </p:txBody>
      </p:sp>
    </p:spTree>
    <p:extLst>
      <p:ext uri="{BB962C8B-B14F-4D97-AF65-F5344CB8AC3E}">
        <p14:creationId xmlns:p14="http://schemas.microsoft.com/office/powerpoint/2010/main" val="190837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92286" y="1953039"/>
            <a:ext cx="4759246" cy="11430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bg1"/>
                </a:solidFill>
              </a:rPr>
              <a:t> Trả lời câu hỏi</a:t>
            </a:r>
            <a:endParaRPr lang="en-US" sz="4800">
              <a:solidFill>
                <a:schemeClr val="bg1"/>
              </a:solidFill>
            </a:endParaRPr>
          </a:p>
        </p:txBody>
      </p:sp>
      <p:sp>
        <p:nvSpPr>
          <p:cNvPr id="3" name="Oval 2"/>
          <p:cNvSpPr/>
          <p:nvPr/>
        </p:nvSpPr>
        <p:spPr>
          <a:xfrm>
            <a:off x="2064103" y="1953039"/>
            <a:ext cx="1212574" cy="1143000"/>
          </a:xfrm>
          <a:prstGeom prst="ellipse">
            <a:avLst/>
          </a:prstGeom>
          <a:solidFill>
            <a:schemeClr val="accent1">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solidFill>
                  <a:schemeClr val="bg1"/>
                </a:solidFill>
              </a:rPr>
              <a:t>3</a:t>
            </a:r>
            <a:endParaRPr lang="en-US" sz="4800" b="1">
              <a:solidFill>
                <a:schemeClr val="bg1"/>
              </a:solidFill>
            </a:endParaRPr>
          </a:p>
        </p:txBody>
      </p:sp>
      <p:grpSp>
        <p:nvGrpSpPr>
          <p:cNvPr id="4" name="Group 3"/>
          <p:cNvGrpSpPr/>
          <p:nvPr/>
        </p:nvGrpSpPr>
        <p:grpSpPr>
          <a:xfrm>
            <a:off x="0" y="478464"/>
            <a:ext cx="9144000" cy="4732450"/>
            <a:chOff x="0" y="478464"/>
            <a:chExt cx="9144000" cy="4732450"/>
          </a:xfrm>
        </p:grpSpPr>
        <p:pic>
          <p:nvPicPr>
            <p:cNvPr id="6" name="Picture 2" descr="E:\QUYNH\anh tai ve poiwer oint\dao maijpg.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ackgroundRemoval t="0" b="99429" l="0" r="93030"/>
                      </a14:imgEffect>
                    </a14:imgLayer>
                  </a14:imgProps>
                </a:ext>
                <a:ext uri="{28A0092B-C50C-407E-A947-70E740481C1C}">
                  <a14:useLocalDpi xmlns:a14="http://schemas.microsoft.com/office/drawing/2010/main"/>
                </a:ext>
              </a:extLst>
            </a:blip>
            <a:srcRect/>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QUYNH\anh tai ve poiwer oint\dao maijpg.jpg"/>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0" b="99429" l="0" r="93030"/>
                      </a14:imgEffect>
                    </a14:imgLayer>
                  </a14:imgProps>
                </a:ext>
                <a:ext uri="{28A0092B-C50C-407E-A947-70E740481C1C}">
                  <a14:useLocalDpi xmlns:a14="http://schemas.microsoft.com/office/drawing/2010/main"/>
                </a:ext>
              </a:extLst>
            </a:blip>
            <a:srcRect/>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3944679" y="1105786"/>
            <a:ext cx="954107" cy="461665"/>
          </a:xfrm>
          <a:prstGeom prst="rect">
            <a:avLst/>
          </a:prstGeom>
          <a:noFill/>
        </p:spPr>
        <p:txBody>
          <a:bodyPr wrap="none" rtlCol="0">
            <a:spAutoFit/>
          </a:bodyPr>
          <a:lstStyle/>
          <a:p>
            <a:r>
              <a:rPr lang="en-US" sz="2400" smtClean="0">
                <a:solidFill>
                  <a:srgbClr val="FF0000"/>
                </a:solidFill>
              </a:rPr>
              <a:t>Tiết 2</a:t>
            </a:r>
            <a:endParaRPr lang="en-US" sz="2400">
              <a:solidFill>
                <a:srgbClr val="FF0000"/>
              </a:solidFill>
            </a:endParaRPr>
          </a:p>
        </p:txBody>
      </p:sp>
    </p:spTree>
    <p:extLst>
      <p:ext uri="{BB962C8B-B14F-4D97-AF65-F5344CB8AC3E}">
        <p14:creationId xmlns:p14="http://schemas.microsoft.com/office/powerpoint/2010/main" val="1442279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4516676" y="2294853"/>
            <a:ext cx="4627324" cy="28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8015" y="78441"/>
            <a:ext cx="2545989" cy="461665"/>
          </a:xfrm>
          <a:prstGeom prst="rect">
            <a:avLst/>
          </a:prstGeom>
          <a:solidFill>
            <a:schemeClr val="bg1"/>
          </a:solidFill>
        </p:spPr>
        <p:txBody>
          <a:bodyPr wrap="square" rtlCol="0">
            <a:spAutoFit/>
          </a:bodyPr>
          <a:lstStyle/>
          <a:p>
            <a:r>
              <a:rPr lang="en-US" sz="2400" smtClean="0">
                <a:solidFill>
                  <a:schemeClr val="tx1"/>
                </a:solidFill>
              </a:rPr>
              <a:t>   Trả lời câu hỏi                                           </a:t>
            </a:r>
            <a:endParaRPr lang="en-US" sz="2400">
              <a:solidFill>
                <a:schemeClr val="tx1"/>
              </a:solidFill>
            </a:endParaRPr>
          </a:p>
        </p:txBody>
      </p:sp>
      <p:sp>
        <p:nvSpPr>
          <p:cNvPr id="8" name="Oval 7"/>
          <p:cNvSpPr/>
          <p:nvPr/>
        </p:nvSpPr>
        <p:spPr>
          <a:xfrm>
            <a:off x="107712" y="4361"/>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FF0000"/>
                </a:solidFill>
              </a:rPr>
              <a:t>3</a:t>
            </a:r>
            <a:endParaRPr lang="en-US" sz="2400">
              <a:solidFill>
                <a:srgbClr val="FF0000"/>
              </a:solidFill>
            </a:endParaRPr>
          </a:p>
        </p:txBody>
      </p:sp>
      <p:sp>
        <p:nvSpPr>
          <p:cNvPr id="9" name="TextBox 8"/>
          <p:cNvSpPr txBox="1"/>
          <p:nvPr/>
        </p:nvSpPr>
        <p:spPr>
          <a:xfrm>
            <a:off x="238745" y="521809"/>
            <a:ext cx="7457701" cy="461665"/>
          </a:xfrm>
          <a:prstGeom prst="rect">
            <a:avLst/>
          </a:prstGeom>
          <a:noFill/>
        </p:spPr>
        <p:txBody>
          <a:bodyPr wrap="square" rtlCol="0">
            <a:spAutoFit/>
          </a:bodyPr>
          <a:lstStyle/>
          <a:p>
            <a:r>
              <a:rPr lang="en-US" sz="2400" smtClean="0">
                <a:solidFill>
                  <a:schemeClr val="tx1"/>
                </a:solidFill>
              </a:rPr>
              <a:t>a. Nam và Đức được bố mẹ cho đi đâu ? </a:t>
            </a:r>
            <a:endParaRPr lang="en-US" sz="2400">
              <a:solidFill>
                <a:schemeClr val="tx1"/>
              </a:solidFill>
            </a:endParaRPr>
          </a:p>
        </p:txBody>
      </p:sp>
      <p:sp>
        <p:nvSpPr>
          <p:cNvPr id="10" name="TextBox 9"/>
          <p:cNvSpPr txBox="1"/>
          <p:nvPr/>
        </p:nvSpPr>
        <p:spPr>
          <a:xfrm>
            <a:off x="272125" y="1305286"/>
            <a:ext cx="5933466" cy="461665"/>
          </a:xfrm>
          <a:prstGeom prst="rect">
            <a:avLst/>
          </a:prstGeom>
          <a:noFill/>
        </p:spPr>
        <p:txBody>
          <a:bodyPr wrap="square" rtlCol="0">
            <a:spAutoFit/>
          </a:bodyPr>
          <a:lstStyle/>
          <a:p>
            <a:r>
              <a:rPr lang="en-US" sz="2400" smtClean="0">
                <a:solidFill>
                  <a:schemeClr val="tx1"/>
                </a:solidFill>
              </a:rPr>
              <a:t>b. Mẹ chuẩn bị những gì cho chuyến đi ? </a:t>
            </a:r>
            <a:endParaRPr lang="en-US" sz="2400">
              <a:solidFill>
                <a:schemeClr val="tx1"/>
              </a:solidFill>
            </a:endParaRPr>
          </a:p>
        </p:txBody>
      </p:sp>
      <p:sp>
        <p:nvSpPr>
          <p:cNvPr id="11" name="TextBox 10"/>
          <p:cNvSpPr txBox="1"/>
          <p:nvPr/>
        </p:nvSpPr>
        <p:spPr>
          <a:xfrm>
            <a:off x="264442" y="2484530"/>
            <a:ext cx="5869230" cy="830997"/>
          </a:xfrm>
          <a:prstGeom prst="rect">
            <a:avLst/>
          </a:prstGeom>
          <a:noFill/>
        </p:spPr>
        <p:txBody>
          <a:bodyPr wrap="square" rtlCol="0">
            <a:spAutoFit/>
          </a:bodyPr>
          <a:lstStyle/>
          <a:p>
            <a:r>
              <a:rPr lang="en-US" sz="2400" smtClean="0">
                <a:solidFill>
                  <a:schemeClr val="tx1"/>
                </a:solidFill>
              </a:rPr>
              <a:t>c. Đến đoạn đường dốc và khúc khuỷu, bố phải làm gì ? </a:t>
            </a:r>
            <a:endParaRPr lang="en-US" sz="2400">
              <a:solidFill>
                <a:schemeClr val="tx1"/>
              </a:solidFill>
            </a:endParaRPr>
          </a:p>
        </p:txBody>
      </p:sp>
      <p:sp>
        <p:nvSpPr>
          <p:cNvPr id="12" name="TextBox 11"/>
          <p:cNvSpPr txBox="1"/>
          <p:nvPr/>
        </p:nvSpPr>
        <p:spPr>
          <a:xfrm>
            <a:off x="360721" y="912570"/>
            <a:ext cx="5844870" cy="461665"/>
          </a:xfrm>
          <a:prstGeom prst="rect">
            <a:avLst/>
          </a:prstGeom>
          <a:noFill/>
        </p:spPr>
        <p:txBody>
          <a:bodyPr wrap="none" rtlCol="0">
            <a:spAutoFit/>
          </a:bodyPr>
          <a:lstStyle/>
          <a:p>
            <a:r>
              <a:rPr lang="en-US" sz="2400">
                <a:solidFill>
                  <a:srgbClr val="0418AC"/>
                </a:solidFill>
              </a:rPr>
              <a:t>Nam và Đức được bố mẹ cho </a:t>
            </a:r>
            <a:r>
              <a:rPr lang="en-US" sz="2400" smtClean="0">
                <a:solidFill>
                  <a:srgbClr val="0418AC"/>
                </a:solidFill>
              </a:rPr>
              <a:t>đi chơi núi.</a:t>
            </a:r>
            <a:endParaRPr lang="en-US" sz="2400">
              <a:solidFill>
                <a:srgbClr val="0418AC"/>
              </a:solidFill>
            </a:endParaRPr>
          </a:p>
        </p:txBody>
      </p:sp>
      <p:sp>
        <p:nvSpPr>
          <p:cNvPr id="13" name="TextBox 12"/>
          <p:cNvSpPr txBox="1"/>
          <p:nvPr/>
        </p:nvSpPr>
        <p:spPr>
          <a:xfrm>
            <a:off x="279798" y="1715177"/>
            <a:ext cx="7994773" cy="830997"/>
          </a:xfrm>
          <a:prstGeom prst="rect">
            <a:avLst/>
          </a:prstGeom>
          <a:noFill/>
        </p:spPr>
        <p:txBody>
          <a:bodyPr wrap="square" rtlCol="0">
            <a:spAutoFit/>
          </a:bodyPr>
          <a:lstStyle/>
          <a:p>
            <a:r>
              <a:rPr lang="en-US" sz="2400" dirty="0" err="1" smtClean="0">
                <a:solidFill>
                  <a:srgbClr val="0418AC"/>
                </a:solidFill>
              </a:rPr>
              <a:t>Mẹ</a:t>
            </a:r>
            <a:r>
              <a:rPr lang="en-US" sz="2400" dirty="0" smtClean="0">
                <a:solidFill>
                  <a:srgbClr val="0418AC"/>
                </a:solidFill>
              </a:rPr>
              <a:t> </a:t>
            </a:r>
            <a:r>
              <a:rPr lang="en-US" sz="2400" dirty="0" err="1" smtClean="0">
                <a:solidFill>
                  <a:srgbClr val="0418AC"/>
                </a:solidFill>
              </a:rPr>
              <a:t>chuẩn</a:t>
            </a:r>
            <a:r>
              <a:rPr lang="en-US" sz="2400" dirty="0" smtClean="0">
                <a:solidFill>
                  <a:srgbClr val="0418AC"/>
                </a:solidFill>
              </a:rPr>
              <a:t> </a:t>
            </a:r>
            <a:r>
              <a:rPr lang="en-US" sz="2400" dirty="0" err="1" smtClean="0">
                <a:solidFill>
                  <a:srgbClr val="0418AC"/>
                </a:solidFill>
              </a:rPr>
              <a:t>bị</a:t>
            </a:r>
            <a:r>
              <a:rPr lang="en-US" sz="2400" dirty="0" smtClean="0">
                <a:solidFill>
                  <a:srgbClr val="0418AC"/>
                </a:solidFill>
              </a:rPr>
              <a:t> </a:t>
            </a:r>
            <a:r>
              <a:rPr lang="en-US" sz="2400" dirty="0" err="1" smtClean="0">
                <a:solidFill>
                  <a:srgbClr val="0418AC"/>
                </a:solidFill>
              </a:rPr>
              <a:t>nhiều</a:t>
            </a:r>
            <a:r>
              <a:rPr lang="en-US" sz="2400" dirty="0" smtClean="0">
                <a:solidFill>
                  <a:srgbClr val="0418AC"/>
                </a:solidFill>
              </a:rPr>
              <a:t> </a:t>
            </a:r>
            <a:r>
              <a:rPr lang="en-US" sz="2400" dirty="0" err="1" smtClean="0">
                <a:solidFill>
                  <a:srgbClr val="0418AC"/>
                </a:solidFill>
              </a:rPr>
              <a:t>thứ</a:t>
            </a:r>
            <a:r>
              <a:rPr lang="en-US" sz="2400" dirty="0" smtClean="0">
                <a:solidFill>
                  <a:srgbClr val="0418AC"/>
                </a:solidFill>
              </a:rPr>
              <a:t> </a:t>
            </a:r>
            <a:r>
              <a:rPr lang="en-US" sz="2400" dirty="0" err="1" smtClean="0">
                <a:solidFill>
                  <a:srgbClr val="0418AC"/>
                </a:solidFill>
              </a:rPr>
              <a:t>cho</a:t>
            </a:r>
            <a:r>
              <a:rPr lang="en-US" sz="2400" dirty="0" smtClean="0">
                <a:solidFill>
                  <a:srgbClr val="0418AC"/>
                </a:solidFill>
              </a:rPr>
              <a:t> </a:t>
            </a:r>
            <a:r>
              <a:rPr lang="en-US" sz="2400" dirty="0" err="1" smtClean="0">
                <a:solidFill>
                  <a:srgbClr val="0418AC"/>
                </a:solidFill>
              </a:rPr>
              <a:t>chuyến</a:t>
            </a:r>
            <a:r>
              <a:rPr lang="en-US" sz="2400" dirty="0" smtClean="0">
                <a:solidFill>
                  <a:srgbClr val="0418AC"/>
                </a:solidFill>
              </a:rPr>
              <a:t> </a:t>
            </a:r>
            <a:r>
              <a:rPr lang="en-US" sz="2400" dirty="0" err="1" smtClean="0">
                <a:solidFill>
                  <a:srgbClr val="0418AC"/>
                </a:solidFill>
              </a:rPr>
              <a:t>đi</a:t>
            </a:r>
            <a:r>
              <a:rPr lang="en-US" sz="2400" dirty="0" smtClean="0">
                <a:solidFill>
                  <a:srgbClr val="0418AC"/>
                </a:solidFill>
              </a:rPr>
              <a:t> </a:t>
            </a:r>
            <a:r>
              <a:rPr lang="en-US" sz="2400" dirty="0" err="1" smtClean="0">
                <a:solidFill>
                  <a:srgbClr val="0418AC"/>
                </a:solidFill>
              </a:rPr>
              <a:t>như</a:t>
            </a:r>
            <a:r>
              <a:rPr lang="en-US" sz="2400" dirty="0" smtClean="0">
                <a:solidFill>
                  <a:srgbClr val="0418AC"/>
                </a:solidFill>
              </a:rPr>
              <a:t>: </a:t>
            </a:r>
            <a:r>
              <a:rPr lang="en-US" sz="2400" dirty="0" err="1" smtClean="0">
                <a:solidFill>
                  <a:srgbClr val="0418AC"/>
                </a:solidFill>
              </a:rPr>
              <a:t>quần</a:t>
            </a:r>
            <a:r>
              <a:rPr lang="en-US" sz="2400" dirty="0" smtClean="0">
                <a:solidFill>
                  <a:srgbClr val="0418AC"/>
                </a:solidFill>
              </a:rPr>
              <a:t> </a:t>
            </a:r>
            <a:r>
              <a:rPr lang="en-US" sz="2400" dirty="0" err="1" smtClean="0">
                <a:solidFill>
                  <a:srgbClr val="0418AC"/>
                </a:solidFill>
              </a:rPr>
              <a:t>áo</a:t>
            </a:r>
            <a:r>
              <a:rPr lang="en-US" sz="2400" dirty="0" smtClean="0">
                <a:solidFill>
                  <a:srgbClr val="0418AC"/>
                </a:solidFill>
              </a:rPr>
              <a:t>, </a:t>
            </a:r>
            <a:r>
              <a:rPr lang="en-US" sz="2400" dirty="0" err="1" smtClean="0">
                <a:solidFill>
                  <a:srgbClr val="0418AC"/>
                </a:solidFill>
              </a:rPr>
              <a:t>thức</a:t>
            </a:r>
            <a:r>
              <a:rPr lang="en-US" sz="2400" dirty="0" smtClean="0">
                <a:solidFill>
                  <a:srgbClr val="0418AC"/>
                </a:solidFill>
              </a:rPr>
              <a:t> </a:t>
            </a:r>
            <a:r>
              <a:rPr lang="en-US" sz="2400" dirty="0" err="1" smtClean="0">
                <a:solidFill>
                  <a:srgbClr val="0418AC"/>
                </a:solidFill>
              </a:rPr>
              <a:t>ăn</a:t>
            </a:r>
            <a:r>
              <a:rPr lang="en-US" sz="2400" dirty="0" smtClean="0">
                <a:solidFill>
                  <a:srgbClr val="0418AC"/>
                </a:solidFill>
              </a:rPr>
              <a:t>, </a:t>
            </a:r>
            <a:r>
              <a:rPr lang="en-US" sz="2400" dirty="0" err="1" smtClean="0">
                <a:solidFill>
                  <a:srgbClr val="0418AC"/>
                </a:solidFill>
              </a:rPr>
              <a:t>nước</a:t>
            </a:r>
            <a:r>
              <a:rPr lang="en-US" sz="2400" dirty="0" smtClean="0">
                <a:solidFill>
                  <a:srgbClr val="0418AC"/>
                </a:solidFill>
              </a:rPr>
              <a:t> </a:t>
            </a:r>
            <a:r>
              <a:rPr lang="en-US" sz="2400" dirty="0" err="1" smtClean="0">
                <a:solidFill>
                  <a:srgbClr val="0418AC"/>
                </a:solidFill>
              </a:rPr>
              <a:t>uống</a:t>
            </a:r>
            <a:r>
              <a:rPr lang="en-US" sz="2400" dirty="0" smtClean="0">
                <a:solidFill>
                  <a:srgbClr val="0418AC"/>
                </a:solidFill>
              </a:rPr>
              <a:t> </a:t>
            </a:r>
            <a:r>
              <a:rPr lang="en-US" sz="2400" dirty="0" err="1" smtClean="0">
                <a:solidFill>
                  <a:srgbClr val="0418AC"/>
                </a:solidFill>
              </a:rPr>
              <a:t>và</a:t>
            </a:r>
            <a:r>
              <a:rPr lang="en-US" sz="2400" dirty="0" smtClean="0">
                <a:solidFill>
                  <a:srgbClr val="0418AC"/>
                </a:solidFill>
              </a:rPr>
              <a:t> </a:t>
            </a:r>
            <a:r>
              <a:rPr lang="en-US" sz="2400" dirty="0" err="1" smtClean="0">
                <a:solidFill>
                  <a:srgbClr val="0418AC"/>
                </a:solidFill>
              </a:rPr>
              <a:t>cả</a:t>
            </a:r>
            <a:r>
              <a:rPr lang="en-US" sz="2400" dirty="0" smtClean="0">
                <a:solidFill>
                  <a:srgbClr val="0418AC"/>
                </a:solidFill>
              </a:rPr>
              <a:t> </a:t>
            </a:r>
            <a:r>
              <a:rPr lang="en-US" sz="2400" dirty="0" err="1" smtClean="0">
                <a:solidFill>
                  <a:srgbClr val="0418AC"/>
                </a:solidFill>
              </a:rPr>
              <a:t>tuýp</a:t>
            </a:r>
            <a:r>
              <a:rPr lang="en-US" sz="2400" dirty="0" smtClean="0">
                <a:solidFill>
                  <a:srgbClr val="0418AC"/>
                </a:solidFill>
              </a:rPr>
              <a:t> </a:t>
            </a:r>
            <a:r>
              <a:rPr lang="en-US" sz="2400" dirty="0" err="1" smtClean="0">
                <a:solidFill>
                  <a:srgbClr val="0418AC"/>
                </a:solidFill>
              </a:rPr>
              <a:t>thuốc</a:t>
            </a:r>
            <a:r>
              <a:rPr lang="en-US" sz="2400" dirty="0" smtClean="0">
                <a:solidFill>
                  <a:srgbClr val="0418AC"/>
                </a:solidFill>
              </a:rPr>
              <a:t> </a:t>
            </a:r>
            <a:r>
              <a:rPr lang="en-US" sz="2400" dirty="0" err="1" smtClean="0">
                <a:solidFill>
                  <a:srgbClr val="0418AC"/>
                </a:solidFill>
              </a:rPr>
              <a:t>chống</a:t>
            </a:r>
            <a:r>
              <a:rPr lang="en-US" sz="2400" dirty="0" smtClean="0">
                <a:solidFill>
                  <a:srgbClr val="0418AC"/>
                </a:solidFill>
              </a:rPr>
              <a:t> </a:t>
            </a:r>
            <a:r>
              <a:rPr lang="en-US" sz="2400" dirty="0" err="1" smtClean="0">
                <a:solidFill>
                  <a:srgbClr val="0418AC"/>
                </a:solidFill>
              </a:rPr>
              <a:t>côn</a:t>
            </a:r>
            <a:r>
              <a:rPr lang="en-US" sz="2400" dirty="0" smtClean="0">
                <a:solidFill>
                  <a:srgbClr val="0418AC"/>
                </a:solidFill>
              </a:rPr>
              <a:t> </a:t>
            </a:r>
            <a:r>
              <a:rPr lang="en-US" sz="2400" dirty="0" err="1" smtClean="0">
                <a:solidFill>
                  <a:srgbClr val="0418AC"/>
                </a:solidFill>
              </a:rPr>
              <a:t>trùng</a:t>
            </a:r>
            <a:r>
              <a:rPr lang="en-US" sz="2400" dirty="0" smtClean="0">
                <a:solidFill>
                  <a:srgbClr val="0418AC"/>
                </a:solidFill>
              </a:rPr>
              <a:t>.</a:t>
            </a:r>
            <a:endParaRPr lang="en-US" sz="2400" dirty="0">
              <a:solidFill>
                <a:srgbClr val="0418AC"/>
              </a:solidFill>
            </a:endParaRPr>
          </a:p>
        </p:txBody>
      </p:sp>
      <p:sp>
        <p:nvSpPr>
          <p:cNvPr id="14" name="TextBox 13"/>
          <p:cNvSpPr txBox="1"/>
          <p:nvPr/>
        </p:nvSpPr>
        <p:spPr>
          <a:xfrm>
            <a:off x="268857" y="3325167"/>
            <a:ext cx="4247819" cy="830997"/>
          </a:xfrm>
          <a:prstGeom prst="rect">
            <a:avLst/>
          </a:prstGeom>
          <a:noFill/>
        </p:spPr>
        <p:txBody>
          <a:bodyPr wrap="square" rtlCol="0">
            <a:spAutoFit/>
          </a:bodyPr>
          <a:lstStyle/>
          <a:p>
            <a:r>
              <a:rPr lang="en-US" sz="2400">
                <a:solidFill>
                  <a:srgbClr val="0418AC"/>
                </a:solidFill>
              </a:rPr>
              <a:t>Đến đoạn đường dốc và khúc khuỷu, bố </a:t>
            </a:r>
            <a:r>
              <a:rPr lang="en-US" sz="2400" smtClean="0">
                <a:solidFill>
                  <a:srgbClr val="0418AC"/>
                </a:solidFill>
              </a:rPr>
              <a:t>phải cõng Đức.</a:t>
            </a:r>
            <a:endParaRPr lang="en-US" sz="2400">
              <a:solidFill>
                <a:srgbClr val="0418AC"/>
              </a:solidFill>
            </a:endParaRPr>
          </a:p>
        </p:txBody>
      </p:sp>
      <p:cxnSp>
        <p:nvCxnSpPr>
          <p:cNvPr id="16" name="Straight Connector 15"/>
          <p:cNvCxnSpPr/>
          <p:nvPr/>
        </p:nvCxnSpPr>
        <p:spPr>
          <a:xfrm>
            <a:off x="4738254" y="945461"/>
            <a:ext cx="11113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918363" y="1319381"/>
            <a:ext cx="11113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618321" y="1701886"/>
            <a:ext cx="11113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38030" y="2138782"/>
            <a:ext cx="11113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394691" y="3315527"/>
            <a:ext cx="11113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670622" y="4156164"/>
            <a:ext cx="11113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87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ppt_x"/>
                                          </p:val>
                                        </p:tav>
                                        <p:tav tm="100000">
                                          <p:val>
                                            <p:strVal val="#ppt_x"/>
                                          </p:val>
                                        </p:tav>
                                      </p:tavLst>
                                    </p:anim>
                                    <p:anim calcmode="lin" valueType="num">
                                      <p:cBhvr additive="base">
                                        <p:cTn id="5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92287" y="1953039"/>
            <a:ext cx="3071191" cy="11430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smtClean="0">
                <a:solidFill>
                  <a:schemeClr val="bg1"/>
                </a:solidFill>
              </a:rPr>
              <a:t>Viết</a:t>
            </a:r>
            <a:endParaRPr lang="en-US" sz="6600">
              <a:solidFill>
                <a:schemeClr val="bg1"/>
              </a:solidFill>
            </a:endParaRPr>
          </a:p>
        </p:txBody>
      </p:sp>
      <p:sp>
        <p:nvSpPr>
          <p:cNvPr id="3" name="Oval 2"/>
          <p:cNvSpPr/>
          <p:nvPr/>
        </p:nvSpPr>
        <p:spPr>
          <a:xfrm>
            <a:off x="2064103" y="1953039"/>
            <a:ext cx="1212574" cy="1143000"/>
          </a:xfrm>
          <a:prstGeom prst="ellipse">
            <a:avLst/>
          </a:prstGeom>
          <a:solidFill>
            <a:schemeClr val="accent1">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solidFill>
                  <a:schemeClr val="bg1"/>
                </a:solidFill>
              </a:rPr>
              <a:t>4</a:t>
            </a:r>
            <a:endParaRPr lang="en-US" sz="4800" b="1">
              <a:solidFill>
                <a:schemeClr val="bg1"/>
              </a:solidFill>
            </a:endParaRPr>
          </a:p>
        </p:txBody>
      </p:sp>
      <p:grpSp>
        <p:nvGrpSpPr>
          <p:cNvPr id="4" name="Group 3"/>
          <p:cNvGrpSpPr/>
          <p:nvPr/>
        </p:nvGrpSpPr>
        <p:grpSpPr>
          <a:xfrm>
            <a:off x="0" y="478464"/>
            <a:ext cx="9144000" cy="4732450"/>
            <a:chOff x="0" y="478464"/>
            <a:chExt cx="9144000" cy="4732450"/>
          </a:xfrm>
        </p:grpSpPr>
        <p:pic>
          <p:nvPicPr>
            <p:cNvPr id="6" name="Picture 2" descr="E:\QUYNH\anh tai ve poiwer oint\dao maijpg.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ackgroundRemoval t="0" b="99429" l="0" r="93030"/>
                      </a14:imgEffect>
                    </a14:imgLayer>
                  </a14:imgProps>
                </a:ext>
                <a:ext uri="{28A0092B-C50C-407E-A947-70E740481C1C}">
                  <a14:useLocalDpi xmlns:a14="http://schemas.microsoft.com/office/drawing/2010/main"/>
                </a:ext>
              </a:extLst>
            </a:blip>
            <a:srcRect/>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QUYNH\anh tai ve poiwer oint\dao maijpg.jpg"/>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0" b="99429" l="0" r="93030"/>
                      </a14:imgEffect>
                    </a14:imgLayer>
                  </a14:imgProps>
                </a:ext>
                <a:ext uri="{28A0092B-C50C-407E-A947-70E740481C1C}">
                  <a14:useLocalDpi xmlns:a14="http://schemas.microsoft.com/office/drawing/2010/main"/>
                </a:ext>
              </a:extLst>
            </a:blip>
            <a:srcRect/>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197038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9809" y="69754"/>
            <a:ext cx="7038059" cy="461665"/>
          </a:xfrm>
          <a:prstGeom prst="rect">
            <a:avLst/>
          </a:prstGeom>
          <a:solidFill>
            <a:schemeClr val="bg1"/>
          </a:solidFill>
        </p:spPr>
        <p:txBody>
          <a:bodyPr wrap="square" rtlCol="0">
            <a:spAutoFit/>
          </a:bodyPr>
          <a:lstStyle/>
          <a:p>
            <a:r>
              <a:rPr lang="en-US" sz="2400" smtClean="0">
                <a:solidFill>
                  <a:schemeClr val="tx1"/>
                </a:solidFill>
              </a:rPr>
              <a:t>   Viết vào vở câu trả lời cho câu hỏi c ở mục 3</a:t>
            </a:r>
            <a:endParaRPr lang="en-US" sz="2400">
              <a:solidFill>
                <a:schemeClr val="tx1"/>
              </a:solidFill>
            </a:endParaRPr>
          </a:p>
        </p:txBody>
      </p:sp>
      <p:sp>
        <p:nvSpPr>
          <p:cNvPr id="6" name="Oval 5"/>
          <p:cNvSpPr/>
          <p:nvPr/>
        </p:nvSpPr>
        <p:spPr>
          <a:xfrm>
            <a:off x="429506" y="-432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0000"/>
                </a:solidFill>
              </a:rPr>
              <a:t>4</a:t>
            </a:r>
            <a:endParaRPr lang="en-US" sz="3600">
              <a:solidFill>
                <a:srgbClr val="FF0000"/>
              </a:solidFill>
            </a:endParaRPr>
          </a:p>
        </p:txBody>
      </p:sp>
      <p:sp>
        <p:nvSpPr>
          <p:cNvPr id="8" name="TextBox 7"/>
          <p:cNvSpPr txBox="1"/>
          <p:nvPr/>
        </p:nvSpPr>
        <p:spPr>
          <a:xfrm>
            <a:off x="6671223" y="782240"/>
            <a:ext cx="1521570" cy="461665"/>
          </a:xfrm>
          <a:prstGeom prst="rect">
            <a:avLst/>
          </a:prstGeom>
          <a:solidFill>
            <a:schemeClr val="bg1"/>
          </a:solidFill>
        </p:spPr>
        <p:txBody>
          <a:bodyPr wrap="none" rtlCol="0">
            <a:spAutoFit/>
          </a:bodyPr>
          <a:lstStyle/>
          <a:p>
            <a:r>
              <a:rPr lang="en-US" sz="2400" smtClean="0">
                <a:solidFill>
                  <a:srgbClr val="0418AC"/>
                </a:solidFill>
              </a:rPr>
              <a:t>cõng Đức</a:t>
            </a:r>
            <a:endParaRPr lang="en-US" sz="2400">
              <a:solidFill>
                <a:srgbClr val="0418AC"/>
              </a:solidFill>
            </a:endParaRPr>
          </a:p>
        </p:txBody>
      </p:sp>
      <p:pic>
        <p:nvPicPr>
          <p:cNvPr id="1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4040" y="224514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430170" y="2718307"/>
            <a:ext cx="8472195" cy="584775"/>
          </a:xfrm>
          <a:prstGeom prst="rect">
            <a:avLst/>
          </a:prstGeom>
        </p:spPr>
        <p:txBody>
          <a:bodyPr wrap="square">
            <a:spAutoFit/>
          </a:bodyPr>
          <a:lstStyle/>
          <a:p>
            <a:pPr algn="ctr"/>
            <a:r>
              <a:rPr lang="en-US" sz="3200" b="1" smtClean="0">
                <a:solidFill>
                  <a:srgbClr val="0418AC"/>
                </a:solidFill>
                <a:latin typeface="HP001 4 hàng" pitchFamily="34" charset="0"/>
                <a:ea typeface="Arial-Rounded" pitchFamily="34" charset="0"/>
                <a:cs typeface="Arial-Rounded" pitchFamily="34" charset="0"/>
              </a:rPr>
              <a:t>Đến đoạn đường dốc và khúc khuỷu, bố phải  </a:t>
            </a:r>
            <a:endParaRPr lang="en-US" sz="3200" b="1">
              <a:solidFill>
                <a:srgbClr val="0418AC"/>
              </a:solidFill>
              <a:latin typeface="HP001 4 hàng" pitchFamily="34" charset="0"/>
              <a:ea typeface="Arial-Rounded" pitchFamily="34" charset="0"/>
              <a:cs typeface="Arial-Rounded" pitchFamily="34" charset="0"/>
            </a:endParaRPr>
          </a:p>
        </p:txBody>
      </p:sp>
      <p:sp>
        <p:nvSpPr>
          <p:cNvPr id="13" name="Rectangle 12"/>
          <p:cNvSpPr/>
          <p:nvPr/>
        </p:nvSpPr>
        <p:spPr>
          <a:xfrm>
            <a:off x="133295" y="3386207"/>
            <a:ext cx="2134892" cy="584775"/>
          </a:xfrm>
          <a:prstGeom prst="rect">
            <a:avLst/>
          </a:prstGeom>
        </p:spPr>
        <p:txBody>
          <a:bodyPr wrap="square">
            <a:spAutoFit/>
          </a:bodyPr>
          <a:lstStyle/>
          <a:p>
            <a:r>
              <a:rPr lang="en-US" sz="3200" b="1" smtClean="0">
                <a:solidFill>
                  <a:srgbClr val="0418AC"/>
                </a:solidFill>
                <a:latin typeface="HP001 4 hàng" pitchFamily="34" charset="0"/>
                <a:ea typeface="Arial-Rounded" pitchFamily="34" charset="0"/>
                <a:cs typeface="Arial-Rounded" pitchFamily="34" charset="0"/>
              </a:rPr>
              <a:t>cõng Đức. </a:t>
            </a:r>
            <a:endParaRPr lang="en-US" sz="3200" b="1">
              <a:solidFill>
                <a:srgbClr val="0418AC"/>
              </a:solidFill>
              <a:latin typeface="HP001 4 hàng" pitchFamily="34" charset="0"/>
              <a:ea typeface="Arial-Rounded" pitchFamily="34" charset="0"/>
              <a:cs typeface="Arial-Rounded" pitchFamily="34" charset="0"/>
            </a:endParaRPr>
          </a:p>
        </p:txBody>
      </p:sp>
      <p:sp>
        <p:nvSpPr>
          <p:cNvPr id="14" name="TextBox 13"/>
          <p:cNvSpPr txBox="1"/>
          <p:nvPr/>
        </p:nvSpPr>
        <p:spPr>
          <a:xfrm>
            <a:off x="410713" y="1781244"/>
            <a:ext cx="1078187" cy="461665"/>
          </a:xfrm>
          <a:prstGeom prst="rect">
            <a:avLst/>
          </a:prstGeom>
          <a:solidFill>
            <a:srgbClr val="009242"/>
          </a:solidFill>
        </p:spPr>
        <p:txBody>
          <a:bodyPr wrap="square" rtlCol="0">
            <a:spAutoFit/>
          </a:bodyPr>
          <a:lstStyle/>
          <a:p>
            <a:r>
              <a:rPr lang="en-US" sz="2400" smtClean="0">
                <a:solidFill>
                  <a:schemeClr val="bg1"/>
                </a:solidFill>
              </a:rPr>
              <a:t>   Viết</a:t>
            </a:r>
            <a:endParaRPr lang="en-US" sz="2400">
              <a:solidFill>
                <a:schemeClr val="bg1"/>
              </a:solidFill>
            </a:endParaRPr>
          </a:p>
        </p:txBody>
      </p:sp>
      <p:sp>
        <p:nvSpPr>
          <p:cNvPr id="15" name="TextBox 14"/>
          <p:cNvSpPr txBox="1"/>
          <p:nvPr/>
        </p:nvSpPr>
        <p:spPr>
          <a:xfrm>
            <a:off x="410713" y="782241"/>
            <a:ext cx="7469566" cy="461665"/>
          </a:xfrm>
          <a:prstGeom prst="rect">
            <a:avLst/>
          </a:prstGeom>
          <a:noFill/>
        </p:spPr>
        <p:txBody>
          <a:bodyPr wrap="square" rtlCol="0">
            <a:spAutoFit/>
          </a:bodyPr>
          <a:lstStyle/>
          <a:p>
            <a:r>
              <a:rPr lang="en-US" sz="2400">
                <a:solidFill>
                  <a:schemeClr val="tx1"/>
                </a:solidFill>
              </a:rPr>
              <a:t>Đến đoạn đường dốc và khúc khuỷu, bố </a:t>
            </a:r>
            <a:r>
              <a:rPr lang="en-US" sz="2400" smtClean="0">
                <a:solidFill>
                  <a:schemeClr val="tx1"/>
                </a:solidFill>
              </a:rPr>
              <a:t>phải …..</a:t>
            </a:r>
            <a:endParaRPr lang="en-US" sz="2400">
              <a:solidFill>
                <a:schemeClr val="tx1"/>
              </a:solidFill>
            </a:endParaRPr>
          </a:p>
        </p:txBody>
      </p:sp>
    </p:spTree>
    <p:extLst>
      <p:ext uri="{BB962C8B-B14F-4D97-AF65-F5344CB8AC3E}">
        <p14:creationId xmlns:p14="http://schemas.microsoft.com/office/powerpoint/2010/main" val="241465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p:bldP spid="14"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60659" y="1728316"/>
            <a:ext cx="5188457" cy="91264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bg1"/>
                </a:solidFill>
              </a:rPr>
              <a:t>Chọn từ ngữ</a:t>
            </a:r>
            <a:endParaRPr lang="en-US" sz="4800">
              <a:solidFill>
                <a:schemeClr val="bg1"/>
              </a:solidFill>
            </a:endParaRPr>
          </a:p>
        </p:txBody>
      </p:sp>
      <p:sp>
        <p:nvSpPr>
          <p:cNvPr id="3" name="Oval 2"/>
          <p:cNvSpPr/>
          <p:nvPr/>
        </p:nvSpPr>
        <p:spPr>
          <a:xfrm>
            <a:off x="1585638" y="1614528"/>
            <a:ext cx="1210726" cy="1096540"/>
          </a:xfrm>
          <a:prstGeom prst="ellipse">
            <a:avLst/>
          </a:prstGeom>
          <a:solidFill>
            <a:schemeClr val="accent1">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bg1"/>
                </a:solidFill>
              </a:rPr>
              <a:t>5</a:t>
            </a:r>
            <a:endParaRPr lang="en-US" sz="4800">
              <a:solidFill>
                <a:schemeClr val="bg1"/>
              </a:solidFill>
            </a:endParaRPr>
          </a:p>
        </p:txBody>
      </p:sp>
      <p:sp>
        <p:nvSpPr>
          <p:cNvPr id="2" name="TextBox 1"/>
          <p:cNvSpPr txBox="1"/>
          <p:nvPr/>
        </p:nvSpPr>
        <p:spPr>
          <a:xfrm>
            <a:off x="3944679" y="1105786"/>
            <a:ext cx="954107" cy="461665"/>
          </a:xfrm>
          <a:prstGeom prst="rect">
            <a:avLst/>
          </a:prstGeom>
          <a:noFill/>
        </p:spPr>
        <p:txBody>
          <a:bodyPr wrap="none" rtlCol="0">
            <a:spAutoFit/>
          </a:bodyPr>
          <a:lstStyle/>
          <a:p>
            <a:r>
              <a:rPr lang="en-US" sz="2400" smtClean="0">
                <a:solidFill>
                  <a:srgbClr val="FF0000"/>
                </a:solidFill>
              </a:rPr>
              <a:t>Tiết 3</a:t>
            </a:r>
            <a:endParaRPr lang="en-US" sz="2400">
              <a:solidFill>
                <a:srgbClr val="FF0000"/>
              </a:solidFill>
            </a:endParaRPr>
          </a:p>
        </p:txBody>
      </p:sp>
      <p:grpSp>
        <p:nvGrpSpPr>
          <p:cNvPr id="6" name="Group 5"/>
          <p:cNvGrpSpPr/>
          <p:nvPr/>
        </p:nvGrpSpPr>
        <p:grpSpPr>
          <a:xfrm>
            <a:off x="0" y="478464"/>
            <a:ext cx="9144000" cy="4732450"/>
            <a:chOff x="0" y="478464"/>
            <a:chExt cx="9144000" cy="4732450"/>
          </a:xfrm>
        </p:grpSpPr>
        <p:pic>
          <p:nvPicPr>
            <p:cNvPr id="7" name="Picture 2" descr="E:\QUYNH\anh tai ve poiwer oint\dao maijpg.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ackgroundRemoval t="0" b="99429" l="0" r="93030"/>
                      </a14:imgEffect>
                    </a14:imgLayer>
                  </a14:imgProps>
                </a:ext>
                <a:ext uri="{28A0092B-C50C-407E-A947-70E740481C1C}">
                  <a14:useLocalDpi xmlns:a14="http://schemas.microsoft.com/office/drawing/2010/main"/>
                </a:ext>
              </a:extLst>
            </a:blip>
            <a:srcRect/>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QUYNH\anh tai ve poiwer oint\dao maijpg.jpg"/>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0" b="99429" l="0" r="93030"/>
                      </a14:imgEffect>
                    </a14:imgLayer>
                  </a14:imgProps>
                </a:ext>
                <a:ext uri="{28A0092B-C50C-407E-A947-70E740481C1C}">
                  <a14:useLocalDpi xmlns:a14="http://schemas.microsoft.com/office/drawing/2010/main"/>
                </a:ext>
              </a:extLst>
            </a:blip>
            <a:srcRect/>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6368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6775" y="2736536"/>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802525" y="753626"/>
            <a:ext cx="7055286" cy="633047"/>
          </a:xfrm>
          <a:prstGeom prst="roundRect">
            <a:avLst/>
          </a:prstGeom>
          <a:solidFill>
            <a:srgbClr val="FEE7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418AC"/>
              </a:solidFill>
            </a:endParaRPr>
          </a:p>
        </p:txBody>
      </p:sp>
      <p:sp>
        <p:nvSpPr>
          <p:cNvPr id="3" name="TextBox 2"/>
          <p:cNvSpPr txBox="1"/>
          <p:nvPr/>
        </p:nvSpPr>
        <p:spPr>
          <a:xfrm>
            <a:off x="647127" y="82176"/>
            <a:ext cx="7743247" cy="461665"/>
          </a:xfrm>
          <a:prstGeom prst="rect">
            <a:avLst/>
          </a:prstGeom>
          <a:solidFill>
            <a:schemeClr val="bg1"/>
          </a:solidFill>
        </p:spPr>
        <p:txBody>
          <a:bodyPr wrap="square" rtlCol="0">
            <a:spAutoFit/>
          </a:bodyPr>
          <a:lstStyle/>
          <a:p>
            <a:r>
              <a:rPr lang="en-US" sz="2400" smtClean="0">
                <a:solidFill>
                  <a:schemeClr val="tx1"/>
                </a:solidFill>
              </a:rPr>
              <a:t>   Chọn từ ngữ để hoàn thiện câu và viết câu vào vở</a:t>
            </a:r>
            <a:endParaRPr lang="en-US" sz="2400">
              <a:solidFill>
                <a:schemeClr val="tx1"/>
              </a:solidFill>
            </a:endParaRPr>
          </a:p>
        </p:txBody>
      </p:sp>
      <p:sp>
        <p:nvSpPr>
          <p:cNvPr id="4" name="Oval 3"/>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0000"/>
                </a:solidFill>
              </a:rPr>
              <a:t>5</a:t>
            </a:r>
            <a:endParaRPr lang="en-US" sz="3600">
              <a:solidFill>
                <a:srgbClr val="FF0000"/>
              </a:solidFill>
            </a:endParaRPr>
          </a:p>
        </p:txBody>
      </p:sp>
      <p:sp>
        <p:nvSpPr>
          <p:cNvPr id="5" name="Rounded Rectangle 4"/>
          <p:cNvSpPr/>
          <p:nvPr/>
        </p:nvSpPr>
        <p:spPr>
          <a:xfrm>
            <a:off x="1034981" y="753626"/>
            <a:ext cx="2532184" cy="6330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0418AC"/>
                </a:solidFill>
              </a:rPr>
              <a:t>thấp</a:t>
            </a:r>
            <a:endParaRPr lang="en-US" sz="2800">
              <a:solidFill>
                <a:srgbClr val="0418AC"/>
              </a:solidFill>
            </a:endParaRPr>
          </a:p>
        </p:txBody>
      </p:sp>
      <p:sp>
        <p:nvSpPr>
          <p:cNvPr id="6" name="Rounded Rectangle 5"/>
          <p:cNvSpPr/>
          <p:nvPr/>
        </p:nvSpPr>
        <p:spPr>
          <a:xfrm>
            <a:off x="3123344" y="753626"/>
            <a:ext cx="2443443" cy="6330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0418AC"/>
                </a:solidFill>
              </a:rPr>
              <a:t>khúc khuỷu</a:t>
            </a:r>
            <a:endParaRPr lang="en-US" sz="2800">
              <a:solidFill>
                <a:srgbClr val="0418AC"/>
              </a:solidFill>
            </a:endParaRPr>
          </a:p>
        </p:txBody>
      </p:sp>
      <p:sp>
        <p:nvSpPr>
          <p:cNvPr id="7" name="Rounded Rectangle 6"/>
          <p:cNvSpPr/>
          <p:nvPr/>
        </p:nvSpPr>
        <p:spPr>
          <a:xfrm>
            <a:off x="5777803" y="753626"/>
            <a:ext cx="1868993" cy="6330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0418AC"/>
                </a:solidFill>
              </a:rPr>
              <a:t>hào hứng</a:t>
            </a:r>
            <a:endParaRPr lang="en-US" sz="2800">
              <a:solidFill>
                <a:srgbClr val="0418AC"/>
              </a:solidFill>
            </a:endParaRPr>
          </a:p>
        </p:txBody>
      </p:sp>
      <p:sp>
        <p:nvSpPr>
          <p:cNvPr id="8" name="Rounded Rectangle 7"/>
          <p:cNvSpPr/>
          <p:nvPr/>
        </p:nvSpPr>
        <p:spPr>
          <a:xfrm>
            <a:off x="659143" y="1417146"/>
            <a:ext cx="7131059" cy="9244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mtClean="0">
                <a:solidFill>
                  <a:schemeClr val="tx1"/>
                </a:solidFill>
              </a:rPr>
              <a:t>Đường lên núi quanh co ,  …….</a:t>
            </a:r>
            <a:endParaRPr lang="en-US" sz="2800">
              <a:solidFill>
                <a:schemeClr val="tx1"/>
              </a:solidFill>
            </a:endParaRPr>
          </a:p>
        </p:txBody>
      </p:sp>
      <p:sp>
        <p:nvSpPr>
          <p:cNvPr id="10" name="Rectangle 9"/>
          <p:cNvSpPr/>
          <p:nvPr/>
        </p:nvSpPr>
        <p:spPr>
          <a:xfrm>
            <a:off x="418530" y="3209696"/>
            <a:ext cx="7612287" cy="584775"/>
          </a:xfrm>
          <a:prstGeom prst="rect">
            <a:avLst/>
          </a:prstGeom>
        </p:spPr>
        <p:txBody>
          <a:bodyPr wrap="square">
            <a:spAutoFit/>
          </a:bodyPr>
          <a:lstStyle/>
          <a:p>
            <a:pPr algn="ctr"/>
            <a:r>
              <a:rPr lang="en-US" sz="3200" b="1" smtClean="0">
                <a:solidFill>
                  <a:srgbClr val="0418AC"/>
                </a:solidFill>
                <a:latin typeface="HP001 4 hàng" pitchFamily="34" charset="0"/>
                <a:ea typeface="Arial-Rounded" pitchFamily="34" charset="0"/>
                <a:cs typeface="Arial-Rounded" pitchFamily="34" charset="0"/>
              </a:rPr>
              <a:t>Đường lên núi quanh co, khúc khuỷu.</a:t>
            </a:r>
            <a:endParaRPr lang="en-US" sz="3200" b="1">
              <a:solidFill>
                <a:srgbClr val="0418AC"/>
              </a:solidFill>
              <a:latin typeface="HP001 4 hàng" pitchFamily="34" charset="0"/>
              <a:ea typeface="Arial-Rounded" pitchFamily="34" charset="0"/>
              <a:cs typeface="Arial-Rounded" pitchFamily="34" charset="0"/>
            </a:endParaRPr>
          </a:p>
        </p:txBody>
      </p:sp>
      <p:sp>
        <p:nvSpPr>
          <p:cNvPr id="12" name="TextBox 11"/>
          <p:cNvSpPr txBox="1"/>
          <p:nvPr/>
        </p:nvSpPr>
        <p:spPr>
          <a:xfrm>
            <a:off x="263431" y="2274871"/>
            <a:ext cx="1078187" cy="461665"/>
          </a:xfrm>
          <a:prstGeom prst="rect">
            <a:avLst/>
          </a:prstGeom>
          <a:solidFill>
            <a:srgbClr val="009242"/>
          </a:solidFill>
        </p:spPr>
        <p:txBody>
          <a:bodyPr wrap="square" rtlCol="0">
            <a:spAutoFit/>
          </a:bodyPr>
          <a:lstStyle/>
          <a:p>
            <a:r>
              <a:rPr lang="en-US" sz="2400" smtClean="0">
                <a:solidFill>
                  <a:schemeClr val="bg1"/>
                </a:solidFill>
              </a:rPr>
              <a:t>   Viết</a:t>
            </a:r>
            <a:endParaRPr lang="en-US" sz="2400">
              <a:solidFill>
                <a:schemeClr val="bg1"/>
              </a:solidFill>
            </a:endParaRPr>
          </a:p>
        </p:txBody>
      </p:sp>
    </p:spTree>
    <p:extLst>
      <p:ext uri="{BB962C8B-B14F-4D97-AF65-F5344CB8AC3E}">
        <p14:creationId xmlns:p14="http://schemas.microsoft.com/office/powerpoint/2010/main" val="338324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3.61111E-6 3.63973E-6 L 0.08351 3.63973E-6 C 0.12136 3.63973E-6 0.16858 0.03917 0.16858 0.07217 L 0.16858 0.14774 " pathEditMode="relative" rAng="0" ptsTypes="FfFF">
                                      <p:cBhvr>
                                        <p:cTn id="6" dur="2000" fill="hold"/>
                                        <p:tgtEl>
                                          <p:spTgt spid="6"/>
                                        </p:tgtEl>
                                        <p:attrNameLst>
                                          <p:attrName>ppt_x</p:attrName>
                                          <p:attrName>ppt_y</p:attrName>
                                        </p:attrNameLst>
                                      </p:cBhvr>
                                      <p:rCtr x="8420" y="7372"/>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7127" y="82176"/>
            <a:ext cx="8082203" cy="430887"/>
          </a:xfrm>
          <a:prstGeom prst="rect">
            <a:avLst/>
          </a:prstGeom>
          <a:solidFill>
            <a:schemeClr val="bg1"/>
          </a:solidFill>
        </p:spPr>
        <p:txBody>
          <a:bodyPr wrap="square" rtlCol="0">
            <a:spAutoFit/>
          </a:bodyPr>
          <a:lstStyle/>
          <a:p>
            <a:r>
              <a:rPr lang="en-US" sz="2200" smtClean="0">
                <a:solidFill>
                  <a:schemeClr val="tx1"/>
                </a:solidFill>
              </a:rPr>
              <a:t>   Quan sát tranh và dùng từ ngữ trong khung để nói theo tranh </a:t>
            </a:r>
            <a:endParaRPr lang="en-US" sz="2200">
              <a:solidFill>
                <a:schemeClr val="tx1"/>
              </a:solidFill>
            </a:endParaRPr>
          </a:p>
        </p:txBody>
      </p:sp>
      <p:sp>
        <p:nvSpPr>
          <p:cNvPr id="4" name="Oval 3"/>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0000"/>
                </a:solidFill>
              </a:rPr>
              <a:t>6</a:t>
            </a:r>
            <a:endParaRPr lang="en-US" sz="3600">
              <a:solidFill>
                <a:srgbClr val="FF0000"/>
              </a:solidFill>
            </a:endParaRPr>
          </a:p>
        </p:txBody>
      </p:sp>
      <p:sp>
        <p:nvSpPr>
          <p:cNvPr id="13" name="TextBox 12"/>
          <p:cNvSpPr txBox="1"/>
          <p:nvPr/>
        </p:nvSpPr>
        <p:spPr>
          <a:xfrm>
            <a:off x="1837973" y="556366"/>
            <a:ext cx="5487860" cy="461665"/>
          </a:xfrm>
          <a:prstGeom prst="rect">
            <a:avLst/>
          </a:prstGeom>
          <a:solidFill>
            <a:schemeClr val="bg1"/>
          </a:solidFill>
          <a:ln w="19050">
            <a:solidFill>
              <a:schemeClr val="accent1"/>
            </a:solidFill>
          </a:ln>
        </p:spPr>
        <p:txBody>
          <a:bodyPr wrap="square" rtlCol="0">
            <a:spAutoFit/>
          </a:bodyPr>
          <a:lstStyle/>
          <a:p>
            <a:r>
              <a:rPr lang="en-US" sz="2400" smtClean="0">
                <a:solidFill>
                  <a:schemeClr val="tx1"/>
                </a:solidFill>
              </a:rPr>
              <a:t>cảnh vật	     thú vị    	        đi chơi</a:t>
            </a:r>
            <a:endParaRPr lang="en-US" sz="2400">
              <a:solidFill>
                <a:schemeClr val="tx1"/>
              </a:solidFill>
            </a:endParaRPr>
          </a:p>
        </p:txBody>
      </p:sp>
      <p:pic>
        <p:nvPicPr>
          <p:cNvPr id="10" name="Picture 2"/>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2354017" y="1018031"/>
            <a:ext cx="4297992" cy="382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67003" y="4551700"/>
            <a:ext cx="6672019" cy="400110"/>
          </a:xfrm>
          <a:prstGeom prst="rect">
            <a:avLst/>
          </a:prstGeom>
          <a:solidFill>
            <a:schemeClr val="bg1"/>
          </a:solidFill>
        </p:spPr>
        <p:txBody>
          <a:bodyPr wrap="none" rtlCol="0">
            <a:spAutoFit/>
          </a:bodyPr>
          <a:lstStyle/>
          <a:p>
            <a:r>
              <a:rPr lang="en-US" sz="2000" smtClean="0"/>
              <a:t>Cả nhà cùng nhau đi chơi núi. Cảnh vật ở đây thật thú vị.</a:t>
            </a:r>
            <a:endParaRPr lang="en-US" sz="2000"/>
          </a:p>
        </p:txBody>
      </p:sp>
    </p:spTree>
    <p:extLst>
      <p:ext uri="{BB962C8B-B14F-4D97-AF65-F5344CB8AC3E}">
        <p14:creationId xmlns:p14="http://schemas.microsoft.com/office/powerpoint/2010/main" val="350688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858591" y="46517"/>
            <a:ext cx="1851789" cy="369332"/>
          </a:xfrm>
          <a:prstGeom prst="rect">
            <a:avLst/>
          </a:prstGeom>
          <a:solidFill>
            <a:schemeClr val="bg1"/>
          </a:solidFill>
        </p:spPr>
        <p:txBody>
          <a:bodyPr wrap="none" rtlCol="0">
            <a:spAutoFit/>
          </a:bodyPr>
          <a:lstStyle/>
          <a:p>
            <a:r>
              <a:rPr lang="en-US" sz="1800" smtClean="0">
                <a:solidFill>
                  <a:srgbClr val="FF0000"/>
                </a:solidFill>
              </a:rPr>
              <a:t>Thảo luận nhóm</a:t>
            </a:r>
            <a:endParaRPr lang="en-US" sz="1800">
              <a:solidFill>
                <a:srgbClr val="FF0000"/>
              </a:solidFill>
            </a:endParaRPr>
          </a:p>
        </p:txBody>
      </p:sp>
      <p:sp>
        <p:nvSpPr>
          <p:cNvPr id="11" name="TextBox 10"/>
          <p:cNvSpPr txBox="1"/>
          <p:nvPr/>
        </p:nvSpPr>
        <p:spPr>
          <a:xfrm>
            <a:off x="480777" y="4574336"/>
            <a:ext cx="3980577" cy="369332"/>
          </a:xfrm>
          <a:prstGeom prst="rect">
            <a:avLst/>
          </a:prstGeom>
          <a:solidFill>
            <a:schemeClr val="bg1"/>
          </a:solidFill>
        </p:spPr>
        <p:txBody>
          <a:bodyPr wrap="none" rtlCol="0">
            <a:spAutoFit/>
          </a:bodyPr>
          <a:lstStyle/>
          <a:p>
            <a:r>
              <a:rPr lang="en-US" sz="1800" smtClean="0">
                <a:solidFill>
                  <a:schemeClr val="tx1"/>
                </a:solidFill>
              </a:rPr>
              <a:t>Gia đình trong tranh gồm những ai ? </a:t>
            </a:r>
            <a:endParaRPr lang="en-US" sz="1800">
              <a:solidFill>
                <a:schemeClr val="tx1"/>
              </a:solidFill>
            </a:endParaRPr>
          </a:p>
        </p:txBody>
      </p:sp>
      <p:sp>
        <p:nvSpPr>
          <p:cNvPr id="17" name="TextBox 16"/>
          <p:cNvSpPr txBox="1"/>
          <p:nvPr/>
        </p:nvSpPr>
        <p:spPr>
          <a:xfrm>
            <a:off x="480776" y="4542070"/>
            <a:ext cx="3762568" cy="369332"/>
          </a:xfrm>
          <a:prstGeom prst="rect">
            <a:avLst/>
          </a:prstGeom>
          <a:solidFill>
            <a:schemeClr val="bg1"/>
          </a:solidFill>
        </p:spPr>
        <p:txBody>
          <a:bodyPr wrap="none" rtlCol="0">
            <a:spAutoFit/>
          </a:bodyPr>
          <a:lstStyle/>
          <a:p>
            <a:r>
              <a:rPr lang="en-US" sz="1800" smtClean="0">
                <a:solidFill>
                  <a:schemeClr val="tx1"/>
                </a:solidFill>
              </a:rPr>
              <a:t>Họ có vui không?  Vì sao em biết ?</a:t>
            </a:r>
            <a:endParaRPr lang="en-US" sz="1800">
              <a:solidFill>
                <a:schemeClr val="tx1"/>
              </a:solidFill>
            </a:endParaRPr>
          </a:p>
        </p:txBody>
      </p:sp>
      <p:pic>
        <p:nvPicPr>
          <p:cNvPr id="2" name="Picture 2"/>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 y="397706"/>
            <a:ext cx="9144000" cy="409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12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767487" y="1916504"/>
            <a:ext cx="3060556" cy="1143000"/>
            <a:chOff x="2767487" y="1916504"/>
            <a:chExt cx="3060556" cy="1143000"/>
          </a:xfrm>
        </p:grpSpPr>
        <p:sp>
          <p:nvSpPr>
            <p:cNvPr id="5" name="Rounded Rectangle 4"/>
            <p:cNvSpPr/>
            <p:nvPr/>
          </p:nvSpPr>
          <p:spPr>
            <a:xfrm>
              <a:off x="3595670" y="1916504"/>
              <a:ext cx="2232373" cy="11430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bg1"/>
                  </a:solidFill>
                </a:rPr>
                <a:t> Viết</a:t>
              </a:r>
              <a:endParaRPr lang="en-US" sz="4800">
                <a:solidFill>
                  <a:schemeClr val="bg1"/>
                </a:solidFill>
              </a:endParaRPr>
            </a:p>
          </p:txBody>
        </p:sp>
        <p:sp>
          <p:nvSpPr>
            <p:cNvPr id="3" name="Oval 2"/>
            <p:cNvSpPr/>
            <p:nvPr/>
          </p:nvSpPr>
          <p:spPr>
            <a:xfrm>
              <a:off x="2767487" y="1916504"/>
              <a:ext cx="1212574" cy="1143000"/>
            </a:xfrm>
            <a:prstGeom prst="ellipse">
              <a:avLst/>
            </a:prstGeom>
            <a:solidFill>
              <a:schemeClr val="accent1">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solidFill>
                    <a:schemeClr val="bg1"/>
                  </a:solidFill>
                </a:rPr>
                <a:t>7</a:t>
              </a:r>
              <a:endParaRPr lang="en-US" sz="4800" b="1">
                <a:solidFill>
                  <a:schemeClr val="bg1"/>
                </a:solidFill>
              </a:endParaRPr>
            </a:p>
          </p:txBody>
        </p:sp>
      </p:grpSp>
      <p:pic>
        <p:nvPicPr>
          <p:cNvPr id="6" name="Picture 2" descr="E:\QUYNH\anh tai ve poiwer oint\dao maijpg.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ackgroundRemoval t="0" b="99429" l="0" r="93030"/>
                    </a14:imgEffect>
                  </a14:imgLayer>
                </a14:imgProps>
              </a:ext>
              <a:ext uri="{28A0092B-C50C-407E-A947-70E740481C1C}">
                <a14:useLocalDpi xmlns:a14="http://schemas.microsoft.com/office/drawing/2010/main"/>
              </a:ext>
            </a:extLst>
          </a:blip>
          <a:srcRect/>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QUYNH\anh tai ve poiwer oint\dao maijpg.jpg"/>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0" b="99429" l="0" r="93030"/>
                    </a14:imgEffect>
                  </a14:imgLayer>
                </a14:imgProps>
              </a:ext>
              <a:ext uri="{28A0092B-C50C-407E-A947-70E740481C1C}">
                <a14:useLocalDpi xmlns:a14="http://schemas.microsoft.com/office/drawing/2010/main"/>
              </a:ext>
            </a:extLst>
          </a:blip>
          <a:srcRect/>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44679" y="1105786"/>
            <a:ext cx="954107" cy="461665"/>
          </a:xfrm>
          <a:prstGeom prst="rect">
            <a:avLst/>
          </a:prstGeom>
          <a:noFill/>
        </p:spPr>
        <p:txBody>
          <a:bodyPr wrap="none" rtlCol="0">
            <a:spAutoFit/>
          </a:bodyPr>
          <a:lstStyle/>
          <a:p>
            <a:r>
              <a:rPr lang="en-US" sz="2400" smtClean="0">
                <a:solidFill>
                  <a:srgbClr val="FF0000"/>
                </a:solidFill>
              </a:rPr>
              <a:t>Tiết 4</a:t>
            </a:r>
            <a:endParaRPr lang="en-US" sz="2400">
              <a:solidFill>
                <a:srgbClr val="FF0000"/>
              </a:solidFill>
            </a:endParaRPr>
          </a:p>
        </p:txBody>
      </p:sp>
    </p:spTree>
    <p:extLst>
      <p:ext uri="{BB962C8B-B14F-4D97-AF65-F5344CB8AC3E}">
        <p14:creationId xmlns:p14="http://schemas.microsoft.com/office/powerpoint/2010/main" val="18624834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127" y="82176"/>
            <a:ext cx="2235221" cy="461665"/>
          </a:xfrm>
          <a:prstGeom prst="rect">
            <a:avLst/>
          </a:prstGeom>
          <a:solidFill>
            <a:schemeClr val="bg1"/>
          </a:solidFill>
        </p:spPr>
        <p:txBody>
          <a:bodyPr wrap="square" rtlCol="0">
            <a:spAutoFit/>
          </a:bodyPr>
          <a:lstStyle/>
          <a:p>
            <a:r>
              <a:rPr lang="en-US" sz="2400" smtClean="0">
                <a:solidFill>
                  <a:schemeClr val="tx1"/>
                </a:solidFill>
              </a:rPr>
              <a:t>   Nghe viết </a:t>
            </a:r>
            <a:endParaRPr lang="en-US" sz="2400">
              <a:solidFill>
                <a:schemeClr val="tx1"/>
              </a:solidFill>
            </a:endParaRPr>
          </a:p>
        </p:txBody>
      </p:sp>
      <p:sp>
        <p:nvSpPr>
          <p:cNvPr id="5" name="Oval 4"/>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0000"/>
                </a:solidFill>
              </a:rPr>
              <a:t>7</a:t>
            </a:r>
            <a:endParaRPr lang="en-US" sz="3600">
              <a:solidFill>
                <a:srgbClr val="FF0000"/>
              </a:solidFill>
            </a:endParaRPr>
          </a:p>
        </p:txBody>
      </p:sp>
      <p:sp>
        <p:nvSpPr>
          <p:cNvPr id="6" name="Rectangle 5"/>
          <p:cNvSpPr/>
          <p:nvPr/>
        </p:nvSpPr>
        <p:spPr>
          <a:xfrm>
            <a:off x="180552" y="586433"/>
            <a:ext cx="6693960" cy="830997"/>
          </a:xfrm>
          <a:prstGeom prst="rect">
            <a:avLst/>
          </a:prstGeom>
        </p:spPr>
        <p:txBody>
          <a:bodyPr wrap="square">
            <a:spAutoFit/>
          </a:bodyPr>
          <a:lstStyle/>
          <a:p>
            <a:r>
              <a:rPr lang="en-US" sz="2400" smtClean="0"/>
              <a:t> </a:t>
            </a:r>
            <a:r>
              <a:rPr lang="en-US" sz="2400"/>
              <a:t>Nam và </a:t>
            </a:r>
            <a:r>
              <a:rPr lang="en-US" sz="2400" smtClean="0"/>
              <a:t>Đức được </a:t>
            </a:r>
            <a:r>
              <a:rPr lang="en-US" sz="2400"/>
              <a:t>đi chơi núi</a:t>
            </a:r>
            <a:r>
              <a:rPr lang="en-US" sz="2400" smtClean="0"/>
              <a:t>. Đến đỉnh núi, hai anh em vui sướng hét vang.</a:t>
            </a:r>
            <a:endParaRPr lang="en-US" sz="2400"/>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6775" y="2736536"/>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721913" y="2971158"/>
            <a:ext cx="8313467" cy="830997"/>
          </a:xfrm>
          <a:prstGeom prst="rect">
            <a:avLst/>
          </a:prstGeom>
        </p:spPr>
        <p:txBody>
          <a:bodyPr wrap="square">
            <a:spAutoFit/>
          </a:bodyPr>
          <a:lstStyle/>
          <a:p>
            <a:pPr algn="ctr">
              <a:lnSpc>
                <a:spcPct val="150000"/>
              </a:lnSpc>
            </a:pPr>
            <a:r>
              <a:rPr lang="en-US" sz="3200" b="1" smtClean="0">
                <a:solidFill>
                  <a:srgbClr val="0418AC"/>
                </a:solidFill>
                <a:latin typeface="HP001 4 hàng" pitchFamily="34" charset="0"/>
                <a:ea typeface="Arial-Rounded" pitchFamily="34" charset="0"/>
                <a:cs typeface="Arial-Rounded" pitchFamily="34" charset="0"/>
              </a:rPr>
              <a:t>Nam và Đức được đi chơi núi. Đến đỉnh núi,</a:t>
            </a:r>
            <a:endParaRPr lang="en-US" sz="3200" b="1">
              <a:solidFill>
                <a:srgbClr val="0418AC"/>
              </a:solidFill>
              <a:latin typeface="HP001 4 hàng" pitchFamily="34" charset="0"/>
              <a:ea typeface="Arial-Rounded" pitchFamily="34" charset="0"/>
              <a:cs typeface="Arial-Rounded" pitchFamily="34" charset="0"/>
            </a:endParaRPr>
          </a:p>
        </p:txBody>
      </p:sp>
      <p:sp>
        <p:nvSpPr>
          <p:cNvPr id="9" name="TextBox 8"/>
          <p:cNvSpPr txBox="1"/>
          <p:nvPr/>
        </p:nvSpPr>
        <p:spPr>
          <a:xfrm>
            <a:off x="263431" y="2274871"/>
            <a:ext cx="1078187" cy="461665"/>
          </a:xfrm>
          <a:prstGeom prst="rect">
            <a:avLst/>
          </a:prstGeom>
          <a:solidFill>
            <a:srgbClr val="009242"/>
          </a:solidFill>
        </p:spPr>
        <p:txBody>
          <a:bodyPr wrap="square" rtlCol="0">
            <a:spAutoFit/>
          </a:bodyPr>
          <a:lstStyle/>
          <a:p>
            <a:r>
              <a:rPr lang="en-US" sz="2400" smtClean="0">
                <a:solidFill>
                  <a:schemeClr val="bg1"/>
                </a:solidFill>
              </a:rPr>
              <a:t>   Viết</a:t>
            </a:r>
            <a:endParaRPr lang="en-US" sz="2400">
              <a:solidFill>
                <a:schemeClr val="bg1"/>
              </a:solidFill>
            </a:endParaRPr>
          </a:p>
        </p:txBody>
      </p:sp>
      <p:sp>
        <p:nvSpPr>
          <p:cNvPr id="2" name="Rectangle 1"/>
          <p:cNvSpPr/>
          <p:nvPr/>
        </p:nvSpPr>
        <p:spPr>
          <a:xfrm>
            <a:off x="89694" y="3839159"/>
            <a:ext cx="6146234" cy="584775"/>
          </a:xfrm>
          <a:prstGeom prst="rect">
            <a:avLst/>
          </a:prstGeom>
        </p:spPr>
        <p:txBody>
          <a:bodyPr wrap="none">
            <a:spAutoFit/>
          </a:bodyPr>
          <a:lstStyle/>
          <a:p>
            <a:r>
              <a:rPr lang="en-US" sz="3200" b="1" smtClean="0">
                <a:solidFill>
                  <a:srgbClr val="0418AC"/>
                </a:solidFill>
                <a:latin typeface="HP001 4 hàng" pitchFamily="34" charset="0"/>
                <a:ea typeface="Arial-Rounded" pitchFamily="34" charset="0"/>
                <a:cs typeface="Arial-Rounded" pitchFamily="34" charset="0"/>
              </a:rPr>
              <a:t>hai anh em vui sướng hét vang.</a:t>
            </a:r>
            <a:endParaRPr lang="en-US" sz="3200"/>
          </a:p>
        </p:txBody>
      </p:sp>
      <p:pic>
        <p:nvPicPr>
          <p:cNvPr id="11" name="Picture 10"/>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4871825" y="1232764"/>
            <a:ext cx="4005374" cy="1503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005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127" y="82176"/>
            <a:ext cx="7743247" cy="461665"/>
          </a:xfrm>
          <a:prstGeom prst="rect">
            <a:avLst/>
          </a:prstGeom>
          <a:solidFill>
            <a:schemeClr val="bg1"/>
          </a:solidFill>
        </p:spPr>
        <p:txBody>
          <a:bodyPr wrap="square" rtlCol="0">
            <a:spAutoFit/>
          </a:bodyPr>
          <a:lstStyle/>
          <a:p>
            <a:r>
              <a:rPr lang="en-US" sz="2400" smtClean="0">
                <a:solidFill>
                  <a:schemeClr val="tx1"/>
                </a:solidFill>
              </a:rPr>
              <a:t>   Chọn vần phù hợp thay cho dấu chấm hỏi</a:t>
            </a:r>
            <a:endParaRPr lang="en-US" sz="2400">
              <a:solidFill>
                <a:schemeClr val="tx1"/>
              </a:solidFill>
            </a:endParaRPr>
          </a:p>
        </p:txBody>
      </p:sp>
      <p:sp>
        <p:nvSpPr>
          <p:cNvPr id="5" name="Oval 4"/>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0000"/>
                </a:solidFill>
              </a:rPr>
              <a:t>8</a:t>
            </a:r>
            <a:endParaRPr lang="en-US" sz="3600">
              <a:solidFill>
                <a:srgbClr val="FF0000"/>
              </a:solidFill>
            </a:endParaRPr>
          </a:p>
        </p:txBody>
      </p:sp>
      <p:sp>
        <p:nvSpPr>
          <p:cNvPr id="6" name="Rectangle 5"/>
          <p:cNvSpPr/>
          <p:nvPr/>
        </p:nvSpPr>
        <p:spPr>
          <a:xfrm>
            <a:off x="429505" y="694796"/>
            <a:ext cx="3119688" cy="523220"/>
          </a:xfrm>
          <a:prstGeom prst="rect">
            <a:avLst/>
          </a:prstGeom>
        </p:spPr>
        <p:txBody>
          <a:bodyPr wrap="square">
            <a:spAutoFit/>
          </a:bodyPr>
          <a:lstStyle/>
          <a:p>
            <a:r>
              <a:rPr lang="en-US" sz="2800" smtClean="0"/>
              <a:t>a. </a:t>
            </a:r>
            <a:r>
              <a:rPr lang="en-US" sz="2800" smtClean="0">
                <a:solidFill>
                  <a:srgbClr val="FF0000"/>
                </a:solidFill>
              </a:rPr>
              <a:t>uyp</a:t>
            </a:r>
            <a:r>
              <a:rPr lang="en-US" sz="2800" smtClean="0"/>
              <a:t> hay </a:t>
            </a:r>
            <a:r>
              <a:rPr lang="en-US" sz="2800" smtClean="0">
                <a:solidFill>
                  <a:srgbClr val="FF0000"/>
                </a:solidFill>
              </a:rPr>
              <a:t>uyu</a:t>
            </a:r>
            <a:r>
              <a:rPr lang="en-US" sz="2800" smtClean="0"/>
              <a:t> ?</a:t>
            </a:r>
            <a:endParaRPr lang="en-US" sz="2800"/>
          </a:p>
        </p:txBody>
      </p:sp>
      <p:sp>
        <p:nvSpPr>
          <p:cNvPr id="7" name="Rectangle 6"/>
          <p:cNvSpPr/>
          <p:nvPr/>
        </p:nvSpPr>
        <p:spPr>
          <a:xfrm>
            <a:off x="1459682" y="1426672"/>
            <a:ext cx="2065217" cy="523220"/>
          </a:xfrm>
          <a:prstGeom prst="rect">
            <a:avLst/>
          </a:prstGeom>
        </p:spPr>
        <p:txBody>
          <a:bodyPr wrap="square">
            <a:spAutoFit/>
          </a:bodyPr>
          <a:lstStyle/>
          <a:p>
            <a:r>
              <a:rPr lang="en-US" sz="2800"/>
              <a:t>đ</a:t>
            </a:r>
            <a:r>
              <a:rPr lang="en-US" sz="2800" smtClean="0"/>
              <a:t>èn t…..</a:t>
            </a:r>
            <a:endParaRPr lang="en-US" sz="2800"/>
          </a:p>
        </p:txBody>
      </p:sp>
      <p:sp>
        <p:nvSpPr>
          <p:cNvPr id="8" name="Rectangle 7"/>
          <p:cNvSpPr/>
          <p:nvPr/>
        </p:nvSpPr>
        <p:spPr>
          <a:xfrm>
            <a:off x="4267379" y="1426672"/>
            <a:ext cx="2318772" cy="523220"/>
          </a:xfrm>
          <a:prstGeom prst="rect">
            <a:avLst/>
          </a:prstGeom>
        </p:spPr>
        <p:txBody>
          <a:bodyPr wrap="square">
            <a:spAutoFit/>
          </a:bodyPr>
          <a:lstStyle/>
          <a:p>
            <a:r>
              <a:rPr lang="en-US" sz="2800" smtClean="0"/>
              <a:t>kh…..   tay</a:t>
            </a:r>
            <a:endParaRPr lang="en-US" sz="2800"/>
          </a:p>
        </p:txBody>
      </p:sp>
      <p:sp>
        <p:nvSpPr>
          <p:cNvPr id="10" name="Rectangle 9"/>
          <p:cNvSpPr/>
          <p:nvPr/>
        </p:nvSpPr>
        <p:spPr>
          <a:xfrm>
            <a:off x="429504" y="2275117"/>
            <a:ext cx="3620327" cy="523220"/>
          </a:xfrm>
          <a:prstGeom prst="rect">
            <a:avLst/>
          </a:prstGeom>
        </p:spPr>
        <p:txBody>
          <a:bodyPr wrap="square">
            <a:spAutoFit/>
          </a:bodyPr>
          <a:lstStyle/>
          <a:p>
            <a:r>
              <a:rPr lang="en-US" sz="2800" smtClean="0"/>
              <a:t>b. </a:t>
            </a:r>
            <a:r>
              <a:rPr lang="en-US" sz="2800" smtClean="0">
                <a:solidFill>
                  <a:srgbClr val="FF0000"/>
                </a:solidFill>
              </a:rPr>
              <a:t>uynh</a:t>
            </a:r>
            <a:r>
              <a:rPr lang="en-US" sz="2800" smtClean="0"/>
              <a:t> hay </a:t>
            </a:r>
            <a:r>
              <a:rPr lang="en-US" sz="2800" smtClean="0">
                <a:solidFill>
                  <a:srgbClr val="FF0000"/>
                </a:solidFill>
              </a:rPr>
              <a:t>uych</a:t>
            </a:r>
            <a:r>
              <a:rPr lang="en-US" sz="2800" smtClean="0"/>
              <a:t> ?</a:t>
            </a:r>
            <a:endParaRPr lang="en-US" sz="2800"/>
          </a:p>
        </p:txBody>
      </p:sp>
      <p:sp>
        <p:nvSpPr>
          <p:cNvPr id="11" name="Rectangle 10"/>
          <p:cNvSpPr/>
          <p:nvPr/>
        </p:nvSpPr>
        <p:spPr>
          <a:xfrm>
            <a:off x="1267378" y="2942898"/>
            <a:ext cx="2065217" cy="523220"/>
          </a:xfrm>
          <a:prstGeom prst="rect">
            <a:avLst/>
          </a:prstGeom>
        </p:spPr>
        <p:txBody>
          <a:bodyPr wrap="square">
            <a:spAutoFit/>
          </a:bodyPr>
          <a:lstStyle/>
          <a:p>
            <a:r>
              <a:rPr lang="en-US" sz="2800" smtClean="0"/>
              <a:t>h……… tay</a:t>
            </a:r>
            <a:endParaRPr lang="en-US" sz="2800"/>
          </a:p>
        </p:txBody>
      </p:sp>
      <p:sp>
        <p:nvSpPr>
          <p:cNvPr id="12" name="Rectangle 11"/>
          <p:cNvSpPr/>
          <p:nvPr/>
        </p:nvSpPr>
        <p:spPr>
          <a:xfrm>
            <a:off x="4267379" y="2942898"/>
            <a:ext cx="2318772" cy="523220"/>
          </a:xfrm>
          <a:prstGeom prst="rect">
            <a:avLst/>
          </a:prstGeom>
        </p:spPr>
        <p:txBody>
          <a:bodyPr wrap="square">
            <a:spAutoFit/>
          </a:bodyPr>
          <a:lstStyle/>
          <a:p>
            <a:r>
              <a:rPr lang="en-US" sz="2800" smtClean="0"/>
              <a:t>phụ h…….</a:t>
            </a:r>
            <a:endParaRPr lang="en-US" sz="2800"/>
          </a:p>
        </p:txBody>
      </p:sp>
      <p:sp>
        <p:nvSpPr>
          <p:cNvPr id="14" name="Rectangle 13"/>
          <p:cNvSpPr/>
          <p:nvPr/>
        </p:nvSpPr>
        <p:spPr>
          <a:xfrm>
            <a:off x="2333022" y="1410302"/>
            <a:ext cx="971912" cy="523220"/>
          </a:xfrm>
          <a:prstGeom prst="rect">
            <a:avLst/>
          </a:prstGeom>
          <a:noFill/>
        </p:spPr>
        <p:txBody>
          <a:bodyPr wrap="square">
            <a:spAutoFit/>
          </a:bodyPr>
          <a:lstStyle/>
          <a:p>
            <a:r>
              <a:rPr lang="en-US" sz="2800" smtClean="0">
                <a:solidFill>
                  <a:srgbClr val="FF0000"/>
                </a:solidFill>
              </a:rPr>
              <a:t>uyp</a:t>
            </a:r>
            <a:r>
              <a:rPr lang="en-US" sz="2800" smtClean="0"/>
              <a:t> </a:t>
            </a:r>
            <a:endParaRPr lang="en-US" sz="2800"/>
          </a:p>
        </p:txBody>
      </p:sp>
      <p:sp>
        <p:nvSpPr>
          <p:cNvPr id="15" name="Rectangle 14"/>
          <p:cNvSpPr/>
          <p:nvPr/>
        </p:nvSpPr>
        <p:spPr>
          <a:xfrm>
            <a:off x="4651588" y="1397549"/>
            <a:ext cx="971912" cy="523220"/>
          </a:xfrm>
          <a:prstGeom prst="rect">
            <a:avLst/>
          </a:prstGeom>
          <a:noFill/>
        </p:spPr>
        <p:txBody>
          <a:bodyPr wrap="square">
            <a:spAutoFit/>
          </a:bodyPr>
          <a:lstStyle/>
          <a:p>
            <a:r>
              <a:rPr lang="en-US" sz="2800" smtClean="0">
                <a:solidFill>
                  <a:srgbClr val="FF0000"/>
                </a:solidFill>
              </a:rPr>
              <a:t>uyu</a:t>
            </a:r>
            <a:r>
              <a:rPr lang="en-US" sz="2800" smtClean="0"/>
              <a:t> </a:t>
            </a:r>
            <a:endParaRPr lang="en-US" sz="2800"/>
          </a:p>
        </p:txBody>
      </p:sp>
      <p:sp>
        <p:nvSpPr>
          <p:cNvPr id="17" name="Rectangle 16"/>
          <p:cNvSpPr/>
          <p:nvPr/>
        </p:nvSpPr>
        <p:spPr>
          <a:xfrm>
            <a:off x="1537819" y="2932237"/>
            <a:ext cx="1213013" cy="523220"/>
          </a:xfrm>
          <a:prstGeom prst="rect">
            <a:avLst/>
          </a:prstGeom>
          <a:noFill/>
        </p:spPr>
        <p:txBody>
          <a:bodyPr wrap="square">
            <a:spAutoFit/>
          </a:bodyPr>
          <a:lstStyle/>
          <a:p>
            <a:r>
              <a:rPr lang="en-US" sz="2800" smtClean="0">
                <a:solidFill>
                  <a:srgbClr val="FF0000"/>
                </a:solidFill>
              </a:rPr>
              <a:t>uych </a:t>
            </a:r>
            <a:endParaRPr lang="en-US" sz="2800">
              <a:solidFill>
                <a:srgbClr val="FF0000"/>
              </a:solidFill>
            </a:endParaRPr>
          </a:p>
        </p:txBody>
      </p:sp>
      <p:sp>
        <p:nvSpPr>
          <p:cNvPr id="18" name="Rectangle 17"/>
          <p:cNvSpPr/>
          <p:nvPr/>
        </p:nvSpPr>
        <p:spPr>
          <a:xfrm>
            <a:off x="5172687" y="2924026"/>
            <a:ext cx="1064838" cy="523220"/>
          </a:xfrm>
          <a:prstGeom prst="rect">
            <a:avLst/>
          </a:prstGeom>
          <a:noFill/>
        </p:spPr>
        <p:txBody>
          <a:bodyPr wrap="square">
            <a:spAutoFit/>
          </a:bodyPr>
          <a:lstStyle/>
          <a:p>
            <a:r>
              <a:rPr lang="en-US" sz="2800" smtClean="0">
                <a:solidFill>
                  <a:srgbClr val="FF0000"/>
                </a:solidFill>
              </a:rPr>
              <a:t>uynh</a:t>
            </a:r>
            <a:r>
              <a:rPr lang="en-US" sz="2800" smtClean="0"/>
              <a:t> </a:t>
            </a:r>
            <a:endParaRPr lang="en-US" sz="2800"/>
          </a:p>
        </p:txBody>
      </p:sp>
      <p:cxnSp>
        <p:nvCxnSpPr>
          <p:cNvPr id="3" name="Straight Connector 2"/>
          <p:cNvCxnSpPr/>
          <p:nvPr/>
        </p:nvCxnSpPr>
        <p:spPr>
          <a:xfrm flipH="1">
            <a:off x="2712344" y="1487416"/>
            <a:ext cx="65526" cy="791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5001899" y="1397549"/>
            <a:ext cx="82194" cy="100233"/>
          </a:xfrm>
          <a:custGeom>
            <a:avLst/>
            <a:gdLst>
              <a:gd name="connsiteX0" fmla="*/ 0 w 461499"/>
              <a:gd name="connsiteY0" fmla="*/ 231181 h 701284"/>
              <a:gd name="connsiteX1" fmla="*/ 113016 w 461499"/>
              <a:gd name="connsiteY1" fmla="*/ 25698 h 701284"/>
              <a:gd name="connsiteX2" fmla="*/ 400693 w 461499"/>
              <a:gd name="connsiteY2" fmla="*/ 35972 h 701284"/>
              <a:gd name="connsiteX3" fmla="*/ 452063 w 461499"/>
              <a:gd name="connsiteY3" fmla="*/ 323649 h 701284"/>
              <a:gd name="connsiteX4" fmla="*/ 267129 w 461499"/>
              <a:gd name="connsiteY4" fmla="*/ 652422 h 701284"/>
              <a:gd name="connsiteX5" fmla="*/ 174661 w 461499"/>
              <a:gd name="connsiteY5" fmla="*/ 693518 h 70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499" h="701284">
                <a:moveTo>
                  <a:pt x="0" y="231181"/>
                </a:moveTo>
                <a:cubicBezTo>
                  <a:pt x="23117" y="144707"/>
                  <a:pt x="46234" y="58233"/>
                  <a:pt x="113016" y="25698"/>
                </a:cubicBezTo>
                <a:cubicBezTo>
                  <a:pt x="179798" y="-6837"/>
                  <a:pt x="344185" y="-13686"/>
                  <a:pt x="400693" y="35972"/>
                </a:cubicBezTo>
                <a:cubicBezTo>
                  <a:pt x="457201" y="85630"/>
                  <a:pt x="474324" y="220907"/>
                  <a:pt x="452063" y="323649"/>
                </a:cubicBezTo>
                <a:cubicBezTo>
                  <a:pt x="429802" y="426391"/>
                  <a:pt x="313363" y="590777"/>
                  <a:pt x="267129" y="652422"/>
                </a:cubicBezTo>
                <a:cubicBezTo>
                  <a:pt x="220895" y="714067"/>
                  <a:pt x="197778" y="703792"/>
                  <a:pt x="174661" y="693518"/>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p:cNvCxnSpPr/>
          <p:nvPr/>
        </p:nvCxnSpPr>
        <p:spPr>
          <a:xfrm flipH="1">
            <a:off x="1923823" y="3001616"/>
            <a:ext cx="65526" cy="791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56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127" y="82176"/>
            <a:ext cx="7743247" cy="461665"/>
          </a:xfrm>
          <a:prstGeom prst="rect">
            <a:avLst/>
          </a:prstGeom>
          <a:solidFill>
            <a:schemeClr val="bg1"/>
          </a:solidFill>
        </p:spPr>
        <p:txBody>
          <a:bodyPr wrap="square" rtlCol="0">
            <a:spAutoFit/>
          </a:bodyPr>
          <a:lstStyle/>
          <a:p>
            <a:r>
              <a:rPr lang="en-US" sz="2400" smtClean="0">
                <a:solidFill>
                  <a:schemeClr val="tx1"/>
                </a:solidFill>
              </a:rPr>
              <a:t>   Kể về một lần em được đi chơi cùng gia đình</a:t>
            </a:r>
            <a:endParaRPr lang="en-US" sz="2400">
              <a:solidFill>
                <a:schemeClr val="tx1"/>
              </a:solidFill>
            </a:endParaRPr>
          </a:p>
        </p:txBody>
      </p:sp>
      <p:sp>
        <p:nvSpPr>
          <p:cNvPr id="5" name="Oval 4"/>
          <p:cNvSpPr/>
          <p:nvPr/>
        </p:nvSpPr>
        <p:spPr>
          <a:xfrm>
            <a:off x="126824" y="8096"/>
            <a:ext cx="605363" cy="548270"/>
          </a:xfrm>
          <a:prstGeom prst="ellipse">
            <a:avLst/>
          </a:prstGeom>
          <a:solidFill>
            <a:srgbClr val="57EF7F"/>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0000"/>
                </a:solidFill>
              </a:rPr>
              <a:t>9</a:t>
            </a:r>
            <a:endParaRPr lang="en-US" sz="3600">
              <a:solidFill>
                <a:srgbClr val="FF0000"/>
              </a:solidFill>
            </a:endParaRPr>
          </a:p>
        </p:txBody>
      </p:sp>
      <p:pic>
        <p:nvPicPr>
          <p:cNvPr id="6" name="Picture 2"/>
          <p:cNvPicPr>
            <a:picLocks noChangeAspect="1" noChangeArrowheads="1"/>
          </p:cNvPicPr>
          <p:nvPr/>
        </p:nvPicPr>
        <p:blipFill>
          <a:blip r:embed="rId2" cstate="screen">
            <a:extLst>
              <a:ext uri="{BEBA8EAE-BF5A-486C-A8C5-ECC9F3942E4B}">
                <a14:imgProps xmlns:a14="http://schemas.microsoft.com/office/drawing/2010/main">
                  <a14:imgLayer r:embed="rId3">
                    <a14:imgEffect>
                      <a14:backgroundRemoval t="1584" b="100000" l="1995" r="100000"/>
                    </a14:imgEffect>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826781" y="459711"/>
            <a:ext cx="7134676" cy="4406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13891" y="4558514"/>
            <a:ext cx="3589444" cy="369332"/>
          </a:xfrm>
          <a:prstGeom prst="rect">
            <a:avLst/>
          </a:prstGeom>
          <a:noFill/>
        </p:spPr>
        <p:txBody>
          <a:bodyPr wrap="none" rtlCol="0">
            <a:spAutoFit/>
          </a:bodyPr>
          <a:lstStyle/>
          <a:p>
            <a:r>
              <a:rPr lang="en-US" sz="1800" smtClean="0"/>
              <a:t>Em cùng gia đình đi chơi ở đâu ?</a:t>
            </a:r>
            <a:endParaRPr lang="en-US" sz="1800"/>
          </a:p>
        </p:txBody>
      </p:sp>
      <p:sp>
        <p:nvSpPr>
          <p:cNvPr id="8" name="TextBox 7"/>
          <p:cNvSpPr txBox="1"/>
          <p:nvPr/>
        </p:nvSpPr>
        <p:spPr>
          <a:xfrm>
            <a:off x="380950" y="4548043"/>
            <a:ext cx="6978192" cy="369332"/>
          </a:xfrm>
          <a:prstGeom prst="rect">
            <a:avLst/>
          </a:prstGeom>
          <a:solidFill>
            <a:schemeClr val="bg1"/>
          </a:solidFill>
        </p:spPr>
        <p:txBody>
          <a:bodyPr wrap="none" rtlCol="0">
            <a:spAutoFit/>
          </a:bodyPr>
          <a:lstStyle/>
          <a:p>
            <a:r>
              <a:rPr lang="en-US" sz="1800" smtClean="0"/>
              <a:t>Em thấy nơi đó có đẹp không? Em có thích chuyến đi này không ?</a:t>
            </a:r>
            <a:endParaRPr lang="en-US" sz="1800"/>
          </a:p>
        </p:txBody>
      </p:sp>
    </p:spTree>
    <p:extLst>
      <p:ext uri="{BB962C8B-B14F-4D97-AF65-F5344CB8AC3E}">
        <p14:creationId xmlns:p14="http://schemas.microsoft.com/office/powerpoint/2010/main" val="360847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90"/>
        <p:cNvGrpSpPr/>
        <p:nvPr/>
      </p:nvGrpSpPr>
      <p:grpSpPr>
        <a:xfrm>
          <a:off x="0" y="0"/>
          <a:ext cx="0" cy="0"/>
          <a:chOff x="0" y="0"/>
          <a:chExt cx="0" cy="0"/>
        </a:xfrm>
      </p:grpSpPr>
      <p:sp>
        <p:nvSpPr>
          <p:cNvPr id="3" name="Rectangle 2">
            <a:extLst>
              <a:ext uri="{FF2B5EF4-FFF2-40B4-BE49-F238E27FC236}">
                <a16:creationId xmlns:a16="http://schemas.microsoft.com/office/drawing/2014/main" id="{344AB88F-3A6B-44F3-A7AE-A3AB23060D0C}"/>
              </a:ext>
            </a:extLst>
          </p:cNvPr>
          <p:cNvSpPr/>
          <p:nvPr/>
        </p:nvSpPr>
        <p:spPr>
          <a:xfrm>
            <a:off x="329610" y="977266"/>
            <a:ext cx="5401338" cy="3188969"/>
          </a:xfrm>
          <a:prstGeom prst="rect">
            <a:avLst/>
          </a:prstGeom>
          <a:noFill/>
          <a:ln>
            <a:noFill/>
          </a:ln>
        </p:spPr>
        <p:txBody>
          <a:bodyPr spcFirstLastPara="1" wrap="square" lIns="91425" tIns="91425" rIns="91425" bIns="91425" anchor="ctr" anchorCtr="0">
            <a:noAutofit/>
          </a:bodyPr>
          <a:lstStyle/>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CỦNG</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CỐ</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BÀI</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HỌC</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p:txBody>
      </p:sp>
      <p:pic>
        <p:nvPicPr>
          <p:cNvPr id="7" name="Picture 6">
            <a:extLst>
              <a:ext uri="{FF2B5EF4-FFF2-40B4-BE49-F238E27FC236}">
                <a16:creationId xmlns:a16="http://schemas.microsoft.com/office/drawing/2014/main" id="{3DC8453C-C512-4489-80A2-2910095B8E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1480" y="2976914"/>
            <a:ext cx="2952520" cy="216658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6" name="Picture 5">
            <a:extLst>
              <a:ext uri="{FF2B5EF4-FFF2-40B4-BE49-F238E27FC236}">
                <a16:creationId xmlns:a16="http://schemas.microsoft.com/office/drawing/2014/main" id="{50AF093B-0823-42E9-99FC-2AB0093227DF}"/>
              </a:ext>
            </a:extLst>
          </p:cNvPr>
          <p:cNvPicPr>
            <a:picLocks noChangeAspect="1"/>
          </p:cNvPicPr>
          <p:nvPr/>
        </p:nvPicPr>
        <p:blipFill>
          <a:blip r:embed="rId3"/>
          <a:stretch>
            <a:fillRect/>
          </a:stretch>
        </p:blipFill>
        <p:spPr>
          <a:xfrm>
            <a:off x="86292" y="1760220"/>
            <a:ext cx="1401031" cy="3383280"/>
          </a:xfrm>
          <a:prstGeom prst="rect">
            <a:avLst/>
          </a:prstGeom>
        </p:spPr>
      </p:pic>
      <p:sp>
        <p:nvSpPr>
          <p:cNvPr id="2" name="Rounded Rectangle 1"/>
          <p:cNvSpPr/>
          <p:nvPr/>
        </p:nvSpPr>
        <p:spPr>
          <a:xfrm>
            <a:off x="-2" y="0"/>
            <a:ext cx="9144001" cy="1448656"/>
          </a:xfrm>
          <a:prstGeom prst="roundRect">
            <a:avLst/>
          </a:prstGeom>
          <a:solidFill>
            <a:schemeClr val="accent1">
              <a:lumMod val="75000"/>
            </a:schemeClr>
          </a:solidFill>
          <a:ln w="76200">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smtClean="0"/>
              <a:t>MÁI ẤM GIA ĐÌNH</a:t>
            </a:r>
            <a:endParaRPr lang="en-US" sz="4800" b="1"/>
          </a:p>
        </p:txBody>
      </p:sp>
      <p:sp>
        <p:nvSpPr>
          <p:cNvPr id="5" name="Oval 4"/>
          <p:cNvSpPr/>
          <p:nvPr/>
        </p:nvSpPr>
        <p:spPr>
          <a:xfrm>
            <a:off x="-225781" y="-180975"/>
            <a:ext cx="1575559" cy="129058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mtClean="0">
                <a:solidFill>
                  <a:schemeClr val="accent1">
                    <a:lumMod val="75000"/>
                  </a:schemeClr>
                </a:solidFill>
              </a:rPr>
              <a:t>2</a:t>
            </a:r>
            <a:endParaRPr lang="en-US" sz="6000" b="1">
              <a:solidFill>
                <a:schemeClr val="accent1">
                  <a:lumMod val="75000"/>
                </a:schemeClr>
              </a:solidFill>
            </a:endParaRPr>
          </a:p>
        </p:txBody>
      </p:sp>
      <p:grpSp>
        <p:nvGrpSpPr>
          <p:cNvPr id="7" name="Group 6"/>
          <p:cNvGrpSpPr/>
          <p:nvPr/>
        </p:nvGrpSpPr>
        <p:grpSpPr>
          <a:xfrm>
            <a:off x="1794415" y="2269334"/>
            <a:ext cx="6932467" cy="975143"/>
            <a:chOff x="9566064" y="964372"/>
            <a:chExt cx="5446164" cy="698253"/>
          </a:xfrm>
        </p:grpSpPr>
        <p:sp>
          <p:nvSpPr>
            <p:cNvPr id="8"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9"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0"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3" name="Group 2"/>
          <p:cNvGrpSpPr/>
          <p:nvPr/>
        </p:nvGrpSpPr>
        <p:grpSpPr>
          <a:xfrm>
            <a:off x="1349778" y="2263515"/>
            <a:ext cx="993309" cy="1067788"/>
            <a:chOff x="2022039" y="3400894"/>
            <a:chExt cx="993309" cy="1067788"/>
          </a:xfrm>
        </p:grpSpPr>
        <p:grpSp>
          <p:nvGrpSpPr>
            <p:cNvPr id="13" name="Group 12"/>
            <p:cNvGrpSpPr/>
            <p:nvPr/>
          </p:nvGrpSpPr>
          <p:grpSpPr>
            <a:xfrm>
              <a:off x="2022039" y="3400894"/>
              <a:ext cx="992332" cy="992332"/>
              <a:chOff x="1212273" y="1084984"/>
              <a:chExt cx="992332" cy="992332"/>
            </a:xfrm>
            <a:solidFill>
              <a:srgbClr val="F4A60A"/>
            </a:solidFill>
            <a:scene3d>
              <a:camera prst="orthographicFront">
                <a:rot lat="0" lon="0" rev="0"/>
              </a:camera>
              <a:lightRig rig="soft" dir="t">
                <a:rot lat="0" lon="0" rev="0"/>
              </a:lightRig>
            </a:scene3d>
          </p:grpSpPr>
          <p:sp>
            <p:nvSpPr>
              <p:cNvPr id="14" name="Oval 13"/>
              <p:cNvSpPr/>
              <p:nvPr/>
            </p:nvSpPr>
            <p:spPr>
              <a:xfrm>
                <a:off x="1212273" y="1084984"/>
                <a:ext cx="992332" cy="992332"/>
              </a:xfrm>
              <a:prstGeom prst="ellipse">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252971" y="1095375"/>
                <a:ext cx="914400" cy="914400"/>
              </a:xfrm>
              <a:prstGeom prst="ellipse">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2024748" y="3514623"/>
              <a:ext cx="990600" cy="954059"/>
            </a:xfrm>
            <a:prstGeom prst="rect">
              <a:avLst/>
            </a:prstGeom>
            <a:noFill/>
          </p:spPr>
          <p:txBody>
            <a:bodyPr wrap="square" lIns="91391" tIns="45696" rIns="91391" bIns="45696"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1</a:t>
              </a:r>
            </a:p>
          </p:txBody>
        </p:sp>
      </p:grpSp>
      <p:sp>
        <p:nvSpPr>
          <p:cNvPr id="12" name="TextBox 11"/>
          <p:cNvSpPr txBox="1"/>
          <p:nvPr/>
        </p:nvSpPr>
        <p:spPr>
          <a:xfrm>
            <a:off x="2170365" y="2418620"/>
            <a:ext cx="5804122" cy="646282"/>
          </a:xfrm>
          <a:prstGeom prst="rect">
            <a:avLst/>
          </a:prstGeom>
          <a:noFill/>
        </p:spPr>
        <p:txBody>
          <a:bodyPr wrap="square" lIns="91391" tIns="45696" rIns="91391" bIns="45696" rtlCol="0">
            <a:spAutoFit/>
          </a:bodyPr>
          <a:lstStyle/>
          <a:p>
            <a:pPr algn="ctr"/>
            <a:r>
              <a:rPr lang="en-US" sz="3600" b="1" smtClean="0">
                <a:solidFill>
                  <a:srgbClr val="F68426"/>
                </a:solidFill>
                <a:latin typeface="Arial-Rounded" pitchFamily="34" charset="0"/>
                <a:ea typeface="Arial-Rounded" pitchFamily="34" charset="0"/>
                <a:cs typeface="Arial-Rounded" pitchFamily="34" charset="0"/>
              </a:rPr>
              <a:t>CẢ NHÀ ĐI CHƠI NÚI</a:t>
            </a:r>
            <a:endParaRPr lang="en-US" sz="3600" b="1">
              <a:solidFill>
                <a:srgbClr val="F68426"/>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78436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92287" y="1953039"/>
            <a:ext cx="3071191" cy="11430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smtClean="0">
                <a:solidFill>
                  <a:schemeClr val="bg1"/>
                </a:solidFill>
              </a:rPr>
              <a:t>Đọc</a:t>
            </a:r>
            <a:endParaRPr lang="en-US" sz="6600">
              <a:solidFill>
                <a:schemeClr val="bg1"/>
              </a:solidFill>
            </a:endParaRPr>
          </a:p>
        </p:txBody>
      </p:sp>
      <p:sp>
        <p:nvSpPr>
          <p:cNvPr id="3" name="Oval 2"/>
          <p:cNvSpPr/>
          <p:nvPr/>
        </p:nvSpPr>
        <p:spPr>
          <a:xfrm>
            <a:off x="2064103" y="1953039"/>
            <a:ext cx="1212574" cy="1143000"/>
          </a:xfrm>
          <a:prstGeom prst="ellipse">
            <a:avLst/>
          </a:prstGeom>
          <a:solidFill>
            <a:schemeClr val="accent1">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solidFill>
                  <a:schemeClr val="bg1"/>
                </a:solidFill>
              </a:rPr>
              <a:t>2</a:t>
            </a:r>
            <a:endParaRPr lang="en-US" sz="4800" b="1">
              <a:solidFill>
                <a:schemeClr val="bg1"/>
              </a:solidFill>
            </a:endParaRPr>
          </a:p>
        </p:txBody>
      </p:sp>
      <p:grpSp>
        <p:nvGrpSpPr>
          <p:cNvPr id="4" name="Group 3"/>
          <p:cNvGrpSpPr/>
          <p:nvPr/>
        </p:nvGrpSpPr>
        <p:grpSpPr>
          <a:xfrm>
            <a:off x="0" y="478464"/>
            <a:ext cx="9144000" cy="4732450"/>
            <a:chOff x="0" y="478464"/>
            <a:chExt cx="9144000" cy="4732450"/>
          </a:xfrm>
        </p:grpSpPr>
        <p:pic>
          <p:nvPicPr>
            <p:cNvPr id="6" name="Picture 2" descr="E:\QUYNH\anh tai ve poiwer oint\dao maijpg.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ackgroundRemoval t="0" b="99429" l="0" r="93030"/>
                      </a14:imgEffect>
                    </a14:imgLayer>
                  </a14:imgProps>
                </a:ext>
                <a:ext uri="{28A0092B-C50C-407E-A947-70E740481C1C}">
                  <a14:useLocalDpi xmlns:a14="http://schemas.microsoft.com/office/drawing/2010/main"/>
                </a:ext>
              </a:extLst>
            </a:blip>
            <a:srcRect/>
            <a:stretch/>
          </p:blipFill>
          <p:spPr bwMode="auto">
            <a:xfrm>
              <a:off x="0" y="2542427"/>
              <a:ext cx="3189768" cy="26684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QUYNH\anh tai ve poiwer oint\dao maijpg.jpg"/>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0" b="99429" l="0" r="93030"/>
                      </a14:imgEffect>
                    </a14:imgLayer>
                  </a14:imgProps>
                </a:ext>
                <a:ext uri="{28A0092B-C50C-407E-A947-70E740481C1C}">
                  <a14:useLocalDpi xmlns:a14="http://schemas.microsoft.com/office/drawing/2010/main"/>
                </a:ext>
              </a:extLst>
            </a:blip>
            <a:srcRect/>
            <a:stretch/>
          </p:blipFill>
          <p:spPr bwMode="auto">
            <a:xfrm flipH="1">
              <a:off x="7147093" y="478464"/>
              <a:ext cx="1996907" cy="1368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18617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2364828" y="4450432"/>
            <a:ext cx="3855543" cy="400110"/>
          </a:xfrm>
          <a:prstGeom prst="rect">
            <a:avLst/>
          </a:prstGeom>
          <a:noFill/>
        </p:spPr>
        <p:txBody>
          <a:bodyPr wrap="none" rtlCol="0">
            <a:spAutoFit/>
          </a:bodyPr>
          <a:lstStyle/>
          <a:p>
            <a:r>
              <a:rPr lang="en-US" sz="2000" smtClean="0"/>
              <a:t>Nhìn vào bức tranh em thấy gì ?</a:t>
            </a:r>
            <a:endParaRPr lang="en-US" sz="2000"/>
          </a:p>
        </p:txBody>
      </p:sp>
      <p:pic>
        <p:nvPicPr>
          <p:cNvPr id="5" name="Picture 4"/>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17596" y="82213"/>
            <a:ext cx="8292197" cy="4368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761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2259" y="26078"/>
            <a:ext cx="3752950" cy="584775"/>
          </a:xfrm>
          <a:prstGeom prst="rect">
            <a:avLst/>
          </a:prstGeom>
          <a:noFill/>
        </p:spPr>
        <p:txBody>
          <a:bodyPr wrap="none" rtlCol="0">
            <a:spAutoFit/>
          </a:bodyPr>
          <a:lstStyle/>
          <a:p>
            <a:r>
              <a:rPr lang="en-US" sz="3200" b="1" smtClean="0"/>
              <a:t>Cả nhà đi chơi núi</a:t>
            </a:r>
            <a:endParaRPr lang="en-US" sz="3200" b="1"/>
          </a:p>
        </p:txBody>
      </p:sp>
      <p:sp>
        <p:nvSpPr>
          <p:cNvPr id="6" name="TextBox 5"/>
          <p:cNvSpPr txBox="1"/>
          <p:nvPr/>
        </p:nvSpPr>
        <p:spPr>
          <a:xfrm>
            <a:off x="252248" y="628874"/>
            <a:ext cx="8334704" cy="3416320"/>
          </a:xfrm>
          <a:prstGeom prst="rect">
            <a:avLst/>
          </a:prstGeom>
          <a:noFill/>
        </p:spPr>
        <p:txBody>
          <a:bodyPr wrap="square" rtlCol="0">
            <a:spAutoFit/>
          </a:bodyPr>
          <a:lstStyle/>
          <a:p>
            <a:pPr algn="just"/>
            <a:r>
              <a:rPr lang="en-US" sz="2400" smtClean="0"/>
              <a:t>      Bố mẹ cho Nam và Đức đi chơi núi. Hôm trước, mẹ thức khuya để chuẩn bị quần áo,thức ăn, nước uống và có cả tuýp thuốc chống côn trùng.</a:t>
            </a:r>
          </a:p>
          <a:p>
            <a:pPr algn="just"/>
            <a:r>
              <a:rPr lang="en-US" sz="2400"/>
              <a:t> </a:t>
            </a:r>
            <a:r>
              <a:rPr lang="en-US" sz="2400" smtClean="0"/>
              <a:t>     Hôm sau, khi mặt trời lên, cả nhà đã tới chân núi. Nam và Đức thích thú, đuổi nhau huỳnh huỵch. Càng lên cao, đường càng dốc và khúc khuỷu, bố phải cõng Đức. Thỉnh thoảng, mẹ lau mồ hôi cho hai anh em.</a:t>
            </a:r>
          </a:p>
          <a:p>
            <a:pPr algn="just"/>
            <a:r>
              <a:rPr lang="en-US" sz="2400"/>
              <a:t> </a:t>
            </a:r>
            <a:r>
              <a:rPr lang="en-US" sz="2400" smtClean="0"/>
              <a:t>     Lúc lên đến đỉnh núi , hai anh em vui sướng hét vang.</a:t>
            </a:r>
          </a:p>
          <a:p>
            <a:pPr algn="r"/>
            <a:r>
              <a:rPr lang="en-US" sz="2000" smtClean="0"/>
              <a:t>( Lâm Anh )</a:t>
            </a:r>
            <a:endParaRPr lang="en-US" sz="2000"/>
          </a:p>
        </p:txBody>
      </p:sp>
      <p:sp>
        <p:nvSpPr>
          <p:cNvPr id="3" name="TextBox 2"/>
          <p:cNvSpPr txBox="1"/>
          <p:nvPr/>
        </p:nvSpPr>
        <p:spPr>
          <a:xfrm>
            <a:off x="651641" y="4544989"/>
            <a:ext cx="1107996" cy="369332"/>
          </a:xfrm>
          <a:prstGeom prst="rect">
            <a:avLst/>
          </a:prstGeom>
          <a:noFill/>
        </p:spPr>
        <p:txBody>
          <a:bodyPr wrap="none" rtlCol="0">
            <a:spAutoFit/>
          </a:bodyPr>
          <a:lstStyle/>
          <a:p>
            <a:r>
              <a:rPr lang="en-US" sz="1800" smtClean="0"/>
              <a:t>Đọc mẫu</a:t>
            </a:r>
            <a:endParaRPr lang="en-US" sz="1800"/>
          </a:p>
        </p:txBody>
      </p:sp>
    </p:spTree>
    <p:extLst>
      <p:ext uri="{BB962C8B-B14F-4D97-AF65-F5344CB8AC3E}">
        <p14:creationId xmlns:p14="http://schemas.microsoft.com/office/powerpoint/2010/main" val="39409452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142393" y="2788572"/>
            <a:ext cx="2171155" cy="130328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4594371" y="2784728"/>
            <a:ext cx="1818068" cy="130328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216099" y="823140"/>
            <a:ext cx="2171155" cy="130328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387690" y="823140"/>
            <a:ext cx="1818068" cy="130328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409903" y="851338"/>
            <a:ext cx="1818068" cy="130328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88580" y="966951"/>
            <a:ext cx="1425390" cy="1015663"/>
          </a:xfrm>
          <a:prstGeom prst="rect">
            <a:avLst/>
          </a:prstGeom>
          <a:solidFill>
            <a:srgbClr val="FEE7EF"/>
          </a:solidFill>
          <a:ln w="19050">
            <a:solidFill>
              <a:srgbClr val="FFC000"/>
            </a:solidFill>
          </a:ln>
        </p:spPr>
        <p:txBody>
          <a:bodyPr wrap="none" rtlCol="0">
            <a:spAutoFit/>
          </a:bodyPr>
          <a:lstStyle/>
          <a:p>
            <a:r>
              <a:rPr lang="en-US" sz="6000" smtClean="0"/>
              <a:t>uya</a:t>
            </a:r>
            <a:endParaRPr lang="en-US" sz="6000"/>
          </a:p>
        </p:txBody>
      </p:sp>
      <p:sp>
        <p:nvSpPr>
          <p:cNvPr id="4" name="TextBox 3"/>
          <p:cNvSpPr txBox="1"/>
          <p:nvPr/>
        </p:nvSpPr>
        <p:spPr>
          <a:xfrm>
            <a:off x="3584029" y="966950"/>
            <a:ext cx="1425390" cy="1015663"/>
          </a:xfrm>
          <a:prstGeom prst="rect">
            <a:avLst/>
          </a:prstGeom>
          <a:solidFill>
            <a:srgbClr val="FEE7EF"/>
          </a:solidFill>
          <a:ln w="19050">
            <a:solidFill>
              <a:srgbClr val="FFC000"/>
            </a:solidFill>
          </a:ln>
        </p:spPr>
        <p:txBody>
          <a:bodyPr wrap="none" rtlCol="0">
            <a:spAutoFit/>
          </a:bodyPr>
          <a:lstStyle/>
          <a:p>
            <a:r>
              <a:rPr lang="en-US" sz="6000" smtClean="0"/>
              <a:t>uyp</a:t>
            </a:r>
            <a:endParaRPr lang="en-US" sz="6000"/>
          </a:p>
        </p:txBody>
      </p:sp>
      <p:sp>
        <p:nvSpPr>
          <p:cNvPr id="6" name="TextBox 5"/>
          <p:cNvSpPr txBox="1"/>
          <p:nvPr/>
        </p:nvSpPr>
        <p:spPr>
          <a:xfrm>
            <a:off x="6369270" y="966949"/>
            <a:ext cx="1853392" cy="1015663"/>
          </a:xfrm>
          <a:prstGeom prst="rect">
            <a:avLst/>
          </a:prstGeom>
          <a:solidFill>
            <a:srgbClr val="FEE7EF"/>
          </a:solidFill>
          <a:ln w="19050">
            <a:solidFill>
              <a:srgbClr val="FFC000"/>
            </a:solidFill>
          </a:ln>
        </p:spPr>
        <p:txBody>
          <a:bodyPr wrap="none" rtlCol="0">
            <a:spAutoFit/>
          </a:bodyPr>
          <a:lstStyle/>
          <a:p>
            <a:r>
              <a:rPr lang="en-US" sz="6000" smtClean="0"/>
              <a:t>uynh</a:t>
            </a:r>
            <a:endParaRPr lang="en-US" sz="6000"/>
          </a:p>
        </p:txBody>
      </p:sp>
      <p:sp>
        <p:nvSpPr>
          <p:cNvPr id="7" name="TextBox 6"/>
          <p:cNvSpPr txBox="1"/>
          <p:nvPr/>
        </p:nvSpPr>
        <p:spPr>
          <a:xfrm>
            <a:off x="1301275" y="2932383"/>
            <a:ext cx="1853392" cy="1015663"/>
          </a:xfrm>
          <a:prstGeom prst="rect">
            <a:avLst/>
          </a:prstGeom>
          <a:solidFill>
            <a:srgbClr val="FEE7EF"/>
          </a:solidFill>
          <a:ln w="19050">
            <a:solidFill>
              <a:srgbClr val="FFC000"/>
            </a:solidFill>
          </a:ln>
        </p:spPr>
        <p:txBody>
          <a:bodyPr wrap="none" rtlCol="0">
            <a:spAutoFit/>
          </a:bodyPr>
          <a:lstStyle/>
          <a:p>
            <a:r>
              <a:rPr lang="en-US" sz="6000" smtClean="0"/>
              <a:t>uych</a:t>
            </a:r>
            <a:endParaRPr lang="en-US" sz="6000"/>
          </a:p>
        </p:txBody>
      </p:sp>
      <p:sp>
        <p:nvSpPr>
          <p:cNvPr id="8" name="TextBox 7"/>
          <p:cNvSpPr txBox="1"/>
          <p:nvPr/>
        </p:nvSpPr>
        <p:spPr>
          <a:xfrm>
            <a:off x="4790710" y="2928539"/>
            <a:ext cx="1425390" cy="1015663"/>
          </a:xfrm>
          <a:prstGeom prst="rect">
            <a:avLst/>
          </a:prstGeom>
          <a:solidFill>
            <a:srgbClr val="FEE7EF"/>
          </a:solidFill>
          <a:ln w="19050">
            <a:solidFill>
              <a:srgbClr val="FFC000"/>
            </a:solidFill>
          </a:ln>
        </p:spPr>
        <p:txBody>
          <a:bodyPr wrap="none" rtlCol="0">
            <a:spAutoFit/>
          </a:bodyPr>
          <a:lstStyle/>
          <a:p>
            <a:r>
              <a:rPr lang="en-US" sz="6000" smtClean="0"/>
              <a:t>uyu</a:t>
            </a:r>
            <a:endParaRPr lang="en-US" sz="6000"/>
          </a:p>
        </p:txBody>
      </p:sp>
    </p:spTree>
    <p:extLst>
      <p:ext uri="{BB962C8B-B14F-4D97-AF65-F5344CB8AC3E}">
        <p14:creationId xmlns:p14="http://schemas.microsoft.com/office/powerpoint/2010/main" val="341415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1" grpId="0" animBg="1"/>
      <p:bldP spid="10" grpId="0" animBg="1"/>
      <p:bldP spid="9" grpId="0" animBg="1"/>
      <p:bldP spid="3" grpId="0" animBg="1"/>
      <p:bldP spid="4"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252248" y="4576566"/>
            <a:ext cx="8254183" cy="400110"/>
          </a:xfrm>
          <a:prstGeom prst="rect">
            <a:avLst/>
          </a:prstGeom>
          <a:noFill/>
        </p:spPr>
        <p:txBody>
          <a:bodyPr wrap="none" rtlCol="0">
            <a:spAutoFit/>
          </a:bodyPr>
          <a:lstStyle/>
          <a:p>
            <a:r>
              <a:rPr lang="en-US" sz="2000" smtClean="0">
                <a:solidFill>
                  <a:schemeClr val="tx1"/>
                </a:solidFill>
              </a:rPr>
              <a:t>Tìm từ ngữ có tiếng chứa vần trong văn bản: </a:t>
            </a:r>
            <a:r>
              <a:rPr lang="en-US" sz="2000" smtClean="0">
                <a:solidFill>
                  <a:srgbClr val="FF0000"/>
                </a:solidFill>
              </a:rPr>
              <a:t>uya, uyp, uynh, uych, uyu</a:t>
            </a:r>
            <a:endParaRPr lang="en-US" sz="2000">
              <a:solidFill>
                <a:schemeClr val="tx1"/>
              </a:solidFill>
            </a:endParaRPr>
          </a:p>
        </p:txBody>
      </p:sp>
      <p:sp>
        <p:nvSpPr>
          <p:cNvPr id="23" name="TextBox 22"/>
          <p:cNvSpPr txBox="1"/>
          <p:nvPr/>
        </p:nvSpPr>
        <p:spPr>
          <a:xfrm>
            <a:off x="2412259" y="26078"/>
            <a:ext cx="3313728" cy="523220"/>
          </a:xfrm>
          <a:prstGeom prst="rect">
            <a:avLst/>
          </a:prstGeom>
          <a:noFill/>
        </p:spPr>
        <p:txBody>
          <a:bodyPr wrap="none" rtlCol="0">
            <a:spAutoFit/>
          </a:bodyPr>
          <a:lstStyle/>
          <a:p>
            <a:r>
              <a:rPr lang="en-US" sz="2800" b="1" smtClean="0"/>
              <a:t>Cả nhà đi chơi núi</a:t>
            </a:r>
            <a:endParaRPr lang="en-US" sz="2800" b="1"/>
          </a:p>
        </p:txBody>
      </p:sp>
      <p:sp>
        <p:nvSpPr>
          <p:cNvPr id="24" name="TextBox 23"/>
          <p:cNvSpPr txBox="1"/>
          <p:nvPr/>
        </p:nvSpPr>
        <p:spPr>
          <a:xfrm>
            <a:off x="252248" y="628874"/>
            <a:ext cx="8334704" cy="3416320"/>
          </a:xfrm>
          <a:prstGeom prst="rect">
            <a:avLst/>
          </a:prstGeom>
          <a:noFill/>
        </p:spPr>
        <p:txBody>
          <a:bodyPr wrap="square" rtlCol="0">
            <a:spAutoFit/>
          </a:bodyPr>
          <a:lstStyle/>
          <a:p>
            <a:pPr algn="just"/>
            <a:r>
              <a:rPr lang="en-US" sz="2400" smtClean="0"/>
              <a:t>      Bố mẹ cho Nam và Đức đi chơi núi. Hôm trước, mẹ thức </a:t>
            </a:r>
            <a:r>
              <a:rPr lang="en-US" sz="2400"/>
              <a:t>khuya </a:t>
            </a:r>
            <a:r>
              <a:rPr lang="en-US" sz="2400" smtClean="0"/>
              <a:t>để chuẩn bị quần áo,thức ăn, nước uống và có cả tuýp thuốc chống côn trùng.</a:t>
            </a:r>
          </a:p>
          <a:p>
            <a:pPr algn="just"/>
            <a:r>
              <a:rPr lang="en-US" sz="2400"/>
              <a:t> </a:t>
            </a:r>
            <a:r>
              <a:rPr lang="en-US" sz="2400" smtClean="0"/>
              <a:t>     Hôm sau, khi mặt trời lên, cả nhà đã tới chân núi. Nam và Đức thích thú, đuổi nhau huỳnh huỵch. Càng lên cao, đường càng dốc và </a:t>
            </a:r>
            <a:r>
              <a:rPr lang="en-US" sz="2400"/>
              <a:t>khúc khuỷu</a:t>
            </a:r>
            <a:r>
              <a:rPr lang="en-US" sz="2400" smtClean="0"/>
              <a:t>, bố phải cõng Đức. Thỉnh thoảng, mẹ lau mồ hôi cho hai anh em.</a:t>
            </a:r>
          </a:p>
          <a:p>
            <a:pPr algn="just"/>
            <a:r>
              <a:rPr lang="en-US" sz="2400"/>
              <a:t> </a:t>
            </a:r>
            <a:r>
              <a:rPr lang="en-US" sz="2400" smtClean="0"/>
              <a:t>     Lúc lên đến đỉnh núi , hai anh em vui sướng hét vang.</a:t>
            </a:r>
          </a:p>
          <a:p>
            <a:pPr algn="r"/>
            <a:r>
              <a:rPr lang="en-US" sz="2000" smtClean="0"/>
              <a:t>( Lâm Anh )</a:t>
            </a:r>
            <a:endParaRPr lang="en-US" sz="2000"/>
          </a:p>
        </p:txBody>
      </p:sp>
      <p:sp>
        <p:nvSpPr>
          <p:cNvPr id="4" name="Rectangle 3"/>
          <p:cNvSpPr/>
          <p:nvPr/>
        </p:nvSpPr>
        <p:spPr>
          <a:xfrm>
            <a:off x="971087" y="998961"/>
            <a:ext cx="1007007" cy="461665"/>
          </a:xfrm>
          <a:prstGeom prst="rect">
            <a:avLst/>
          </a:prstGeom>
        </p:spPr>
        <p:txBody>
          <a:bodyPr wrap="none">
            <a:spAutoFit/>
          </a:bodyPr>
          <a:lstStyle/>
          <a:p>
            <a:r>
              <a:rPr lang="en-US" sz="2400">
                <a:solidFill>
                  <a:srgbClr val="FF0000"/>
                </a:solidFill>
              </a:rPr>
              <a:t>khuya</a:t>
            </a:r>
          </a:p>
        </p:txBody>
      </p:sp>
      <p:sp>
        <p:nvSpPr>
          <p:cNvPr id="37" name="Rectangle 36"/>
          <p:cNvSpPr/>
          <p:nvPr/>
        </p:nvSpPr>
        <p:spPr>
          <a:xfrm>
            <a:off x="650130" y="1398351"/>
            <a:ext cx="1604927" cy="461665"/>
          </a:xfrm>
          <a:prstGeom prst="rect">
            <a:avLst/>
          </a:prstGeom>
          <a:solidFill>
            <a:schemeClr val="bg1"/>
          </a:solidFill>
        </p:spPr>
        <p:txBody>
          <a:bodyPr wrap="none">
            <a:spAutoFit/>
          </a:bodyPr>
          <a:lstStyle/>
          <a:p>
            <a:r>
              <a:rPr lang="en-US" sz="2400" smtClean="0">
                <a:solidFill>
                  <a:srgbClr val="FF0000"/>
                </a:solidFill>
              </a:rPr>
              <a:t>tuýp thuốc</a:t>
            </a:r>
            <a:endParaRPr lang="en-US" sz="2400">
              <a:solidFill>
                <a:srgbClr val="FF0000"/>
              </a:solidFill>
            </a:endParaRPr>
          </a:p>
        </p:txBody>
      </p:sp>
      <p:sp>
        <p:nvSpPr>
          <p:cNvPr id="38" name="Rectangle 37"/>
          <p:cNvSpPr/>
          <p:nvPr/>
        </p:nvSpPr>
        <p:spPr>
          <a:xfrm>
            <a:off x="4398584" y="2078802"/>
            <a:ext cx="2016899" cy="461665"/>
          </a:xfrm>
          <a:prstGeom prst="rect">
            <a:avLst/>
          </a:prstGeom>
          <a:solidFill>
            <a:schemeClr val="bg1"/>
          </a:solidFill>
        </p:spPr>
        <p:txBody>
          <a:bodyPr wrap="none">
            <a:spAutoFit/>
          </a:bodyPr>
          <a:lstStyle/>
          <a:p>
            <a:r>
              <a:rPr lang="en-US" sz="2400" smtClean="0">
                <a:solidFill>
                  <a:srgbClr val="FF0000"/>
                </a:solidFill>
              </a:rPr>
              <a:t>huỳnh  huỵch</a:t>
            </a:r>
            <a:endParaRPr lang="en-US" sz="2400">
              <a:solidFill>
                <a:srgbClr val="FF0000"/>
              </a:solidFill>
            </a:endParaRPr>
          </a:p>
        </p:txBody>
      </p:sp>
      <p:sp>
        <p:nvSpPr>
          <p:cNvPr id="7" name="Rectangle 6"/>
          <p:cNvSpPr/>
          <p:nvPr/>
        </p:nvSpPr>
        <p:spPr>
          <a:xfrm>
            <a:off x="3175508" y="2459902"/>
            <a:ext cx="1742785" cy="461665"/>
          </a:xfrm>
          <a:prstGeom prst="rect">
            <a:avLst/>
          </a:prstGeom>
          <a:solidFill>
            <a:schemeClr val="bg1"/>
          </a:solidFill>
        </p:spPr>
        <p:txBody>
          <a:bodyPr wrap="none">
            <a:spAutoFit/>
          </a:bodyPr>
          <a:lstStyle/>
          <a:p>
            <a:r>
              <a:rPr lang="en-US" sz="2400">
                <a:solidFill>
                  <a:srgbClr val="FF0000"/>
                </a:solidFill>
              </a:rPr>
              <a:t>khúc khuỷu</a:t>
            </a:r>
          </a:p>
        </p:txBody>
      </p:sp>
    </p:spTree>
    <p:extLst>
      <p:ext uri="{BB962C8B-B14F-4D97-AF65-F5344CB8AC3E}">
        <p14:creationId xmlns:p14="http://schemas.microsoft.com/office/powerpoint/2010/main" val="51462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 grpId="0"/>
      <p:bldP spid="37" grpId="0" animBg="1"/>
      <p:bldP spid="38"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32777" y="3975736"/>
            <a:ext cx="2238113" cy="1015663"/>
          </a:xfrm>
          <a:prstGeom prst="rect">
            <a:avLst/>
          </a:prstGeom>
          <a:noFill/>
          <a:ln w="19050">
            <a:solidFill>
              <a:srgbClr val="00B050"/>
            </a:solidFill>
          </a:ln>
        </p:spPr>
        <p:txBody>
          <a:bodyPr wrap="none" rtlCol="0">
            <a:spAutoFit/>
          </a:bodyPr>
          <a:lstStyle/>
          <a:p>
            <a:r>
              <a:rPr lang="en-US" sz="6000" smtClean="0"/>
              <a:t>kh</a:t>
            </a:r>
            <a:r>
              <a:rPr lang="en-US" sz="6000" smtClean="0">
                <a:solidFill>
                  <a:srgbClr val="FF0000"/>
                </a:solidFill>
              </a:rPr>
              <a:t>uya</a:t>
            </a:r>
            <a:endParaRPr lang="en-US" sz="6000">
              <a:solidFill>
                <a:srgbClr val="FF0000"/>
              </a:solidFill>
            </a:endParaRPr>
          </a:p>
        </p:txBody>
      </p:sp>
      <p:sp>
        <p:nvSpPr>
          <p:cNvPr id="6" name="TextBox 5"/>
          <p:cNvSpPr txBox="1"/>
          <p:nvPr/>
        </p:nvSpPr>
        <p:spPr>
          <a:xfrm>
            <a:off x="5878137" y="3172138"/>
            <a:ext cx="2066591" cy="1938992"/>
          </a:xfrm>
          <a:prstGeom prst="rect">
            <a:avLst/>
          </a:prstGeom>
          <a:noFill/>
          <a:ln w="19050">
            <a:solidFill>
              <a:srgbClr val="00B050"/>
            </a:solidFill>
          </a:ln>
        </p:spPr>
        <p:txBody>
          <a:bodyPr wrap="none" rtlCol="0">
            <a:spAutoFit/>
          </a:bodyPr>
          <a:lstStyle/>
          <a:p>
            <a:r>
              <a:rPr lang="en-US" sz="6000" smtClean="0"/>
              <a:t>t</a:t>
            </a:r>
            <a:r>
              <a:rPr lang="en-US" sz="6000" smtClean="0">
                <a:solidFill>
                  <a:srgbClr val="FF0000"/>
                </a:solidFill>
              </a:rPr>
              <a:t>uýp </a:t>
            </a:r>
          </a:p>
          <a:p>
            <a:r>
              <a:rPr lang="en-US" sz="6000" smtClean="0">
                <a:solidFill>
                  <a:schemeClr val="tx1"/>
                </a:solidFill>
              </a:rPr>
              <a:t>thuốc</a:t>
            </a:r>
            <a:endParaRPr lang="en-US" sz="6000">
              <a:solidFill>
                <a:schemeClr val="tx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6050" y="503230"/>
            <a:ext cx="4511565" cy="3383674"/>
          </a:xfrm>
          <a:prstGeom prst="rect">
            <a:avLst/>
          </a:prstGeom>
        </p:spPr>
      </p:pic>
      <p:pic>
        <p:nvPicPr>
          <p:cNvPr id="9" name="Picture 2" descr="E:\QUYNH\anh tai ve poiwer oint\tuýp thuốc.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45596" y="382369"/>
            <a:ext cx="3931672" cy="2616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47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3564</TotalTime>
  <Words>930</Words>
  <Application>Microsoft Office PowerPoint</Application>
  <PresentationFormat>On-screen Show (16:9)</PresentationFormat>
  <Paragraphs>120</Paragraphs>
  <Slides>24</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HP001 4 hàng</vt:lpstr>
      <vt:lpstr>Quicksand Medium</vt:lpstr>
      <vt:lpstr>Arial</vt:lpstr>
      <vt:lpstr>Times New Roman</vt:lpstr>
      <vt:lpstr>Arial Rounded MT Bold</vt:lpstr>
      <vt:lpstr>Arial-Rounded</vt:lpstr>
      <vt:lpstr>Calibri Light</vt:lpstr>
      <vt:lpstr>Calibri</vt:lpstr>
      <vt:lpstr>Lato</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dc:title>
  <dc:creator>Admin</dc:creator>
  <cp:lastModifiedBy>THIEN KIM AN</cp:lastModifiedBy>
  <cp:revision>422</cp:revision>
  <dcterms:modified xsi:type="dcterms:W3CDTF">2024-02-01T00:53:58Z</dcterms:modified>
</cp:coreProperties>
</file>