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67" r:id="rId3"/>
    <p:sldId id="268" r:id="rId4"/>
    <p:sldId id="263" r:id="rId5"/>
    <p:sldId id="256" r:id="rId6"/>
    <p:sldId id="257" r:id="rId7"/>
    <p:sldId id="265" r:id="rId8"/>
    <p:sldId id="269" r:id="rId9"/>
    <p:sldId id="258" r:id="rId10"/>
    <p:sldId id="259" r:id="rId11"/>
    <p:sldId id="260" r:id="rId12"/>
    <p:sldId id="261" r:id="rId13"/>
    <p:sldId id="344" r:id="rId14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Berlin Sans FB Demi" panose="020E0802020502020306" pitchFamily="34" charset="0"/>
      <p:bold r:id="rId16"/>
    </p:embeddedFont>
    <p:embeddedFont>
      <p:font typeface="Britannic Bold" panose="020B0903060703020204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32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08338" y="2426732"/>
            <a:ext cx="10882647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0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8383" y="33057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Helvetica Neue"/>
              </a:rPr>
              <a:t>4.2 Tick True (T) or False (F)</a:t>
            </a:r>
            <a:endParaRPr lang="en-US" altLang="en-US" sz="1700" b="1" dirty="0">
              <a:latin typeface="Helvetica Neue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555127"/>
              </p:ext>
            </p:extLst>
          </p:nvPr>
        </p:nvGraphicFramePr>
        <p:xfrm>
          <a:off x="1616480" y="901214"/>
          <a:ext cx="8959040" cy="5055573"/>
        </p:xfrm>
        <a:graphic>
          <a:graphicData uri="http://schemas.openxmlformats.org/drawingml/2006/table">
            <a:tbl>
              <a:tblPr/>
              <a:tblGrid>
                <a:gridCol w="7189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1251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Babies may roll off a sofa.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693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shouldn't stop your baby brother or sister when he or she climbs the stairs.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should make sure he or she can't roll off the bed.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not open any windows at home.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9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 </a:t>
                      </a:r>
                      <a: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 him or her to play on the balcony alone sometimes.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b="0" i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b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78806" y="1573636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57957" y="2343077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78806" y="3385525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12206" y="4283912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812206" y="5136558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0" y="3245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b="1" dirty="0">
                <a:latin typeface="Helvetica Neue"/>
              </a:rPr>
              <a:t>5. Write what may happen.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3475" y="1290935"/>
            <a:ext cx="9925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Tony's playing with a sharp knife. He may  __________ _______________________________________________.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Linda's playing with a neighbour's cat. It may __________ _______________________________________________.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Quan's riding his bike too fast. He may __________ _______________________________________________.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90601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204" y="32968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Project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60914" y="69901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Make a poster about home accidents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and how to avoid them.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32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WARM-UP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3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2198429" y="692622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1.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2.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3.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4.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5.</a:t>
            </a:r>
          </a:p>
        </p:txBody>
      </p:sp>
      <p:sp>
        <p:nvSpPr>
          <p:cNvPr id="6" name="Hexagon 5"/>
          <p:cNvSpPr/>
          <p:nvPr/>
        </p:nvSpPr>
        <p:spPr>
          <a:xfrm>
            <a:off x="6947198" y="991316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6947198" y="2093505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/>
          <p:cNvSpPr/>
          <p:nvPr/>
        </p:nvSpPr>
        <p:spPr>
          <a:xfrm>
            <a:off x="6947198" y="3195694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6947198" y="429788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6947198" y="5400073"/>
            <a:ext cx="914400" cy="731520"/>
          </a:xfrm>
          <a:prstGeom prst="hexagon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16453" y="606491"/>
            <a:ext cx="33141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the stairs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a burn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your leg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with the knife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your bike too fast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867569" y="674060"/>
            <a:ext cx="35508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play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ride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run down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get 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break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853" y="629356"/>
            <a:ext cx="643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a.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b.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c.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d.</a:t>
            </a: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 Neue"/>
              </a:rPr>
              <a:t>e.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20" y="1914794"/>
            <a:ext cx="782493" cy="1076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16" y="814023"/>
            <a:ext cx="786700" cy="10769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620" y="3015566"/>
            <a:ext cx="782493" cy="10769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620" y="4116338"/>
            <a:ext cx="782493" cy="10811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620" y="5221318"/>
            <a:ext cx="782493" cy="1081187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715124" y="1722836"/>
            <a:ext cx="2540000" cy="257504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884808" y="1524000"/>
            <a:ext cx="2370316" cy="190738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715124" y="2642145"/>
            <a:ext cx="2441238" cy="245149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715124" y="2622728"/>
            <a:ext cx="2437103" cy="218683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969124" y="3656619"/>
            <a:ext cx="2286000" cy="229209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756361" y="351459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Look and match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04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34701 0.4731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34818 0.4775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34818 -0.3257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34714 -0.3338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34922 -0.3261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Pronunciation 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92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6361" y="351459"/>
            <a:ext cx="2520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 Look and repeat.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922052"/>
              </p:ext>
            </p:extLst>
          </p:nvPr>
        </p:nvGraphicFramePr>
        <p:xfrm>
          <a:off x="1832093" y="877075"/>
          <a:ext cx="9068990" cy="5395616"/>
        </p:xfrm>
        <a:graphic>
          <a:graphicData uri="http://schemas.openxmlformats.org/drawingml/2006/table">
            <a:tbl>
              <a:tblPr/>
              <a:tblGrid>
                <a:gridCol w="127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0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Don't play with the knife!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OK, I won't.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Don't play with matches.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OK, I won't.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shouldn't I play with the knife?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you may cut yourself.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shouldn't I play with the stove?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you may get a burn.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276603" y="351459"/>
            <a:ext cx="365759" cy="36576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5171" y="1432114"/>
            <a:ext cx="365759" cy="36576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5171" y="2712274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6559" y="3992434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216436" y="543884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48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60" y="362635"/>
            <a:ext cx="757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 Neue"/>
              </a:rPr>
              <a:t>2. Listen and circle </a:t>
            </a:r>
            <a:r>
              <a:rPr lang="en-US" b="1" i="1" dirty="0">
                <a:latin typeface="Helvetica Neue"/>
              </a:rPr>
              <a:t>a</a:t>
            </a:r>
            <a:r>
              <a:rPr lang="en-US" b="1" dirty="0">
                <a:latin typeface="Helvetica Neue"/>
              </a:rPr>
              <a:t> or </a:t>
            </a:r>
            <a:r>
              <a:rPr lang="en-US" b="1" i="1" dirty="0">
                <a:latin typeface="Helvetica Neue"/>
              </a:rPr>
              <a:t>b</a:t>
            </a:r>
            <a:r>
              <a:rPr lang="en-US" b="1" dirty="0">
                <a:latin typeface="Helvetica Neue"/>
              </a:rPr>
              <a:t>. Then say the sentences aloud.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59991" y="860755"/>
            <a:ext cx="108053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1. Don't play with the ___________!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knife 			b.  stove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2. Don't climb the ___________!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wall 			b.  tree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3. Why shouldn't he ride his ___________ too fast?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bike			b.  motorbike 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4. Why shouldn't she ___________?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run down the stairs		b.  play with the stove </a:t>
            </a:r>
            <a:endParaRPr lang="en-US" sz="280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45603" y="158410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45603" y="28650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890324" y="414005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24041" y="544501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7214744" y="362635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1077530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2357690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55060" y="3634725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99707" y="491176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4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PRACTISE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39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079" y="592726"/>
            <a:ext cx="9457143" cy="57809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510" y="339769"/>
            <a:ext cx="1714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Let’s chant.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24142" y="5174758"/>
            <a:ext cx="1234856" cy="7945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ếng Anh 5 Tập 2 - Unit 12 Don’t ride your bike too fast!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94" y="5550794"/>
            <a:ext cx="629751" cy="647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510" y="817787"/>
            <a:ext cx="637569" cy="6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1621" y="793194"/>
            <a:ext cx="1017431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 is a common type of accident for young children at home. Your baby brother or sister may fall off a bed or a sofa. He or she may also fall down the stairs. The following tips can help to keep your baby brother or sister safe: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Make sure he or she can't roll off the bed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Make sure he or she can't open any windows.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Don't let him or her go near the stairs.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Don't let him or her out on the balcony.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Common accidents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Preventing children from falling 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How to be safe at home</a:t>
            </a:r>
            <a:endParaRPr lang="en-US" sz="2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250" y="333709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4.1 Circle the best title.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65631" y="5170565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502</Words>
  <Application>Microsoft Office PowerPoint</Application>
  <PresentationFormat>Widescreen</PresentationFormat>
  <Paragraphs>85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Berlin Sans FB Demi</vt:lpstr>
      <vt:lpstr>Arial Black</vt:lpstr>
      <vt:lpstr>Helvetica Neue</vt:lpstr>
      <vt:lpstr>Britannic Bold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52</cp:revision>
  <dcterms:created xsi:type="dcterms:W3CDTF">2021-01-08T06:58:09Z</dcterms:created>
  <dcterms:modified xsi:type="dcterms:W3CDTF">2021-07-05T02:00:30Z</dcterms:modified>
</cp:coreProperties>
</file>