
<file path=[Content_Types].xml><?xml version="1.0" encoding="utf-8"?>
<Types xmlns="http://schemas.openxmlformats.org/package/2006/content-types">
  <Default Extension="mp3" ContentType="audio/mpeg"/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5" r:id="rId19"/>
    <p:sldId id="282" r:id="rId20"/>
    <p:sldId id="283" r:id="rId21"/>
    <p:sldId id="284" r:id="rId22"/>
    <p:sldId id="285" r:id="rId23"/>
    <p:sldId id="288" r:id="rId24"/>
    <p:sldId id="289" r:id="rId25"/>
    <p:sldId id="278" r:id="rId26"/>
    <p:sldId id="279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2" d="100"/>
          <a:sy n="82" d="100"/>
        </p:scale>
        <p:origin x="69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C1E2B-BA7A-4636-B300-4783895CF41C}" type="datetimeFigureOut">
              <a:rPr lang="en-US" smtClean="0"/>
              <a:t>2/27/2024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6E290-0A5A-47EB-906A-E0B30A013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6846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848F24B-0E14-46F3-AD69-CB55947AC615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8864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Hs chơi</a:t>
            </a:r>
            <a:r>
              <a:rPr lang="en-US" baseline="0" dirty="0"/>
              <a:t> theo nhóm, cho 1 HS quan sát tranh và mô tả bằng hành động cho </a:t>
            </a:r>
            <a:r>
              <a:rPr lang="en-US" baseline="0" dirty="0" err="1"/>
              <a:t>hs</a:t>
            </a:r>
            <a:r>
              <a:rPr lang="en-US" baseline="0" dirty="0"/>
              <a:t> trong nhóm nhìn hành động mô ta của cơ thể để đoán ra trò chơi đó và nêu tên trò chơi.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6E290-0A5A-47EB-906A-E0B30A0139A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07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3355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811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3662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46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28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221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831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800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587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073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002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5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9.wdp"/><Relationship Id="rId5" Type="http://schemas.openxmlformats.org/officeDocument/2006/relationships/image" Target="../media/image14.png"/><Relationship Id="rId4" Type="http://schemas.openxmlformats.org/officeDocument/2006/relationships/image" Target="../media/image33.jp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41.gif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f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9.png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microsoft.com/office/2007/relationships/hdphoto" Target="../media/hdphoto5.wdp"/><Relationship Id="rId17" Type="http://schemas.microsoft.com/office/2007/relationships/hdphoto" Target="../media/hdphoto7.wdp"/><Relationship Id="rId2" Type="http://schemas.openxmlformats.org/officeDocument/2006/relationships/audio" Target="../media/media2.mp3"/><Relationship Id="rId16" Type="http://schemas.openxmlformats.org/officeDocument/2006/relationships/image" Target="../media/image10.png"/><Relationship Id="rId20" Type="http://schemas.openxmlformats.org/officeDocument/2006/relationships/slide" Target="slide4.xml"/><Relationship Id="rId1" Type="http://schemas.microsoft.com/office/2007/relationships/media" Target="../media/media2.mp3"/><Relationship Id="rId6" Type="http://schemas.microsoft.com/office/2007/relationships/hdphoto" Target="../media/hdphoto2.wdp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slide" Target="slide3.xml"/><Relationship Id="rId10" Type="http://schemas.microsoft.com/office/2007/relationships/hdphoto" Target="../media/hdphoto4.wdp"/><Relationship Id="rId19" Type="http://schemas.microsoft.com/office/2007/relationships/hdphoto" Target="../media/hdphoto8.wdp"/><Relationship Id="rId4" Type="http://schemas.openxmlformats.org/officeDocument/2006/relationships/image" Target="../media/image4.jpg"/><Relationship Id="rId9" Type="http://schemas.openxmlformats.org/officeDocument/2006/relationships/image" Target="../media/image7.png"/><Relationship Id="rId14" Type="http://schemas.microsoft.com/office/2007/relationships/hdphoto" Target="../media/hdphoto6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f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f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4.jp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18.pn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21" Type="http://schemas.microsoft.com/office/2007/relationships/hdphoto" Target="../media/hdphoto7.wdp"/><Relationship Id="rId7" Type="http://schemas.openxmlformats.org/officeDocument/2006/relationships/image" Target="../media/image16.png"/><Relationship Id="rId12" Type="http://schemas.microsoft.com/office/2007/relationships/hdphoto" Target="../media/hdphoto5.wdp"/><Relationship Id="rId17" Type="http://schemas.openxmlformats.org/officeDocument/2006/relationships/slide" Target="slide5.xml"/><Relationship Id="rId2" Type="http://schemas.openxmlformats.org/officeDocument/2006/relationships/audio" Target="../media/media3.mp3"/><Relationship Id="rId16" Type="http://schemas.microsoft.com/office/2007/relationships/hdphoto" Target="../media/hdphoto13.wdp"/><Relationship Id="rId20" Type="http://schemas.openxmlformats.org/officeDocument/2006/relationships/image" Target="../media/image10.png"/><Relationship Id="rId1" Type="http://schemas.microsoft.com/office/2007/relationships/media" Target="../media/media3.mp3"/><Relationship Id="rId6" Type="http://schemas.microsoft.com/office/2007/relationships/hdphoto" Target="../media/hdphoto4.wdp"/><Relationship Id="rId11" Type="http://schemas.openxmlformats.org/officeDocument/2006/relationships/image" Target="../media/image8.png"/><Relationship Id="rId5" Type="http://schemas.openxmlformats.org/officeDocument/2006/relationships/image" Target="../media/image7.png"/><Relationship Id="rId15" Type="http://schemas.openxmlformats.org/officeDocument/2006/relationships/image" Target="../media/image19.png"/><Relationship Id="rId23" Type="http://schemas.openxmlformats.org/officeDocument/2006/relationships/image" Target="../media/image3.png"/><Relationship Id="rId10" Type="http://schemas.microsoft.com/office/2007/relationships/hdphoto" Target="../media/hdphoto11.wdp"/><Relationship Id="rId19" Type="http://schemas.microsoft.com/office/2007/relationships/hdphoto" Target="../media/hdphoto14.wdp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microsoft.com/office/2007/relationships/hdphoto" Target="../media/hdphoto12.wdp"/><Relationship Id="rId2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5.pn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hdphoto" Target="../media/hdphoto15.wdp"/><Relationship Id="rId18" Type="http://schemas.openxmlformats.org/officeDocument/2006/relationships/slide" Target="slide7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25.png"/><Relationship Id="rId7" Type="http://schemas.microsoft.com/office/2007/relationships/hdphoto" Target="../media/hdphoto7.wdp"/><Relationship Id="rId12" Type="http://schemas.openxmlformats.org/officeDocument/2006/relationships/image" Target="../media/image22.png"/><Relationship Id="rId17" Type="http://schemas.microsoft.com/office/2007/relationships/hdphoto" Target="../media/hdphoto16.wdp"/><Relationship Id="rId2" Type="http://schemas.openxmlformats.org/officeDocument/2006/relationships/audio" Target="../media/media3.mp3"/><Relationship Id="rId16" Type="http://schemas.openxmlformats.org/officeDocument/2006/relationships/image" Target="../media/image23.png"/><Relationship Id="rId20" Type="http://schemas.microsoft.com/office/2007/relationships/hdphoto" Target="../media/hdphoto17.wdp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24" Type="http://schemas.openxmlformats.org/officeDocument/2006/relationships/image" Target="../media/image3.png"/><Relationship Id="rId5" Type="http://schemas.openxmlformats.org/officeDocument/2006/relationships/image" Target="../media/image21.jpg"/><Relationship Id="rId15" Type="http://schemas.microsoft.com/office/2007/relationships/hdphoto" Target="../media/hdphoto5.wdp"/><Relationship Id="rId23" Type="http://schemas.openxmlformats.org/officeDocument/2006/relationships/slide" Target="slide8.xml"/><Relationship Id="rId10" Type="http://schemas.openxmlformats.org/officeDocument/2006/relationships/image" Target="../media/image5.png"/><Relationship Id="rId19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microsoft.com/office/2007/relationships/hdphoto" Target="../media/hdphoto4.wdp"/><Relationship Id="rId14" Type="http://schemas.openxmlformats.org/officeDocument/2006/relationships/image" Target="../media/image8.png"/><Relationship Id="rId22" Type="http://schemas.microsoft.com/office/2007/relationships/hdphoto" Target="../media/hdphoto18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1.jpg"/><Relationship Id="rId7" Type="http://schemas.microsoft.com/office/2007/relationships/hdphoto" Target="../media/hdphoto17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slide" Target="slide6.xml"/><Relationship Id="rId10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9.wdp"/><Relationship Id="rId13" Type="http://schemas.openxmlformats.org/officeDocument/2006/relationships/image" Target="../media/image31.png"/><Relationship Id="rId18" Type="http://schemas.openxmlformats.org/officeDocument/2006/relationships/slide" Target="slide10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12" Type="http://schemas.microsoft.com/office/2007/relationships/hdphoto" Target="../media/hdphoto5.wdp"/><Relationship Id="rId17" Type="http://schemas.openxmlformats.org/officeDocument/2006/relationships/slide" Target="slide9.xml"/><Relationship Id="rId2" Type="http://schemas.openxmlformats.org/officeDocument/2006/relationships/audio" Target="../media/media3.mp3"/><Relationship Id="rId16" Type="http://schemas.microsoft.com/office/2007/relationships/hdphoto" Target="../media/hdphoto22.wdp"/><Relationship Id="rId1" Type="http://schemas.microsoft.com/office/2007/relationships/media" Target="../media/media3.mp3"/><Relationship Id="rId6" Type="http://schemas.microsoft.com/office/2007/relationships/hdphoto" Target="../media/hdphoto4.wdp"/><Relationship Id="rId11" Type="http://schemas.openxmlformats.org/officeDocument/2006/relationships/image" Target="../media/image8.png"/><Relationship Id="rId5" Type="http://schemas.openxmlformats.org/officeDocument/2006/relationships/image" Target="../media/image7.png"/><Relationship Id="rId15" Type="http://schemas.openxmlformats.org/officeDocument/2006/relationships/image" Target="../media/image32.png"/><Relationship Id="rId10" Type="http://schemas.microsoft.com/office/2007/relationships/hdphoto" Target="../media/hdphoto20.wdp"/><Relationship Id="rId19" Type="http://schemas.openxmlformats.org/officeDocument/2006/relationships/image" Target="../media/image3.png"/><Relationship Id="rId4" Type="http://schemas.openxmlformats.org/officeDocument/2006/relationships/image" Target="../media/image28.jpg"/><Relationship Id="rId9" Type="http://schemas.openxmlformats.org/officeDocument/2006/relationships/image" Target="../media/image30.png"/><Relationship Id="rId14" Type="http://schemas.microsoft.com/office/2007/relationships/hdphoto" Target="../media/hdphoto2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8.jpg"/><Relationship Id="rId10" Type="http://schemas.microsoft.com/office/2007/relationships/hdphoto" Target="../media/hdphoto9.wdp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472" l="0" r="100000">
                        <a14:foregroundMark x1="22813" y1="9763" x2="22813" y2="9763"/>
                        <a14:foregroundMark x1="27813" y1="14248" x2="27813" y2="14248"/>
                        <a14:foregroundMark x1="19844" y1="10818" x2="19844" y2="10818"/>
                        <a14:foregroundMark x1="18281" y1="12929" x2="18281" y2="12929"/>
                        <a14:foregroundMark x1="20313" y1="14776" x2="20313" y2="14776"/>
                        <a14:foregroundMark x1="18438" y1="8179" x2="18438" y2="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2514601"/>
            <a:ext cx="6096000" cy="3609975"/>
          </a:xfrm>
          <a:prstGeom prst="rect">
            <a:avLst/>
          </a:prstGeom>
        </p:spPr>
      </p:pic>
      <p:pic>
        <p:nvPicPr>
          <p:cNvPr id="4" name="TaydukyNhacchuong-Dangcapnhat_48bf (mp3cut.net) (5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77800" y="533400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71800" y="457200"/>
            <a:ext cx="5274340" cy="1086209"/>
          </a:xfrm>
          <a:prstGeom prst="rect">
            <a:avLst/>
          </a:prstGeom>
          <a:noFill/>
        </p:spPr>
        <p:txBody>
          <a:bodyPr>
            <a:prstTxWarp prst="textStop">
              <a:avLst/>
            </a:prstTxWarp>
            <a:spAutoFit/>
          </a:bodyPr>
          <a:lstStyle/>
          <a:p>
            <a:pPr>
              <a:defRPr/>
            </a:pP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GB" b="1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GB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374516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1" y="3733801"/>
            <a:ext cx="4220309" cy="2923337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80" b="95594" l="10000" r="90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81001"/>
            <a:ext cx="3733800" cy="52030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2200" y="208747"/>
            <a:ext cx="7924800" cy="95410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 MỪNG THẦY TRÒ ĐƯỜNG TĂNG ĐÃ VƯỢT QUA THỬ THÁCH LẤY CHÂN KINH</a:t>
            </a:r>
          </a:p>
        </p:txBody>
      </p:sp>
      <p:pic>
        <p:nvPicPr>
          <p:cNvPr id="2" name="TaydukyNhacchuong-Dangcapnhat_48bf (mp3cut.net) (4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47800" y="14585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62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owchart: Document 17"/>
          <p:cNvSpPr/>
          <p:nvPr/>
        </p:nvSpPr>
        <p:spPr>
          <a:xfrm>
            <a:off x="1" y="-13855"/>
            <a:ext cx="12192000" cy="1943558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9" name="Flowchart: Document 17"/>
          <p:cNvSpPr/>
          <p:nvPr/>
        </p:nvSpPr>
        <p:spPr>
          <a:xfrm>
            <a:off x="1" y="-54734"/>
            <a:ext cx="12192000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865530" y="295620"/>
            <a:ext cx="7675970" cy="92328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54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TRƯỜNG MẾN YÊU 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-518935" y="-747364"/>
            <a:ext cx="2469633" cy="2296731"/>
            <a:chOff x="-2957976" y="-1125796"/>
            <a:chExt cx="2469633" cy="2296731"/>
          </a:xfrm>
        </p:grpSpPr>
        <p:sp>
          <p:nvSpPr>
            <p:cNvPr id="12" name="Oval 11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81632" y="134599"/>
            <a:ext cx="1341530" cy="11079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600" b="1" dirty="0">
                <a:solidFill>
                  <a:srgbClr val="7030A0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216900" y="2873238"/>
            <a:ext cx="5003300" cy="971720"/>
            <a:chOff x="9590210" y="966823"/>
            <a:chExt cx="5422018" cy="695802"/>
          </a:xfrm>
        </p:grpSpPr>
        <p:sp>
          <p:nvSpPr>
            <p:cNvPr id="17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0"/>
            <p:cNvSpPr/>
            <p:nvPr/>
          </p:nvSpPr>
          <p:spPr>
            <a:xfrm>
              <a:off x="9590210" y="971722"/>
              <a:ext cx="5195199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0"/>
            <p:cNvSpPr/>
            <p:nvPr/>
          </p:nvSpPr>
          <p:spPr>
            <a:xfrm>
              <a:off x="9662817" y="1003095"/>
              <a:ext cx="4705817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30"/>
          <p:cNvSpPr/>
          <p:nvPr/>
        </p:nvSpPr>
        <p:spPr>
          <a:xfrm>
            <a:off x="2843729" y="2957006"/>
            <a:ext cx="1884770" cy="1123822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30"/>
          <p:cNvSpPr/>
          <p:nvPr/>
        </p:nvSpPr>
        <p:spPr>
          <a:xfrm>
            <a:off x="3279111" y="3045800"/>
            <a:ext cx="1354228" cy="1013650"/>
          </a:xfrm>
          <a:custGeom>
            <a:avLst/>
            <a:gdLst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0416"/>
              <a:gd name="connsiteX1" fmla="*/ 2264961 w 2264961"/>
              <a:gd name="connsiteY1" fmla="*/ 0 h 980416"/>
              <a:gd name="connsiteX2" fmla="*/ 2264961 w 2264961"/>
              <a:gd name="connsiteY2" fmla="*/ 980416 h 980416"/>
              <a:gd name="connsiteX3" fmla="*/ 0 w 2264961"/>
              <a:gd name="connsiteY3" fmla="*/ 980416 h 980416"/>
              <a:gd name="connsiteX4" fmla="*/ 0 w 2264961"/>
              <a:gd name="connsiteY4" fmla="*/ 0 h 98041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0 w 2264961"/>
              <a:gd name="connsiteY0" fmla="*/ 0 h 981726"/>
              <a:gd name="connsiteX1" fmla="*/ 2264961 w 2264961"/>
              <a:gd name="connsiteY1" fmla="*/ 0 h 981726"/>
              <a:gd name="connsiteX2" fmla="*/ 2264961 w 2264961"/>
              <a:gd name="connsiteY2" fmla="*/ 980416 h 981726"/>
              <a:gd name="connsiteX3" fmla="*/ 1066800 w 2264961"/>
              <a:gd name="connsiteY3" fmla="*/ 963477 h 981726"/>
              <a:gd name="connsiteX4" fmla="*/ 0 w 2264961"/>
              <a:gd name="connsiteY4" fmla="*/ 980416 h 981726"/>
              <a:gd name="connsiteX5" fmla="*/ 0 w 2264961"/>
              <a:gd name="connsiteY5" fmla="*/ 547841 h 981726"/>
              <a:gd name="connsiteX6" fmla="*/ 0 w 2264961"/>
              <a:gd name="connsiteY6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094509 w 3359470"/>
              <a:gd name="connsiteY5" fmla="*/ 547841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094509 w 3359470"/>
              <a:gd name="connsiteY0" fmla="*/ 0 h 981726"/>
              <a:gd name="connsiteX1" fmla="*/ 3359470 w 3359470"/>
              <a:gd name="connsiteY1" fmla="*/ 0 h 981726"/>
              <a:gd name="connsiteX2" fmla="*/ 3359470 w 3359470"/>
              <a:gd name="connsiteY2" fmla="*/ 980416 h 981726"/>
              <a:gd name="connsiteX3" fmla="*/ 2161309 w 3359470"/>
              <a:gd name="connsiteY3" fmla="*/ 963477 h 981726"/>
              <a:gd name="connsiteX4" fmla="*/ 1094509 w 3359470"/>
              <a:gd name="connsiteY4" fmla="*/ 980416 h 981726"/>
              <a:gd name="connsiteX5" fmla="*/ 1108364 w 3359470"/>
              <a:gd name="connsiteY5" fmla="*/ 589405 h 981726"/>
              <a:gd name="connsiteX6" fmla="*/ 0 w 3359470"/>
              <a:gd name="connsiteY6" fmla="*/ 90641 h 981726"/>
              <a:gd name="connsiteX7" fmla="*/ 1094509 w 3359470"/>
              <a:gd name="connsiteY7" fmla="*/ 0 h 981726"/>
              <a:gd name="connsiteX0" fmla="*/ 1253072 w 3518033"/>
              <a:gd name="connsiteY0" fmla="*/ 0 h 1014633"/>
              <a:gd name="connsiteX1" fmla="*/ 3518033 w 3518033"/>
              <a:gd name="connsiteY1" fmla="*/ 0 h 1014633"/>
              <a:gd name="connsiteX2" fmla="*/ 3518033 w 3518033"/>
              <a:gd name="connsiteY2" fmla="*/ 980416 h 1014633"/>
              <a:gd name="connsiteX3" fmla="*/ 2319872 w 3518033"/>
              <a:gd name="connsiteY3" fmla="*/ 963477 h 1014633"/>
              <a:gd name="connsiteX4" fmla="*/ 1253072 w 3518033"/>
              <a:gd name="connsiteY4" fmla="*/ 980416 h 1014633"/>
              <a:gd name="connsiteX5" fmla="*/ 1266927 w 3518033"/>
              <a:gd name="connsiteY5" fmla="*/ 589405 h 1014633"/>
              <a:gd name="connsiteX6" fmla="*/ 158563 w 3518033"/>
              <a:gd name="connsiteY6" fmla="*/ 90641 h 1014633"/>
              <a:gd name="connsiteX7" fmla="*/ 1253072 w 3518033"/>
              <a:gd name="connsiteY7" fmla="*/ 0 h 1014633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1302330 w 3553436"/>
              <a:gd name="connsiteY6" fmla="*/ 589405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0 h 999796"/>
              <a:gd name="connsiteX1" fmla="*/ 3553436 w 3553436"/>
              <a:gd name="connsiteY1" fmla="*/ 0 h 999796"/>
              <a:gd name="connsiteX2" fmla="*/ 3553436 w 3553436"/>
              <a:gd name="connsiteY2" fmla="*/ 980416 h 999796"/>
              <a:gd name="connsiteX3" fmla="*/ 2355275 w 3553436"/>
              <a:gd name="connsiteY3" fmla="*/ 963477 h 999796"/>
              <a:gd name="connsiteX4" fmla="*/ 1288475 w 3553436"/>
              <a:gd name="connsiteY4" fmla="*/ 980416 h 999796"/>
              <a:gd name="connsiteX5" fmla="*/ 3 w 3553436"/>
              <a:gd name="connsiteY5" fmla="*/ 977332 h 999796"/>
              <a:gd name="connsiteX6" fmla="*/ 983675 w 3553436"/>
              <a:gd name="connsiteY6" fmla="*/ 547842 h 999796"/>
              <a:gd name="connsiteX7" fmla="*/ 193966 w 3553436"/>
              <a:gd name="connsiteY7" fmla="*/ 90641 h 999796"/>
              <a:gd name="connsiteX8" fmla="*/ 1288475 w 3553436"/>
              <a:gd name="connsiteY8" fmla="*/ 0 h 999796"/>
              <a:gd name="connsiteX0" fmla="*/ 1288475 w 3553436"/>
              <a:gd name="connsiteY0" fmla="*/ 13854 h 1013650"/>
              <a:gd name="connsiteX1" fmla="*/ 2680600 w 3553436"/>
              <a:gd name="connsiteY1" fmla="*/ 0 h 1013650"/>
              <a:gd name="connsiteX2" fmla="*/ 3553436 w 3553436"/>
              <a:gd name="connsiteY2" fmla="*/ 994270 h 1013650"/>
              <a:gd name="connsiteX3" fmla="*/ 2355275 w 3553436"/>
              <a:gd name="connsiteY3" fmla="*/ 977331 h 1013650"/>
              <a:gd name="connsiteX4" fmla="*/ 1288475 w 3553436"/>
              <a:gd name="connsiteY4" fmla="*/ 994270 h 1013650"/>
              <a:gd name="connsiteX5" fmla="*/ 3 w 3553436"/>
              <a:gd name="connsiteY5" fmla="*/ 991186 h 1013650"/>
              <a:gd name="connsiteX6" fmla="*/ 983675 w 3553436"/>
              <a:gd name="connsiteY6" fmla="*/ 561696 h 1013650"/>
              <a:gd name="connsiteX7" fmla="*/ 193966 w 3553436"/>
              <a:gd name="connsiteY7" fmla="*/ 104495 h 1013650"/>
              <a:gd name="connsiteX8" fmla="*/ 1288475 w 3553436"/>
              <a:gd name="connsiteY8" fmla="*/ 13854 h 1013650"/>
              <a:gd name="connsiteX0" fmla="*/ 1288475 w 2680600"/>
              <a:gd name="connsiteY0" fmla="*/ 13854 h 1013650"/>
              <a:gd name="connsiteX1" fmla="*/ 2680600 w 2680600"/>
              <a:gd name="connsiteY1" fmla="*/ 0 h 1013650"/>
              <a:gd name="connsiteX2" fmla="*/ 2348091 w 2680600"/>
              <a:gd name="connsiteY2" fmla="*/ 1008125 h 1013650"/>
              <a:gd name="connsiteX3" fmla="*/ 2355275 w 2680600"/>
              <a:gd name="connsiteY3" fmla="*/ 977331 h 1013650"/>
              <a:gd name="connsiteX4" fmla="*/ 1288475 w 2680600"/>
              <a:gd name="connsiteY4" fmla="*/ 994270 h 1013650"/>
              <a:gd name="connsiteX5" fmla="*/ 3 w 2680600"/>
              <a:gd name="connsiteY5" fmla="*/ 991186 h 1013650"/>
              <a:gd name="connsiteX6" fmla="*/ 983675 w 2680600"/>
              <a:gd name="connsiteY6" fmla="*/ 561696 h 1013650"/>
              <a:gd name="connsiteX7" fmla="*/ 193966 w 2680600"/>
              <a:gd name="connsiteY7" fmla="*/ 104495 h 1013650"/>
              <a:gd name="connsiteX8" fmla="*/ 1288475 w 2680600"/>
              <a:gd name="connsiteY8" fmla="*/ 13854 h 1013650"/>
              <a:gd name="connsiteX0" fmla="*/ 1288475 w 2459082"/>
              <a:gd name="connsiteY0" fmla="*/ 13854 h 1013650"/>
              <a:gd name="connsiteX1" fmla="*/ 2431219 w 2459082"/>
              <a:gd name="connsiteY1" fmla="*/ 0 h 1013650"/>
              <a:gd name="connsiteX2" fmla="*/ 2348091 w 2459082"/>
              <a:gd name="connsiteY2" fmla="*/ 1008125 h 1013650"/>
              <a:gd name="connsiteX3" fmla="*/ 2355275 w 2459082"/>
              <a:gd name="connsiteY3" fmla="*/ 977331 h 1013650"/>
              <a:gd name="connsiteX4" fmla="*/ 1288475 w 2459082"/>
              <a:gd name="connsiteY4" fmla="*/ 994270 h 1013650"/>
              <a:gd name="connsiteX5" fmla="*/ 3 w 2459082"/>
              <a:gd name="connsiteY5" fmla="*/ 991186 h 1013650"/>
              <a:gd name="connsiteX6" fmla="*/ 983675 w 2459082"/>
              <a:gd name="connsiteY6" fmla="*/ 561696 h 1013650"/>
              <a:gd name="connsiteX7" fmla="*/ 193966 w 2459082"/>
              <a:gd name="connsiteY7" fmla="*/ 104495 h 1013650"/>
              <a:gd name="connsiteX8" fmla="*/ 1288475 w 2459082"/>
              <a:gd name="connsiteY8" fmla="*/ 13854 h 1013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59082" h="1013650">
                <a:moveTo>
                  <a:pt x="1288475" y="13854"/>
                </a:moveTo>
                <a:lnTo>
                  <a:pt x="2431219" y="0"/>
                </a:lnTo>
                <a:lnTo>
                  <a:pt x="2348091" y="1008125"/>
                </a:lnTo>
                <a:cubicBezTo>
                  <a:pt x="1985649" y="1016333"/>
                  <a:pt x="2717717" y="969123"/>
                  <a:pt x="2355275" y="977331"/>
                </a:cubicBezTo>
                <a:lnTo>
                  <a:pt x="1288475" y="994270"/>
                </a:lnTo>
                <a:cubicBezTo>
                  <a:pt x="1009075" y="955016"/>
                  <a:pt x="-2306" y="1056354"/>
                  <a:pt x="3" y="991186"/>
                </a:cubicBezTo>
                <a:cubicBezTo>
                  <a:pt x="2312" y="926018"/>
                  <a:pt x="1064493" y="667914"/>
                  <a:pt x="983675" y="561696"/>
                </a:cubicBezTo>
                <a:cubicBezTo>
                  <a:pt x="983675" y="445727"/>
                  <a:pt x="193966" y="195802"/>
                  <a:pt x="193966" y="104495"/>
                </a:cubicBezTo>
                <a:cubicBezTo>
                  <a:pt x="193966" y="13188"/>
                  <a:pt x="910982" y="61288"/>
                  <a:pt x="1288475" y="13854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4022487" y="2749793"/>
            <a:ext cx="914400" cy="914400"/>
          </a:xfrm>
          <a:prstGeom prst="ellipse">
            <a:avLst/>
          </a:prstGeom>
          <a:solidFill>
            <a:schemeClr val="accent4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724760" y="2710135"/>
            <a:ext cx="1462307" cy="954059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022487" y="2974591"/>
            <a:ext cx="5121462" cy="769393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accent4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 RA CHƠI</a:t>
            </a:r>
          </a:p>
        </p:txBody>
      </p:sp>
    </p:spTree>
    <p:extLst>
      <p:ext uri="{BB962C8B-B14F-4D97-AF65-F5344CB8AC3E}">
        <p14:creationId xmlns:p14="http://schemas.microsoft.com/office/powerpoint/2010/main" val="76651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0837" y="123487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5" name="Rectangle 4"/>
          <p:cNvSpPr/>
          <p:nvPr/>
        </p:nvSpPr>
        <p:spPr>
          <a:xfrm>
            <a:off x="908770" y="123487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sp>
        <p:nvSpPr>
          <p:cNvPr id="7" name="Text Box 5"/>
          <p:cNvSpPr txBox="1"/>
          <p:nvPr/>
        </p:nvSpPr>
        <p:spPr>
          <a:xfrm>
            <a:off x="1946564" y="714723"/>
            <a:ext cx="498763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Trống báo giờ ra chơi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Từng đàn chim áo trắng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bước khỏi ghế ngồi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Ùa ra ngoài sân nắng.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kia những bạn trai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cầu bay vun vút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rất dài</a:t>
            </a: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tăng nắng hồng lên ngực.</a:t>
            </a:r>
          </a:p>
          <a:p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6"/>
          <p:cNvSpPr txBox="1"/>
          <p:nvPr/>
        </p:nvSpPr>
        <p:spPr>
          <a:xfrm>
            <a:off x="6584893" y="1230730"/>
            <a:ext cx="4038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Giờ ra chơi vừa chấm dứt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Đàn chim non vội vàng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Xếp hàng mau vào lớp</a:t>
            </a: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Bài học mới sang trang.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119234" y="5435740"/>
            <a:ext cx="28023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(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Nguyễn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Lâm Thắng)</a:t>
            </a:r>
          </a:p>
        </p:txBody>
      </p:sp>
      <p:sp>
        <p:nvSpPr>
          <p:cNvPr id="2" name="Rectangle 1"/>
          <p:cNvSpPr/>
          <p:nvPr/>
        </p:nvSpPr>
        <p:spPr>
          <a:xfrm>
            <a:off x="5029200" y="25201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071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8" grpId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3251" y="34636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712851" y="-48491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4246418" y="3257313"/>
            <a:ext cx="1447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895601" y="1676400"/>
            <a:ext cx="117016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817689" y="4724400"/>
            <a:ext cx="10668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537969" y="3322503"/>
            <a:ext cx="11430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1" y="5029880"/>
            <a:ext cx="2962913" cy="57003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5029200" y="25201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17" name="Picture 16" descr="Captu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765" y="-31421"/>
            <a:ext cx="3203408" cy="1585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597" y="1028745"/>
            <a:ext cx="5114987" cy="45875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7709" y="2113088"/>
            <a:ext cx="4163929" cy="235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5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1" y="304801"/>
            <a:ext cx="7773005" cy="58473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nghĩa từ</a:t>
            </a:r>
          </a:p>
        </p:txBody>
      </p:sp>
      <p:sp>
        <p:nvSpPr>
          <p:cNvPr id="3" name="Rectangle 2"/>
          <p:cNvSpPr/>
          <p:nvPr/>
        </p:nvSpPr>
        <p:spPr>
          <a:xfrm>
            <a:off x="1905000" y="1676401"/>
            <a:ext cx="4572000" cy="14108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9000"/>
              </a:lnSpc>
            </a:pPr>
            <a:r>
              <a:rPr lang="en-US" sz="36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nhịp nhàng: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rất đều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19000"/>
              </a:lnSpc>
            </a:pP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3600" i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 vút: </a:t>
            </a:r>
            <a:r>
              <a:rPr lang="en-US" sz="36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 nhanh.</a:t>
            </a:r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" name="组合 4"/>
          <p:cNvGrpSpPr/>
          <p:nvPr/>
        </p:nvGrpSpPr>
        <p:grpSpPr>
          <a:xfrm>
            <a:off x="5141755" y="4255876"/>
            <a:ext cx="1905000" cy="1300655"/>
            <a:chOff x="1001374" y="-370703"/>
            <a:chExt cx="6695744" cy="6175701"/>
          </a:xfrm>
        </p:grpSpPr>
        <p:pic>
          <p:nvPicPr>
            <p:cNvPr id="5" name="图片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6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任意多边形 7"/>
          <p:cNvSpPr/>
          <p:nvPr/>
        </p:nvSpPr>
        <p:spPr>
          <a:xfrm rot="18599350" flipH="1">
            <a:off x="5698098" y="4320975"/>
            <a:ext cx="2599525" cy="2217104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20"/>
          <p:cNvGrpSpPr/>
          <p:nvPr/>
        </p:nvGrpSpPr>
        <p:grpSpPr>
          <a:xfrm>
            <a:off x="6575429" y="5143131"/>
            <a:ext cx="422431" cy="383996"/>
            <a:chOff x="5165781" y="2101095"/>
            <a:chExt cx="422431" cy="770101"/>
          </a:xfrm>
        </p:grpSpPr>
        <p:sp>
          <p:nvSpPr>
            <p:cNvPr id="9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23"/>
          <p:cNvGrpSpPr/>
          <p:nvPr/>
        </p:nvGrpSpPr>
        <p:grpSpPr>
          <a:xfrm>
            <a:off x="6832168" y="5263096"/>
            <a:ext cx="726307" cy="309928"/>
            <a:chOff x="5339322" y="2681574"/>
            <a:chExt cx="726307" cy="350702"/>
          </a:xfrm>
        </p:grpSpPr>
        <p:sp>
          <p:nvSpPr>
            <p:cNvPr id="12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35"/>
          <p:cNvGrpSpPr/>
          <p:nvPr/>
        </p:nvGrpSpPr>
        <p:grpSpPr>
          <a:xfrm rot="2799594" flipH="1">
            <a:off x="6850029" y="3618735"/>
            <a:ext cx="750602" cy="1190509"/>
            <a:chOff x="1403445" y="-3477919"/>
            <a:chExt cx="1048883" cy="2455261"/>
          </a:xfrm>
        </p:grpSpPr>
        <p:sp>
          <p:nvSpPr>
            <p:cNvPr id="15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" name="组合 29"/>
          <p:cNvGrpSpPr/>
          <p:nvPr/>
        </p:nvGrpSpPr>
        <p:grpSpPr>
          <a:xfrm>
            <a:off x="7926143" y="4147434"/>
            <a:ext cx="251207" cy="726307"/>
            <a:chOff x="7095304" y="1243722"/>
            <a:chExt cx="350702" cy="726307"/>
          </a:xfrm>
        </p:grpSpPr>
        <p:sp>
          <p:nvSpPr>
            <p:cNvPr id="18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" name="组合 26"/>
          <p:cNvGrpSpPr/>
          <p:nvPr/>
        </p:nvGrpSpPr>
        <p:grpSpPr>
          <a:xfrm>
            <a:off x="8306952" y="4213990"/>
            <a:ext cx="422431" cy="770101"/>
            <a:chOff x="7552753" y="1214402"/>
            <a:chExt cx="422431" cy="770101"/>
          </a:xfrm>
        </p:grpSpPr>
        <p:sp>
          <p:nvSpPr>
            <p:cNvPr id="21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3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76" y="3629504"/>
            <a:ext cx="2248544" cy="753135"/>
          </a:xfrm>
          <a:prstGeom prst="rect">
            <a:avLst/>
          </a:prstGeom>
        </p:spPr>
      </p:pic>
      <p:grpSp>
        <p:nvGrpSpPr>
          <p:cNvPr id="24" name="组合 32"/>
          <p:cNvGrpSpPr/>
          <p:nvPr/>
        </p:nvGrpSpPr>
        <p:grpSpPr>
          <a:xfrm>
            <a:off x="8517026" y="4487491"/>
            <a:ext cx="1681781" cy="772498"/>
            <a:chOff x="7632912" y="1791715"/>
            <a:chExt cx="2038360" cy="1048883"/>
          </a:xfrm>
        </p:grpSpPr>
        <p:sp>
          <p:nvSpPr>
            <p:cNvPr id="25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7" name="图片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877" y="4908184"/>
            <a:ext cx="1125835" cy="1900039"/>
          </a:xfrm>
          <a:prstGeom prst="rect">
            <a:avLst/>
          </a:prstGeom>
        </p:spPr>
      </p:pic>
      <p:grpSp>
        <p:nvGrpSpPr>
          <p:cNvPr id="28" name="组合 11"/>
          <p:cNvGrpSpPr/>
          <p:nvPr/>
        </p:nvGrpSpPr>
        <p:grpSpPr>
          <a:xfrm>
            <a:off x="5425894" y="6104228"/>
            <a:ext cx="1346512" cy="452203"/>
            <a:chOff x="3819583" y="3928190"/>
            <a:chExt cx="1346512" cy="657991"/>
          </a:xfrm>
        </p:grpSpPr>
        <p:sp>
          <p:nvSpPr>
            <p:cNvPr id="29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14"/>
          <p:cNvGrpSpPr/>
          <p:nvPr/>
        </p:nvGrpSpPr>
        <p:grpSpPr>
          <a:xfrm>
            <a:off x="7345428" y="5657062"/>
            <a:ext cx="422431" cy="770101"/>
            <a:chOff x="6279231" y="3460069"/>
            <a:chExt cx="422431" cy="770101"/>
          </a:xfrm>
        </p:grpSpPr>
        <p:sp>
          <p:nvSpPr>
            <p:cNvPr id="32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" name="组合 17"/>
          <p:cNvGrpSpPr/>
          <p:nvPr/>
        </p:nvGrpSpPr>
        <p:grpSpPr>
          <a:xfrm>
            <a:off x="7556643" y="6114976"/>
            <a:ext cx="712475" cy="350703"/>
            <a:chOff x="6405591" y="4064938"/>
            <a:chExt cx="712475" cy="350703"/>
          </a:xfrm>
        </p:grpSpPr>
        <p:sp>
          <p:nvSpPr>
            <p:cNvPr id="35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7" name="组合 8"/>
          <p:cNvGrpSpPr/>
          <p:nvPr/>
        </p:nvGrpSpPr>
        <p:grpSpPr>
          <a:xfrm>
            <a:off x="4749846" y="4757053"/>
            <a:ext cx="1229466" cy="555138"/>
            <a:chOff x="2339714" y="1766361"/>
            <a:chExt cx="1783380" cy="870783"/>
          </a:xfrm>
        </p:grpSpPr>
        <p:sp>
          <p:nvSpPr>
            <p:cNvPr id="38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91609" y="4743300"/>
            <a:ext cx="1039593" cy="1039593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188" y="5378666"/>
            <a:ext cx="623381" cy="623381"/>
          </a:xfrm>
          <a:prstGeom prst="rect">
            <a:avLst/>
          </a:prstGeom>
        </p:spPr>
      </p:pic>
      <p:pic>
        <p:nvPicPr>
          <p:cNvPr id="42" name="Picture 41" descr="Capture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4826" y="1145345"/>
            <a:ext cx="3509628" cy="21257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21355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2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75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91701 -0.00046 " pathEditMode="relative" rAng="0" ptsTypes="AA">
                                      <p:cBhvr>
                                        <p:cTn id="84" dur="8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51" y="-23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93264 -0.00764 " pathEditMode="relative" rAng="0" ptsTypes="AA">
                                      <p:cBhvr>
                                        <p:cTn id="86" dur="8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632" y="-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52400" y="25201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" y="-35133"/>
            <a:ext cx="9284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7779" y="5222958"/>
            <a:ext cx="2514600" cy="64623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5314341" y="1768679"/>
            <a:ext cx="98712" cy="435617"/>
            <a:chOff x="2590800" y="2272159"/>
            <a:chExt cx="98712" cy="435617"/>
          </a:xfrm>
        </p:grpSpPr>
        <p:cxnSp>
          <p:nvCxnSpPr>
            <p:cNvPr id="33" name="Straight Connector 32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5483217" y="3505201"/>
            <a:ext cx="98712" cy="435617"/>
            <a:chOff x="2590800" y="2272159"/>
            <a:chExt cx="98712" cy="435617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6549738" y="4974028"/>
            <a:ext cx="98712" cy="435617"/>
            <a:chOff x="2590800" y="2272159"/>
            <a:chExt cx="98712" cy="435617"/>
          </a:xfrm>
        </p:grpSpPr>
        <p:cxnSp>
          <p:nvCxnSpPr>
            <p:cNvPr id="39" name="Straight Connector 38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10433897" y="3728205"/>
            <a:ext cx="98712" cy="435617"/>
            <a:chOff x="2590800" y="2272159"/>
            <a:chExt cx="98712" cy="435617"/>
          </a:xfrm>
        </p:grpSpPr>
        <p:cxnSp>
          <p:nvCxnSpPr>
            <p:cNvPr id="42" name="Straight Connector 41"/>
            <p:cNvCxnSpPr/>
            <p:nvPr/>
          </p:nvCxnSpPr>
          <p:spPr>
            <a:xfrm flipH="1">
              <a:off x="2590800" y="2272159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2651412" y="2282551"/>
              <a:ext cx="38100" cy="4252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Rectangle 47"/>
          <p:cNvSpPr/>
          <p:nvPr/>
        </p:nvSpPr>
        <p:spPr>
          <a:xfrm>
            <a:off x="5029200" y="25201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49" name="Picture 48" descr="Captur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7765" y="-31421"/>
            <a:ext cx="3203408" cy="1585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6768" y="768227"/>
            <a:ext cx="5114987" cy="4884251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451" y="2154633"/>
            <a:ext cx="4163929" cy="235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7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ptur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8856" y="740015"/>
            <a:ext cx="4163928" cy="2365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angle 3"/>
          <p:cNvSpPr/>
          <p:nvPr/>
        </p:nvSpPr>
        <p:spPr>
          <a:xfrm>
            <a:off x="5029200" y="25201"/>
            <a:ext cx="247856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 ra chơi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1" y="5618142"/>
            <a:ext cx="2313709" cy="4776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2913" y="838201"/>
            <a:ext cx="4687185" cy="52714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2963367"/>
            <a:ext cx="3860984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35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8000"/>
            <a:lum/>
          </a:blip>
          <a:srcRect/>
          <a:stretch>
            <a:fillRect l="65000" t="15000" b="3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6927" y="152400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6527" y="104316"/>
            <a:ext cx="9698508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ở cuối các dòng thơ những tiếng cùng vần với nhau.</a:t>
            </a:r>
          </a:p>
        </p:txBody>
      </p:sp>
      <p:sp>
        <p:nvSpPr>
          <p:cNvPr id="5" name="Oval Callout 4"/>
          <p:cNvSpPr/>
          <p:nvPr/>
        </p:nvSpPr>
        <p:spPr>
          <a:xfrm>
            <a:off x="2971800" y="2786688"/>
            <a:ext cx="22860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3600" dirty="0"/>
          </a:p>
        </p:txBody>
      </p:sp>
      <p:sp>
        <p:nvSpPr>
          <p:cNvPr id="6" name="Oval Callout 5"/>
          <p:cNvSpPr/>
          <p:nvPr/>
        </p:nvSpPr>
        <p:spPr>
          <a:xfrm>
            <a:off x="2971800" y="4572000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3600" dirty="0"/>
          </a:p>
        </p:txBody>
      </p:sp>
      <p:sp>
        <p:nvSpPr>
          <p:cNvPr id="7" name="Oval Callout 6"/>
          <p:cNvSpPr/>
          <p:nvPr/>
        </p:nvSpPr>
        <p:spPr>
          <a:xfrm>
            <a:off x="5715000" y="2801697"/>
            <a:ext cx="19812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nhàng</a:t>
            </a:r>
            <a:endParaRPr lang="en-US" sz="3200" dirty="0"/>
          </a:p>
        </p:txBody>
      </p:sp>
      <p:sp>
        <p:nvSpPr>
          <p:cNvPr id="8" name="Oval Callout 7"/>
          <p:cNvSpPr/>
          <p:nvPr/>
        </p:nvSpPr>
        <p:spPr>
          <a:xfrm>
            <a:off x="5694218" y="4575849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vàng</a:t>
            </a:r>
            <a:endParaRPr lang="en-US" sz="3200" dirty="0"/>
          </a:p>
        </p:txBody>
      </p:sp>
      <p:sp>
        <p:nvSpPr>
          <p:cNvPr id="9" name="Oval Callout 8"/>
          <p:cNvSpPr/>
          <p:nvPr/>
        </p:nvSpPr>
        <p:spPr>
          <a:xfrm>
            <a:off x="8395853" y="2758980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trai</a:t>
            </a:r>
            <a:endParaRPr lang="en-US" sz="3200" dirty="0"/>
          </a:p>
        </p:txBody>
      </p:sp>
      <p:sp>
        <p:nvSpPr>
          <p:cNvPr id="10" name="Oval Callout 9"/>
          <p:cNvSpPr/>
          <p:nvPr/>
        </p:nvSpPr>
        <p:spPr>
          <a:xfrm>
            <a:off x="8395853" y="4478867"/>
            <a:ext cx="1828800" cy="99060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tài</a:t>
            </a:r>
            <a:endParaRPr lang="en-US" sz="3200" dirty="0"/>
          </a:p>
        </p:txBody>
      </p:sp>
      <p:cxnSp>
        <p:nvCxnSpPr>
          <p:cNvPr id="12" name="Straight Arrow Connector 11"/>
          <p:cNvCxnSpPr>
            <a:stCxn id="5" idx="4"/>
            <a:endCxn id="6" idx="0"/>
          </p:cNvCxnSpPr>
          <p:nvPr/>
        </p:nvCxnSpPr>
        <p:spPr>
          <a:xfrm flipH="1">
            <a:off x="3886200" y="3777288"/>
            <a:ext cx="228600" cy="7947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8" idx="0"/>
          </p:cNvCxnSpPr>
          <p:nvPr/>
        </p:nvCxnSpPr>
        <p:spPr>
          <a:xfrm flipH="1">
            <a:off x="6608619" y="3749581"/>
            <a:ext cx="20781" cy="8262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9351817" y="3749581"/>
            <a:ext cx="10717" cy="72928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3590012" y="1067581"/>
            <a:ext cx="1591588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1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982426" y="992632"/>
            <a:ext cx="1540592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2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715561" y="926737"/>
            <a:ext cx="1599474" cy="64633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Khổ 3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21459" y="1906784"/>
            <a:ext cx="947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55552" y="1811098"/>
            <a:ext cx="9476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ang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836406" y="1745202"/>
            <a:ext cx="5373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ai</a:t>
            </a:r>
            <a:endParaRPr lang="en-US" sz="3600" dirty="0">
              <a:solidFill>
                <a:srgbClr val="C0000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4195306" y="1745200"/>
            <a:ext cx="0" cy="32316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195306" y="2531317"/>
            <a:ext cx="0" cy="2703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1" idx="2"/>
          </p:cNvCxnSpPr>
          <p:nvPr/>
        </p:nvCxnSpPr>
        <p:spPr>
          <a:xfrm flipH="1">
            <a:off x="6619008" y="1638963"/>
            <a:ext cx="133714" cy="318355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4" idx="2"/>
          </p:cNvCxnSpPr>
          <p:nvPr/>
        </p:nvCxnSpPr>
        <p:spPr>
          <a:xfrm flipH="1">
            <a:off x="6629399" y="2457428"/>
            <a:ext cx="1" cy="30155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9105069" y="1605416"/>
            <a:ext cx="2633" cy="26240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9105068" y="2531317"/>
            <a:ext cx="0" cy="24765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595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5" grpId="0" animBg="1"/>
      <p:bldP spid="21" grpId="0" animBg="1"/>
      <p:bldP spid="22" grpId="0" animBg="1"/>
      <p:bldP spid="23" grpId="0"/>
      <p:bldP spid="24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00">
              <a:schemeClr val="accent6">
                <a:lumMod val="40000"/>
                <a:lumOff val="60000"/>
              </a:schemeClr>
            </a:gs>
            <a:gs pos="10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049" y="31208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6576" y="-67030"/>
            <a:ext cx="548942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sp>
        <p:nvSpPr>
          <p:cNvPr id="8" name="Cloud 7"/>
          <p:cNvSpPr/>
          <p:nvPr/>
        </p:nvSpPr>
        <p:spPr>
          <a:xfrm>
            <a:off x="7467600" y="32085"/>
            <a:ext cx="4191000" cy="130395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thầm và trả lời câu hỏi</a:t>
            </a:r>
          </a:p>
        </p:txBody>
      </p:sp>
      <p:sp>
        <p:nvSpPr>
          <p:cNvPr id="9" name="Text Box 1"/>
          <p:cNvSpPr txBox="1"/>
          <p:nvPr/>
        </p:nvSpPr>
        <p:spPr>
          <a:xfrm>
            <a:off x="634707" y="1560716"/>
            <a:ext cx="10312985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Những trò chơi nào được nói tới trong bài?</a:t>
            </a:r>
          </a:p>
        </p:txBody>
      </p:sp>
      <p:sp>
        <p:nvSpPr>
          <p:cNvPr id="13" name="Text Box 7"/>
          <p:cNvSpPr txBox="1"/>
          <p:nvPr/>
        </p:nvSpPr>
        <p:spPr>
          <a:xfrm>
            <a:off x="571407" y="2719065"/>
            <a:ext cx="1153332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Những từ ngữ nào cho biết các bạn nhỏ chơi trò chơi rất giỏi</a:t>
            </a:r>
          </a:p>
        </p:txBody>
      </p:sp>
      <p:sp>
        <p:nvSpPr>
          <p:cNvPr id="17" name="Text Box 9"/>
          <p:cNvSpPr txBox="1"/>
          <p:nvPr/>
        </p:nvSpPr>
        <p:spPr>
          <a:xfrm>
            <a:off x="606576" y="4431413"/>
            <a:ext cx="1013762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Giờ ra chơi của các bạn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237480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9" grpId="1" animBg="1"/>
      <p:bldP spid="13" grpId="0" animBg="1"/>
      <p:bldP spid="13" grpId="1" animBg="1"/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9806"/>
            <a:ext cx="11201400" cy="6548193"/>
          </a:xfrm>
        </p:spPr>
      </p:pic>
    </p:spTree>
    <p:extLst>
      <p:ext uri="{BB962C8B-B14F-4D97-AF65-F5344CB8AC3E}">
        <p14:creationId xmlns:p14="http://schemas.microsoft.com/office/powerpoint/2010/main" val="279236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1" y="3856729"/>
            <a:ext cx="1647457" cy="1771650"/>
          </a:xfrm>
          <a:prstGeom prst="rect">
            <a:avLst/>
          </a:prstGeom>
        </p:spPr>
      </p:pic>
      <p:pic>
        <p:nvPicPr>
          <p:cNvPr id="5" name="Content Placeholder 5"/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1" y="4163548"/>
            <a:ext cx="1503759" cy="18288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316" y="1752600"/>
            <a:ext cx="3030415" cy="21381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5597845" y="4140004"/>
            <a:ext cx="1442090" cy="2362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3" b="100000" l="0" r="901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3554" y="3997590"/>
            <a:ext cx="1421847" cy="2322350"/>
          </a:xfrm>
          <a:prstGeom prst="rect">
            <a:avLst/>
          </a:prstGeom>
        </p:spPr>
      </p:pic>
      <p:sp>
        <p:nvSpPr>
          <p:cNvPr id="3" name="Flowchart: Connector 2">
            <a:hlinkClick r:id="rId15" action="ppaction://hlinksldjump"/>
          </p:cNvPr>
          <p:cNvSpPr/>
          <p:nvPr/>
        </p:nvSpPr>
        <p:spPr>
          <a:xfrm>
            <a:off x="5597845" y="6319940"/>
            <a:ext cx="533400" cy="4572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1</a:t>
            </a:r>
          </a:p>
        </p:txBody>
      </p:sp>
      <p:pic>
        <p:nvPicPr>
          <p:cNvPr id="12" name="Content Placeholder 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006" y="32826"/>
            <a:ext cx="3124200" cy="2616517"/>
          </a:xfrm>
          <a:prstGeom prst="rect">
            <a:avLst/>
          </a:prstGeo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564" b="96433" l="1077" r="98077">
                        <a14:foregroundMark x1="81769" y1="39911" x2="82615" y2="41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5828610"/>
            <a:ext cx="1374683" cy="948531"/>
          </a:xfrm>
          <a:prstGeom prst="rect">
            <a:avLst/>
          </a:prstGeom>
        </p:spPr>
      </p:pic>
      <p:sp>
        <p:nvSpPr>
          <p:cNvPr id="4" name="Pentagon 3">
            <a:hlinkClick r:id="rId20" action="ppaction://hlinksldjump"/>
          </p:cNvPr>
          <p:cNvSpPr/>
          <p:nvPr/>
        </p:nvSpPr>
        <p:spPr>
          <a:xfrm>
            <a:off x="9829800" y="6382670"/>
            <a:ext cx="609600" cy="327635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5" name="TaydukyNhacchuong-Dangcapnhat_48bf (mp3cut.net) (2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676400" y="17112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7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5939E-6 L 0.00069 -0.35338 " pathEditMode="relative" rAng="0" ptsTypes="AA">
                                      <p:cBhvr>
                                        <p:cTn id="1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" y="-176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25 L -3.33333E-6 2.53469E-6 " pathEditMode="relative" rAng="0" ptsTypes="AA">
                                      <p:cBhvr>
                                        <p:cTn id="2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4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1.35985E-6 L 0.43316 -0.00786 " pathEditMode="relative" rAng="0" ptsTypes="AA">
                                      <p:cBhvr>
                                        <p:cTn id="3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9" y="-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4904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76200"/>
            <a:ext cx="10591800" cy="6629400"/>
          </a:xfrm>
        </p:spPr>
      </p:pic>
    </p:spTree>
    <p:extLst>
      <p:ext uri="{BB962C8B-B14F-4D97-AF65-F5344CB8AC3E}">
        <p14:creationId xmlns:p14="http://schemas.microsoft.com/office/powerpoint/2010/main" val="373038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chemeClr val="accent6">
                <a:lumMod val="5000"/>
                <a:lumOff val="95000"/>
              </a:schemeClr>
            </a:gs>
            <a:gs pos="8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8480"/>
            <a:ext cx="11353800" cy="6609520"/>
          </a:xfrm>
        </p:spPr>
      </p:pic>
    </p:spTree>
    <p:extLst>
      <p:ext uri="{BB962C8B-B14F-4D97-AF65-F5344CB8AC3E}">
        <p14:creationId xmlns:p14="http://schemas.microsoft.com/office/powerpoint/2010/main" val="173975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0000">
              <a:schemeClr val="accent6">
                <a:lumMod val="5000"/>
                <a:lumOff val="95000"/>
              </a:schemeClr>
            </a:gs>
            <a:gs pos="88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59853"/>
            <a:ext cx="10972800" cy="6248400"/>
          </a:xfrm>
        </p:spPr>
      </p:pic>
    </p:spTree>
    <p:extLst>
      <p:ext uri="{BB962C8B-B14F-4D97-AF65-F5344CB8AC3E}">
        <p14:creationId xmlns:p14="http://schemas.microsoft.com/office/powerpoint/2010/main" val="225438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00">
              <a:schemeClr val="accent6">
                <a:lumMod val="40000"/>
                <a:lumOff val="60000"/>
              </a:schemeClr>
            </a:gs>
            <a:gs pos="10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049" y="31208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6576" y="-67030"/>
            <a:ext cx="548942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sp>
        <p:nvSpPr>
          <p:cNvPr id="8" name="Cloud 7"/>
          <p:cNvSpPr/>
          <p:nvPr/>
        </p:nvSpPr>
        <p:spPr>
          <a:xfrm>
            <a:off x="7467600" y="32085"/>
            <a:ext cx="4191000" cy="130395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thầm và trả lời câu hỏi</a:t>
            </a:r>
          </a:p>
        </p:txBody>
      </p:sp>
      <p:sp>
        <p:nvSpPr>
          <p:cNvPr id="13" name="Text Box 7"/>
          <p:cNvSpPr txBox="1"/>
          <p:nvPr/>
        </p:nvSpPr>
        <p:spPr>
          <a:xfrm>
            <a:off x="314849" y="2133600"/>
            <a:ext cx="11533322" cy="1200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Những từ ngữ nào cho biết các bạn nhỏ chơi trò chơi rất giỏi</a:t>
            </a:r>
          </a:p>
        </p:txBody>
      </p:sp>
    </p:spTree>
    <p:extLst>
      <p:ext uri="{BB962C8B-B14F-4D97-AF65-F5344CB8AC3E}">
        <p14:creationId xmlns:p14="http://schemas.microsoft.com/office/powerpoint/2010/main" val="3274888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3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00">
              <a:schemeClr val="accent6">
                <a:lumMod val="40000"/>
                <a:lumOff val="60000"/>
              </a:schemeClr>
            </a:gs>
            <a:gs pos="100000">
              <a:schemeClr val="accent2">
                <a:lumMod val="20000"/>
                <a:lumOff val="80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049" y="31208"/>
            <a:ext cx="609600" cy="609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prstClr val="white"/>
                </a:solidFill>
                <a:latin typeface="Arial Rounded MT Bold" pitchFamily="34" charset="0"/>
                <a:cs typeface="Times New Roman" pitchFamily="18" charset="0"/>
              </a:rPr>
              <a:t>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6576" y="-67030"/>
            <a:ext cx="5489424" cy="707838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4000" b="1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lời câu hỏi</a:t>
            </a:r>
          </a:p>
        </p:txBody>
      </p:sp>
      <p:sp>
        <p:nvSpPr>
          <p:cNvPr id="8" name="Cloud 7"/>
          <p:cNvSpPr/>
          <p:nvPr/>
        </p:nvSpPr>
        <p:spPr>
          <a:xfrm>
            <a:off x="7467600" y="32085"/>
            <a:ext cx="4191000" cy="130395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thầm và trả lời câu hỏi</a:t>
            </a:r>
          </a:p>
        </p:txBody>
      </p:sp>
      <p:sp>
        <p:nvSpPr>
          <p:cNvPr id="17" name="Text Box 9"/>
          <p:cNvSpPr txBox="1"/>
          <p:nvPr/>
        </p:nvSpPr>
        <p:spPr>
          <a:xfrm>
            <a:off x="619649" y="2819400"/>
            <a:ext cx="10137624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Giờ ra chơi của các bạn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389534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5000"/>
            <a:lum/>
          </a:blip>
          <a:srcRect/>
          <a:stretch>
            <a:fillRect l="54000" t="13000" b="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1607128" y="125201"/>
            <a:ext cx="609600" cy="609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23656" y="150075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khổ thơ  thứ hai và thứ ba.</a:t>
            </a:r>
            <a:endParaRPr lang="en-US" sz="3200" b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627910" y="1143001"/>
            <a:ext cx="637309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vui cười thoải mái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kia những bạn trai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cầu bay vun vút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rất dài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tăng nắng hồng lên ngực.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20983" y="1143001"/>
            <a:ext cx="637309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này những bạn gái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 dây nhịp nhàng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cười thoải mái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hòa vang.</a:t>
            </a:r>
          </a:p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 những bạn trai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 bay vun vút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 móc rất dài</a:t>
            </a:r>
          </a:p>
          <a:p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tăng nắng hồng lên ngực.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34837" y="1143001"/>
            <a:ext cx="6373090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Chỗ này những bạn gái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nhảy dây nhịp nhàng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cười thoải mái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 tiếng cười hòa vang.</a:t>
            </a:r>
          </a:p>
          <a:p>
            <a:endParaRPr lang="en-US" sz="36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Đằng kia những bạn trai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 cầu bay vun vút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Đôi chân móc rất dài</a:t>
            </a:r>
          </a:p>
          <a:p>
            <a:r>
              <a:rPr lang="en-US" sz="3600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Tung tăng nắng hồng lên ngực.</a:t>
            </a:r>
          </a:p>
        </p:txBody>
      </p:sp>
    </p:spTree>
    <p:extLst>
      <p:ext uri="{BB962C8B-B14F-4D97-AF65-F5344CB8AC3E}">
        <p14:creationId xmlns:p14="http://schemas.microsoft.com/office/powerpoint/2010/main" val="4390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0" y="34636"/>
            <a:ext cx="736022" cy="73766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07879" y="86984"/>
            <a:ext cx="6622473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i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Nhìn hình đoán tên trò chơi.</a:t>
            </a:r>
            <a:endParaRPr lang="en-US" sz="3200" b="1" i="1" dirty="0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3" name="Picture 12" descr="Capture"/>
          <p:cNvPicPr>
            <a:picLocks noChangeAspect="1"/>
          </p:cNvPicPr>
          <p:nvPr/>
        </p:nvPicPr>
        <p:blipFill rotWithShape="1">
          <a:blip r:embed="rId5"/>
          <a:srcRect l="9348" t="3248" r="34717" b="61513"/>
          <a:stretch/>
        </p:blipFill>
        <p:spPr>
          <a:xfrm>
            <a:off x="2011272" y="1732037"/>
            <a:ext cx="3398928" cy="26283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 descr="Capture"/>
          <p:cNvPicPr>
            <a:picLocks noChangeAspect="1"/>
          </p:cNvPicPr>
          <p:nvPr/>
        </p:nvPicPr>
        <p:blipFill rotWithShape="1">
          <a:blip r:embed="rId5"/>
          <a:srcRect l="21845" t="50957" r="10940" b="6810"/>
          <a:stretch/>
        </p:blipFill>
        <p:spPr>
          <a:xfrm>
            <a:off x="7315200" y="1732038"/>
            <a:ext cx="3048000" cy="27046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7186" y="4900612"/>
            <a:ext cx="3284628" cy="19573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0401" y="5007769"/>
            <a:ext cx="2619375" cy="1743075"/>
          </a:xfrm>
          <a:prstGeom prst="rect">
            <a:avLst/>
          </a:prstGeom>
        </p:spPr>
      </p:pic>
      <p:pic>
        <p:nvPicPr>
          <p:cNvPr id="17" name="2 Minute Timer (Nho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54980" y="3407915"/>
            <a:ext cx="1455420" cy="838200"/>
          </a:xfrm>
          <a:prstGeom prst="rect">
            <a:avLst/>
          </a:prstGeom>
        </p:spPr>
      </p:pic>
      <p:sp>
        <p:nvSpPr>
          <p:cNvPr id="18" name="Cloud 17"/>
          <p:cNvSpPr/>
          <p:nvPr/>
        </p:nvSpPr>
        <p:spPr>
          <a:xfrm>
            <a:off x="8828186" y="429534"/>
            <a:ext cx="3348912" cy="1336142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Quan sát </a:t>
            </a:r>
            <a:r>
              <a:rPr lang="en-US" dirty="0" err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tranh,Thảo</a:t>
            </a:r>
            <a:r>
              <a:rPr lang="en-US" dirty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luận nhóm đoán tên trò chơi. 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149113" y="119448"/>
            <a:ext cx="2619674" cy="449686"/>
            <a:chOff x="886344" y="436620"/>
            <a:chExt cx="2619674" cy="449686"/>
          </a:xfrm>
        </p:grpSpPr>
        <p:sp>
          <p:nvSpPr>
            <p:cNvPr id="20" name="Oval 19"/>
            <p:cNvSpPr/>
            <p:nvPr/>
          </p:nvSpPr>
          <p:spPr>
            <a:xfrm>
              <a:off x="886344" y="436620"/>
              <a:ext cx="449686" cy="449686"/>
            </a:xfrm>
            <a:prstGeom prst="ellipse">
              <a:avLst/>
            </a:prstGeom>
            <a:solidFill>
              <a:srgbClr val="EE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1231774" y="436620"/>
              <a:ext cx="449686" cy="449686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r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1577310" y="436620"/>
              <a:ext cx="449686" cy="449686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ò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1957060" y="436620"/>
              <a:ext cx="449686" cy="449686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2311443" y="436620"/>
              <a:ext cx="449686" cy="44968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2686656" y="436620"/>
              <a:ext cx="449686" cy="449686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3056332" y="436620"/>
              <a:ext cx="449686" cy="449686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825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12" grpId="0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9E3F70C-F09D-45AE-8CDE-908B389F207A}"/>
              </a:ext>
            </a:extLst>
          </p:cNvPr>
          <p:cNvSpPr txBox="1"/>
          <p:nvPr/>
        </p:nvSpPr>
        <p:spPr>
          <a:xfrm>
            <a:off x="3077453" y="787364"/>
            <a:ext cx="4935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…..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1492815" y="2736176"/>
            <a:ext cx="3961050" cy="596302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thước kẻ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7086651" y="2742439"/>
            <a:ext cx="3961050" cy="596302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bút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1492815" y="3757995"/>
            <a:ext cx="3961050" cy="596302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Com pa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7144963" y="3781221"/>
            <a:ext cx="3961050" cy="596302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Hòn tẩy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188" y="2769646"/>
            <a:ext cx="650425" cy="571586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067" y="3806633"/>
            <a:ext cx="649634" cy="570890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067" y="2760522"/>
            <a:ext cx="649634" cy="519707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231" y="3793927"/>
            <a:ext cx="649634" cy="570890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18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7F210FEF-4F32-4DC7-9B9F-A7ABF004CDD0}"/>
              </a:ext>
            </a:extLst>
          </p:cNvPr>
          <p:cNvSpPr/>
          <p:nvPr/>
        </p:nvSpPr>
        <p:spPr>
          <a:xfrm rot="10605222" flipH="1">
            <a:off x="9386263" y="5963217"/>
            <a:ext cx="543652" cy="426867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514600" y="44344"/>
            <a:ext cx="7883467" cy="211301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gì không lá không cành</a:t>
            </a:r>
            <a:b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 nên tím, làm nên xanh mỗi ngày</a:t>
            </a:r>
            <a:b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Mến yêu nên cứ cầm tay</a:t>
            </a:r>
            <a:endParaRPr lang="en-US" sz="28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vi-VN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già đến trẻ thơ ngây đều dùng </a:t>
            </a:r>
            <a:r>
              <a:rPr lang="vi-VN" sz="24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</a:t>
            </a:r>
            <a:r>
              <a:rPr lang="vi-V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 gì?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0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340" y="4960485"/>
            <a:ext cx="5161026" cy="1928222"/>
          </a:xfrm>
        </p:spPr>
      </p:pic>
    </p:spTree>
    <p:extLst>
      <p:ext uri="{BB962C8B-B14F-4D97-AF65-F5344CB8AC3E}">
        <p14:creationId xmlns:p14="http://schemas.microsoft.com/office/powerpoint/2010/main" val="3062847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72096"/>
            <a:ext cx="2209800" cy="2824060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072846" y="4185691"/>
            <a:ext cx="1426310" cy="183986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654" y="4110575"/>
            <a:ext cx="1346950" cy="19715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4495800" y="3915448"/>
            <a:ext cx="1213490" cy="2496493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3670970"/>
            <a:ext cx="2859760" cy="2740971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foregroundMark x1="41625" y1="34625" x2="41125" y2="38750"/>
                        <a14:foregroundMark x1="38250" y1="36125" x2="38750" y2="39750"/>
                        <a14:foregroundMark x1="52250" y1="28500" x2="53500" y2="32375"/>
                        <a14:foregroundMark x1="50250" y1="47750" x2="67875" y2="4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0422" y="4892626"/>
            <a:ext cx="2005818" cy="2005818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2713291" y="6048646"/>
            <a:ext cx="410909" cy="363295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2</a:t>
            </a: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852" b="92777" l="5077" r="915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1686" y="627243"/>
            <a:ext cx="2091584" cy="2004703"/>
          </a:xfrm>
          <a:prstGeom prst="rect">
            <a:avLst/>
          </a:prstGeom>
        </p:spPr>
      </p:pic>
      <p:pic>
        <p:nvPicPr>
          <p:cNvPr id="11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752" y="920683"/>
            <a:ext cx="1426310" cy="1839860"/>
          </a:xfrm>
          <a:prstGeom prst="rect">
            <a:avLst/>
          </a:prstGeom>
        </p:spPr>
      </p:pic>
      <p:pic>
        <p:nvPicPr>
          <p:cNvPr id="12" name="Content Placeholder 3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4495801" y="-53218"/>
            <a:ext cx="2023171" cy="1834662"/>
          </a:xfrm>
          <a:prstGeom prst="rect">
            <a:avLst/>
          </a:prstGeom>
        </p:spPr>
      </p:pic>
      <p:sp>
        <p:nvSpPr>
          <p:cNvPr id="3" name="Right Arrow 2">
            <a:hlinkClick r:id="rId22" action="ppaction://hlinksldjump"/>
          </p:cNvPr>
          <p:cNvSpPr/>
          <p:nvPr/>
        </p:nvSpPr>
        <p:spPr>
          <a:xfrm>
            <a:off x="9601200" y="6230292"/>
            <a:ext cx="838200" cy="475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954000" y="559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09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47895 L 0.125 0.21601 L -0.125 0.21601 L 3.33333E-6 -0.47895 Z " pathEditMode="relative" rAng="0" ptsTypes="FFFF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4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21832E-6 L 0.33698 -0.51064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40" y="-25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40611E-6 L -0.00799 -0.51896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25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2.96022E-7 L 0.31892 0.46207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231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34783E-6 L 0.55764 0.00716 " pathEditMode="relative" rAng="0" ptsTypes="AA">
                                      <p:cBhvr>
                                        <p:cTn id="66" dur="1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277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AA8DC-A8EC-499D-BE4A-F52DE9BFA108}"/>
              </a:ext>
            </a:extLst>
          </p:cNvPr>
          <p:cNvSpPr/>
          <p:nvPr/>
        </p:nvSpPr>
        <p:spPr>
          <a:xfrm>
            <a:off x="1764586" y="2023229"/>
            <a:ext cx="3680099" cy="770816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 chì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9E6F1-D04C-4E29-A787-0131F0868E74}"/>
              </a:ext>
            </a:extLst>
          </p:cNvPr>
          <p:cNvSpPr/>
          <p:nvPr/>
        </p:nvSpPr>
        <p:spPr>
          <a:xfrm>
            <a:off x="6305267" y="2052960"/>
            <a:ext cx="3680099" cy="770816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Lọ mực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1739936" y="3234298"/>
            <a:ext cx="3680099" cy="770816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C.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Thước kẻ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6324601" y="3206372"/>
            <a:ext cx="3680099" cy="770816"/>
          </a:xfrm>
          <a:prstGeom prst="rect">
            <a:avLst/>
          </a:prstGeom>
          <a:solidFill>
            <a:srgbClr val="FFC000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Đất nặn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701" y="2030168"/>
            <a:ext cx="604292" cy="730834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513" y="3311385"/>
            <a:ext cx="603402" cy="643628"/>
          </a:xfrm>
          <a:prstGeom prst="rect">
            <a:avLst/>
          </a:prstGeom>
          <a:solidFill>
            <a:srgbClr val="7030A0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046" y="3269991"/>
            <a:ext cx="603557" cy="707197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2C4651-4AB9-4D19-9F3B-F03599BF0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046" y="2116471"/>
            <a:ext cx="549444" cy="643793"/>
          </a:xfrm>
          <a:prstGeom prst="rect">
            <a:avLst/>
          </a:prstGeom>
          <a:solidFill>
            <a:srgbClr val="002060"/>
          </a:solidFill>
        </p:spPr>
      </p:pic>
      <p:sp>
        <p:nvSpPr>
          <p:cNvPr id="14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0162910" y="6306206"/>
            <a:ext cx="505091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7860" y="19089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986" y="5086250"/>
            <a:ext cx="4175012" cy="1771750"/>
          </a:xfrm>
        </p:spPr>
      </p:pic>
      <p:sp>
        <p:nvSpPr>
          <p:cNvPr id="16" name="Rounded Rectangle 15"/>
          <p:cNvSpPr/>
          <p:nvPr/>
        </p:nvSpPr>
        <p:spPr>
          <a:xfrm>
            <a:off x="3356168" y="39012"/>
            <a:ext cx="5406832" cy="186988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 bên vuông vức</a:t>
            </a:r>
            <a:b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</a:br>
            <a:r>
              <a:rPr 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Thẳng mực ngay hàng </a:t>
            </a:r>
          </a:p>
          <a:p>
            <a:pPr algn="r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 cái gì?</a:t>
            </a:r>
          </a:p>
        </p:txBody>
      </p:sp>
    </p:spTree>
    <p:extLst>
      <p:ext uri="{BB962C8B-B14F-4D97-AF65-F5344CB8AC3E}">
        <p14:creationId xmlns:p14="http://schemas.microsoft.com/office/powerpoint/2010/main" val="2474553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78" b="100000" l="7083" r="90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35" t="-1" b="3673"/>
          <a:stretch/>
        </p:blipFill>
        <p:spPr>
          <a:xfrm>
            <a:off x="7467601" y="-381000"/>
            <a:ext cx="2023171" cy="1834662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32" y="3598703"/>
            <a:ext cx="2080769" cy="2591409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1495821" y="5086350"/>
            <a:ext cx="1647457" cy="1771650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921" y="3962401"/>
            <a:ext cx="1503759" cy="22010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3962400" y="4114801"/>
            <a:ext cx="995814" cy="20486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4250" b="98000" l="3750" r="99250">
                        <a14:foregroundMark x1="58500" y1="47417" x2="58500" y2="47417"/>
                        <a14:foregroundMark x1="60833" y1="50167" x2="60833" y2="50167"/>
                        <a14:foregroundMark x1="36167" y1="45833" x2="38083" y2="47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1" t="29803" r="11761" b="26010"/>
          <a:stretch/>
        </p:blipFill>
        <p:spPr>
          <a:xfrm>
            <a:off x="5175891" y="4894406"/>
            <a:ext cx="1639415" cy="826782"/>
          </a:xfrm>
          <a:prstGeom prst="rect">
            <a:avLst/>
          </a:prstGeom>
        </p:spPr>
      </p:pic>
      <p:sp>
        <p:nvSpPr>
          <p:cNvPr id="11" name="Oval 10">
            <a:hlinkClick r:id="rId18" action="ppaction://hlinksldjump"/>
          </p:cNvPr>
          <p:cNvSpPr/>
          <p:nvPr/>
        </p:nvSpPr>
        <p:spPr>
          <a:xfrm>
            <a:off x="2144039" y="2781300"/>
            <a:ext cx="618394" cy="6858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1" y="3324078"/>
            <a:ext cx="4242955" cy="1866900"/>
          </a:xfrm>
          <a:prstGeom prst="rect">
            <a:avLst/>
          </a:prstGeom>
        </p:spPr>
      </p:pic>
      <p:pic>
        <p:nvPicPr>
          <p:cNvPr id="13" name="Picture 2" descr="https://pic.pikbest.com/01/09/84/24j888piCdgZ.jpg!bw800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50374" b="83707" l="25500" r="42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186" t="53044" r="57649" b="13746"/>
          <a:stretch/>
        </p:blipFill>
        <p:spPr bwMode="auto">
          <a:xfrm>
            <a:off x="9220200" y="2372815"/>
            <a:ext cx="916438" cy="196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Arrow 1">
            <a:hlinkClick r:id="rId23" action="ppaction://hlinksldjump"/>
          </p:cNvPr>
          <p:cNvSpPr/>
          <p:nvPr/>
        </p:nvSpPr>
        <p:spPr>
          <a:xfrm>
            <a:off x="9372600" y="6190112"/>
            <a:ext cx="764038" cy="5916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3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-1371600" y="838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4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09991E-6 L -0.31667 -0.311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55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77521E-6 L 0.33889 -0.5464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44" y="-273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4 0.00555 L 0.35868 -0.5383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-27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5834 -0.29996 L -0.35 0.1995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368 -0.07216 L 0.19218 0.05111 C 0.22552 0.0777 0.27517 0.09435 0.32708 0.09435 C 0.38628 0.09435 0.4335 0.0777 0.46684 0.05111 L 0.62569 -0.07216 " pathEditMode="relative" rAng="0" ptsTypes="FffFF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01" y="83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77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3000" r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104C9207-AB27-408F-A35F-420469D770C3}"/>
              </a:ext>
            </a:extLst>
          </p:cNvPr>
          <p:cNvSpPr/>
          <p:nvPr/>
        </p:nvSpPr>
        <p:spPr>
          <a:xfrm>
            <a:off x="914400" y="2034169"/>
            <a:ext cx="11582400" cy="338569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4000" dirty="0">
                <a:solidFill>
                  <a:prstClr val="black"/>
                </a:solidFill>
              </a:rPr>
              <a:t>Trong giờ ra chơi em và các bạn thường chơi các trò chơi dân gian như nhảy lò có, chơi ô ăn quan, nhảy dây, có bạn thì ngồi đọc truyện có bạn thì kèm các bạn học chậm hơn học bài….</a:t>
            </a:r>
            <a:endParaRPr lang="vi-VN" sz="4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028BC6-0290-4AF4-8434-E4875219F45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625920" y="3276600"/>
            <a:ext cx="570762" cy="510066"/>
          </a:xfrm>
          <a:prstGeom prst="rect">
            <a:avLst/>
          </a:prstGeom>
        </p:spPr>
      </p:pic>
      <p:sp>
        <p:nvSpPr>
          <p:cNvPr id="14" name="Arrow: Right 23">
            <a:hlinkClick r:id="rId5" action="ppaction://hlinksldjump"/>
            <a:extLst>
              <a:ext uri="{FF2B5EF4-FFF2-40B4-BE49-F238E27FC236}">
                <a16:creationId xmlns:a16="http://schemas.microsoft.com/office/drawing/2014/main" id="{3EEF4308-CB4D-44EC-B078-C50CC9BE88EE}"/>
              </a:ext>
            </a:extLst>
          </p:cNvPr>
          <p:cNvSpPr/>
          <p:nvPr/>
        </p:nvSpPr>
        <p:spPr>
          <a:xfrm rot="10605222" flipH="1">
            <a:off x="9653214" y="5898323"/>
            <a:ext cx="498189" cy="584113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470" b="91288" l="2667" r="95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670" y="5586084"/>
            <a:ext cx="5682871" cy="1866900"/>
          </a:xfrm>
          <a:prstGeom prst="rect">
            <a:avLst/>
          </a:prstGeom>
        </p:spPr>
      </p:pic>
      <p:pic>
        <p:nvPicPr>
          <p:cNvPr id="16" name="Content Placeholder 3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5368389"/>
            <a:ext cx="4175012" cy="1486199"/>
          </a:xfrm>
        </p:spPr>
      </p:pic>
      <p:sp>
        <p:nvSpPr>
          <p:cNvPr id="18" name="Rounded Rectangle 17"/>
          <p:cNvSpPr/>
          <p:nvPr/>
        </p:nvSpPr>
        <p:spPr>
          <a:xfrm>
            <a:off x="1524000" y="86926"/>
            <a:ext cx="8915400" cy="113196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sát tranh và trả lời câu hỏi: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giờ ra chơi em và các bạn thường làm gì?</a:t>
            </a:r>
            <a:r>
              <a:rPr lang="en-US" sz="4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5" name="Picture 14" descr="Capture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1317624"/>
            <a:ext cx="12192000" cy="4268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14025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43" b="96457" l="0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3048001"/>
            <a:ext cx="2157656" cy="2561273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857" l="154" r="99692">
                        <a14:foregroundMark x1="60154" y1="42489" x2="72923" y2="49070"/>
                        <a14:foregroundMark x1="55692" y1="58941" x2="55385" y2="69099"/>
                        <a14:foregroundMark x1="60154" y1="75107" x2="76769" y2="73820"/>
                        <a14:foregroundMark x1="66308" y1="78398" x2="64000" y2="77110"/>
                        <a14:foregroundMark x1="47077" y1="95994" x2="47077" y2="95994"/>
                        <a14:foregroundMark x1="47077" y1="96567" x2="47077" y2="96567"/>
                        <a14:foregroundMark x1="71692" y1="94134" x2="74923" y2="94421"/>
                        <a14:foregroundMark x1="55692" y1="67668" x2="48923" y2="75393"/>
                        <a14:foregroundMark x1="59231" y1="76824" x2="54000" y2="73534"/>
                        <a14:foregroundMark x1="72000" y1="77110" x2="74923" y2="77396"/>
                        <a14:foregroundMark x1="42154" y1="92990" x2="46769" y2="944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8652">
            <a:off x="2268741" y="4688749"/>
            <a:ext cx="1108472" cy="1429866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1" b="100000" l="0" r="100000">
                        <a14:foregroundMark x1="22803" y1="66602" x2="31829" y2="61914"/>
                        <a14:foregroundMark x1="23990" y1="70313" x2="32304" y2="65039"/>
                        <a14:foregroundMark x1="30641" y1="57031" x2="31591" y2="59375"/>
                        <a14:foregroundMark x1="37055" y1="57227" x2="39430" y2="56250"/>
                        <a14:foregroundMark x1="39430" y1="56250" x2="39430" y2="56250"/>
                        <a14:foregroundMark x1="37055" y1="63477" x2="43230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2" y="4038600"/>
            <a:ext cx="1331593" cy="1762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32" b="95548" l="9961" r="90625">
                        <a14:foregroundMark x1="61914" y1="20205" x2="61914" y2="20205"/>
                        <a14:foregroundMark x1="61914" y1="25685" x2="61914" y2="25685"/>
                        <a14:foregroundMark x1="62305" y1="34247" x2="62305" y2="34247"/>
                        <a14:foregroundMark x1="65430" y1="66438" x2="65430" y2="66438"/>
                        <a14:foregroundMark x1="66211" y1="81507" x2="66211" y2="81507"/>
                        <a14:foregroundMark x1="66406" y1="53425" x2="66406" y2="53425"/>
                        <a14:foregroundMark x1="76172" y1="32534" x2="76172" y2="32534"/>
                        <a14:foregroundMark x1="72266" y1="26712" x2="72266" y2="26712"/>
                        <a14:foregroundMark x1="77344" y1="34247" x2="77344" y2="34247"/>
                        <a14:foregroundMark x1="72266" y1="26712" x2="72266" y2="26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17" r="30366"/>
          <a:stretch/>
        </p:blipFill>
        <p:spPr>
          <a:xfrm>
            <a:off x="4173615" y="4038600"/>
            <a:ext cx="1042601" cy="21449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3881" b="100000" l="10000" r="973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571413"/>
            <a:ext cx="3124200" cy="214599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7" b="80581" l="5698" r="895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150" y="4519474"/>
            <a:ext cx="2743200" cy="2743200"/>
          </a:xfrm>
          <a:prstGeom prst="rect">
            <a:avLst/>
          </a:prstGeom>
        </p:spPr>
      </p:pic>
      <p:sp>
        <p:nvSpPr>
          <p:cNvPr id="2" name="Flowchart: Connector 1">
            <a:hlinkClick r:id="rId17" action="ppaction://hlinksldjump"/>
          </p:cNvPr>
          <p:cNvSpPr/>
          <p:nvPr/>
        </p:nvSpPr>
        <p:spPr>
          <a:xfrm>
            <a:off x="3605456" y="5891074"/>
            <a:ext cx="433144" cy="43352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4</a:t>
            </a:r>
          </a:p>
        </p:txBody>
      </p:sp>
      <p:sp>
        <p:nvSpPr>
          <p:cNvPr id="3" name="Right Arrow 2">
            <a:hlinkClick r:id="rId18" action="ppaction://hlinksldjump"/>
          </p:cNvPr>
          <p:cNvSpPr/>
          <p:nvPr/>
        </p:nvSpPr>
        <p:spPr>
          <a:xfrm>
            <a:off x="9631680" y="6135858"/>
            <a:ext cx="609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TaydukyNhacchuong-Dangcapnhat_48bf (mp3cut.net) (3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752600" y="26534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53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06198E-6 L -0.09166 -0.324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-1623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49769E-6 L 0.41892 -0.3614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37" y="-180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79278E-6 L 0.37378 -0.3496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81" y="-174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04255E-6 L 0.55799 -0.6651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99" y="-332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75763E-7 L 0.60225 -0.5080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04" y="-25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166 -0.32447 L -0.18333 0.0196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172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11748E-6 L 0.52639 -0.0034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1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7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42AA8DC-A8EC-499D-BE4A-F52DE9BFA108}"/>
              </a:ext>
            </a:extLst>
          </p:cNvPr>
          <p:cNvSpPr/>
          <p:nvPr/>
        </p:nvSpPr>
        <p:spPr>
          <a:xfrm>
            <a:off x="1816845" y="1659438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 vẻ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29E6F1-D04C-4E29-A787-0131F0868E74}"/>
              </a:ext>
            </a:extLst>
          </p:cNvPr>
          <p:cNvSpPr/>
          <p:nvPr/>
        </p:nvSpPr>
        <p:spPr>
          <a:xfrm>
            <a:off x="6324601" y="1633210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 giãn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E9677F-3325-4145-812C-41BC5102ECAF}"/>
              </a:ext>
            </a:extLst>
          </p:cNvPr>
          <p:cNvSpPr/>
          <p:nvPr/>
        </p:nvSpPr>
        <p:spPr>
          <a:xfrm>
            <a:off x="6256032" y="2789676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D</a:t>
            </a:r>
            <a:r>
              <a:rPr lang="vi-VN" sz="3200" dirty="0">
                <a:solidFill>
                  <a:prstClr val="black"/>
                </a:solidFill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3 đáp án trên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33335E-3A86-4170-9FBC-A5369947D1F8}"/>
              </a:ext>
            </a:extLst>
          </p:cNvPr>
          <p:cNvSpPr/>
          <p:nvPr/>
        </p:nvSpPr>
        <p:spPr>
          <a:xfrm>
            <a:off x="1851481" y="2836915"/>
            <a:ext cx="36800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C</a:t>
            </a:r>
            <a:r>
              <a:rPr lang="vi-VN" sz="3200" dirty="0">
                <a:solidFill>
                  <a:prstClr val="black"/>
                </a:solidFill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 thú</a:t>
            </a:r>
            <a:endParaRPr lang="vi-VN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CB5494-1D84-4AB1-AFC9-2D23BA9101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023" y="1633211"/>
            <a:ext cx="604292" cy="708059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C73202A-DFDA-497D-B377-24F8C66DD6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297" y="2900509"/>
            <a:ext cx="603402" cy="643628"/>
          </a:xfrm>
          <a:prstGeom prst="rect">
            <a:avLst/>
          </a:prstGeom>
          <a:solidFill>
            <a:srgbClr val="002060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377091-D21F-4EE3-B9C4-81ED77B7D8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41" y="2882527"/>
            <a:ext cx="603557" cy="707197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2C4651-4AB9-4D19-9F3B-F03599BF09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7130" y="1665343"/>
            <a:ext cx="549444" cy="643793"/>
          </a:xfrm>
          <a:prstGeom prst="rect">
            <a:avLst/>
          </a:prstGeom>
          <a:solidFill>
            <a:srgbClr val="FF0000"/>
          </a:solidFill>
        </p:spPr>
      </p:pic>
      <p:sp>
        <p:nvSpPr>
          <p:cNvPr id="14" name="Arrow: Right 13">
            <a:hlinkClick r:id="rId8" action="ppaction://hlinksldjump"/>
            <a:extLst>
              <a:ext uri="{FF2B5EF4-FFF2-40B4-BE49-F238E27FC236}">
                <a16:creationId xmlns:a16="http://schemas.microsoft.com/office/drawing/2014/main" id="{CF396730-0CE3-468E-8508-FA0668788824}"/>
              </a:ext>
            </a:extLst>
          </p:cNvPr>
          <p:cNvSpPr/>
          <p:nvPr/>
        </p:nvSpPr>
        <p:spPr>
          <a:xfrm rot="10605222" flipH="1">
            <a:off x="10162910" y="6306206"/>
            <a:ext cx="505091" cy="55179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08564" y="1371600"/>
            <a:ext cx="64044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pic>
        <p:nvPicPr>
          <p:cNvPr id="15" name="Content Placeholder 3"/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15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119" y="3684291"/>
            <a:ext cx="4175012" cy="2964259"/>
          </a:xfrm>
        </p:spPr>
      </p:pic>
      <p:sp>
        <p:nvSpPr>
          <p:cNvPr id="16" name="Rounded Rectangle 15"/>
          <p:cNvSpPr/>
          <p:nvPr/>
        </p:nvSpPr>
        <p:spPr>
          <a:xfrm>
            <a:off x="2065048" y="189480"/>
            <a:ext cx="7637950" cy="82546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cảm thấy thế nào khi ra chơi?</a:t>
            </a:r>
          </a:p>
        </p:txBody>
      </p:sp>
    </p:spTree>
    <p:extLst>
      <p:ext uri="{BB962C8B-B14F-4D97-AF65-F5344CB8AC3E}">
        <p14:creationId xmlns:p14="http://schemas.microsoft.com/office/powerpoint/2010/main" val="217443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638</Words>
  <Application>Microsoft Office PowerPoint</Application>
  <PresentationFormat>Widescreen</PresentationFormat>
  <Paragraphs>138</Paragraphs>
  <Slides>26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宋体</vt:lpstr>
      <vt:lpstr>Arial</vt:lpstr>
      <vt:lpstr>Arial Rounded MT Bold</vt:lpstr>
      <vt:lpstr>Arial-Rounded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CHƠI: TÂY DU KÝ</dc:title>
  <dc:creator>Windows User</dc:creator>
  <cp:lastModifiedBy>THIEN KIM AN</cp:lastModifiedBy>
  <cp:revision>51</cp:revision>
  <dcterms:created xsi:type="dcterms:W3CDTF">2020-05-04T22:33:34Z</dcterms:created>
  <dcterms:modified xsi:type="dcterms:W3CDTF">2024-02-27T02:11:43Z</dcterms:modified>
</cp:coreProperties>
</file>