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0" r:id="rId3"/>
  </p:sldMasterIdLst>
  <p:notesMasterIdLst>
    <p:notesMasterId r:id="rId21"/>
  </p:notesMasterIdLst>
  <p:sldIdLst>
    <p:sldId id="383" r:id="rId4"/>
    <p:sldId id="388" r:id="rId5"/>
    <p:sldId id="403" r:id="rId6"/>
    <p:sldId id="412" r:id="rId7"/>
    <p:sldId id="389" r:id="rId8"/>
    <p:sldId id="402" r:id="rId9"/>
    <p:sldId id="343" r:id="rId10"/>
    <p:sldId id="390" r:id="rId11"/>
    <p:sldId id="377" r:id="rId12"/>
    <p:sldId id="413" r:id="rId13"/>
    <p:sldId id="361" r:id="rId14"/>
    <p:sldId id="407" r:id="rId15"/>
    <p:sldId id="353" r:id="rId16"/>
    <p:sldId id="405" r:id="rId17"/>
    <p:sldId id="324" r:id="rId18"/>
    <p:sldId id="342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5ABA2-067D-4496-B768-3FC42F565835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D2817-488A-4607-8349-6AAB17461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6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14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6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1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14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292768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9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7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50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513592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1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3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68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7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5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6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2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theme" Target="../theme/them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theme" Target="../theme/them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9Slide.vn - 2019">
            <a:extLst>
              <a:ext uri="{FF2B5EF4-FFF2-40B4-BE49-F238E27FC236}">
                <a16:creationId xmlns:a16="http://schemas.microsoft.com/office/drawing/2014/main" id="{3893ADD5-FB70-4EB7-A289-CF9BB84139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F04A119-A017-4BCE-8A5A-92A9E123FD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026" y="200024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5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8965536-5258-A5F9-5F62-61DA756476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16" y="-498425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0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8965536-5258-A5F9-5F62-61DA756476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16" y="-498425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7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2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2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31708C8-6E28-B7F6-3670-4FD0AC8C9898}"/>
              </a:ext>
            </a:extLst>
          </p:cNvPr>
          <p:cNvGrpSpPr/>
          <p:nvPr/>
        </p:nvGrpSpPr>
        <p:grpSpPr>
          <a:xfrm>
            <a:off x="929285" y="586748"/>
            <a:ext cx="9744221" cy="4786527"/>
            <a:chOff x="6096000" y="249707"/>
            <a:chExt cx="5972552" cy="2873429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6540703" y="2199806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755E966-4BE9-EEDA-4654-B4A4C880168E}"/>
                </a:ext>
              </a:extLst>
            </p:cNvPr>
            <p:cNvSpPr/>
            <p:nvPr/>
          </p:nvSpPr>
          <p:spPr>
            <a:xfrm>
              <a:off x="6096000" y="249707"/>
              <a:ext cx="5972552" cy="28734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6" name="图片 33">
            <a:extLst>
              <a:ext uri="{FF2B5EF4-FFF2-40B4-BE49-F238E27FC236}">
                <a16:creationId xmlns:a16="http://schemas.microsoft.com/office/drawing/2014/main" id="{47029353-9FB6-4DD1-941B-8D5169DFF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/>
        </p:blipFill>
        <p:spPr>
          <a:xfrm>
            <a:off x="9653083" y="283"/>
            <a:ext cx="2538413" cy="2799363"/>
          </a:xfrm>
          <a:prstGeom prst="rect">
            <a:avLst/>
          </a:prstGeom>
        </p:spPr>
      </p:pic>
      <p:sp>
        <p:nvSpPr>
          <p:cNvPr id="11" name="Rounded Rectangle 695">
            <a:extLst>
              <a:ext uri="{FF2B5EF4-FFF2-40B4-BE49-F238E27FC236}">
                <a16:creationId xmlns:a16="http://schemas.microsoft.com/office/drawing/2014/main" id="{B6238AA2-E52A-4BBA-A2D0-17F54373FE2F}"/>
              </a:ext>
            </a:extLst>
          </p:cNvPr>
          <p:cNvSpPr/>
          <p:nvPr/>
        </p:nvSpPr>
        <p:spPr>
          <a:xfrm>
            <a:off x="1716918" y="730978"/>
            <a:ext cx="8643862" cy="707886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TRƯỜNG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 TIỂU HỌC ĐẠI QUANG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AB545E8-96AE-4B48-A572-F2EA0D51A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91" y="1623537"/>
            <a:ext cx="7201670" cy="11748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83FC21-6223-496A-AD1D-2CFC45657C64}"/>
              </a:ext>
            </a:extLst>
          </p:cNvPr>
          <p:cNvSpPr/>
          <p:nvPr/>
        </p:nvSpPr>
        <p:spPr>
          <a:xfrm>
            <a:off x="4663200" y="2623011"/>
            <a:ext cx="22763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933DF-A263-4508-A071-E4E84DD6D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344" y="3202222"/>
            <a:ext cx="6127011" cy="192040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A1620C-040E-4E52-A4D1-FDFC78124B6E}"/>
              </a:ext>
            </a:extLst>
          </p:cNvPr>
          <p:cNvSpPr/>
          <p:nvPr/>
        </p:nvSpPr>
        <p:spPr>
          <a:xfrm>
            <a:off x="-1618102" y="-39977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WordArt 20">
            <a:extLst>
              <a:ext uri="{FF2B5EF4-FFF2-40B4-BE49-F238E27FC236}">
                <a16:creationId xmlns:a16="http://schemas.microsoft.com/office/drawing/2014/main" id="{E1AD18A2-2837-4CAF-89F0-FB8C9386EE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2339" y="6006255"/>
            <a:ext cx="7425622" cy="11196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 Thu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Hà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highlight>
                <a:srgbClr val="FFFF00"/>
              </a:highligh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8043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2F101-89EF-4FE2-80DE-D25D9FF7C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124" y="2713811"/>
            <a:ext cx="5529551" cy="118272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744174-EB6C-42F5-A15C-431B849AA940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828744"/>
            <a:ext cx="7673007" cy="4954059"/>
            <a:chOff x="1124976" y="2119934"/>
            <a:chExt cx="6487886" cy="3903494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92497" y="2119934"/>
              <a:ext cx="3256335" cy="355776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7649027-39EE-43DD-88E9-A4C6603B5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892" y="0"/>
            <a:ext cx="6133108" cy="5017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4" descr="6">
            <a:extLst>
              <a:ext uri="{FF2B5EF4-FFF2-40B4-BE49-F238E27FC236}">
                <a16:creationId xmlns:a16="http://schemas.microsoft.com/office/drawing/2014/main" id="{1FD7E4EF-BBD4-4DD1-839F-08307A290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7BDBD2-98F4-4AEB-8D59-927FC2A45953}"/>
              </a:ext>
            </a:extLst>
          </p:cNvPr>
          <p:cNvGrpSpPr/>
          <p:nvPr/>
        </p:nvGrpSpPr>
        <p:grpSpPr>
          <a:xfrm>
            <a:off x="-171451" y="733425"/>
            <a:ext cx="11991975" cy="3067050"/>
            <a:chOff x="0" y="2771775"/>
            <a:chExt cx="10972800" cy="3067050"/>
          </a:xfrm>
        </p:grpSpPr>
        <p:sp>
          <p:nvSpPr>
            <p:cNvPr id="17" name="Round Diagonal Corner Rectangle 8">
              <a:extLst>
                <a:ext uri="{FF2B5EF4-FFF2-40B4-BE49-F238E27FC236}">
                  <a16:creationId xmlns:a16="http://schemas.microsoft.com/office/drawing/2014/main" id="{6CC375C5-664D-4F05-AB16-2EB3A4C4C52E}"/>
                </a:ext>
              </a:extLst>
            </p:cNvPr>
            <p:cNvSpPr/>
            <p:nvPr/>
          </p:nvSpPr>
          <p:spPr>
            <a:xfrm>
              <a:off x="1943099" y="2771775"/>
              <a:ext cx="9029701" cy="3067050"/>
            </a:xfrm>
            <a:prstGeom prst="round2DiagRect">
              <a:avLst/>
            </a:prstGeom>
            <a:solidFill>
              <a:srgbClr val="FFFFFF"/>
            </a:solidFill>
            <a:ln w="25400" cap="flat" cmpd="sng" algn="ctr">
              <a:solidFill>
                <a:srgbClr val="FF8CDB">
                  <a:lumMod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marL="457200" marR="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ea typeface="SimSun" panose="02010600030101010101" pitchFamily="2" charset="-122"/>
                </a:rPr>
                <a:t>Lập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nhóm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thám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tử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để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đi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truy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vết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thực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phẩm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bẩn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ở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các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địa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điểm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khác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nhau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. </a:t>
              </a:r>
            </a:p>
            <a:p>
              <a:pPr marL="457200" marR="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ea typeface="SimSun" panose="02010600030101010101" pitchFamily="2" charset="-122"/>
                </a:rPr>
                <a:t>Mỗi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nhóm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nhận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một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địa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điểm</a:t>
              </a:r>
              <a:r>
                <a:rPr lang="en-US" sz="2400" b="1" dirty="0">
                  <a:ea typeface="SimSun" panose="02010600030101010101" pitchFamily="2" charset="-122"/>
                </a:rPr>
                <a:t>: </a:t>
              </a:r>
              <a:r>
                <a:rPr lang="en-US" sz="2400" b="1" dirty="0" err="1">
                  <a:ea typeface="SimSun" panose="02010600030101010101" pitchFamily="2" charset="-122"/>
                </a:rPr>
                <a:t>Chợ</a:t>
              </a:r>
              <a:r>
                <a:rPr lang="en-US" sz="2400" b="1" dirty="0">
                  <a:ea typeface="SimSun" panose="02010600030101010101" pitchFamily="2" charset="-122"/>
                </a:rPr>
                <a:t> - </a:t>
              </a:r>
              <a:r>
                <a:rPr lang="en-US" sz="2400" b="1" dirty="0" err="1">
                  <a:ea typeface="SimSun" panose="02010600030101010101" pitchFamily="2" charset="-122"/>
                </a:rPr>
                <a:t>Siêu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thị</a:t>
              </a:r>
              <a:r>
                <a:rPr lang="en-US" sz="2400" b="1" dirty="0">
                  <a:ea typeface="SimSun" panose="02010600030101010101" pitchFamily="2" charset="-122"/>
                </a:rPr>
                <a:t> - </a:t>
              </a:r>
              <a:r>
                <a:rPr lang="en-US" sz="2400" b="1" dirty="0" err="1">
                  <a:ea typeface="SimSun" panose="02010600030101010101" pitchFamily="2" charset="-122"/>
                </a:rPr>
                <a:t>Bếp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của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gia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đình</a:t>
              </a:r>
              <a:r>
                <a:rPr lang="en-US" sz="2400" b="1" dirty="0">
                  <a:ea typeface="SimSun" panose="02010600030101010101" pitchFamily="2" charset="-122"/>
                </a:rPr>
                <a:t> – </a:t>
              </a:r>
              <a:r>
                <a:rPr lang="en-US" sz="2400" b="1" dirty="0" err="1">
                  <a:ea typeface="SimSun" panose="02010600030101010101" pitchFamily="2" charset="-122"/>
                </a:rPr>
                <a:t>Trên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bàn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ăn</a:t>
              </a:r>
              <a:r>
                <a:rPr lang="en-US" sz="2400" b="1" dirty="0">
                  <a:ea typeface="SimSun" panose="02010600030101010101" pitchFamily="2" charset="-122"/>
                </a:rPr>
                <a:t> – </a:t>
              </a:r>
              <a:r>
                <a:rPr lang="en-US" sz="2400" b="1" dirty="0" err="1">
                  <a:ea typeface="SimSun" panose="02010600030101010101" pitchFamily="2" charset="-122"/>
                </a:rPr>
                <a:t>Trong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nhà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hàng</a:t>
              </a:r>
              <a:r>
                <a:rPr lang="en-US" sz="2400" b="1" dirty="0">
                  <a:ea typeface="SimSun" panose="02010600030101010101" pitchFamily="2" charset="-122"/>
                </a:rPr>
                <a:t>. </a:t>
              </a:r>
            </a:p>
            <a:p>
              <a:pPr marL="457200" marR="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effectLst/>
                  <a:ea typeface="SimSun" panose="02010600030101010101" pitchFamily="2" charset="-122"/>
                </a:rPr>
                <a:t>Các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nhóm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thám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tử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thảo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luận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những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việc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cần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làm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: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những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sự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vật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cần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kiểm</a:t>
              </a:r>
              <a:r>
                <a:rPr lang="en-US" sz="2400" b="1" dirty="0">
                  <a:effectLst/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ffectLst/>
                  <a:ea typeface="SimSun" panose="02010600030101010101" pitchFamily="2" charset="-122"/>
                </a:rPr>
                <a:t>tra</a:t>
              </a:r>
              <a:r>
                <a:rPr lang="en-US" sz="2400" b="1" dirty="0">
                  <a:ea typeface="SimSun" panose="02010600030101010101" pitchFamily="2" charset="-122"/>
                </a:rPr>
                <a:t>, </a:t>
              </a:r>
              <a:r>
                <a:rPr lang="en-US" sz="2400" b="1" dirty="0" err="1">
                  <a:ea typeface="SimSun" panose="02010600030101010101" pitchFamily="2" charset="-122"/>
                </a:rPr>
                <a:t>quan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sát</a:t>
              </a:r>
              <a:r>
                <a:rPr lang="en-US" sz="2400" b="1" dirty="0">
                  <a:ea typeface="SimSun" panose="02010600030101010101" pitchFamily="2" charset="-122"/>
                </a:rPr>
                <a:t>, </a:t>
              </a:r>
              <a:r>
                <a:rPr lang="en-US" sz="2400" b="1" dirty="0" err="1">
                  <a:ea typeface="SimSun" panose="02010600030101010101" pitchFamily="2" charset="-122"/>
                </a:rPr>
                <a:t>ngửi</a:t>
              </a:r>
              <a:r>
                <a:rPr lang="en-US" sz="2400" b="1" dirty="0">
                  <a:ea typeface="SimSun" panose="02010600030101010101" pitchFamily="2" charset="-122"/>
                </a:rPr>
                <a:t>… </a:t>
              </a:r>
              <a:r>
                <a:rPr lang="en-US" sz="2400" b="1" dirty="0" err="1">
                  <a:ea typeface="SimSun" panose="02010600030101010101" pitchFamily="2" charset="-122"/>
                </a:rPr>
                <a:t>và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ghi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ra</a:t>
              </a:r>
              <a:r>
                <a:rPr lang="en-US" sz="2400" b="1" dirty="0">
                  <a:ea typeface="SimSun" panose="02010600030101010101" pitchFamily="2" charset="-122"/>
                </a:rPr>
                <a:t> </a:t>
              </a:r>
              <a:r>
                <a:rPr lang="en-US" sz="2400" b="1" dirty="0" err="1">
                  <a:ea typeface="SimSun" panose="02010600030101010101" pitchFamily="2" charset="-122"/>
                </a:rPr>
                <a:t>giấy</a:t>
              </a:r>
              <a:r>
                <a:rPr lang="en-US" sz="2400" b="1" dirty="0">
                  <a:ea typeface="SimSun" panose="02010600030101010101" pitchFamily="2" charset="-122"/>
                </a:rPr>
                <a:t>.</a:t>
              </a:r>
              <a:endParaRPr lang="en-US" sz="2400" b="1" dirty="0">
                <a:effectLst/>
                <a:ea typeface="SimSun" panose="02010600030101010101" pitchFamily="2" charset="-122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EEF54E2-35D8-41BD-8E3D-960D21FA4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2250">
                          <a14:foregroundMark x1="48750" y1="54250" x2="52750" y2="89500"/>
                          <a14:foregroundMark x1="27000" y1="79750" x2="66750" y2="85250"/>
                          <a14:foregroundMark x1="70000" y1="20000" x2="70000" y2="20000"/>
                          <a14:foregroundMark x1="85750" y1="30500" x2="85750" y2="30500"/>
                          <a14:foregroundMark x1="76500" y1="28250" x2="76500" y2="28250"/>
                          <a14:foregroundMark x1="89250" y1="41750" x2="89250" y2="41750"/>
                          <a14:foregroundMark x1="12750" y1="45500" x2="12750" y2="45500"/>
                          <a14:foregroundMark x1="21250" y1="19250" x2="21250" y2="19250"/>
                          <a14:foregroundMark x1="21250" y1="23000" x2="21250" y2="23000"/>
                          <a14:foregroundMark x1="92250" y1="31750" x2="92250" y2="3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0500"/>
              <a:ext cx="2333465" cy="233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6BE73F3-DB16-4BBC-BE88-A3245AA4D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2824" y="3919537"/>
            <a:ext cx="5857875" cy="279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0CA770-ED61-4127-9848-31D1A88A4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9672" y="0"/>
            <a:ext cx="2359356" cy="74987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2C5A8D-6CB1-47BE-BABB-2A13A834EA8A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36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AA1C50-71A7-0B5F-028D-E53D1C00679D}"/>
              </a:ext>
            </a:extLst>
          </p:cNvPr>
          <p:cNvSpPr/>
          <p:nvPr/>
        </p:nvSpPr>
        <p:spPr>
          <a:xfrm>
            <a:off x="366048" y="266981"/>
            <a:ext cx="11459904" cy="632403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Student back to school teacher and student in the classroom">
            <a:extLst>
              <a:ext uri="{FF2B5EF4-FFF2-40B4-BE49-F238E27FC236}">
                <a16:creationId xmlns:a16="http://schemas.microsoft.com/office/drawing/2014/main" id="{DC7A5FB8-A0D5-9D55-56EA-4A110CED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66" r="92332">
                        <a14:foregroundMark x1="8626" y1="78936" x2="8626" y2="78936"/>
                        <a14:foregroundMark x1="92332" y1="77021" x2="92332" y2="77021"/>
                        <a14:backgroundMark x1="46166" y1="21277" x2="48243" y2="39362"/>
                        <a14:backgroundMark x1="47284" y1="39149" x2="43610" y2="44468"/>
                        <a14:backgroundMark x1="43930" y1="61702" x2="43930" y2="61702"/>
                        <a14:backgroundMark x1="44089" y1="61915" x2="42173" y2="63404"/>
                        <a14:backgroundMark x1="49681" y1="42128" x2="47764" y2="41915"/>
                        <a14:backgroundMark x1="48562" y1="43191" x2="48562" y2="43191"/>
                        <a14:backgroundMark x1="45208" y1="51915" x2="45208" y2="51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73" y="1048189"/>
            <a:ext cx="8517054" cy="63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E81EA2-0150-80CF-3AFF-3BFE31DCE393}"/>
              </a:ext>
            </a:extLst>
          </p:cNvPr>
          <p:cNvSpPr txBox="1"/>
          <p:nvPr/>
        </p:nvSpPr>
        <p:spPr>
          <a:xfrm>
            <a:off x="2655661" y="2290523"/>
            <a:ext cx="7173686" cy="102155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A86E49-EB56-4C09-AC16-2092CDCAF4FA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4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4" descr="6">
            <a:extLst>
              <a:ext uri="{FF2B5EF4-FFF2-40B4-BE49-F238E27FC236}">
                <a16:creationId xmlns:a16="http://schemas.microsoft.com/office/drawing/2014/main" id="{B9B10F9C-CBBA-4D12-8DFC-8A6B4B9D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9" name="图片 5" descr="6">
            <a:extLst>
              <a:ext uri="{FF2B5EF4-FFF2-40B4-BE49-F238E27FC236}">
                <a16:creationId xmlns:a16="http://schemas.microsoft.com/office/drawing/2014/main" id="{DFB9C052-D971-468B-ACDD-6F22361726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DFA0DF-7169-444A-ABBD-A64D1921F8AA}"/>
              </a:ext>
            </a:extLst>
          </p:cNvPr>
          <p:cNvGrpSpPr/>
          <p:nvPr/>
        </p:nvGrpSpPr>
        <p:grpSpPr>
          <a:xfrm>
            <a:off x="542925" y="1357314"/>
            <a:ext cx="11463366" cy="5523716"/>
            <a:chOff x="542925" y="1357314"/>
            <a:chExt cx="11463366" cy="5523716"/>
          </a:xfrm>
        </p:grpSpPr>
        <p:sp>
          <p:nvSpPr>
            <p:cNvPr id="14" name="圆角矩形 4">
              <a:extLst>
                <a:ext uri="{FF2B5EF4-FFF2-40B4-BE49-F238E27FC236}">
                  <a16:creationId xmlns:a16="http://schemas.microsoft.com/office/drawing/2014/main" id="{FAA0B7F7-05A1-4FB0-A91A-95BB92075A85}"/>
                </a:ext>
              </a:extLst>
            </p:cNvPr>
            <p:cNvSpPr/>
            <p:nvPr/>
          </p:nvSpPr>
          <p:spPr>
            <a:xfrm>
              <a:off x="542925" y="1357314"/>
              <a:ext cx="10225338" cy="3519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7F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C91CCC-0911-4B39-B3EC-5D0197B20D19}"/>
                </a:ext>
              </a:extLst>
            </p:cNvPr>
            <p:cNvSpPr txBox="1"/>
            <p:nvPr/>
          </p:nvSpPr>
          <p:spPr>
            <a:xfrm>
              <a:off x="638175" y="1725295"/>
              <a:ext cx="99043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“Thực phẩm bẩn" luôn rất tinh ranh và nguy hiểm. Chúng có thể ẩn nấp ở bất kì đâu, vì vậy,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chúng ta đều là một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Thám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tử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sạch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để phát hiện và loại bỏ chúng ở mọi nơi.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内容占位符 3">
              <a:extLst>
                <a:ext uri="{FF2B5EF4-FFF2-40B4-BE49-F238E27FC236}">
                  <a16:creationId xmlns:a16="http://schemas.microsoft.com/office/drawing/2014/main" id="{0CA6A3ED-1641-4233-8663-8C1F506CE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130" y="3604579"/>
              <a:ext cx="2621161" cy="327645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26579A-EA0F-4D2F-91B8-C47B63A1B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826" y="238072"/>
            <a:ext cx="4657748" cy="1219306"/>
          </a:xfrm>
          <a:prstGeom prst="rect">
            <a:avLst/>
          </a:prstGeom>
        </p:spPr>
      </p:pic>
      <p:pic>
        <p:nvPicPr>
          <p:cNvPr id="21" name="Hình ảnh 98">
            <a:extLst>
              <a:ext uri="{FF2B5EF4-FFF2-40B4-BE49-F238E27FC236}">
                <a16:creationId xmlns:a16="http://schemas.microsoft.com/office/drawing/2014/main" id="{4ACF270D-26AB-4D9D-9C03-FE3BD02D0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059" y="4630361"/>
            <a:ext cx="1798140" cy="19714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14E41D-A56D-473E-9D00-E0BB399A3CBF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219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016DEC6A-DC90-6214-5A00-983D2009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3440" y="915248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id="{FAD20A9C-E4BB-4C6D-BB16-73049BF4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15" y="3570514"/>
            <a:ext cx="1782243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5353F-8AAD-4D90-BD26-4F5755C02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771" y="2456230"/>
            <a:ext cx="5956308" cy="17740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56BEFB-3198-4F0B-8B3A-4823C8780428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81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729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6036B-E007-356F-8044-231C469D515F}"/>
              </a:ext>
            </a:extLst>
          </p:cNvPr>
          <p:cNvSpPr txBox="1"/>
          <p:nvPr/>
        </p:nvSpPr>
        <p:spPr>
          <a:xfrm>
            <a:off x="2990850" y="2071578"/>
            <a:ext cx="8220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người thân thực hiện: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iểm tra thực phẩm tại gia đình để đảm bảo vệ sinh an toàn thực phẩm, loại bỏ những thức ăn hỏng, ôi thiu, quá hạn,...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id="{CD48BBAF-0BCE-823C-A271-C226D787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57" y="3313339"/>
            <a:ext cx="1782243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371" y="804990"/>
            <a:ext cx="3761558" cy="14570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169AFE-D3C4-49D9-A5AC-748434E6AECB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36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id="{B922D47D-937F-AA97-9F61-19607991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1621988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id="{31D1F7FD-B133-6FBC-0707-B9B7A5DA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0975" y="1705562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8DA34F-24F5-4D14-B5D1-6C6CF0C53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838" y="0"/>
            <a:ext cx="6675699" cy="483454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E908CA-31B9-46FC-841B-CEEA64FE8156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474488-7875-48DB-A80F-BB3AF637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901" y="2355767"/>
            <a:ext cx="5377138" cy="19204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FC1050-7459-43B0-8F9C-86380AF9DFD7}"/>
              </a:ext>
            </a:extLst>
          </p:cNvPr>
          <p:cNvSpPr/>
          <p:nvPr/>
        </p:nvSpPr>
        <p:spPr>
          <a:xfrm>
            <a:off x="-1560060" y="-72833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76956A-DF53-4EFF-BD7F-102D67306FB2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hiếc Bụng Đói  Official Video_720pFHR">
            <a:hlinkClick r:id="" action="ppaction://media"/>
            <a:extLst>
              <a:ext uri="{FF2B5EF4-FFF2-40B4-BE49-F238E27FC236}">
                <a16:creationId xmlns:a16="http://schemas.microsoft.com/office/drawing/2014/main" id="{4B9E2C98-CA7F-4D1B-8B67-09B9F3F3B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290AB5-D62D-4AB1-B5EB-039E497CC1CE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269FB-63B6-480E-A6D1-9103EB7AC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177" y="2373680"/>
            <a:ext cx="5047926" cy="17740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8DB5A5-98B3-484D-BCEA-870823E71BAA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Kids discuss homework Premium Vector">
            <a:extLst>
              <a:ext uri="{FF2B5EF4-FFF2-40B4-BE49-F238E27FC236}">
                <a16:creationId xmlns:a16="http://schemas.microsoft.com/office/drawing/2014/main" id="{5812A57E-7F08-DCEE-68FA-505DFD2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96" y="2840321"/>
            <a:ext cx="6753908" cy="38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761B6-502B-274E-3CE6-52D3229E3CE1}"/>
              </a:ext>
            </a:extLst>
          </p:cNvPr>
          <p:cNvSpPr txBox="1"/>
          <p:nvPr/>
        </p:nvSpPr>
        <p:spPr>
          <a:xfrm>
            <a:off x="202017" y="29666"/>
            <a:ext cx="11787964" cy="2085796"/>
          </a:xfrm>
          <a:prstGeom prst="doubleWave">
            <a:avLst>
              <a:gd name="adj1" fmla="val 6250"/>
              <a:gd name="adj2" fmla="val -4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ea typeface="Calibri" panose="020F0502020204030204" pitchFamily="34" charset="0"/>
              </a:rPr>
              <a:t>1. </a:t>
            </a:r>
            <a:r>
              <a:rPr lang="vi-VN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ea typeface="Calibri" panose="020F0502020204030204" pitchFamily="34" charset="0"/>
              </a:rPr>
              <a:t>Kể chuyện tương tác về các bạn thích ăn đồ ăn nhanh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DA2D42-A4C0-4601-81D5-B6EBC366C0EC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795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C95A9F12-D169-44D8-92F1-F921B7E0B7C6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419BF5-73A6-447E-9086-7D33F1017E98}"/>
              </a:ext>
            </a:extLst>
          </p:cNvPr>
          <p:cNvSpPr txBox="1"/>
          <p:nvPr/>
        </p:nvSpPr>
        <p:spPr>
          <a:xfrm>
            <a:off x="855406" y="2435994"/>
            <a:ext cx="104811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ăn nhanh với hương vị hấp 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nhiều người yêu thích. Tuy nhiên, nếu chúng ta ăn đồ ăn nhanh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xuyên sẽ ảnh hưởng xấu đến sức khoẻ.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12807EC-003A-4400-911F-0CDEE4F4E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5406" y="688946"/>
            <a:ext cx="2830462" cy="1493236"/>
          </a:xfrm>
          <a:prstGeom prst="rect">
            <a:avLst/>
          </a:prstGeom>
        </p:spPr>
      </p:pic>
      <p:pic>
        <p:nvPicPr>
          <p:cNvPr id="29" name="Picture 6" descr="CÔNG TY TNHH AN PHƯỚC BOOKS VIỆT NAM">
            <a:extLst>
              <a:ext uri="{FF2B5EF4-FFF2-40B4-BE49-F238E27FC236}">
                <a16:creationId xmlns:a16="http://schemas.microsoft.com/office/drawing/2014/main" id="{9871CDE2-8BCC-47AC-8E89-BB74CB7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719">
            <a:off x="9753202" y="4523260"/>
            <a:ext cx="1998963" cy="19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E6912C-440C-47FD-84AB-4F2A7CA8C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107" y="989006"/>
            <a:ext cx="6261135" cy="16033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50C5FF-26B5-4AA1-B9AA-826A5208890F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57801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A09DF61-D725-A404-6171-71F2DB10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FA7049-6044-0C19-4850-BCD0241BF4F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1CC071-F873-ED06-F1DF-EEE338CEADA0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E53BC6F0-2CBD-332C-FE05-E0315086C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70296" y="888292"/>
            <a:ext cx="5110222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BBB08A6-5A80-EAFA-6AD2-C9CED1EA9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14617" y="392955"/>
            <a:ext cx="2677032" cy="453484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7A3E10B3-2109-CEA0-1BCB-8089CBF04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CF5BCBC5-2EBA-5FB0-89B0-8F097B8968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91342" y="3883866"/>
            <a:ext cx="1608931" cy="3101554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5DBACB2-6AE3-FED3-C1A8-77C7839A7908}"/>
              </a:ext>
            </a:extLst>
          </p:cNvPr>
          <p:cNvSpPr/>
          <p:nvPr/>
        </p:nvSpPr>
        <p:spPr>
          <a:xfrm>
            <a:off x="85726" y="0"/>
            <a:ext cx="3974180" cy="2196059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E47CA3-78B4-EBC8-AB14-5E8B203D3D8B}"/>
              </a:ext>
            </a:extLst>
          </p:cNvPr>
          <p:cNvSpPr txBox="1"/>
          <p:nvPr/>
        </p:nvSpPr>
        <p:spPr>
          <a:xfrm>
            <a:off x="302420" y="364832"/>
            <a:ext cx="3643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D6A75112-AAC3-5BCB-EE29-8E727A3AA63D}"/>
              </a:ext>
            </a:extLst>
          </p:cNvPr>
          <p:cNvSpPr/>
          <p:nvPr/>
        </p:nvSpPr>
        <p:spPr>
          <a:xfrm>
            <a:off x="7124700" y="505032"/>
            <a:ext cx="5053463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không nên ăn đồ ăn nhanh vì: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đảm bảo vệ sinh an toàn thực phẩm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502B59-B729-2E35-DA56-1B31164F89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120022" y="1258298"/>
            <a:ext cx="3003871" cy="53466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FBCDCC-8B68-7989-06CE-53E3EB530E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6807122" y="1479594"/>
            <a:ext cx="2794404" cy="547725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64D754-88E6-45F1-BC94-EDF719F73AB4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07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76956A-DF53-4EFF-BD7F-102D67306FB2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125DB4A1-7D2D-4A5A-8A69-BD25819F9532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B050"/>
                </a:solidFill>
              </a:rPr>
              <a:t>Trong</a:t>
            </a:r>
            <a:r>
              <a:rPr lang="en-US" sz="4400" b="1" dirty="0">
                <a:solidFill>
                  <a:srgbClr val="00B050"/>
                </a:solidFill>
              </a:rPr>
              <a:t> 7 </a:t>
            </a:r>
            <a:r>
              <a:rPr lang="en-US" sz="4400" b="1" dirty="0" err="1">
                <a:solidFill>
                  <a:srgbClr val="00B050"/>
                </a:solidFill>
              </a:rPr>
              <a:t>ngày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mình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nên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ăn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đồ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ăn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nhanh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ăn</a:t>
            </a:r>
            <a:r>
              <a:rPr lang="en-US" sz="4400" b="1" dirty="0">
                <a:solidFill>
                  <a:srgbClr val="00B050"/>
                </a:solidFill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</a:rPr>
              <a:t>gia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đình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ăn</a:t>
            </a:r>
            <a:r>
              <a:rPr lang="en-US" sz="4400" b="1" dirty="0">
                <a:solidFill>
                  <a:srgbClr val="00B050"/>
                </a:solidFill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</a:rPr>
              <a:t>nhà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hàng</a:t>
            </a:r>
            <a:r>
              <a:rPr lang="en-US" sz="4400" b="1" dirty="0">
                <a:solidFill>
                  <a:srgbClr val="00B050"/>
                </a:solidFill>
              </a:rPr>
              <a:t> bao </a:t>
            </a:r>
            <a:r>
              <a:rPr lang="en-US" sz="4400" b="1" dirty="0" err="1">
                <a:solidFill>
                  <a:srgbClr val="00B050"/>
                </a:solidFill>
              </a:rPr>
              <a:t>nhiêu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ngày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vì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sao</a:t>
            </a:r>
            <a:r>
              <a:rPr lang="en-US" sz="4400" b="1" dirty="0">
                <a:solidFill>
                  <a:srgbClr val="00B050"/>
                </a:solidFill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pic>
        <p:nvPicPr>
          <p:cNvPr id="6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13FEAF83-BF88-4877-A21A-5B34185C5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60328" y="18273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55BCA1C5-D0B6-4900-B4B3-66597025C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422593" y="161778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169FA8-FCC4-4C9E-A61E-0DD975607FAD}"/>
              </a:ext>
            </a:extLst>
          </p:cNvPr>
          <p:cNvSpPr/>
          <p:nvPr/>
        </p:nvSpPr>
        <p:spPr>
          <a:xfrm>
            <a:off x="-1560060" y="-82665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-941883"/>
            <a:ext cx="11044297" cy="620981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C5000-E9F2-9CA6-C544-20D091F2ECD1}"/>
              </a:ext>
            </a:extLst>
          </p:cNvPr>
          <p:cNvSpPr txBox="1"/>
          <p:nvPr/>
        </p:nvSpPr>
        <p:spPr>
          <a:xfrm>
            <a:off x="3702240" y="359297"/>
            <a:ext cx="60132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/>
              </a:rPr>
              <a:t>Trong 7 ngày mình nên ăn đồ ăn nhanh 1- 2 lần trong tuần.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  <a:p>
            <a:pPr marL="457200" lvl="0" indent="-457200" defTabSz="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/>
              </a:rPr>
              <a:t>Ăn nhà hàng 1 - 2 lần.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  <a:p>
            <a:pPr marL="457200" lvl="0" indent="-457200" defTabSz="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/>
              </a:rPr>
              <a:t>Ăn bữa c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ơ</a:t>
            </a:r>
            <a:r>
              <a:rPr lang="vi-VN" sz="3200" b="1" dirty="0">
                <a:solidFill>
                  <a:srgbClr val="FF0000"/>
                </a:solidFill>
                <a:latin typeface="Calibri"/>
              </a:rPr>
              <a:t>m gia đình hầu hết các ngày trong tuần.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  <a:p>
            <a:pPr lvl="0" defTabSz="457200"/>
            <a:r>
              <a:rPr lang="vi-VN" sz="3200" b="1" dirty="0">
                <a:solidFill>
                  <a:srgbClr val="FF0000"/>
                </a:solidFill>
                <a:latin typeface="Calibri"/>
              </a:rPr>
              <a:t>Vì ăn đồ ăn nhanh ảnh hưởng xấu đến sức khỏe.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16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347</Words>
  <Application>Microsoft Office PowerPoint</Application>
  <PresentationFormat>Widescreen</PresentationFormat>
  <Paragraphs>27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Calibri Light</vt:lpstr>
      <vt:lpstr>iCiel Crocante</vt:lpstr>
      <vt:lpstr>SVN-Poky's</vt:lpstr>
      <vt:lpstr>Times New Roman</vt:lpstr>
      <vt:lpstr>小考拉体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24</cp:revision>
  <dcterms:created xsi:type="dcterms:W3CDTF">2022-11-15T08:22:43Z</dcterms:created>
  <dcterms:modified xsi:type="dcterms:W3CDTF">2024-02-25T14:57:01Z</dcterms:modified>
</cp:coreProperties>
</file>