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notesMasterIdLst>
    <p:notesMasterId r:id="rId16"/>
  </p:notesMasterIdLst>
  <p:sldIdLst>
    <p:sldId id="433" r:id="rId4"/>
    <p:sldId id="343" r:id="rId5"/>
    <p:sldId id="438" r:id="rId6"/>
    <p:sldId id="441" r:id="rId7"/>
    <p:sldId id="442" r:id="rId8"/>
    <p:sldId id="443" r:id="rId9"/>
    <p:sldId id="444" r:id="rId10"/>
    <p:sldId id="446" r:id="rId11"/>
    <p:sldId id="445" r:id="rId12"/>
    <p:sldId id="447" r:id="rId13"/>
    <p:sldId id="30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3C780-9452-452D-A3A4-06DBD1C728E2}"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84E57-DE9A-43BB-BB44-A2563E69BF5F}" type="slidenum">
              <a:rPr lang="en-US" smtClean="0"/>
              <a:t>‹#›</a:t>
            </a:fld>
            <a:endParaRPr lang="en-US"/>
          </a:p>
        </p:txBody>
      </p:sp>
    </p:spTree>
    <p:extLst>
      <p:ext uri="{BB962C8B-B14F-4D97-AF65-F5344CB8AC3E}">
        <p14:creationId xmlns:p14="http://schemas.microsoft.com/office/powerpoint/2010/main" val="180110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727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0620438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320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1196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089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14220848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27649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679015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31259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32679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140313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05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spTree>
    <p:extLst>
      <p:ext uri="{BB962C8B-B14F-4D97-AF65-F5344CB8AC3E}">
        <p14:creationId xmlns:p14="http://schemas.microsoft.com/office/powerpoint/2010/main" val="2456894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369247405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112894396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8714692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375182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203465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513632"/>
              </a:solidFill>
              <a:effectLst/>
              <a:uLnTx/>
              <a:uFillTx/>
              <a:latin typeface="Arial"/>
              <a:ea typeface="+mn-ea"/>
              <a:cs typeface="+mn-cs"/>
            </a:endParaRPr>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513632"/>
              </a:solidFill>
              <a:effectLst/>
              <a:uLnTx/>
              <a:uFillTx/>
              <a:latin typeface="Arial"/>
              <a:ea typeface="+mn-ea"/>
              <a:cs typeface="+mn-cs"/>
            </a:endParaRPr>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513632"/>
              </a:solidFill>
              <a:effectLst/>
              <a:uLnTx/>
              <a:uFillTx/>
              <a:latin typeface="Arial"/>
              <a:ea typeface="+mn-ea"/>
              <a:cs typeface="+mn-cs"/>
            </a:endParaRPr>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513632"/>
              </a:solidFill>
              <a:effectLst/>
              <a:uLnTx/>
              <a:uFillTx/>
              <a:latin typeface="Arial"/>
              <a:ea typeface="+mn-ea"/>
              <a:cs typeface="+mn-cs"/>
            </a:endParaRPr>
          </a:p>
        </p:txBody>
      </p:sp>
    </p:spTree>
    <p:extLst>
      <p:ext uri="{BB962C8B-B14F-4D97-AF65-F5344CB8AC3E}">
        <p14:creationId xmlns:p14="http://schemas.microsoft.com/office/powerpoint/2010/main" val="15223652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36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662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469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378570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spTree>
    <p:extLst>
      <p:ext uri="{BB962C8B-B14F-4D97-AF65-F5344CB8AC3E}">
        <p14:creationId xmlns:p14="http://schemas.microsoft.com/office/powerpoint/2010/main" val="18099305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3310607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952689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832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603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945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668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460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18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0661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52085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F34DF9F-AAFA-48A7-9467-882A7A6DE4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034" name="图片 1033" descr="PPT素材-02"/>
          <p:cNvPicPr>
            <a:picLocks noChangeAspect="1"/>
          </p:cNvPicPr>
          <p:nvPr userDrawn="1"/>
        </p:nvPicPr>
        <p:blipFill>
          <a:blip r:embed="rId15"/>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22243446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000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OP-PPT-4-1">
            <a:extLst>
              <a:ext uri="{FF2B5EF4-FFF2-40B4-BE49-F238E27FC236}">
                <a16:creationId xmlns:a16="http://schemas.microsoft.com/office/drawing/2014/main" id="{CA4E5FF0-015A-4589-A5F5-DEFF652AA02A}"/>
              </a:ext>
            </a:extLst>
          </p:cNvPr>
          <p:cNvSpPr/>
          <p:nvPr/>
        </p:nvSpPr>
        <p:spPr>
          <a:xfrm>
            <a:off x="745344" y="720877"/>
            <a:ext cx="5431928" cy="5431928"/>
          </a:xfrm>
          <a:custGeom>
            <a:avLst/>
            <a:gdLst>
              <a:gd name="connsiteX0" fmla="*/ 4800600 w 4800600"/>
              <a:gd name="connsiteY0" fmla="*/ 2400300 h 4800600"/>
              <a:gd name="connsiteX1" fmla="*/ 2400300 w 4800600"/>
              <a:gd name="connsiteY1" fmla="*/ 4800600 h 4800600"/>
              <a:gd name="connsiteX2" fmla="*/ 0 w 4800600"/>
              <a:gd name="connsiteY2" fmla="*/ 2400300 h 4800600"/>
              <a:gd name="connsiteX3" fmla="*/ 2400300 w 4800600"/>
              <a:gd name="connsiteY3" fmla="*/ 0 h 4800600"/>
              <a:gd name="connsiteX4" fmla="*/ 4800600 w 4800600"/>
              <a:gd name="connsiteY4" fmla="*/ 240030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800600">
                <a:moveTo>
                  <a:pt x="4800600" y="2400300"/>
                </a:moveTo>
                <a:cubicBezTo>
                  <a:pt x="4800600" y="3725949"/>
                  <a:pt x="3725949" y="4800600"/>
                  <a:pt x="2400300" y="4800600"/>
                </a:cubicBezTo>
                <a:cubicBezTo>
                  <a:pt x="1074651" y="4800600"/>
                  <a:pt x="0" y="3725949"/>
                  <a:pt x="0" y="2400300"/>
                </a:cubicBezTo>
                <a:cubicBezTo>
                  <a:pt x="0" y="1074651"/>
                  <a:pt x="1074651" y="0"/>
                  <a:pt x="2400300" y="0"/>
                </a:cubicBezTo>
                <a:cubicBezTo>
                  <a:pt x="3725949" y="0"/>
                  <a:pt x="4800600" y="1074651"/>
                  <a:pt x="4800600" y="2400300"/>
                </a:cubicBezTo>
                <a:close/>
              </a:path>
            </a:pathLst>
          </a:custGeom>
          <a:solidFill>
            <a:schemeClr val="bg1"/>
          </a:solidFill>
          <a:ln w="27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sp>
        <p:nvSpPr>
          <p:cNvPr id="4" name="TOP-PPT-1" hidden="1">
            <a:extLst>
              <a:ext uri="{FF2B5EF4-FFF2-40B4-BE49-F238E27FC236}">
                <a16:creationId xmlns:a16="http://schemas.microsoft.com/office/drawing/2014/main" id="{61634176-6E28-4B3C-984F-E4F8C373ADED}"/>
              </a:ext>
            </a:extLst>
          </p:cNvPr>
          <p:cNvSpPr txBox="1"/>
          <p:nvPr/>
        </p:nvSpPr>
        <p:spPr>
          <a:xfrm>
            <a:off x="10522857" y="-841829"/>
            <a:ext cx="1669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BY YUSHEN</a:t>
            </a:r>
            <a:endParaRPr kumimoji="0" lang="zh-CN" altLang="en-US" sz="1800" b="0" i="0" u="none" strike="noStrike" kern="1200" cap="none" spc="0" normalizeH="0" baseline="0" noProof="0" dirty="0">
              <a:ln>
                <a:noFill/>
              </a:ln>
              <a:no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2" name="Picture 1">
            <a:extLst>
              <a:ext uri="{FF2B5EF4-FFF2-40B4-BE49-F238E27FC236}">
                <a16:creationId xmlns:a16="http://schemas.microsoft.com/office/drawing/2014/main" id="{D81011B5-333A-4DFB-A978-D005B7904BB4}"/>
              </a:ext>
            </a:extLst>
          </p:cNvPr>
          <p:cNvPicPr>
            <a:picLocks noChangeAspect="1"/>
          </p:cNvPicPr>
          <p:nvPr/>
        </p:nvPicPr>
        <p:blipFill>
          <a:blip r:embed="rId2"/>
          <a:stretch>
            <a:fillRect/>
          </a:stretch>
        </p:blipFill>
        <p:spPr>
          <a:xfrm>
            <a:off x="1315368" y="1270187"/>
            <a:ext cx="9723808" cy="2780017"/>
          </a:xfrm>
          <a:prstGeom prst="rect">
            <a:avLst/>
          </a:prstGeom>
        </p:spPr>
      </p:pic>
    </p:spTree>
    <p:extLst>
      <p:ext uri="{BB962C8B-B14F-4D97-AF65-F5344CB8AC3E}">
        <p14:creationId xmlns:p14="http://schemas.microsoft.com/office/powerpoint/2010/main" val="256558790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FC3D0B-CB39-4B4D-BFA9-C4BADA3E14A5}"/>
              </a:ext>
            </a:extLst>
          </p:cNvPr>
          <p:cNvGrpSpPr/>
          <p:nvPr/>
        </p:nvGrpSpPr>
        <p:grpSpPr>
          <a:xfrm>
            <a:off x="1419225" y="467267"/>
            <a:ext cx="9563658" cy="794618"/>
            <a:chOff x="3336582" y="1918675"/>
            <a:chExt cx="9191334" cy="794905"/>
          </a:xfrm>
          <a:solidFill>
            <a:srgbClr val="FFFF00"/>
          </a:solidFill>
        </p:grpSpPr>
        <p:sp>
          <p:nvSpPr>
            <p:cNvPr id="6" name="Rounded Rectangle 29">
              <a:extLst>
                <a:ext uri="{FF2B5EF4-FFF2-40B4-BE49-F238E27FC236}">
                  <a16:creationId xmlns:a16="http://schemas.microsoft.com/office/drawing/2014/main" id="{4E32449E-61D6-4D2A-B7E1-3EBC0B2E23D6}"/>
                </a:ext>
              </a:extLst>
            </p:cNvPr>
            <p:cNvSpPr/>
            <p:nvPr/>
          </p:nvSpPr>
          <p:spPr>
            <a:xfrm>
              <a:off x="3336582" y="1918675"/>
              <a:ext cx="9191334" cy="794905"/>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VN-Amperzand" panose="02040603050506020204" pitchFamily="18" charset="0"/>
                <a:ea typeface="字魂105号-简雅黑"/>
                <a:cs typeface="+mn-cs"/>
              </a:endParaRPr>
            </a:p>
          </p:txBody>
        </p:sp>
        <p:sp>
          <p:nvSpPr>
            <p:cNvPr id="7" name="TextBox 6">
              <a:extLst>
                <a:ext uri="{FF2B5EF4-FFF2-40B4-BE49-F238E27FC236}">
                  <a16:creationId xmlns:a16="http://schemas.microsoft.com/office/drawing/2014/main" id="{FB79D685-BD12-4C12-84C1-82519023E389}"/>
                </a:ext>
              </a:extLst>
            </p:cNvPr>
            <p:cNvSpPr txBox="1"/>
            <p:nvPr/>
          </p:nvSpPr>
          <p:spPr>
            <a:xfrm>
              <a:off x="3538845" y="2050162"/>
              <a:ext cx="8705275" cy="58498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Calibri" panose="020F0502020204030204" pitchFamily="34" charset="0"/>
                </a:rPr>
                <a:t>Cách bảo quản thực phẩm tươi ngon và an toàn:</a:t>
              </a:r>
              <a:endParaRPr kumimoji="0" lang="en-US" sz="3200" b="1" i="0" u="none" strike="noStrike" kern="1200" cap="none" spc="0" normalizeH="0" baseline="0" noProof="0" dirty="0">
                <a:ln>
                  <a:noFill/>
                </a:ln>
                <a:solidFill>
                  <a:srgbClr val="0070C0"/>
                </a:solidFill>
                <a:effectLst/>
                <a:uLnTx/>
                <a:uFillTx/>
                <a:latin typeface="+mj-lt"/>
                <a:ea typeface="Times New Roman" panose="02020603050405020304" pitchFamily="18" charset="0"/>
                <a:cs typeface="Calibri" panose="020F0502020204030204" pitchFamily="34" charset="0"/>
              </a:endParaRPr>
            </a:p>
          </p:txBody>
        </p:sp>
      </p:grpSp>
      <p:sp>
        <p:nvSpPr>
          <p:cNvPr id="2" name="TextBox 1">
            <a:extLst>
              <a:ext uri="{FF2B5EF4-FFF2-40B4-BE49-F238E27FC236}">
                <a16:creationId xmlns:a16="http://schemas.microsoft.com/office/drawing/2014/main" id="{B2383D04-B9FD-45D1-A28D-20BA34167E76}"/>
              </a:ext>
            </a:extLst>
          </p:cNvPr>
          <p:cNvSpPr txBox="1"/>
          <p:nvPr/>
        </p:nvSpPr>
        <p:spPr>
          <a:xfrm>
            <a:off x="1419225" y="1390650"/>
            <a:ext cx="9925050" cy="4616648"/>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vi-VN" sz="2800" b="1" dirty="0">
                <a:latin typeface="+mj-lt"/>
                <a:cs typeface="Calibri" panose="020F0502020204030204" pitchFamily="34" charset="0"/>
              </a:rPr>
              <a:t>Để khoai tây không mọc mầm ta cần bỏ khoai tây vào túi bóng đen, thùng gỗ, hộp các tông,.. và để ở nơi thoáng mát, tránh ánh sáng trực tiếp.</a:t>
            </a:r>
          </a:p>
          <a:p>
            <a:pPr marL="457200" indent="-457200">
              <a:lnSpc>
                <a:spcPct val="150000"/>
              </a:lnSpc>
              <a:buFont typeface="Wingdings" panose="05000000000000000000" pitchFamily="2" charset="2"/>
              <a:buChar char="q"/>
            </a:pPr>
            <a:r>
              <a:rPr lang="vi-VN" sz="2800" b="1" dirty="0">
                <a:latin typeface="+mj-lt"/>
                <a:cs typeface="Calibri" panose="020F0502020204030204" pitchFamily="34" charset="0"/>
              </a:rPr>
              <a:t>Để quả chanh tươi lâu, ta</a:t>
            </a:r>
            <a:r>
              <a:rPr lang="vi-VN" sz="2800" b="1" dirty="0">
                <a:latin typeface="Calibri" panose="020F0502020204030204" pitchFamily="34" charset="0"/>
                <a:cs typeface="Calibri" panose="020F0502020204030204" pitchFamily="34" charset="0"/>
              </a:rPr>
              <a:t> </a:t>
            </a:r>
            <a:r>
              <a:rPr lang="vi-VN" sz="2800" b="1" dirty="0">
                <a:latin typeface="+mj-lt"/>
                <a:cs typeface="Calibri" panose="020F0502020204030204" pitchFamily="34" charset="0"/>
              </a:rPr>
              <a:t>cần rửa sạch, để ráo, cho và túi zip kín và bảo quản trong ngăn mát tủ lạnh.</a:t>
            </a:r>
          </a:p>
          <a:p>
            <a:pPr marL="457200" indent="-457200">
              <a:lnSpc>
                <a:spcPct val="150000"/>
              </a:lnSpc>
              <a:buFont typeface="Wingdings" panose="05000000000000000000" pitchFamily="2" charset="2"/>
              <a:buChar char="q"/>
            </a:pPr>
            <a:r>
              <a:rPr lang="vi-VN" sz="2800" b="1" dirty="0">
                <a:latin typeface="+mj-lt"/>
                <a:cs typeface="Calibri" panose="020F0502020204030204" pitchFamily="34" charset="0"/>
              </a:rPr>
              <a:t>Sữa đã mở nắp, phải bảo quản ở ngăn mát tủ lạnh và trong khoảng thời gian 1-2 ngày kể từ khi mở nắp.</a:t>
            </a:r>
          </a:p>
        </p:txBody>
      </p:sp>
    </p:spTree>
    <p:extLst>
      <p:ext uri="{BB962C8B-B14F-4D97-AF65-F5344CB8AC3E}">
        <p14:creationId xmlns:p14="http://schemas.microsoft.com/office/powerpoint/2010/main" val="9578817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C60DD275-4246-401E-BA17-E6BAE60632D0}"/>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id="{49CD258A-AD72-42B2-ACCF-A5966C93E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id="{FCC04B38-87A0-4292-84B8-0EE3BAC31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id="{6760FB0B-1ABC-4A59-A737-277D091FD5A7}"/>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id="{CA6693FD-857D-4189-BA78-21BFBE636C2C}"/>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5" name="图片 14">
              <a:extLst>
                <a:ext uri="{FF2B5EF4-FFF2-40B4-BE49-F238E27FC236}">
                  <a16:creationId xmlns:a16="http://schemas.microsoft.com/office/drawing/2014/main" id="{7ACB3BA8-ACD1-4DBF-8113-171993D78EE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6" name="图片 15">
              <a:extLst>
                <a:ext uri="{FF2B5EF4-FFF2-40B4-BE49-F238E27FC236}">
                  <a16:creationId xmlns:a16="http://schemas.microsoft.com/office/drawing/2014/main" id="{ABCAA27F-064C-4803-B10A-7CC06377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7" name="图片 16">
              <a:extLst>
                <a:ext uri="{FF2B5EF4-FFF2-40B4-BE49-F238E27FC236}">
                  <a16:creationId xmlns:a16="http://schemas.microsoft.com/office/drawing/2014/main" id="{09C9CDD6-0BAF-415B-A1AA-F363B4B7B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 name="Picture 2">
            <a:extLst>
              <a:ext uri="{FF2B5EF4-FFF2-40B4-BE49-F238E27FC236}">
                <a16:creationId xmlns:a16="http://schemas.microsoft.com/office/drawing/2014/main" id="{85082E29-C460-4E50-925C-16C012338096}"/>
              </a:ext>
            </a:extLst>
          </p:cNvPr>
          <p:cNvPicPr>
            <a:picLocks noChangeAspect="1"/>
          </p:cNvPicPr>
          <p:nvPr/>
        </p:nvPicPr>
        <p:blipFill>
          <a:blip r:embed="rId7"/>
          <a:stretch>
            <a:fillRect/>
          </a:stretch>
        </p:blipFill>
        <p:spPr>
          <a:xfrm>
            <a:off x="2622159" y="176740"/>
            <a:ext cx="6090432" cy="1018120"/>
          </a:xfrm>
          <a:prstGeom prst="rect">
            <a:avLst/>
          </a:prstGeom>
        </p:spPr>
      </p:pic>
      <p:sp>
        <p:nvSpPr>
          <p:cNvPr id="5" name="TextBox 4">
            <a:extLst>
              <a:ext uri="{FF2B5EF4-FFF2-40B4-BE49-F238E27FC236}">
                <a16:creationId xmlns:a16="http://schemas.microsoft.com/office/drawing/2014/main" id="{9DF25453-BFE9-4FF3-849D-43EA472336A3}"/>
              </a:ext>
            </a:extLst>
          </p:cNvPr>
          <p:cNvSpPr txBox="1"/>
          <p:nvPr/>
        </p:nvSpPr>
        <p:spPr>
          <a:xfrm>
            <a:off x="534719" y="1092860"/>
            <a:ext cx="11374251" cy="1384995"/>
          </a:xfrm>
          <a:prstGeom prst="rect">
            <a:avLst/>
          </a:prstGeom>
          <a:noFill/>
        </p:spPr>
        <p:txBody>
          <a:bodyPr wrap="square" rtlCol="0">
            <a:spAutoFit/>
          </a:bodyPr>
          <a:lstStyle/>
          <a:p>
            <a:pPr algn="just"/>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C</a:t>
            </a:r>
            <a:r>
              <a:rPr lang="vi-VN" sz="2800" b="1" dirty="0">
                <a:latin typeface="Times New Roman" pitchFamily="18" charset="0"/>
                <a:cs typeface="Times New Roman" pitchFamily="18" charset="0"/>
              </a:rPr>
              <a:t>ùng với người thân thường xuyên chọn mua đồ ăn sạch, đồ uống lành cho gia đình, thảo luận với người thân về nhãn mác hàng hoá được bán trong siêu thị, ngoài chợ.</a:t>
            </a:r>
            <a:endParaRPr lang="en-US" sz="2800" b="1"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3B80A81C-0235-4840-BF23-BE39C30E7922}"/>
              </a:ext>
            </a:extLst>
          </p:cNvPr>
          <p:cNvSpPr txBox="1"/>
          <p:nvPr/>
        </p:nvSpPr>
        <p:spPr>
          <a:xfrm>
            <a:off x="534718" y="2646877"/>
            <a:ext cx="11493995" cy="523220"/>
          </a:xfrm>
          <a:prstGeom prst="rect">
            <a:avLst/>
          </a:prstGeom>
          <a:noFill/>
        </p:spPr>
        <p:txBody>
          <a:bodyPr wrap="square" rtlCol="0">
            <a:spAutoFit/>
          </a:bodyPr>
          <a:lstStyle/>
          <a:p>
            <a:pPr algn="just"/>
            <a:r>
              <a:rPr lang="vi-VN" sz="2800" b="1" dirty="0">
                <a:latin typeface="+mj-lt"/>
                <a:cs typeface="Calibri" panose="020F0502020204030204" pitchFamily="34" charset="0"/>
              </a:rPr>
              <a:t>Tìm hiểu thêm về cách bảo quản thực phẩm sao cho tươi ngon và an toàn</a:t>
            </a:r>
            <a:r>
              <a:rPr lang="vi-VN" sz="2800" b="1" dirty="0">
                <a:solidFill>
                  <a:srgbClr val="0070C0"/>
                </a:solidFill>
                <a:latin typeface="+mj-lt"/>
                <a:cs typeface="Calibri" panose="020F0502020204030204" pitchFamily="34" charset="0"/>
              </a:rPr>
              <a:t>.</a:t>
            </a:r>
            <a:endParaRPr lang="en-US" sz="2800"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2770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743A3-3CD5-4C9E-9AC7-54ED437EFA8B}"/>
              </a:ext>
            </a:extLst>
          </p:cNvPr>
          <p:cNvPicPr>
            <a:picLocks noChangeAspect="1"/>
          </p:cNvPicPr>
          <p:nvPr/>
        </p:nvPicPr>
        <p:blipFill>
          <a:blip r:embed="rId4"/>
          <a:stretch>
            <a:fillRect/>
          </a:stretch>
        </p:blipFill>
        <p:spPr>
          <a:xfrm>
            <a:off x="918433" y="459612"/>
            <a:ext cx="9736156" cy="3151905"/>
          </a:xfrm>
          <a:prstGeom prst="rect">
            <a:avLst/>
          </a:prstGeom>
        </p:spPr>
      </p:pic>
    </p:spTree>
    <p:custDataLst>
      <p:tags r:id="rId1"/>
    </p:custDataLst>
    <p:extLst>
      <p:ext uri="{BB962C8B-B14F-4D97-AF65-F5344CB8AC3E}">
        <p14:creationId xmlns:p14="http://schemas.microsoft.com/office/powerpoint/2010/main" val="36009431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766240" y="2315884"/>
            <a:ext cx="5110222" cy="3214491"/>
          </a:xfrm>
          <a:prstGeom prst="rect">
            <a:avLst/>
          </a:prstGeom>
        </p:spPr>
      </p:pic>
      <p:sp>
        <p:nvSpPr>
          <p:cNvPr id="18" name="Speech Bubble: Oval 17">
            <a:extLst>
              <a:ext uri="{FF2B5EF4-FFF2-40B4-BE49-F238E27FC236}">
                <a16:creationId xmlns:a16="http://schemas.microsoft.com/office/drawing/2014/main" id="{D5DBACB2-6AE3-FED3-C1A8-77C7839A7908}"/>
              </a:ext>
            </a:extLst>
          </p:cNvPr>
          <p:cNvSpPr/>
          <p:nvPr/>
        </p:nvSpPr>
        <p:spPr>
          <a:xfrm>
            <a:off x="0" y="789786"/>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宋体"/>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1209729"/>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Các</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tổ</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trưởng</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báo</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cáo</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quả</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hoạt</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động</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tuần</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của</a:t>
            </a:r>
            <a:r>
              <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tổ</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Lớp</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trưởng</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báo</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cáo</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kết</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quả</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học</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tập</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của</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lớp</a:t>
            </a:r>
            <a:r>
              <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rPr>
              <a:t> trong </a:t>
            </a:r>
            <a:r>
              <a:rPr kumimoji="0" lang="vi-VN" sz="2800" b="1" i="0" u="none" strike="noStrike" kern="1200" cap="none" spc="0" normalizeH="0" baseline="0" noProof="0" dirty="0" err="1">
                <a:ln>
                  <a:noFill/>
                </a:ln>
                <a:solidFill>
                  <a:prstClr val="black"/>
                </a:solidFill>
                <a:effectLst/>
                <a:uLnTx/>
                <a:uFillTx/>
                <a:latin typeface="Times New Roman" pitchFamily="18" charset="0"/>
                <a:ea typeface="宋体"/>
                <a:cs typeface="Times New Roman" pitchFamily="18" charset="0"/>
              </a:rPr>
              <a:t>tuần</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宋体"/>
              <a:cs typeface="Times New Roman" pitchFamily="18" charset="0"/>
            </a:endParaRPr>
          </a:p>
        </p:txBody>
      </p:sp>
    </p:spTree>
    <p:extLst>
      <p:ext uri="{BB962C8B-B14F-4D97-AF65-F5344CB8AC3E}">
        <p14:creationId xmlns:p14="http://schemas.microsoft.com/office/powerpoint/2010/main" val="39105079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191638DA-6195-4DAD-A378-F7CA7DC930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70296" y="888292"/>
            <a:ext cx="5110222" cy="3214491"/>
          </a:xfrm>
          <a:prstGeom prst="rect">
            <a:avLst/>
          </a:prstGeom>
        </p:spPr>
      </p:pic>
      <p:grpSp>
        <p:nvGrpSpPr>
          <p:cNvPr id="8" name="Group 12">
            <a:extLst>
              <a:ext uri="{FF2B5EF4-FFF2-40B4-BE49-F238E27FC236}">
                <a16:creationId xmlns:a16="http://schemas.microsoft.com/office/drawing/2014/main" id="{04BA04E8-CB60-4106-A2DF-A8ED649FD46B}"/>
              </a:ext>
            </a:extLst>
          </p:cNvPr>
          <p:cNvGrpSpPr/>
          <p:nvPr/>
        </p:nvGrpSpPr>
        <p:grpSpPr>
          <a:xfrm>
            <a:off x="0" y="1"/>
            <a:ext cx="12192000" cy="300351"/>
            <a:chOff x="0" y="0"/>
            <a:chExt cx="6186311" cy="152400"/>
          </a:xfrm>
          <a:solidFill>
            <a:schemeClr val="bg1"/>
          </a:solidFill>
        </p:grpSpPr>
        <p:sp>
          <p:nvSpPr>
            <p:cNvPr id="9" name="Freeform 13">
              <a:extLst>
                <a:ext uri="{FF2B5EF4-FFF2-40B4-BE49-F238E27FC236}">
                  <a16:creationId xmlns:a16="http://schemas.microsoft.com/office/drawing/2014/main" id="{77526AF0-8423-4F3C-9BC0-62DAA776985E}"/>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2" name="Group 16">
            <a:extLst>
              <a:ext uri="{FF2B5EF4-FFF2-40B4-BE49-F238E27FC236}">
                <a16:creationId xmlns:a16="http://schemas.microsoft.com/office/drawing/2014/main" id="{24FAF6D8-40EA-4B5F-860E-C5692B9F08E9}"/>
              </a:ext>
            </a:extLst>
          </p:cNvPr>
          <p:cNvGrpSpPr/>
          <p:nvPr/>
        </p:nvGrpSpPr>
        <p:grpSpPr>
          <a:xfrm rot="-5400000">
            <a:off x="9853293" y="2046129"/>
            <a:ext cx="4377064" cy="300351"/>
            <a:chOff x="0" y="0"/>
            <a:chExt cx="2220955" cy="152400"/>
          </a:xfrm>
          <a:solidFill>
            <a:schemeClr val="bg1"/>
          </a:solidFill>
        </p:grpSpPr>
        <p:sp>
          <p:nvSpPr>
            <p:cNvPr id="13" name="Freeform 17">
              <a:extLst>
                <a:ext uri="{FF2B5EF4-FFF2-40B4-BE49-F238E27FC236}">
                  <a16:creationId xmlns:a16="http://schemas.microsoft.com/office/drawing/2014/main" id="{69E258FD-55BA-4F54-882C-F3C985BC77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sp>
        <p:nvSpPr>
          <p:cNvPr id="15" name="TextBox 14">
            <a:extLst>
              <a:ext uri="{FF2B5EF4-FFF2-40B4-BE49-F238E27FC236}">
                <a16:creationId xmlns:a16="http://schemas.microsoft.com/office/drawing/2014/main" id="{5AA3014E-DE09-414E-BAB0-D267D0C6FF6E}"/>
              </a:ext>
            </a:extLst>
          </p:cNvPr>
          <p:cNvSpPr txBox="1"/>
          <p:nvPr/>
        </p:nvSpPr>
        <p:spPr>
          <a:xfrm>
            <a:off x="3869116" y="1338910"/>
            <a:ext cx="4611781"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Góc</a:t>
            </a:r>
            <a:r>
              <a:rPr kumimoji="0" lang="en-US" sz="6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66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tuyên</a:t>
            </a:r>
            <a:r>
              <a:rPr kumimoji="0" lang="en-US" sz="6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66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dương</a:t>
            </a:r>
            <a:endParaRPr kumimoji="0" lang="en-US" sz="66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0AC6E3FD-5FAE-4121-9AE5-DEE1D051ABD2}"/>
              </a:ext>
            </a:extLst>
          </p:cNvPr>
          <p:cNvSpPr txBox="1"/>
          <p:nvPr/>
        </p:nvSpPr>
        <p:spPr>
          <a:xfrm>
            <a:off x="683902" y="3470027"/>
            <a:ext cx="2886394"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Ngôi</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sao</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học</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tốt</a:t>
            </a:r>
            <a:endPar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6D1C1967-2843-443D-A4AC-E6D329EAEFEF}"/>
              </a:ext>
            </a:extLst>
          </p:cNvPr>
          <p:cNvSpPr txBox="1"/>
          <p:nvPr/>
        </p:nvSpPr>
        <p:spPr>
          <a:xfrm>
            <a:off x="8837031" y="3325194"/>
            <a:ext cx="2886394"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Ngôi</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sao</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học</a:t>
            </a:r>
            <a:r>
              <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267"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tốt</a:t>
            </a:r>
            <a:endParaRPr kumimoji="0" lang="en-US" sz="4267"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902762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18"/>
                                        </p:tgtEl>
                                      </p:cBhvr>
                                    </p:animEffect>
                                    <p:animScale>
                                      <p:cBhvr>
                                        <p:cTn id="26" dur="250" autoRev="1" fill="hold"/>
                                        <p:tgtEl>
                                          <p:spTgt spid="18"/>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8" grpId="1" animBg="1"/>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E9C8C-E9B1-4B3C-A6FA-6FC37697C1E2}"/>
              </a:ext>
            </a:extLst>
          </p:cNvPr>
          <p:cNvPicPr>
            <a:picLocks noChangeAspect="1"/>
          </p:cNvPicPr>
          <p:nvPr/>
        </p:nvPicPr>
        <p:blipFill>
          <a:blip r:embed="rId2"/>
          <a:stretch>
            <a:fillRect/>
          </a:stretch>
        </p:blipFill>
        <p:spPr>
          <a:xfrm>
            <a:off x="1279102" y="388946"/>
            <a:ext cx="8096190" cy="2505673"/>
          </a:xfrm>
          <a:prstGeom prst="rect">
            <a:avLst/>
          </a:prstGeom>
        </p:spPr>
      </p:pic>
      <p:grpSp>
        <p:nvGrpSpPr>
          <p:cNvPr id="6" name="组合 69">
            <a:extLst>
              <a:ext uri="{FF2B5EF4-FFF2-40B4-BE49-F238E27FC236}">
                <a16:creationId xmlns:a16="http://schemas.microsoft.com/office/drawing/2014/main" id="{E21E0103-3732-4AC6-B585-BFE96DEC77C6}"/>
              </a:ext>
            </a:extLst>
          </p:cNvPr>
          <p:cNvGrpSpPr/>
          <p:nvPr/>
        </p:nvGrpSpPr>
        <p:grpSpPr>
          <a:xfrm>
            <a:off x="4116799" y="3451579"/>
            <a:ext cx="4086960" cy="2608564"/>
            <a:chOff x="5736735" y="2728183"/>
            <a:chExt cx="5516445" cy="3428646"/>
          </a:xfrm>
        </p:grpSpPr>
        <p:pic>
          <p:nvPicPr>
            <p:cNvPr id="9" name="图片 68">
              <a:extLst>
                <a:ext uri="{FF2B5EF4-FFF2-40B4-BE49-F238E27FC236}">
                  <a16:creationId xmlns:a16="http://schemas.microsoft.com/office/drawing/2014/main" id="{344E128C-A2B5-4F6D-8ABE-89A78A065A72}"/>
                </a:ext>
              </a:extLst>
            </p:cNvPr>
            <p:cNvPicPr>
              <a:picLocks noChangeAspect="1"/>
            </p:cNvPicPr>
            <p:nvPr/>
          </p:nvPicPr>
          <p:blipFill>
            <a:blip r:embed="rId3"/>
            <a:srcRect t="11154" r="55753"/>
            <a:stretch>
              <a:fillRect/>
            </a:stretch>
          </p:blipFill>
          <p:spPr>
            <a:xfrm rot="1517539">
              <a:off x="5736735" y="2728183"/>
              <a:ext cx="3487868" cy="3428646"/>
            </a:xfrm>
            <a:custGeom>
              <a:avLst/>
              <a:gdLst>
                <a:gd name="connsiteX0" fmla="*/ 0 w 3487868"/>
                <a:gd name="connsiteY0" fmla="*/ 0 h 3428646"/>
                <a:gd name="connsiteX1" fmla="*/ 3487868 w 3487868"/>
                <a:gd name="connsiteY1" fmla="*/ 0 h 3428646"/>
                <a:gd name="connsiteX2" fmla="*/ 3487868 w 3487868"/>
                <a:gd name="connsiteY2" fmla="*/ 3428646 h 3428646"/>
                <a:gd name="connsiteX3" fmla="*/ 0 w 3487868"/>
                <a:gd name="connsiteY3" fmla="*/ 3428646 h 3428646"/>
                <a:gd name="connsiteX4" fmla="*/ 0 w 3487868"/>
                <a:gd name="connsiteY4" fmla="*/ 0 h 342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7868" h="3428646">
                  <a:moveTo>
                    <a:pt x="0" y="0"/>
                  </a:moveTo>
                  <a:lnTo>
                    <a:pt x="3487868" y="0"/>
                  </a:lnTo>
                  <a:lnTo>
                    <a:pt x="3487868" y="3428646"/>
                  </a:lnTo>
                  <a:lnTo>
                    <a:pt x="0" y="3428646"/>
                  </a:lnTo>
                  <a:lnTo>
                    <a:pt x="0" y="0"/>
                  </a:lnTo>
                  <a:close/>
                </a:path>
              </a:pathLst>
            </a:custGeom>
          </p:spPr>
        </p:pic>
        <p:pic>
          <p:nvPicPr>
            <p:cNvPr id="10" name="图片 67">
              <a:extLst>
                <a:ext uri="{FF2B5EF4-FFF2-40B4-BE49-F238E27FC236}">
                  <a16:creationId xmlns:a16="http://schemas.microsoft.com/office/drawing/2014/main" id="{AA862DA3-D673-4654-860C-A7EDBB8C6A13}"/>
                </a:ext>
              </a:extLst>
            </p:cNvPr>
            <p:cNvPicPr>
              <a:picLocks noChangeAspect="1"/>
            </p:cNvPicPr>
            <p:nvPr/>
          </p:nvPicPr>
          <p:blipFill>
            <a:blip r:embed="rId3"/>
            <a:srcRect l="52736" t="11154"/>
            <a:stretch>
              <a:fillRect/>
            </a:stretch>
          </p:blipFill>
          <p:spPr>
            <a:xfrm rot="20391307">
              <a:off x="8148797" y="3287526"/>
              <a:ext cx="3104383" cy="2856840"/>
            </a:xfrm>
            <a:custGeom>
              <a:avLst/>
              <a:gdLst>
                <a:gd name="connsiteX0" fmla="*/ 0 w 3725735"/>
                <a:gd name="connsiteY0" fmla="*/ 0 h 3428646"/>
                <a:gd name="connsiteX1" fmla="*/ 3725735 w 3725735"/>
                <a:gd name="connsiteY1" fmla="*/ 0 h 3428646"/>
                <a:gd name="connsiteX2" fmla="*/ 3725735 w 3725735"/>
                <a:gd name="connsiteY2" fmla="*/ 3428646 h 3428646"/>
                <a:gd name="connsiteX3" fmla="*/ 0 w 3725735"/>
                <a:gd name="connsiteY3" fmla="*/ 3428646 h 3428646"/>
                <a:gd name="connsiteX4" fmla="*/ 0 w 3725735"/>
                <a:gd name="connsiteY4" fmla="*/ 0 h 342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735" h="3428646">
                  <a:moveTo>
                    <a:pt x="0" y="0"/>
                  </a:moveTo>
                  <a:lnTo>
                    <a:pt x="3725735" y="0"/>
                  </a:lnTo>
                  <a:lnTo>
                    <a:pt x="3725735" y="3428646"/>
                  </a:lnTo>
                  <a:lnTo>
                    <a:pt x="0" y="3428646"/>
                  </a:lnTo>
                  <a:lnTo>
                    <a:pt x="0" y="0"/>
                  </a:lnTo>
                  <a:close/>
                </a:path>
              </a:pathLst>
            </a:custGeom>
          </p:spPr>
        </p:pic>
      </p:grpSp>
    </p:spTree>
    <p:extLst>
      <p:ext uri="{BB962C8B-B14F-4D97-AF65-F5344CB8AC3E}">
        <p14:creationId xmlns:p14="http://schemas.microsoft.com/office/powerpoint/2010/main" val="5359703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26939-D86B-410E-8276-A93266AD320F}"/>
              </a:ext>
            </a:extLst>
          </p:cNvPr>
          <p:cNvPicPr>
            <a:picLocks noChangeAspect="1"/>
          </p:cNvPicPr>
          <p:nvPr/>
        </p:nvPicPr>
        <p:blipFill>
          <a:blip r:embed="rId2"/>
          <a:stretch>
            <a:fillRect/>
          </a:stretch>
        </p:blipFill>
        <p:spPr>
          <a:xfrm>
            <a:off x="2707239" y="642257"/>
            <a:ext cx="7922621" cy="1206677"/>
          </a:xfrm>
          <a:prstGeom prst="rect">
            <a:avLst/>
          </a:prstGeom>
        </p:spPr>
      </p:pic>
      <p:sp>
        <p:nvSpPr>
          <p:cNvPr id="7" name="TextBox 6">
            <a:extLst>
              <a:ext uri="{FF2B5EF4-FFF2-40B4-BE49-F238E27FC236}">
                <a16:creationId xmlns:a16="http://schemas.microsoft.com/office/drawing/2014/main" id="{FB79D685-BD12-4C12-84C1-82519023E389}"/>
              </a:ext>
            </a:extLst>
          </p:cNvPr>
          <p:cNvSpPr txBox="1"/>
          <p:nvPr/>
        </p:nvSpPr>
        <p:spPr>
          <a:xfrm>
            <a:off x="598715" y="2213373"/>
            <a:ext cx="11192718" cy="1077217"/>
          </a:xfrm>
          <a:prstGeom prst="rect">
            <a:avLst/>
          </a:prstGeom>
          <a:solidFill>
            <a:schemeClr val="bg1"/>
          </a:solid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Chia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sẻ</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với</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bạn</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kinh</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nghiệm</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phát</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hiện</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thực</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phẩm</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không</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an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toàn</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và</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lựa</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chọn</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thực</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phẩm</a:t>
            </a:r>
            <a:r>
              <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itchFamily="18" charset="0"/>
                <a:ea typeface="Times New Roman" pitchFamily="18" charset="0"/>
                <a:cs typeface="Times New Roman" pitchFamily="18" charset="0"/>
              </a:rPr>
              <a:t>sạch</a:t>
            </a:r>
            <a:endParaRPr kumimoji="0" lang="en-US" sz="3200" b="1" i="0" u="none" strike="noStrike" kern="1200" cap="none" spc="0" normalizeH="0" baseline="0" noProof="0" dirty="0">
              <a:ln>
                <a:noFill/>
              </a:ln>
              <a:solidFill>
                <a:srgbClr val="0070C0"/>
              </a:solidFill>
              <a:effectLst/>
              <a:uLnTx/>
              <a:uFillTx/>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934413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5">
            <a:extLst>
              <a:ext uri="{FF2B5EF4-FFF2-40B4-BE49-F238E27FC236}">
                <a16:creationId xmlns:a16="http://schemas.microsoft.com/office/drawing/2014/main" id="{497391C2-B70B-4657-AD67-375673C3FD23}"/>
              </a:ext>
            </a:extLst>
          </p:cNvPr>
          <p:cNvSpPr txBox="1"/>
          <p:nvPr/>
        </p:nvSpPr>
        <p:spPr>
          <a:xfrm>
            <a:off x="729343" y="635229"/>
            <a:ext cx="10722427" cy="1081322"/>
          </a:xfrm>
          <a:prstGeom prst="rect">
            <a:avLst/>
          </a:prstGeom>
          <a:noFill/>
        </p:spPr>
        <p:txBody>
          <a:bodyPr wrap="square" rtlCol="0">
            <a:spAutoFit/>
          </a:bodyPr>
          <a:lstStyle/>
          <a:p>
            <a:pPr marL="0" marR="0" algn="just">
              <a:lnSpc>
                <a:spcPct val="120000"/>
              </a:lnSpc>
            </a:pPr>
            <a:r>
              <a:rPr lang="nl-NL" sz="2800" b="1" dirty="0">
                <a:effectLst/>
                <a:latin typeface="Times New Roman" pitchFamily="18" charset="0"/>
                <a:ea typeface="SimSun" panose="02010600030101010101" pitchFamily="2" charset="-122"/>
                <a:cs typeface="Times New Roman" pitchFamily="18" charset="0"/>
              </a:rPr>
              <a:t>Nêu những giác quan cần sử dụng để đánh giá thực phẩm an toàn hay không an toàn? </a:t>
            </a:r>
            <a:endParaRPr lang="en-US" sz="2800" b="1" dirty="0">
              <a:effectLst/>
              <a:latin typeface="Times New Roman" pitchFamily="18" charset="0"/>
              <a:ea typeface="SimSun" panose="02010600030101010101" pitchFamily="2" charset="-122"/>
              <a:cs typeface="Times New Roman" pitchFamily="18" charset="0"/>
            </a:endParaRPr>
          </a:p>
        </p:txBody>
      </p:sp>
      <p:sp>
        <p:nvSpPr>
          <p:cNvPr id="29" name="TextBox 28">
            <a:extLst>
              <a:ext uri="{FF2B5EF4-FFF2-40B4-BE49-F238E27FC236}">
                <a16:creationId xmlns:a16="http://schemas.microsoft.com/office/drawing/2014/main" id="{6623FFE1-CD81-46B4-9E24-69A361E2CEBF}"/>
              </a:ext>
            </a:extLst>
          </p:cNvPr>
          <p:cNvSpPr txBox="1"/>
          <p:nvPr/>
        </p:nvSpPr>
        <p:spPr>
          <a:xfrm>
            <a:off x="729343" y="2332498"/>
            <a:ext cx="10689771" cy="1077218"/>
          </a:xfrm>
          <a:prstGeom prst="rect">
            <a:avLst/>
          </a:prstGeom>
          <a:solidFill>
            <a:schemeClr val="bg1"/>
          </a:solid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giác</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quan</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cần</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sử</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dụng</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để</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đánh</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giá</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thực</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phẩm</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an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toàn</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hay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không</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an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toàn</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thị</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giác</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thính</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giác</a:t>
            </a:r>
            <a:r>
              <a:rPr kumimoji="0" lang="en-US" sz="3200" b="1" i="0"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a:t>
            </a:r>
          </a:p>
        </p:txBody>
      </p:sp>
    </p:spTree>
    <p:extLst>
      <p:ext uri="{BB962C8B-B14F-4D97-AF65-F5344CB8AC3E}">
        <p14:creationId xmlns:p14="http://schemas.microsoft.com/office/powerpoint/2010/main" val="23437828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able, indoor, toy&#10;&#10;Description automatically generated">
            <a:extLst>
              <a:ext uri="{FF2B5EF4-FFF2-40B4-BE49-F238E27FC236}">
                <a16:creationId xmlns:a16="http://schemas.microsoft.com/office/drawing/2014/main" id="{B5EE72E8-F8D6-4442-8444-452FFEFD2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730" y="2832841"/>
            <a:ext cx="4898845" cy="3007245"/>
          </a:xfrm>
          <a:prstGeom prst="rect">
            <a:avLst/>
          </a:prstGeom>
        </p:spPr>
      </p:pic>
      <p:grpSp>
        <p:nvGrpSpPr>
          <p:cNvPr id="3" name="组合 14">
            <a:extLst>
              <a:ext uri="{FF2B5EF4-FFF2-40B4-BE49-F238E27FC236}">
                <a16:creationId xmlns:a16="http://schemas.microsoft.com/office/drawing/2014/main" id="{A2350CAB-3BE1-45B7-A639-B559D8470587}"/>
              </a:ext>
            </a:extLst>
          </p:cNvPr>
          <p:cNvGrpSpPr/>
          <p:nvPr/>
        </p:nvGrpSpPr>
        <p:grpSpPr>
          <a:xfrm>
            <a:off x="312326" y="229966"/>
            <a:ext cx="5190758" cy="2107129"/>
            <a:chOff x="1451314" y="2141289"/>
            <a:chExt cx="5190758" cy="2107129"/>
          </a:xfrm>
        </p:grpSpPr>
        <p:pic>
          <p:nvPicPr>
            <p:cNvPr id="4" name="图片 15">
              <a:extLst>
                <a:ext uri="{FF2B5EF4-FFF2-40B4-BE49-F238E27FC236}">
                  <a16:creationId xmlns:a16="http://schemas.microsoft.com/office/drawing/2014/main" id="{6E2ADA83-0395-4168-9BC6-8749FDE57706}"/>
                </a:ext>
              </a:extLst>
            </p:cNvPr>
            <p:cNvPicPr>
              <a:picLocks noChangeAspect="1"/>
            </p:cNvPicPr>
            <p:nvPr/>
          </p:nvPicPr>
          <p:blipFill>
            <a:blip r:embed="rId3"/>
            <a:stretch>
              <a:fillRect/>
            </a:stretch>
          </p:blipFill>
          <p:spPr>
            <a:xfrm>
              <a:off x="1451314" y="2141289"/>
              <a:ext cx="5190758" cy="2107129"/>
            </a:xfrm>
            <a:prstGeom prst="rect">
              <a:avLst/>
            </a:prstGeom>
          </p:spPr>
        </p:pic>
        <p:grpSp>
          <p:nvGrpSpPr>
            <p:cNvPr id="5" name="组合 16">
              <a:extLst>
                <a:ext uri="{FF2B5EF4-FFF2-40B4-BE49-F238E27FC236}">
                  <a16:creationId xmlns:a16="http://schemas.microsoft.com/office/drawing/2014/main" id="{DE535FC9-0B6D-4C66-8AFB-B6BCFDA2F2EC}"/>
                </a:ext>
              </a:extLst>
            </p:cNvPr>
            <p:cNvGrpSpPr/>
            <p:nvPr/>
          </p:nvGrpSpPr>
          <p:grpSpPr>
            <a:xfrm>
              <a:off x="1751426" y="2438416"/>
              <a:ext cx="4597737" cy="1500505"/>
              <a:chOff x="1008919" y="3347316"/>
              <a:chExt cx="4597737" cy="1500505"/>
            </a:xfrm>
          </p:grpSpPr>
          <p:sp>
            <p:nvSpPr>
              <p:cNvPr id="6" name="文本框 25">
                <a:extLst>
                  <a:ext uri="{FF2B5EF4-FFF2-40B4-BE49-F238E27FC236}">
                    <a16:creationId xmlns:a16="http://schemas.microsoft.com/office/drawing/2014/main" id="{497391C2-B70B-4657-AD67-375673C3FD23}"/>
                  </a:ext>
                </a:extLst>
              </p:cNvPr>
              <p:cNvSpPr txBox="1"/>
              <p:nvPr/>
            </p:nvSpPr>
            <p:spPr>
              <a:xfrm>
                <a:off x="1633975" y="3455452"/>
                <a:ext cx="3972681" cy="139236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Times New Roman" pitchFamily="18" charset="0"/>
                    <a:ea typeface="SimSun" panose="02010600030101010101" pitchFamily="2" charset="-122"/>
                    <a:cs typeface="Times New Roman" pitchFamily="18" charset="0"/>
                  </a:rPr>
                  <a:t>Nêu những kiến thức em mới biết thêm về cách lựa chọn thực phẩm sạch.</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SimSun" panose="02010600030101010101" pitchFamily="2" charset="-122"/>
                  <a:cs typeface="Times New Roman" pitchFamily="18" charset="0"/>
                </a:endParaRPr>
              </a:p>
            </p:txBody>
          </p:sp>
          <p:grpSp>
            <p:nvGrpSpPr>
              <p:cNvPr id="7" name="组合 18">
                <a:extLst>
                  <a:ext uri="{FF2B5EF4-FFF2-40B4-BE49-F238E27FC236}">
                    <a16:creationId xmlns:a16="http://schemas.microsoft.com/office/drawing/2014/main" id="{B0C7E683-C626-4E1D-B9A1-857D4FEF2F71}"/>
                  </a:ext>
                </a:extLst>
              </p:cNvPr>
              <p:cNvGrpSpPr/>
              <p:nvPr/>
            </p:nvGrpSpPr>
            <p:grpSpPr>
              <a:xfrm rot="19663740">
                <a:off x="1008919" y="3347316"/>
                <a:ext cx="265913" cy="204431"/>
                <a:chOff x="10766636" y="3941730"/>
                <a:chExt cx="425565" cy="327171"/>
              </a:xfrm>
            </p:grpSpPr>
            <p:sp>
              <p:nvSpPr>
                <p:cNvPr id="10" name="Freeform 110">
                  <a:extLst>
                    <a:ext uri="{FF2B5EF4-FFF2-40B4-BE49-F238E27FC236}">
                      <a16:creationId xmlns:a16="http://schemas.microsoft.com/office/drawing/2014/main" id="{76F6A6F4-91D6-4650-BC2B-DC7131A232A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1" name="Freeform 111">
                  <a:extLst>
                    <a:ext uri="{FF2B5EF4-FFF2-40B4-BE49-F238E27FC236}">
                      <a16:creationId xmlns:a16="http://schemas.microsoft.com/office/drawing/2014/main" id="{5066FF1F-3FB9-4E19-85DE-CB67132912C3}"/>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2" name="Freeform 112">
                  <a:extLst>
                    <a:ext uri="{FF2B5EF4-FFF2-40B4-BE49-F238E27FC236}">
                      <a16:creationId xmlns:a16="http://schemas.microsoft.com/office/drawing/2014/main" id="{299135B3-6AD8-4A7F-93C1-346809939B6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pSp>
      </p:grpSp>
      <p:pic>
        <p:nvPicPr>
          <p:cNvPr id="15" name="Picture 14">
            <a:extLst>
              <a:ext uri="{FF2B5EF4-FFF2-40B4-BE49-F238E27FC236}">
                <a16:creationId xmlns:a16="http://schemas.microsoft.com/office/drawing/2014/main" id="{63FDF116-0E5F-4285-A2CF-F42E4C3D26C1}"/>
              </a:ext>
            </a:extLst>
          </p:cNvPr>
          <p:cNvPicPr>
            <a:picLocks noChangeAspect="1"/>
          </p:cNvPicPr>
          <p:nvPr/>
        </p:nvPicPr>
        <p:blipFill>
          <a:blip r:embed="rId4"/>
          <a:stretch>
            <a:fillRect/>
          </a:stretch>
        </p:blipFill>
        <p:spPr>
          <a:xfrm>
            <a:off x="5648325" y="733425"/>
            <a:ext cx="6477000" cy="1771650"/>
          </a:xfrm>
          <a:prstGeom prst="rect">
            <a:avLst/>
          </a:prstGeom>
        </p:spPr>
      </p:pic>
    </p:spTree>
    <p:extLst>
      <p:ext uri="{BB962C8B-B14F-4D97-AF65-F5344CB8AC3E}">
        <p14:creationId xmlns:p14="http://schemas.microsoft.com/office/powerpoint/2010/main" val="35924011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76225C-24D7-45B7-9A94-99D645E6CD53}"/>
              </a:ext>
            </a:extLst>
          </p:cNvPr>
          <p:cNvGraphicFramePr>
            <a:graphicFrameLocks noGrp="1"/>
          </p:cNvGraphicFramePr>
          <p:nvPr>
            <p:extLst>
              <p:ext uri="{D42A27DB-BD31-4B8C-83A1-F6EECF244321}">
                <p14:modId xmlns:p14="http://schemas.microsoft.com/office/powerpoint/2010/main" val="2931958739"/>
              </p:ext>
            </p:extLst>
          </p:nvPr>
        </p:nvGraphicFramePr>
        <p:xfrm>
          <a:off x="971550" y="691743"/>
          <a:ext cx="10325100" cy="5707784"/>
        </p:xfrm>
        <a:graphic>
          <a:graphicData uri="http://schemas.openxmlformats.org/drawingml/2006/table">
            <a:tbl>
              <a:tblPr firstRow="1" firstCol="1" bandRow="1">
                <a:tableStyleId>{00A15C55-8517-42AA-B614-E9B94910E393}</a:tableStyleId>
              </a:tblPr>
              <a:tblGrid>
                <a:gridCol w="5650884">
                  <a:extLst>
                    <a:ext uri="{9D8B030D-6E8A-4147-A177-3AD203B41FA5}">
                      <a16:colId xmlns:a16="http://schemas.microsoft.com/office/drawing/2014/main" val="1143225724"/>
                    </a:ext>
                  </a:extLst>
                </a:gridCol>
                <a:gridCol w="4674216">
                  <a:extLst>
                    <a:ext uri="{9D8B030D-6E8A-4147-A177-3AD203B41FA5}">
                      <a16:colId xmlns:a16="http://schemas.microsoft.com/office/drawing/2014/main" val="3142602827"/>
                    </a:ext>
                  </a:extLst>
                </a:gridCol>
              </a:tblGrid>
              <a:tr h="315718">
                <a:tc>
                  <a:txBody>
                    <a:bodyPr/>
                    <a:lstStyle/>
                    <a:p>
                      <a:pPr marL="0" marR="0" algn="ctr">
                        <a:lnSpc>
                          <a:spcPct val="120000"/>
                        </a:lnSpc>
                      </a:pPr>
                      <a:r>
                        <a:rPr lang="en-US" sz="2800" dirty="0" err="1">
                          <a:solidFill>
                            <a:srgbClr val="7030A0"/>
                          </a:solidFill>
                          <a:effectLst/>
                          <a:latin typeface="Times New Roman" pitchFamily="18" charset="0"/>
                          <a:cs typeface="Times New Roman" pitchFamily="18" charset="0"/>
                        </a:rPr>
                        <a:t>Đồ</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ăn</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pPr>
                      <a:r>
                        <a:rPr lang="en-US" sz="2800" dirty="0" err="1">
                          <a:solidFill>
                            <a:srgbClr val="7030A0"/>
                          </a:solidFill>
                          <a:effectLst/>
                          <a:latin typeface="Times New Roman" pitchFamily="18" charset="0"/>
                          <a:cs typeface="Times New Roman" pitchFamily="18" charset="0"/>
                        </a:rPr>
                        <a:t>Đồ</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uống</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652711"/>
                  </a:ext>
                </a:extLst>
              </a:tr>
              <a:tr h="687852">
                <a:tc>
                  <a:txBody>
                    <a:bodyPr/>
                    <a:lstStyle/>
                    <a:p>
                      <a:pPr marL="0" marR="0" algn="just">
                        <a:lnSpc>
                          <a:spcPct val="120000"/>
                        </a:lnSpc>
                      </a:pPr>
                      <a:r>
                        <a:rPr lang="en-US" sz="2800" dirty="0" err="1">
                          <a:solidFill>
                            <a:srgbClr val="7030A0"/>
                          </a:solidFill>
                          <a:effectLst/>
                          <a:latin typeface="Times New Roman" pitchFamily="18" charset="0"/>
                          <a:cs typeface="Times New Roman" pitchFamily="18" charset="0"/>
                        </a:rPr>
                        <a:t>Chọn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hoa</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quả</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tươi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không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bị</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héo</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dập</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nát</a:t>
                      </a:r>
                      <a:r>
                        <a:rPr lang="en-US" sz="2800" dirty="0">
                          <a:solidFill>
                            <a:srgbClr val="7030A0"/>
                          </a:solidFill>
                          <a:effectLst/>
                          <a:latin typeface="Times New Roman" pitchFamily="18" charset="0"/>
                          <a:cs typeface="Times New Roman" pitchFamily="18" charset="0"/>
                        </a:rPr>
                        <a:t>.</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just">
                        <a:lnSpc>
                          <a:spcPct val="120000"/>
                        </a:lnSpc>
                      </a:pPr>
                      <a:r>
                        <a:rPr lang="en-US" sz="2800" dirty="0">
                          <a:solidFill>
                            <a:srgbClr val="7030A0"/>
                          </a:solidFill>
                          <a:effectLst/>
                          <a:latin typeface="Calibri" panose="020F0502020204030204" pitchFamily="34" charset="0"/>
                          <a:cs typeface="Calibri" panose="020F0502020204030204" pitchFamily="34" charset="0"/>
                        </a:rPr>
                        <a:t> </a:t>
                      </a:r>
                      <a:r>
                        <a:rPr lang="en-US" sz="2800" dirty="0" err="1">
                          <a:solidFill>
                            <a:srgbClr val="7030A0"/>
                          </a:solidFill>
                          <a:effectLst/>
                          <a:latin typeface="Times New Roman" pitchFamily="18" charset="0"/>
                          <a:cs typeface="Times New Roman" pitchFamily="18" charset="0"/>
                        </a:rPr>
                        <a:t>Các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đồ</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uống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có</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lợi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cho</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sức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khoẻ</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nước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khoáng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sữa</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sữa</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chua</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uống</a:t>
                      </a:r>
                      <a:r>
                        <a:rPr lang="en-US" sz="2800" dirty="0">
                          <a:solidFill>
                            <a:srgbClr val="7030A0"/>
                          </a:solidFill>
                          <a:effectLst/>
                          <a:latin typeface="Times New Roman" pitchFamily="18" charset="0"/>
                          <a:cs typeface="Times New Roman" pitchFamily="18" charset="0"/>
                        </a:rPr>
                        <a:t> men </a:t>
                      </a:r>
                      <a:r>
                        <a:rPr lang="en-US" sz="2800" dirty="0" err="1">
                          <a:solidFill>
                            <a:srgbClr val="7030A0"/>
                          </a:solidFill>
                          <a:effectLst/>
                          <a:latin typeface="Times New Roman" pitchFamily="18" charset="0"/>
                          <a:cs typeface="Times New Roman" pitchFamily="18" charset="0"/>
                        </a:rPr>
                        <a:t>sống</a:t>
                      </a:r>
                      <a:r>
                        <a:rPr lang="en-US" sz="2800" dirty="0">
                          <a:solidFill>
                            <a:srgbClr val="7030A0"/>
                          </a:solidFill>
                          <a:effectLst/>
                          <a:latin typeface="Times New Roman" pitchFamily="18" charset="0"/>
                          <a:cs typeface="Times New Roman" pitchFamily="18" charset="0"/>
                        </a:rPr>
                        <a:t>,…</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6998291"/>
                  </a:ext>
                </a:extLst>
              </a:tr>
              <a:tr h="1329958">
                <a:tc>
                  <a:txBody>
                    <a:bodyPr/>
                    <a:lstStyle/>
                    <a:p>
                      <a:pPr marL="0" marR="0" algn="just">
                        <a:lnSpc>
                          <a:spcPct val="120000"/>
                        </a:lnSpc>
                      </a:pPr>
                      <a:r>
                        <a:rPr lang="en-US" sz="2800" dirty="0" err="1">
                          <a:solidFill>
                            <a:srgbClr val="7030A0"/>
                          </a:solidFill>
                          <a:effectLst/>
                          <a:latin typeface="Times New Roman" pitchFamily="18" charset="0"/>
                          <a:cs typeface="Times New Roman" pitchFamily="18" charset="0"/>
                        </a:rPr>
                        <a:t>Chọn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thịt</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có</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màu</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tươi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đàn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hồi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tốt</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săn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chắc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không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có</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mùi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và</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không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bị</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nhão</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chảy</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nước</a:t>
                      </a:r>
                      <a:r>
                        <a:rPr lang="en-US" sz="2800" dirty="0">
                          <a:solidFill>
                            <a:srgbClr val="7030A0"/>
                          </a:solidFill>
                          <a:effectLst/>
                          <a:latin typeface="Times New Roman" pitchFamily="18" charset="0"/>
                          <a:cs typeface="Times New Roman" pitchFamily="18" charset="0"/>
                        </a:rPr>
                        <a:t>.</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750508575"/>
                  </a:ext>
                </a:extLst>
              </a:tr>
              <a:tr h="848378">
                <a:tc>
                  <a:txBody>
                    <a:bodyPr/>
                    <a:lstStyle/>
                    <a:p>
                      <a:pPr marL="0" marR="0" algn="just">
                        <a:lnSpc>
                          <a:spcPct val="120000"/>
                        </a:lnSpc>
                      </a:pPr>
                      <a:r>
                        <a:rPr lang="en-US" sz="2800" dirty="0" err="1">
                          <a:solidFill>
                            <a:srgbClr val="7030A0"/>
                          </a:solidFill>
                          <a:effectLst/>
                          <a:latin typeface="Times New Roman" pitchFamily="18" charset="0"/>
                          <a:cs typeface="Times New Roman" pitchFamily="18" charset="0"/>
                        </a:rPr>
                        <a:t>Chọn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rau</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tươi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không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bị</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héo</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dập</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nát</a:t>
                      </a:r>
                      <a:r>
                        <a:rPr lang="en-US" sz="2800" dirty="0">
                          <a:solidFill>
                            <a:srgbClr val="7030A0"/>
                          </a:solidFill>
                          <a:effectLst/>
                          <a:latin typeface="Times New Roman" pitchFamily="18" charset="0"/>
                          <a:cs typeface="Times New Roman" pitchFamily="18" charset="0"/>
                        </a:rPr>
                        <a:t> hay </a:t>
                      </a:r>
                      <a:r>
                        <a:rPr lang="en-US" sz="2800" dirty="0" err="1">
                          <a:solidFill>
                            <a:srgbClr val="7030A0"/>
                          </a:solidFill>
                          <a:effectLst/>
                          <a:latin typeface="Times New Roman" pitchFamily="18" charset="0"/>
                          <a:cs typeface="Times New Roman" pitchFamily="18" charset="0"/>
                        </a:rPr>
                        <a:t>có</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lá</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vàng</a:t>
                      </a:r>
                      <a:r>
                        <a:rPr lang="en-US" sz="2800" dirty="0">
                          <a:solidFill>
                            <a:srgbClr val="7030A0"/>
                          </a:solidFill>
                          <a:effectLst/>
                          <a:latin typeface="Times New Roman" pitchFamily="18" charset="0"/>
                          <a:cs typeface="Times New Roman" pitchFamily="18" charset="0"/>
                        </a:rPr>
                        <a:t>.</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just">
                        <a:lnSpc>
                          <a:spcPct val="120000"/>
                        </a:lnSpc>
                      </a:pPr>
                      <a:r>
                        <a:rPr lang="en-US" sz="2800" dirty="0">
                          <a:solidFill>
                            <a:srgbClr val="7030A0"/>
                          </a:solidFill>
                          <a:effectLst/>
                          <a:latin typeface="Calibri" panose="020F0502020204030204" pitchFamily="34" charset="0"/>
                          <a:cs typeface="Calibri" panose="020F0502020204030204" pitchFamily="34" charset="0"/>
                        </a:rPr>
                        <a:t> </a:t>
                      </a:r>
                    </a:p>
                    <a:p>
                      <a:pPr marL="0" marR="0" algn="just">
                        <a:lnSpc>
                          <a:spcPct val="120000"/>
                        </a:lnSpc>
                      </a:pPr>
                      <a:r>
                        <a:rPr lang="en-US" sz="2800" dirty="0" err="1">
                          <a:solidFill>
                            <a:srgbClr val="7030A0"/>
                          </a:solidFill>
                          <a:effectLst/>
                          <a:latin typeface="Times New Roman" pitchFamily="18" charset="0"/>
                          <a:cs typeface="Times New Roman" pitchFamily="18" charset="0"/>
                        </a:rPr>
                        <a:t>Các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đồ</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uống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nên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hạn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chế</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nước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ngọt</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nước</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có</a:t>
                      </a:r>
                      <a:r>
                        <a:rPr lang="en-US" sz="2800" dirty="0">
                          <a:solidFill>
                            <a:srgbClr val="7030A0"/>
                          </a:solidFill>
                          <a:effectLst/>
                          <a:latin typeface="Times New Roman" pitchFamily="18" charset="0"/>
                          <a:cs typeface="Times New Roman" pitchFamily="18" charset="0"/>
                        </a:rPr>
                        <a:t> ga,…</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0294054"/>
                  </a:ext>
                </a:extLst>
              </a:tr>
              <a:tr h="1169431">
                <a:tc>
                  <a:txBody>
                    <a:bodyPr/>
                    <a:lstStyle/>
                    <a:p>
                      <a:pPr marL="0" marR="0" algn="just">
                        <a:lnSpc>
                          <a:spcPct val="120000"/>
                        </a:lnSpc>
                      </a:pPr>
                      <a:r>
                        <a:rPr lang="en-US" sz="2800" dirty="0" err="1">
                          <a:solidFill>
                            <a:srgbClr val="7030A0"/>
                          </a:solidFill>
                          <a:effectLst/>
                          <a:latin typeface="Times New Roman" pitchFamily="18" charset="0"/>
                          <a:cs typeface="Times New Roman" pitchFamily="18" charset="0"/>
                        </a:rPr>
                        <a:t>Chọn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đồ</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đóng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sẵn</a:t>
                      </a:r>
                      <a:r>
                        <a:rPr lang="en-US" sz="2800" dirty="0">
                          <a:solidFill>
                            <a:srgbClr val="7030A0"/>
                          </a:solidFill>
                          <a:effectLst/>
                          <a:latin typeface="Times New Roman" pitchFamily="18" charset="0"/>
                          <a:cs typeface="Times New Roman" pitchFamily="18" charset="0"/>
                        </a:rPr>
                        <a:t>: bao </a:t>
                      </a:r>
                      <a:r>
                        <a:rPr lang="en-US" sz="2800" dirty="0" err="1">
                          <a:solidFill>
                            <a:srgbClr val="7030A0"/>
                          </a:solidFill>
                          <a:effectLst/>
                          <a:latin typeface="Times New Roman" pitchFamily="18" charset="0"/>
                          <a:cs typeface="Times New Roman" pitchFamily="18" charset="0"/>
                        </a:rPr>
                        <a:t>bì</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còn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nguyên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vẹn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ngày</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sản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xuất</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mới</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và</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hạn</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sử</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dụng</a:t>
                      </a:r>
                      <a:r>
                        <a:rPr lang="en-US" sz="2800" dirty="0">
                          <a:solidFill>
                            <a:srgbClr val="7030A0"/>
                          </a:solidFill>
                          <a:effectLst/>
                          <a:latin typeface="Times New Roman" pitchFamily="18" charset="0"/>
                          <a:cs typeface="Times New Roman" pitchFamily="18" charset="0"/>
                        </a:rPr>
                        <a:t> </a:t>
                      </a:r>
                      <a:r>
                        <a:rPr lang="en-US" sz="2800" dirty="0" err="1">
                          <a:solidFill>
                            <a:srgbClr val="7030A0"/>
                          </a:solidFill>
                          <a:effectLst/>
                          <a:latin typeface="Times New Roman" pitchFamily="18" charset="0"/>
                          <a:cs typeface="Times New Roman" pitchFamily="18" charset="0"/>
                        </a:rPr>
                        <a:t>xa</a:t>
                      </a:r>
                      <a:r>
                        <a:rPr lang="en-US" sz="2800" dirty="0">
                          <a:solidFill>
                            <a:srgbClr val="7030A0"/>
                          </a:solidFill>
                          <a:effectLst/>
                          <a:latin typeface="Times New Roman" pitchFamily="18" charset="0"/>
                          <a:cs typeface="Times New Roman" pitchFamily="18" charset="0"/>
                        </a:rPr>
                        <a:t>.</a:t>
                      </a:r>
                      <a:endParaRPr lang="en-US" sz="2800" dirty="0">
                        <a:solidFill>
                          <a:srgbClr val="7030A0"/>
                        </a:solidFill>
                        <a:effectLst/>
                        <a:latin typeface="Times New Roman" pitchFamily="18" charset="0"/>
                        <a:ea typeface="SimSun" panose="02010600030101010101" pitchFamily="2" charset="-122"/>
                        <a:cs typeface="Times New Roman" pitchFamily="18" charset="0"/>
                      </a:endParaRPr>
                    </a:p>
                  </a:txBody>
                  <a:tcPr marL="29860" marR="29860" marT="29860" marB="29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793556053"/>
                  </a:ext>
                </a:extLst>
              </a:tr>
            </a:tbl>
          </a:graphicData>
        </a:graphic>
      </p:graphicFrame>
    </p:spTree>
    <p:extLst>
      <p:ext uri="{BB962C8B-B14F-4D97-AF65-F5344CB8AC3E}">
        <p14:creationId xmlns:p14="http://schemas.microsoft.com/office/powerpoint/2010/main" val="33483881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79D685-BD12-4C12-84C1-82519023E389}"/>
              </a:ext>
            </a:extLst>
          </p:cNvPr>
          <p:cNvSpPr txBox="1"/>
          <p:nvPr/>
        </p:nvSpPr>
        <p:spPr>
          <a:xfrm>
            <a:off x="966579" y="1013223"/>
            <a:ext cx="10462903" cy="107721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effectLst/>
                <a:uLnTx/>
                <a:uFillTx/>
                <a:latin typeface="+mj-lt"/>
                <a:ea typeface="Times New Roman" panose="02020603050405020304" pitchFamily="18" charset="0"/>
                <a:cs typeface="Calibri" panose="020F0502020204030204" pitchFamily="34" charset="0"/>
              </a:rPr>
              <a:t>Chia sẻ cách bảo quản thực phẩm sao cho tươi ngon và an toàn.</a:t>
            </a:r>
            <a:endParaRPr kumimoji="0" lang="en-US" sz="3200" b="1" i="0" u="none" strike="noStrike" kern="1200" cap="none" spc="0" normalizeH="0" baseline="0" noProof="0" dirty="0">
              <a:ln>
                <a:noFill/>
              </a:ln>
              <a:effectLst/>
              <a:uLnTx/>
              <a:uFillTx/>
              <a:latin typeface="+mj-lt"/>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F51173EF-6186-4D07-8961-376F534F8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45" y="4352925"/>
            <a:ext cx="4193038" cy="2398149"/>
          </a:xfrm>
          <a:prstGeom prst="rect">
            <a:avLst/>
          </a:prstGeom>
        </p:spPr>
      </p:pic>
      <p:pic>
        <p:nvPicPr>
          <p:cNvPr id="3" name="Picture 2">
            <a:extLst>
              <a:ext uri="{FF2B5EF4-FFF2-40B4-BE49-F238E27FC236}">
                <a16:creationId xmlns:a16="http://schemas.microsoft.com/office/drawing/2014/main" id="{04B25C8A-ACEE-494D-8C07-C613A1AF729B}"/>
              </a:ext>
            </a:extLst>
          </p:cNvPr>
          <p:cNvPicPr>
            <a:picLocks noChangeAspect="1"/>
          </p:cNvPicPr>
          <p:nvPr/>
        </p:nvPicPr>
        <p:blipFill>
          <a:blip r:embed="rId3"/>
          <a:stretch>
            <a:fillRect/>
          </a:stretch>
        </p:blipFill>
        <p:spPr>
          <a:xfrm>
            <a:off x="2995612" y="2690812"/>
            <a:ext cx="7967663" cy="1788163"/>
          </a:xfrm>
          <a:prstGeom prst="rect">
            <a:avLst/>
          </a:prstGeom>
        </p:spPr>
      </p:pic>
    </p:spTree>
    <p:extLst>
      <p:ext uri="{BB962C8B-B14F-4D97-AF65-F5344CB8AC3E}">
        <p14:creationId xmlns:p14="http://schemas.microsoft.com/office/powerpoint/2010/main" val="26985597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406</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等线</vt:lpstr>
      <vt:lpstr>Arial</vt:lpstr>
      <vt:lpstr>Calibri</vt:lpstr>
      <vt:lpstr>SVN-Amperzand</vt:lpstr>
      <vt:lpstr>Times New Roman</vt:lpstr>
      <vt:lpstr>Wingdings</vt:lpstr>
      <vt:lpstr>字魂17号-萌趣果冻体</vt:lpstr>
      <vt:lpstr>Office 主题​​</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12</cp:revision>
  <dcterms:created xsi:type="dcterms:W3CDTF">2022-11-27T00:29:00Z</dcterms:created>
  <dcterms:modified xsi:type="dcterms:W3CDTF">2024-02-23T13:41:36Z</dcterms:modified>
</cp:coreProperties>
</file>