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1006" r:id="rId2"/>
    <p:sldId id="300" r:id="rId3"/>
    <p:sldId id="1009" r:id="rId4"/>
    <p:sldId id="311" r:id="rId5"/>
    <p:sldId id="328" r:id="rId6"/>
    <p:sldId id="303" r:id="rId7"/>
    <p:sldId id="276" r:id="rId8"/>
    <p:sldId id="348" r:id="rId9"/>
    <p:sldId id="329" r:id="rId10"/>
    <p:sldId id="349" r:id="rId11"/>
    <p:sldId id="350" r:id="rId12"/>
    <p:sldId id="332" r:id="rId13"/>
    <p:sldId id="352" r:id="rId14"/>
    <p:sldId id="1004" r:id="rId15"/>
    <p:sldId id="351" r:id="rId16"/>
    <p:sldId id="354" r:id="rId17"/>
    <p:sldId id="344" r:id="rId18"/>
    <p:sldId id="345" r:id="rId19"/>
    <p:sldId id="277" r:id="rId20"/>
    <p:sldId id="309" r:id="rId21"/>
    <p:sldId id="316" r:id="rId22"/>
    <p:sldId id="314" r:id="rId23"/>
    <p:sldId id="313" r:id="rId24"/>
    <p:sldId id="326" r:id="rId25"/>
    <p:sldId id="318" r:id="rId26"/>
    <p:sldId id="320" r:id="rId27"/>
    <p:sldId id="325" r:id="rId28"/>
    <p:sldId id="323" r:id="rId29"/>
    <p:sldId id="324" r:id="rId30"/>
    <p:sldId id="100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FFFF99"/>
    <a:srgbClr val="FF0066"/>
    <a:srgbClr val="33CC33"/>
    <a:srgbClr val="D60093"/>
    <a:srgbClr val="FF33CC"/>
    <a:srgbClr val="FFFFFF"/>
    <a:srgbClr val="E6E6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02CD-4C9E-4669-BAAE-7B6D88B16DC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3A3F5-1010-46C0-91EA-6D02A2B2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0F86C23-F3AC-4A1B-B90E-5DB6D5CBC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4DD43-EBDA-4982-92E8-681CBB1DA86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1235BC5-DFC5-4B69-B796-408CFE896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E470AF5-C009-4E38-8F24-8E30F1CA2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18C23A9-C3D6-4B35-810B-358B6E34A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C4608-9FBF-4BD5-8331-8EAC78D10C95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B78BD2-9281-466E-808B-6FE28E7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DB1D4A0-7FDB-4771-8BB0-ED9BC3249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1F42D5A-BF65-4732-99E5-CD85D2DD6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36028-35DE-4F07-88EA-10B6A20DA00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6B34AA-588A-415C-ABE3-07B563B3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03D4358-6644-404A-AF36-11FD51CD0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7DF3D27-A590-4BC7-B4E1-E8E4BF962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39DE93-BBBC-45D7-A99C-79AE7AF226B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1A495D7-2FFB-4431-9106-31290A570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DBA51A0-1909-4496-BCEE-C4B3BB027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A6C84E6-6AC2-4075-845A-E4F650C1C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C4535-B9A5-4EEC-AE40-D159BE54F5D6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8C85044-0CD0-4EEC-8F85-C45A0317C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CC230BD-B3C7-4497-B9BD-6F21574A8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16658F2-8973-47E9-BB82-290F2A9D7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3B09F-59E1-4677-94F9-905D0D456B3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FC13E20-053F-4FD9-B04B-26C0594D5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87B28FB-3203-4134-8BCA-C645E3BCA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6ABE204-803C-413A-93A8-0DA7FB0B6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0A8104-F603-48C2-A15B-049E438642C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476B2C6-FF4F-4D5C-878C-940457D6D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1094C75-9EA3-4571-9F3D-207937763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7501160-8CB7-48E0-8959-FB795A6C1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5F8EF0-3D29-48C6-8B91-6F03EAF0DDF3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A56B7CE-42AC-4D5B-BB29-FF81016F8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59508FE-B05B-463D-AB93-FF38BD49F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1389F97-B402-4556-8587-E6D22057F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093739-EA3A-40AB-ABCB-983C8577502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1B360E6-2E04-433A-BBB9-8162F1AE6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7ADA3E2-BB18-4B8C-B2C6-918DCE695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76C5F5E-9BA7-4F4C-91CC-C1E255391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7645B2-C62A-44BF-86FA-69D5F4238208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8747D38-B871-4ED8-BE20-C48358821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7AEF59E-DD0A-4410-81D3-FC0459F90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E98AF46-DE79-4776-B0E2-8FA5A87EC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62FEE-4C3D-4935-8D72-A89D27B61781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730A788-C735-4213-9A04-5D88A85A9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086EA02-0DA3-45D9-9D5A-9FF7A036D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AC8C5C6-CD5F-4696-B03A-6EF552299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8D06C-EB63-45D5-B02A-AA22E137D87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E30FCEF-5AE1-4285-BA25-2FFAA8ABB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9B55D8B-9D5F-46E3-B91A-4035FB7E8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339D53E-CF15-41F2-8DD0-B9F5758C4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86640D-076D-46F0-98FC-B21094522A2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ACD0CD1-F69F-49BE-B75B-77B37E75C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A8DF360-5A32-4F02-86DA-4D3BE2B21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E870B3D-67A8-48F2-81A5-8879C10E6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0A566-2B11-4618-805F-88AADF88B68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E586A0A-67EF-43F1-9B03-CABDE9E8D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DDE4E8C-8341-4291-B911-C021ED9ED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A9F7E22-FE30-4683-B6DD-13266598F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D68E3-45EB-459E-AC00-6F2D29C1B381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17D4651-86EB-429B-9FC6-599321A1E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A879553-CC7C-47C6-B16E-61DA224CD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2D76837-6D34-41CC-9112-C6B90119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F4A58D-C0E0-47DC-A3A2-172BFA425F79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2482DCB-7E36-4A92-BBF8-1950A74FD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00B3CD1-CA5F-440E-AB5C-3856A2BBE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EEF43EB-2819-4423-882B-3FEB86B7B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7454B-EE5A-4B42-B27B-DEEFF4B71ED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F2C917A-E29C-4D78-ABC7-FB397E623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E3B17E1-6B3C-42E3-9D13-9B4D0F372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7702DE-2F70-42CD-BC20-ED019F9F9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AA0AAE-DA56-48DA-90CA-7D557D7438C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2F82582-1A68-40FF-9B0D-BD2F11A05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7882DDF-B6AD-4E2B-83B6-808F440C5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7702DE-2F70-42CD-BC20-ED019F9F9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AA0AAE-DA56-48DA-90CA-7D557D7438CF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2F82582-1A68-40FF-9B0D-BD2F11A05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7882DDF-B6AD-4E2B-83B6-808F440C5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0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80F849B-AF3E-4F2E-AF70-F5A928F3A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7E2A0-53B4-49BE-9CF9-BA3F4C14BDD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9E1A225-6795-4B40-9FA1-F0A3C6878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C43BF73-39C3-427F-B31A-C3FE895EC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6673B70-38F1-43AD-8C46-43FEE8491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02420-022C-46DA-B28D-40FF5406847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4DEDBC5-3385-43FA-A0F1-1D526EFC5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70BCE08-0D43-4871-82B0-A3897A2B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82B6366-DEB4-4483-8167-7D19792FE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9B4CC-FDEC-456F-A017-BED69A86961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443E6F6-5FFA-4EEC-8072-5BF1FEBC2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484E676-55ED-403A-8F83-8C28B2A0A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26206EE-66FD-4546-B663-2011F64B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374B9-2145-46A4-BECE-965E2F7332E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B8A7DA3-3ED9-4D87-94AC-BB21A1C04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F1E0E05-B8DD-4D84-A684-EB1A6BAAA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F816C0F-BBEB-412D-A471-F87CE854E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CF527C-6730-4545-B9C6-B7CB99B1D11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4F9CB3B-7C1C-46EA-9C73-E6A3A8AC3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B76916B-3C33-4ECA-8F17-2354B6625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A9B54ED-B5C9-41F5-88E7-A79D646E7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B1BBEF-2ED8-4D65-A1CD-0A915B11038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235B37C-A680-476A-A83A-638368796B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113FDD4-5751-4501-883A-A22303D23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18C23A9-C3D6-4B35-810B-358B6E34A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9C4608-9FBF-4BD5-8331-8EAC78D10C9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B78BD2-9281-466E-808B-6FE28E7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DB1D4A0-7FDB-4771-8BB0-ED9BC3249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2267-4A65-457B-B5AC-7669DF20B77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AC76-5006-4FF8-ABCF-9A91620E4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4116183" y="1285165"/>
            <a:ext cx="4315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1845153" y="2455756"/>
            <a:ext cx="8214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</a:t>
            </a:r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>
            <a:extLst>
              <a:ext uri="{FF2B5EF4-FFF2-40B4-BE49-F238E27FC236}">
                <a16:creationId xmlns:a16="http://schemas.microsoft.com/office/drawing/2014/main" id="{FD1ABCA8-9ED9-4DF4-83BE-350BB4664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1"/>
            <a:ext cx="7924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KHAI THÁC THAN</a:t>
            </a:r>
          </a:p>
        </p:txBody>
      </p:sp>
      <p:pic>
        <p:nvPicPr>
          <p:cNvPr id="20483" name="Picture 8" descr="Khai thác, vận chuyển, kinh doanh than Quảng Ninh: Nhiều chuyển biến">
            <a:extLst>
              <a:ext uri="{FF2B5EF4-FFF2-40B4-BE49-F238E27FC236}">
                <a16:creationId xmlns:a16="http://schemas.microsoft.com/office/drawing/2014/main" id="{CDBBDDA6-7CEB-4856-B629-3FCE722B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7" y="722313"/>
            <a:ext cx="9290264" cy="6059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 descr="Báo Quảng Ninh điện tử">
            <a:extLst>
              <a:ext uri="{FF2B5EF4-FFF2-40B4-BE49-F238E27FC236}">
                <a16:creationId xmlns:a16="http://schemas.microsoft.com/office/drawing/2014/main" id="{71D69A88-F3B3-4ABC-90D9-832697CF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2" y="792666"/>
            <a:ext cx="8899848" cy="59804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khai thác than đá hầm lò">
            <a:extLst>
              <a:ext uri="{FF2B5EF4-FFF2-40B4-BE49-F238E27FC236}">
                <a16:creationId xmlns:a16="http://schemas.microsoft.com/office/drawing/2014/main" id="{17AA1560-AA0B-4500-8668-7D5FE230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81" y="722312"/>
            <a:ext cx="8523514" cy="59891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>
            <a:extLst>
              <a:ext uri="{FF2B5EF4-FFF2-40B4-BE49-F238E27FC236}">
                <a16:creationId xmlns:a16="http://schemas.microsoft.com/office/drawing/2014/main" id="{3F70185C-CB8A-44C2-BAC9-3F01F6A0C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121363"/>
            <a:ext cx="7924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NHIỆT ĐIỆN </a:t>
            </a:r>
          </a:p>
        </p:txBody>
      </p:sp>
      <p:pic>
        <p:nvPicPr>
          <p:cNvPr id="22531" name="Picture 2" descr="Không để mắc kẹt với nhiệt điện than">
            <a:extLst>
              <a:ext uri="{FF2B5EF4-FFF2-40B4-BE49-F238E27FC236}">
                <a16:creationId xmlns:a16="http://schemas.microsoft.com/office/drawing/2014/main" id="{99FB50D5-84A2-4314-9900-1A22BC0D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" y="969630"/>
            <a:ext cx="8609220" cy="58657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osco được bật đèn xanh xây nhà máy nhiệt điện than thứ hai tại ...">
            <a:extLst>
              <a:ext uri="{FF2B5EF4-FFF2-40B4-BE49-F238E27FC236}">
                <a16:creationId xmlns:a16="http://schemas.microsoft.com/office/drawing/2014/main" id="{8CB1FEE7-D552-4732-B1E8-7DB3AF51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991474"/>
            <a:ext cx="10015033" cy="58384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Nhà máy nhiệt điện Nghi Sơn 1">
            <a:extLst>
              <a:ext uri="{FF2B5EF4-FFF2-40B4-BE49-F238E27FC236}">
                <a16:creationId xmlns:a16="http://schemas.microsoft.com/office/drawing/2014/main" id="{72491BCC-5B95-4E7D-99C2-6183E4A1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2869"/>
            <a:ext cx="97536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6A0996C6-C8C5-4E6C-9E25-509A38D6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1" y="1421461"/>
            <a:ext cx="1141133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1A4FF9B-0AED-4C93-9B86-CF9690A9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2" y="713575"/>
            <a:ext cx="10608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Hình Chữ nhật 18">
            <a:extLst>
              <a:ext uri="{FF2B5EF4-FFF2-40B4-BE49-F238E27FC236}">
                <a16:creationId xmlns:a16="http://schemas.microsoft.com/office/drawing/2014/main" id="{B5AB9D36-FAC2-4148-8CC3-AA74A3A10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1208DB7D-5B89-42B5-AF6B-A7B6CF5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2819352"/>
            <a:ext cx="11402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0321421-CAE2-4901-92B8-EAA47ED5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973494"/>
            <a:ext cx="7321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7CF3658-A9CE-4FDE-97DD-25B9A17F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1896423"/>
            <a:ext cx="11402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6DA0ADC-7AC5-4A30-A48D-5C82F039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3" y="3742281"/>
            <a:ext cx="114020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Þ"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-ê-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25782064-6EDF-463A-85D2-A7CB4076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1208DB7D-5B89-42B5-AF6B-A7B6CF58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4729151"/>
            <a:ext cx="118001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DC4FEF4-D4AE-4273-A6F3-24D0D7FC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842866"/>
            <a:ext cx="11800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60000" indent="-3600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FEA666F-DE97-4F8B-8158-E10A37AB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2166305"/>
            <a:ext cx="118001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D1EA08D-A98A-41C5-868D-2E8A5F81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9" y="5445338"/>
            <a:ext cx="118001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FBE7C708-3832-4339-97ED-FE2890EC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CÁC CHẤT ĐỐT THỂ LỎNG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Vietmaster - Đề xuất Kỷ lục - P.173] Mỏ Bạch Hổ (Bà Rịa – Vũng Tàu ...">
            <a:extLst>
              <a:ext uri="{FF2B5EF4-FFF2-40B4-BE49-F238E27FC236}">
                <a16:creationId xmlns:a16="http://schemas.microsoft.com/office/drawing/2014/main" id="{2ECF29D5-B59D-4617-A437-57C6F658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33" y="763207"/>
            <a:ext cx="10105527" cy="60779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D6346-2E4C-4798-8CF0-60DB066AA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24" y="184150"/>
            <a:ext cx="4825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GIÀN KHOAN DẦU MỎ</a:t>
            </a:r>
          </a:p>
        </p:txBody>
      </p:sp>
      <p:pic>
        <p:nvPicPr>
          <p:cNvPr id="28677" name="Picture 5" descr="Thế nào là giàn khoan nửa chìm nửa nổi? - VINPA.org.vn - Hiệp hội ...">
            <a:extLst>
              <a:ext uri="{FF2B5EF4-FFF2-40B4-BE49-F238E27FC236}">
                <a16:creationId xmlns:a16="http://schemas.microsoft.com/office/drawing/2014/main" id="{78A8CABB-D68F-4FEB-A213-5BB1A006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00" y="763206"/>
            <a:ext cx="10498297" cy="60779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>
            <a:extLst>
              <a:ext uri="{FF2B5EF4-FFF2-40B4-BE49-F238E27FC236}">
                <a16:creationId xmlns:a16="http://schemas.microsoft.com/office/drawing/2014/main" id="{9EF66DCF-3017-47E6-BBF0-49896017D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41" y="1369221"/>
            <a:ext cx="663912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800" b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315E7572-03FF-4C89-AF96-F92CD75B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05401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38916" name="Text Box 7">
            <a:extLst>
              <a:ext uri="{FF2B5EF4-FFF2-40B4-BE49-F238E27FC236}">
                <a16:creationId xmlns:a16="http://schemas.microsoft.com/office/drawing/2014/main" id="{35B21CFA-FFC3-4830-A6DB-47DF8C3E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0292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A093228-5D8F-4C29-9659-AE3DF65CD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18" y="710551"/>
            <a:ext cx="104005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8521906A-7415-4BE4-96A0-6A8C8AD0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SỬ DỤNG CÁC CHẤT ĐỐT THỂ KHÍ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1390F77-06A3-498E-A39A-606B0642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7" y="2730922"/>
            <a:ext cx="94662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khai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thác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38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CECAE16-8B90-4CD0-B707-2E6C2A2E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20" y="4560034"/>
            <a:ext cx="104005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</a:rPr>
              <a:t> ta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800" b="1" dirty="0">
                <a:latin typeface="Times New Roman" panose="02020603050405020304" pitchFamily="18" charset="0"/>
              </a:rPr>
              <a:t> ra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800" b="1" dirty="0">
                <a:latin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800" b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9AAD7-DF20-4C71-B563-F62E3A8E3E9C}"/>
              </a:ext>
            </a:extLst>
          </p:cNvPr>
          <p:cNvSpPr/>
          <p:nvPr/>
        </p:nvSpPr>
        <p:spPr>
          <a:xfrm>
            <a:off x="6388832" y="1369221"/>
            <a:ext cx="55842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9B36-7D24-4DA1-8A41-C31B753C7179}"/>
              </a:ext>
            </a:extLst>
          </p:cNvPr>
          <p:cNvSpPr/>
          <p:nvPr/>
        </p:nvSpPr>
        <p:spPr>
          <a:xfrm>
            <a:off x="157620" y="1988354"/>
            <a:ext cx="609173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92717-2FF3-4BB9-8F24-8C59A3AAAE1C}"/>
              </a:ext>
            </a:extLst>
          </p:cNvPr>
          <p:cNvSpPr/>
          <p:nvPr/>
        </p:nvSpPr>
        <p:spPr>
          <a:xfrm>
            <a:off x="157620" y="3322455"/>
            <a:ext cx="120317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64772-52ED-43D1-AAA4-89B227FB94AC}"/>
              </a:ext>
            </a:extLst>
          </p:cNvPr>
          <p:cNvSpPr/>
          <p:nvPr/>
        </p:nvSpPr>
        <p:spPr>
          <a:xfrm>
            <a:off x="9025121" y="2730922"/>
            <a:ext cx="24701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40203F-5412-4E05-82FA-F18355A9A6C7}"/>
              </a:ext>
            </a:extLst>
          </p:cNvPr>
          <p:cNvSpPr/>
          <p:nvPr/>
        </p:nvSpPr>
        <p:spPr>
          <a:xfrm>
            <a:off x="157620" y="5105401"/>
            <a:ext cx="118688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C31ED-6111-4588-B740-A73C629D366B}"/>
              </a:ext>
            </a:extLst>
          </p:cNvPr>
          <p:cNvSpPr/>
          <p:nvPr/>
        </p:nvSpPr>
        <p:spPr>
          <a:xfrm>
            <a:off x="9826690" y="4553871"/>
            <a:ext cx="22076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3" grpId="0"/>
      <p:bldP spid="15" grpId="0"/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C89F6EDB-049C-42C4-8515-75D27DEAB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SỬ DỤNG CÁC CHẤT ĐỐT THỂ KHÍ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Ưu điểm xử lý chất thải bằng công nghệ biogas hiện nay">
            <a:extLst>
              <a:ext uri="{FF2B5EF4-FFF2-40B4-BE49-F238E27FC236}">
                <a16:creationId xmlns:a16="http://schemas.microsoft.com/office/drawing/2014/main" id="{4F8572C4-989D-49EF-9C62-9733D792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6" y="707886"/>
            <a:ext cx="8049156" cy="61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3747F5-82F3-41CC-B913-84C99876140C}"/>
              </a:ext>
            </a:extLst>
          </p:cNvPr>
          <p:cNvSpPr txBox="1"/>
          <p:nvPr/>
        </p:nvSpPr>
        <p:spPr>
          <a:xfrm>
            <a:off x="2030366" y="2848162"/>
            <a:ext cx="21701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5F6F8-FF4D-4013-A36C-8F7C82026D1B}"/>
              </a:ext>
            </a:extLst>
          </p:cNvPr>
          <p:cNvSpPr txBox="1"/>
          <p:nvPr/>
        </p:nvSpPr>
        <p:spPr>
          <a:xfrm>
            <a:off x="5309044" y="2527149"/>
            <a:ext cx="12853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8165D-7AD7-4E5C-912F-69FBDC568D45}"/>
              </a:ext>
            </a:extLst>
          </p:cNvPr>
          <p:cNvSpPr txBox="1"/>
          <p:nvPr/>
        </p:nvSpPr>
        <p:spPr>
          <a:xfrm>
            <a:off x="5772702" y="1710128"/>
            <a:ext cx="1643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ACB56-D34C-4172-8BA6-1C03C193322C}"/>
              </a:ext>
            </a:extLst>
          </p:cNvPr>
          <p:cNvSpPr txBox="1"/>
          <p:nvPr/>
        </p:nvSpPr>
        <p:spPr>
          <a:xfrm>
            <a:off x="4549369" y="6085529"/>
            <a:ext cx="28047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HẦM BIOGAS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E18E1-7E09-4059-8F07-6878AA8E2577}"/>
              </a:ext>
            </a:extLst>
          </p:cNvPr>
          <p:cNvSpPr txBox="1"/>
          <p:nvPr/>
        </p:nvSpPr>
        <p:spPr>
          <a:xfrm>
            <a:off x="8709688" y="2846120"/>
            <a:ext cx="23268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1" descr="Su_dung_nang_luong_chat_dota">
            <a:extLst>
              <a:ext uri="{FF2B5EF4-FFF2-40B4-BE49-F238E27FC236}">
                <a16:creationId xmlns:a16="http://schemas.microsoft.com/office/drawing/2014/main" id="{A1DEED53-3C05-4056-907A-3B47316A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9" y="226218"/>
            <a:ext cx="4988704" cy="27876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0" descr="Lam_Biogaz">
            <a:extLst>
              <a:ext uri="{FF2B5EF4-FFF2-40B4-BE49-F238E27FC236}">
                <a16:creationId xmlns:a16="http://schemas.microsoft.com/office/drawing/2014/main" id="{E191C518-8BCC-4B51-B8A8-6D7C3434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1"/>
          <a:stretch>
            <a:fillRect/>
          </a:stretch>
        </p:blipFill>
        <p:spPr bwMode="auto">
          <a:xfrm>
            <a:off x="4701745" y="3738037"/>
            <a:ext cx="2908429" cy="26119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4" descr="Lam_Biogaz">
            <a:extLst>
              <a:ext uri="{FF2B5EF4-FFF2-40B4-BE49-F238E27FC236}">
                <a16:creationId xmlns:a16="http://schemas.microsoft.com/office/drawing/2014/main" id="{60712E88-B8ED-4CCD-A347-449496EC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35556"/>
          <a:stretch>
            <a:fillRect/>
          </a:stretch>
        </p:blipFill>
        <p:spPr bwMode="auto">
          <a:xfrm>
            <a:off x="236439" y="3716327"/>
            <a:ext cx="3904148" cy="2625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5" descr="Lam_Biogaz">
            <a:extLst>
              <a:ext uri="{FF2B5EF4-FFF2-40B4-BE49-F238E27FC236}">
                <a16:creationId xmlns:a16="http://schemas.microsoft.com/office/drawing/2014/main" id="{6D45D098-EDA1-4B35-84EA-61382D7F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/>
          <a:stretch>
            <a:fillRect/>
          </a:stretch>
        </p:blipFill>
        <p:spPr bwMode="auto">
          <a:xfrm>
            <a:off x="8251442" y="3678676"/>
            <a:ext cx="3290984" cy="25794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id="{0A007FEE-3C5D-4095-8220-9CA80FE3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780" y="6371705"/>
            <a:ext cx="96836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 – ô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200" name="TextBox 9">
            <a:extLst>
              <a:ext uri="{FF2B5EF4-FFF2-40B4-BE49-F238E27FC236}">
                <a16:creationId xmlns:a16="http://schemas.microsoft.com/office/drawing/2014/main" id="{E0085563-A710-4848-99B8-C4679B60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39" y="3013852"/>
            <a:ext cx="4988704" cy="52322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bi- ô-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1" name="Picture 10">
            <a:extLst>
              <a:ext uri="{FF2B5EF4-FFF2-40B4-BE49-F238E27FC236}">
                <a16:creationId xmlns:a16="http://schemas.microsoft.com/office/drawing/2014/main" id="{7F651FCF-0A11-4F65-81CC-02211065F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54" y="99351"/>
            <a:ext cx="6001359" cy="29843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59B2DD5E-7D5A-4D90-8063-9CAF5E338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154" y="3109079"/>
            <a:ext cx="6001359" cy="52322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>
            <a:extLst>
              <a:ext uri="{FF2B5EF4-FFF2-40B4-BE49-F238E27FC236}">
                <a16:creationId xmlns:a16="http://schemas.microsoft.com/office/drawing/2014/main" id="{2B06BCFE-8058-4A90-A0FE-EA982C9C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98" y="883300"/>
            <a:ext cx="1102833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than?</a:t>
            </a:r>
          </a:p>
          <a:p>
            <a:pPr algn="just" eaLnBrk="1" hangingPunct="1"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Than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 18">
            <a:extLst>
              <a:ext uri="{FF2B5EF4-FFF2-40B4-BE49-F238E27FC236}">
                <a16:creationId xmlns:a16="http://schemas.microsoft.com/office/drawing/2014/main" id="{A7139CCD-B257-41E9-BDD4-F9B38338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_Văn_Bản 2">
            <a:extLst>
              <a:ext uri="{FF2B5EF4-FFF2-40B4-BE49-F238E27FC236}">
                <a16:creationId xmlns:a16="http://schemas.microsoft.com/office/drawing/2014/main" id="{F6AD3CF8-BD90-4F36-9143-4F70CB4F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38" y="182880"/>
            <a:ext cx="37805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6" name="Hình Chữ nhật 5">
            <a:extLst>
              <a:ext uri="{FF2B5EF4-FFF2-40B4-BE49-F238E27FC236}">
                <a16:creationId xmlns:a16="http://schemas.microsoft.com/office/drawing/2014/main" id="{BF19ED41-706B-4827-B72E-536A0AB1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18" y="1611927"/>
            <a:ext cx="10041547" cy="1541961"/>
          </a:xfrm>
          <a:prstGeom prst="rect">
            <a:avLst/>
          </a:prstGeom>
          <a:noFill/>
          <a:ln>
            <a:noFill/>
          </a:ln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C9DC5FD6-8752-472C-93B4-1FA07514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02" y="3813495"/>
            <a:ext cx="10684643" cy="2347889"/>
          </a:xfrm>
          <a:prstGeom prst="rect">
            <a:avLst/>
          </a:prstGeom>
          <a:noFill/>
          <a:ln>
            <a:noFill/>
          </a:ln>
        </p:spPr>
        <p:txBody>
          <a:bodyPr wrap="square" lIns="130622" tIns="65311" rIns="130622" bIns="65311">
            <a:spAutoFit/>
          </a:bodyPr>
          <a:lstStyle>
            <a:lvl1pPr defTabSz="1306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065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065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065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065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F7F9F-71C0-4F49-B157-698E12718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6947"/>
            <a:ext cx="5726663" cy="50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6CC7B-57B7-476E-9170-42A1873D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6947"/>
            <a:ext cx="5726663" cy="50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C6C79-EAA5-4FD0-BA5E-404355F6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01257"/>
            <a:ext cx="5643465" cy="50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CFC32-FD3D-40A4-B668-5B2C1BF86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2" y="1701257"/>
            <a:ext cx="5643464" cy="508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3">
            <a:extLst>
              <a:ext uri="{FF2B5EF4-FFF2-40B4-BE49-F238E27FC236}">
                <a16:creationId xmlns:a16="http://schemas.microsoft.com/office/drawing/2014/main" id="{EA9B17F4-24E4-41BB-A42D-B0BA3785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17" y="2351136"/>
            <a:ext cx="41943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5C4B5D9E-6F82-4730-AAA9-0FF3F3EB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B4833-1FCA-4146-B92D-10FC19F5C663}"/>
              </a:ext>
            </a:extLst>
          </p:cNvPr>
          <p:cNvSpPr/>
          <p:nvPr/>
        </p:nvSpPr>
        <p:spPr>
          <a:xfrm>
            <a:off x="287694" y="808210"/>
            <a:ext cx="11616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than?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DD830-B7E8-42CE-8C49-4B791395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95" y="2320853"/>
            <a:ext cx="5325932" cy="432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377F29EC-C3FC-4696-ACAF-7C173C6E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67" y="2195495"/>
            <a:ext cx="11551588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A6442A63-709F-4D26-8A74-EF7E5ACBE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801A4-FA7C-4D3C-B664-CC89F3BA3405}"/>
              </a:ext>
            </a:extLst>
          </p:cNvPr>
          <p:cNvSpPr/>
          <p:nvPr/>
        </p:nvSpPr>
        <p:spPr>
          <a:xfrm>
            <a:off x="260967" y="876853"/>
            <a:ext cx="11551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Than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mỏ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800E46-BB6A-40B5-9BFA-144ED101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83" y="1670950"/>
            <a:ext cx="8524027" cy="51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4AF3B-ABA2-4C7A-872B-4A17BCE6D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9" y="2107930"/>
            <a:ext cx="5228618" cy="452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3507AE-D3A9-4FCC-A2FE-009BC00E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35" y="1703085"/>
            <a:ext cx="7783084" cy="50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54F25862-B706-46BA-85EC-F074C59E8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88" y="2789745"/>
            <a:ext cx="1085802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E3473225-3EA5-4304-8651-B8F7DEE0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4250B0-A5B5-46BA-BF57-3769AE12E36C}"/>
              </a:ext>
            </a:extLst>
          </p:cNvPr>
          <p:cNvSpPr/>
          <p:nvPr/>
        </p:nvSpPr>
        <p:spPr>
          <a:xfrm>
            <a:off x="237995" y="784491"/>
            <a:ext cx="12020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A7A48F8B-8BE1-4D2C-BD91-B4A48CE5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711372"/>
            <a:ext cx="1055059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C04FCBF-D495-49F4-9899-8E20A848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1516240"/>
            <a:ext cx="1116641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558A9A1-148D-46E7-974D-697477E8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7" y="3631053"/>
            <a:ext cx="1153963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B6D31A3E-AB87-49CC-A018-FA0B8CFB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SỬ DỤNG CHẤT ĐỐT AN TOÀN, TIẾT KIỆM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42D531-14A5-4951-AFEF-B6092C007132}"/>
              </a:ext>
            </a:extLst>
          </p:cNvPr>
          <p:cNvSpPr/>
          <p:nvPr/>
        </p:nvSpPr>
        <p:spPr>
          <a:xfrm>
            <a:off x="475682" y="2225240"/>
            <a:ext cx="11383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bi-ô-ga;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ECE9482-5B44-4D99-99B0-49EBCE2F1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82" y="4421313"/>
            <a:ext cx="11383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700CADA-5CC2-4AC1-A7FB-91289A4ABA2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74754" y="6248400"/>
            <a:ext cx="11497456" cy="60611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HẬU QUẢ KHI SỬ DỤNG CHẤT ĐỐT KHÔNG ĐÚNG CÁCH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98D273-BC29-4379-B89E-38686B817F5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52600"/>
            <a:ext cx="7315200" cy="4343400"/>
            <a:chOff x="914400" y="1752600"/>
            <a:chExt cx="7315200" cy="4343400"/>
          </a:xfrm>
        </p:grpSpPr>
        <p:pic>
          <p:nvPicPr>
            <p:cNvPr id="62476" name="Picture 2">
              <a:extLst>
                <a:ext uri="{FF2B5EF4-FFF2-40B4-BE49-F238E27FC236}">
                  <a16:creationId xmlns:a16="http://schemas.microsoft.com/office/drawing/2014/main" id="{3C8521E9-F68E-47A2-8DB8-08A04DD1E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3152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7" name="TextBox 4">
              <a:extLst>
                <a:ext uri="{FF2B5EF4-FFF2-40B4-BE49-F238E27FC236}">
                  <a16:creationId xmlns:a16="http://schemas.microsoft.com/office/drawing/2014/main" id="{DDF7E9B4-20CF-4F53-97EA-EFF16C0E9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634335"/>
              <a:ext cx="73152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 bình gas do bất cẩn khi sử dụng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A07B76-38DA-404E-AAF2-42210EC9109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52600"/>
            <a:ext cx="7315200" cy="4343400"/>
            <a:chOff x="914400" y="1752600"/>
            <a:chExt cx="7315200" cy="4343400"/>
          </a:xfrm>
        </p:grpSpPr>
        <p:pic>
          <p:nvPicPr>
            <p:cNvPr id="62474" name="Picture 7">
              <a:extLst>
                <a:ext uri="{FF2B5EF4-FFF2-40B4-BE49-F238E27FC236}">
                  <a16:creationId xmlns:a16="http://schemas.microsoft.com/office/drawing/2014/main" id="{6B0E250C-18AD-4C18-8F4B-2DC74BFA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7315200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5" name="TextBox 22">
              <a:extLst>
                <a:ext uri="{FF2B5EF4-FFF2-40B4-BE49-F238E27FC236}">
                  <a16:creationId xmlns:a16="http://schemas.microsoft.com/office/drawing/2014/main" id="{57B5F112-B1DE-47CF-9F32-0286BB5C9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634335"/>
              <a:ext cx="73152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 nổ do xăng dầu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8E3650-8E77-4FD7-B713-8ADAD62D5B59}"/>
              </a:ext>
            </a:extLst>
          </p:cNvPr>
          <p:cNvGrpSpPr>
            <a:grpSpLocks/>
          </p:cNvGrpSpPr>
          <p:nvPr/>
        </p:nvGrpSpPr>
        <p:grpSpPr bwMode="auto">
          <a:xfrm>
            <a:off x="2452687" y="1752600"/>
            <a:ext cx="7680663" cy="4374177"/>
            <a:chOff x="928047" y="1752600"/>
            <a:chExt cx="7301552" cy="4374177"/>
          </a:xfrm>
        </p:grpSpPr>
        <p:pic>
          <p:nvPicPr>
            <p:cNvPr id="62472" name="Picture 11">
              <a:extLst>
                <a:ext uri="{FF2B5EF4-FFF2-40B4-BE49-F238E27FC236}">
                  <a16:creationId xmlns:a16="http://schemas.microsoft.com/office/drawing/2014/main" id="{C85364B8-C822-4AB5-AD68-AC08BD5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18" y="1752600"/>
              <a:ext cx="7281081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TextBox 25">
              <a:extLst>
                <a:ext uri="{FF2B5EF4-FFF2-40B4-BE49-F238E27FC236}">
                  <a16:creationId xmlns:a16="http://schemas.microsoft.com/office/drawing/2014/main" id="{6CB41CA6-3E10-45D2-BA17-678CE8955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047" y="5634334"/>
              <a:ext cx="7301551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bỏng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endPara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Hình Chữ nhật 18">
            <a:extLst>
              <a:ext uri="{FF2B5EF4-FFF2-40B4-BE49-F238E27FC236}">
                <a16:creationId xmlns:a16="http://schemas.microsoft.com/office/drawing/2014/main" id="{2AEBDB9B-98BC-40EA-8B07-AB48A0CB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7. PHÒNG TRÁNH TAI NẠN KHI SỬ DỤNG CHẤT ĐỐT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DD6A988A-82E0-4FDD-B5F9-C004450D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3206490"/>
            <a:ext cx="11457990" cy="1323439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khóa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khóa</a:t>
            </a:r>
            <a:r>
              <a:rPr lang="en-US" altLang="en-US" sz="4000" b="1" dirty="0">
                <a:latin typeface="Times New Roman" panose="02020603050405020304" pitchFamily="18" charset="0"/>
              </a:rPr>
              <a:t> gas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8431951-8F89-448C-AA97-A9390B2DA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10" y="740050"/>
            <a:ext cx="114579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an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nổ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F0244BC-F6CD-4DE8-8DF8-35680F10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4792603"/>
            <a:ext cx="11457990" cy="1323439"/>
          </a:xfrm>
          <a:prstGeom prst="rect">
            <a:avLst/>
          </a:prstGeom>
          <a:solidFill>
            <a:srgbClr val="FB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endParaRPr lang="en-US" altLang="en-US" sz="40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1F8EF9A-1CA9-4CEB-8510-2B288B36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09" y="2235930"/>
            <a:ext cx="11457991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Tắt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ngưng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nấu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/>
          </a:p>
        </p:txBody>
      </p:sp>
      <p:sp>
        <p:nvSpPr>
          <p:cNvPr id="12" name="Hình Chữ nhật 18">
            <a:extLst>
              <a:ext uri="{FF2B5EF4-FFF2-40B4-BE49-F238E27FC236}">
                <a16:creationId xmlns:a16="http://schemas.microsoft.com/office/drawing/2014/main" id="{A07AABD5-08FB-48F5-ACB6-7436B67E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7. PHÒNG TRÁNH TAI NẠN KHI SỬ DỤNG CHẤT ĐỐT</a:t>
            </a: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88B1CF53-39A5-4AD9-97D7-EC781CA5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3198239"/>
            <a:ext cx="120364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sở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58D36B2-1066-4344-A0AA-D7AA935B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71" y="598395"/>
            <a:ext cx="11372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SGK/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89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5E80EF08-2CA6-4E61-9F7E-3DDFEAE5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FEFA97E-D300-4C8F-BBDB-9A2BC502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1869078"/>
            <a:ext cx="116150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4000" b="1" dirty="0"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các-bô-níc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6D22130-FBD8-460F-96A0-614908F6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9" y="4521678"/>
            <a:ext cx="11615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than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sở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chữa</a:t>
            </a:r>
            <a:r>
              <a:rPr lang="en-US" altLang="en-US" sz="4000" b="1" dirty="0">
                <a:latin typeface="Times New Roman" panose="02020603050405020304" pitchFamily="18" charset="0"/>
              </a:rPr>
              <a:t> ô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khói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nghiệp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bẩn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bầu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9804CEF9-DC2F-49EB-94D2-5AE00296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10" y="1212614"/>
            <a:ext cx="12036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A5E579F3-ACFA-4D65-96DD-9D8803C6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CD30A3C-64EA-4844-9430-6CD42C6B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775" y="1768266"/>
            <a:ext cx="76162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Arrow 2">
            <a:extLst>
              <a:ext uri="{FF2B5EF4-FFF2-40B4-BE49-F238E27FC236}">
                <a16:creationId xmlns:a16="http://schemas.microsoft.com/office/drawing/2014/main" id="{B12BC0F5-16F3-4EAB-85A0-F59267D43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83" y="2397839"/>
            <a:ext cx="767904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47DC441-E73E-4B4D-8DAD-299DE9FEBF27}"/>
              </a:ext>
            </a:extLst>
          </p:cNvPr>
          <p:cNvGrpSpPr>
            <a:grpSpLocks/>
          </p:cNvGrpSpPr>
          <p:nvPr/>
        </p:nvGrpSpPr>
        <p:grpSpPr bwMode="auto">
          <a:xfrm>
            <a:off x="2017714" y="1743076"/>
            <a:ext cx="7964487" cy="4429125"/>
            <a:chOff x="340712" y="1742420"/>
            <a:chExt cx="7965088" cy="4358045"/>
          </a:xfrm>
        </p:grpSpPr>
        <p:pic>
          <p:nvPicPr>
            <p:cNvPr id="72722" name="Picture 11">
              <a:extLst>
                <a:ext uri="{FF2B5EF4-FFF2-40B4-BE49-F238E27FC236}">
                  <a16:creationId xmlns:a16="http://schemas.microsoft.com/office/drawing/2014/main" id="{EC16A7EC-BD3A-4366-9487-FE43ABD3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3" y="1742420"/>
              <a:ext cx="7965087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3" name="TextBox 13">
              <a:extLst>
                <a:ext uri="{FF2B5EF4-FFF2-40B4-BE49-F238E27FC236}">
                  <a16:creationId xmlns:a16="http://schemas.microsoft.com/office/drawing/2014/main" id="{C86CEC12-8030-41A2-88D8-2076ED6FA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12" y="5638800"/>
              <a:ext cx="7965087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năng lượng sạch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542EF97F-E73F-48DE-A5AA-D5864211529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4852" y="6324600"/>
            <a:ext cx="11662348" cy="381000"/>
          </a:xfrm>
          <a:prstGeom prst="rect">
            <a:avLst/>
          </a:prstGeom>
          <a:solidFill>
            <a:srgbClr val="A1D1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BIỆN PHÁP GIẢM TÁC HẠI CỦA CHẤT ĐỐT ĐỐI VỚI MÔI TRƯỜNG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C70CEE-4E36-40E0-B5AD-3141DDA9556C}"/>
              </a:ext>
            </a:extLst>
          </p:cNvPr>
          <p:cNvGrpSpPr>
            <a:grpSpLocks/>
          </p:cNvGrpSpPr>
          <p:nvPr/>
        </p:nvGrpSpPr>
        <p:grpSpPr bwMode="auto">
          <a:xfrm>
            <a:off x="2019301" y="1762126"/>
            <a:ext cx="7978775" cy="4410075"/>
            <a:chOff x="1299860" y="1981200"/>
            <a:chExt cx="6483631" cy="4410498"/>
          </a:xfrm>
        </p:grpSpPr>
        <p:pic>
          <p:nvPicPr>
            <p:cNvPr id="72720" name="Picture 21">
              <a:extLst>
                <a:ext uri="{FF2B5EF4-FFF2-40B4-BE49-F238E27FC236}">
                  <a16:creationId xmlns:a16="http://schemas.microsoft.com/office/drawing/2014/main" id="{56815251-6501-449A-85E4-1293FEE7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860" y="1981200"/>
              <a:ext cx="6472540" cy="441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1" name="TextBox 22">
              <a:extLst>
                <a:ext uri="{FF2B5EF4-FFF2-40B4-BE49-F238E27FC236}">
                  <a16:creationId xmlns:a16="http://schemas.microsoft.com/office/drawing/2014/main" id="{8678F2FE-1BB2-495D-8E2A-A499678D6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951" y="5922434"/>
              <a:ext cx="647254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cực sử dụng phương tiện giao thông công cộng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AE9AD1-1699-4979-81FB-AD394201D860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1762126"/>
            <a:ext cx="7962900" cy="4410075"/>
            <a:chOff x="1584181" y="1981200"/>
            <a:chExt cx="4969019" cy="4410498"/>
          </a:xfrm>
        </p:grpSpPr>
        <p:pic>
          <p:nvPicPr>
            <p:cNvPr id="72718" name="Picture 24">
              <a:extLst>
                <a:ext uri="{FF2B5EF4-FFF2-40B4-BE49-F238E27FC236}">
                  <a16:creationId xmlns:a16="http://schemas.microsoft.com/office/drawing/2014/main" id="{B15DFE5F-E82B-498E-A8AE-E8E20E197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81" y="1981200"/>
              <a:ext cx="4969019" cy="394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9" name="TextBox 25">
              <a:extLst>
                <a:ext uri="{FF2B5EF4-FFF2-40B4-BE49-F238E27FC236}">
                  <a16:creationId xmlns:a16="http://schemas.microsoft.com/office/drawing/2014/main" id="{EFE0A80F-6A6E-4F93-977A-8AF7F686D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698" y="5930033"/>
              <a:ext cx="4960502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 chế các hoạt động đốt cháy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F8D846-C7DF-49A3-BC88-1AF7AD8341DC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1762126"/>
            <a:ext cx="7962900" cy="4352925"/>
            <a:chOff x="1066800" y="1666221"/>
            <a:chExt cx="6781799" cy="4515815"/>
          </a:xfrm>
        </p:grpSpPr>
        <p:pic>
          <p:nvPicPr>
            <p:cNvPr id="72716" name="Picture 27">
              <a:extLst>
                <a:ext uri="{FF2B5EF4-FFF2-40B4-BE49-F238E27FC236}">
                  <a16:creationId xmlns:a16="http://schemas.microsoft.com/office/drawing/2014/main" id="{C4D160D1-82ED-49AC-AF88-D1A14EBAF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66221"/>
              <a:ext cx="6781799" cy="450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7" name="Rectangle 3">
              <a:extLst>
                <a:ext uri="{FF2B5EF4-FFF2-40B4-BE49-F238E27FC236}">
                  <a16:creationId xmlns:a16="http://schemas.microsoft.com/office/drawing/2014/main" id="{A67207C6-EB98-46CC-B3C6-D046ED5E53EA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1257299" y="5786838"/>
              <a:ext cx="6400800" cy="3951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có ống khói cao để thoát khí thải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CB7004-203D-4FA4-824E-BA3A04073884}"/>
              </a:ext>
            </a:extLst>
          </p:cNvPr>
          <p:cNvGrpSpPr>
            <a:grpSpLocks/>
          </p:cNvGrpSpPr>
          <p:nvPr/>
        </p:nvGrpSpPr>
        <p:grpSpPr bwMode="auto">
          <a:xfrm>
            <a:off x="2073782" y="1762126"/>
            <a:ext cx="7964487" cy="4419645"/>
            <a:chOff x="493112" y="1742420"/>
            <a:chExt cx="7964044" cy="4019550"/>
          </a:xfrm>
        </p:grpSpPr>
        <p:pic>
          <p:nvPicPr>
            <p:cNvPr id="72714" name="Picture 16">
              <a:extLst>
                <a:ext uri="{FF2B5EF4-FFF2-40B4-BE49-F238E27FC236}">
                  <a16:creationId xmlns:a16="http://schemas.microsoft.com/office/drawing/2014/main" id="{8BFC24D0-F731-4C9B-A8CB-1770CD2C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12" y="1742420"/>
              <a:ext cx="7964044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5" name="TextBox 17">
              <a:extLst>
                <a:ext uri="{FF2B5EF4-FFF2-40B4-BE49-F238E27FC236}">
                  <a16:creationId xmlns:a16="http://schemas.microsoft.com/office/drawing/2014/main" id="{EFFFEFCA-8BC6-4236-BC23-2C2DEF77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049" y="5308927"/>
              <a:ext cx="5562600" cy="4478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Hình Chữ nhật 18">
            <a:extLst>
              <a:ext uri="{FF2B5EF4-FFF2-40B4-BE49-F238E27FC236}">
                <a16:creationId xmlns:a16="http://schemas.microsoft.com/office/drawing/2014/main" id="{7C21187F-6E99-4662-9215-2A8902CCA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8. ẢNH HƯỞNG CỦA CHẤT ĐỐT ĐẾN MÔI TRƯỜNG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A165E2DB-9821-4270-9C9F-C56DE3D2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55" y="1217513"/>
            <a:ext cx="11198290" cy="4110266"/>
          </a:xfrm>
          <a:prstGeom prst="wedgeRoundRectCallout">
            <a:avLst>
              <a:gd name="adj1" fmla="val -31630"/>
              <a:gd name="adj2" fmla="val 50236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cung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cấp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đun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nóng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thắp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máy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sản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ra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,….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nguồn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năng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vô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nguy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hiểm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4000" b="1" dirty="0"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tránh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000" b="1" dirty="0">
                <a:latin typeface="Times New Roman" panose="02020603050405020304" pitchFamily="18" charset="0"/>
              </a:rPr>
              <a:t> an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4000" b="1" dirty="0">
                <a:solidFill>
                  <a:schemeClr val="bg1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0C0EE-E5E2-4FC4-9885-884CB03CEF20}"/>
              </a:ext>
            </a:extLst>
          </p:cNvPr>
          <p:cNvSpPr/>
          <p:nvPr/>
        </p:nvSpPr>
        <p:spPr>
          <a:xfrm>
            <a:off x="4788591" y="130832"/>
            <a:ext cx="2614818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32779-216A-00CB-5F70-181916D5E1F1}"/>
              </a:ext>
            </a:extLst>
          </p:cNvPr>
          <p:cNvSpPr txBox="1"/>
          <p:nvPr/>
        </p:nvSpPr>
        <p:spPr>
          <a:xfrm>
            <a:off x="4811842" y="115933"/>
            <a:ext cx="3702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3A4F4-C8C9-4CA6-9FC6-1BB0DA5E2960}"/>
              </a:ext>
            </a:extLst>
          </p:cNvPr>
          <p:cNvSpPr txBox="1"/>
          <p:nvPr/>
        </p:nvSpPr>
        <p:spPr>
          <a:xfrm>
            <a:off x="2218543" y="823819"/>
            <a:ext cx="953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 DỤNG NĂNG LƯỢNG CHẤT ĐỐT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772FD17F-BFE3-4518-A82E-159ED017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86" y="1373867"/>
            <a:ext cx="11198290" cy="4110266"/>
          </a:xfrm>
          <a:prstGeom prst="wedgeRoundRectCallout">
            <a:avLst>
              <a:gd name="adj1" fmla="val -31630"/>
              <a:gd name="adj2" fmla="val 50236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2900" b="1" dirty="0">
                <a:latin typeface="Times New Roman" panose="02020603050405020304" pitchFamily="18" charset="0"/>
              </a:rPr>
              <a:t>HS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900" b="1" dirty="0">
                <a:latin typeface="Times New Roman" panose="02020603050405020304" pitchFamily="18" charset="0"/>
              </a:rPr>
              <a:t>, 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2900" b="1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900" b="1" dirty="0">
                <a:latin typeface="Times New Roman" panose="02020603050405020304" pitchFamily="18" charset="0"/>
              </a:rPr>
              <a:t> </a:t>
            </a:r>
            <a:r>
              <a:rPr lang="nl-NL" sz="2900" b="1" dirty="0" err="1"/>
              <a:t>Sử</a:t>
            </a:r>
            <a:r>
              <a:rPr lang="nl-NL" sz="2900" b="1" dirty="0"/>
              <a:t> </a:t>
            </a:r>
            <a:r>
              <a:rPr lang="nl-NL" sz="2900" b="1" dirty="0" err="1"/>
              <a:t>dụng</a:t>
            </a:r>
            <a:r>
              <a:rPr lang="nl-NL" sz="2900" b="1" dirty="0"/>
              <a:t> </a:t>
            </a:r>
            <a:r>
              <a:rPr lang="nl-NL" sz="2900" b="1" dirty="0" err="1"/>
              <a:t>năng</a:t>
            </a:r>
            <a:r>
              <a:rPr lang="nl-NL" sz="2900" b="1" dirty="0"/>
              <a:t> </a:t>
            </a:r>
            <a:r>
              <a:rPr lang="nl-NL" sz="2900" b="1" dirty="0" err="1"/>
              <a:t>lượng</a:t>
            </a:r>
            <a:r>
              <a:rPr lang="nl-NL" sz="2900" b="1" dirty="0"/>
              <a:t> </a:t>
            </a:r>
            <a:r>
              <a:rPr lang="nl-NL" sz="2900" b="1" dirty="0" err="1"/>
              <a:t>gió</a:t>
            </a:r>
            <a:r>
              <a:rPr lang="nl-NL" sz="2900" b="1" dirty="0"/>
              <a:t> </a:t>
            </a:r>
            <a:r>
              <a:rPr lang="nl-NL" sz="2900" b="1" dirty="0" err="1"/>
              <a:t>và</a:t>
            </a:r>
            <a:r>
              <a:rPr lang="nl-NL" sz="2900" b="1" dirty="0"/>
              <a:t> </a:t>
            </a:r>
            <a:r>
              <a:rPr lang="nl-NL" sz="2900" b="1" dirty="0" err="1"/>
              <a:t>năng</a:t>
            </a:r>
            <a:r>
              <a:rPr lang="nl-NL" sz="2900" b="1" dirty="0"/>
              <a:t> </a:t>
            </a:r>
            <a:r>
              <a:rPr lang="nl-NL" sz="2900" b="1" dirty="0" err="1"/>
              <a:t>lượng</a:t>
            </a:r>
            <a:r>
              <a:rPr lang="nl-NL" sz="2900" b="1" dirty="0"/>
              <a:t> </a:t>
            </a:r>
            <a:r>
              <a:rPr lang="nl-NL" sz="2900" b="1" dirty="0" err="1"/>
              <a:t>nước</a:t>
            </a:r>
            <a:r>
              <a:rPr lang="nl-NL" sz="2900" b="1" dirty="0"/>
              <a:t> </a:t>
            </a:r>
            <a:r>
              <a:rPr lang="nl-NL" sz="2900" b="1" dirty="0" err="1"/>
              <a:t>chảy</a:t>
            </a:r>
            <a:endParaRPr lang="en-US" altLang="en-US" sz="2900" b="1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18">
            <a:extLst>
              <a:ext uri="{FF2B5EF4-FFF2-40B4-BE49-F238E27FC236}">
                <a16:creationId xmlns:a16="http://schemas.microsoft.com/office/drawing/2014/main" id="{4D86C271-06A5-4E9E-9106-B78FAA3F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CHẤT ĐỐT. </a:t>
            </a:r>
          </a:p>
        </p:txBody>
      </p:sp>
      <p:sp>
        <p:nvSpPr>
          <p:cNvPr id="7" name="Hình Chữ nhật 18">
            <a:extLst>
              <a:ext uri="{FF2B5EF4-FFF2-40B4-BE49-F238E27FC236}">
                <a16:creationId xmlns:a16="http://schemas.microsoft.com/office/drawing/2014/main" id="{C9B759A4-D61A-493C-B1B8-2AC41B92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9" y="759949"/>
            <a:ext cx="9528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18">
            <a:extLst>
              <a:ext uri="{FF2B5EF4-FFF2-40B4-BE49-F238E27FC236}">
                <a16:creationId xmlns:a16="http://schemas.microsoft.com/office/drawing/2014/main" id="{774ECE9E-E61A-43EF-B55C-A85A2449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9" y="1467835"/>
            <a:ext cx="118032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bi-ô-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9" name="Picture 9" descr="Su_dung_nang_luong_chat_dot">
            <a:extLst>
              <a:ext uri="{FF2B5EF4-FFF2-40B4-BE49-F238E27FC236}">
                <a16:creationId xmlns:a16="http://schemas.microsoft.com/office/drawing/2014/main" id="{58EC4202-6DC7-4D52-B967-66154589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8" y="2129554"/>
            <a:ext cx="6572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6A31DB8-E14C-4044-B7B1-2014D468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89" y="4962922"/>
            <a:ext cx="11803221" cy="17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9" descr="Su_dung_nang_luong_chat_dot">
            <a:extLst>
              <a:ext uri="{FF2B5EF4-FFF2-40B4-BE49-F238E27FC236}">
                <a16:creationId xmlns:a16="http://schemas.microsoft.com/office/drawing/2014/main" id="{1AF7232D-6B8C-45CC-B235-CB0E805C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31" y="-95735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6865B-96FC-44A7-AAE0-EC86584E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143" y="4048780"/>
            <a:ext cx="2029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69EEB-FC0C-46DC-80B9-4EBA904C1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135" y="4048781"/>
            <a:ext cx="2383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8A9FB-6445-4303-A437-7B2FA937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958" y="4043262"/>
            <a:ext cx="2029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60EE19-CA42-4CFE-BB8B-82E4FA17F9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3850" y="21415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          </a:t>
            </a: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/>
            </a:r>
            <a:b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kumimoji="1" lang="en-US" altLang="en-US" sz="3600" b="1" i="1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/>
            </a:r>
            <a:br>
              <a:rPr kumimoji="1" lang="en-US" altLang="en-US" b="1">
                <a:solidFill>
                  <a:srgbClr val="FF3300"/>
                </a:solidFill>
                <a:cs typeface="Arial" panose="020B0604020202020204" pitchFamily="34" charset="0"/>
              </a:rPr>
            </a:br>
            <a:endParaRPr kumimoji="1" lang="en-US" altLang="en-US" b="1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3C262B-474F-4EE4-9960-8B27E9D1AA6F}"/>
              </a:ext>
            </a:extLst>
          </p:cNvPr>
          <p:cNvGrpSpPr>
            <a:grpSpLocks/>
          </p:cNvGrpSpPr>
          <p:nvPr/>
        </p:nvGrpSpPr>
        <p:grpSpPr bwMode="auto">
          <a:xfrm>
            <a:off x="8651294" y="195424"/>
            <a:ext cx="3325882" cy="2906633"/>
            <a:chOff x="4556975" y="1676400"/>
            <a:chExt cx="1995488" cy="1743075"/>
          </a:xfrm>
        </p:grpSpPr>
        <p:pic>
          <p:nvPicPr>
            <p:cNvPr id="10258" name="Picture 9">
              <a:extLst>
                <a:ext uri="{FF2B5EF4-FFF2-40B4-BE49-F238E27FC236}">
                  <a16:creationId xmlns:a16="http://schemas.microsoft.com/office/drawing/2014/main" id="{741A4327-4D77-4FB6-A836-ECAE1DC7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75" y="1676400"/>
              <a:ext cx="1995488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extBox 17">
              <a:extLst>
                <a:ext uri="{FF2B5EF4-FFF2-40B4-BE49-F238E27FC236}">
                  <a16:creationId xmlns:a16="http://schemas.microsoft.com/office/drawing/2014/main" id="{CC0D6AA2-F683-4BED-B8B3-3F328C2A1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975" y="3054574"/>
              <a:ext cx="742950" cy="350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F7F64B-C4CF-46DE-B5EE-5E1C06C2C707}"/>
              </a:ext>
            </a:extLst>
          </p:cNvPr>
          <p:cNvGrpSpPr>
            <a:grpSpLocks/>
          </p:cNvGrpSpPr>
          <p:nvPr/>
        </p:nvGrpSpPr>
        <p:grpSpPr bwMode="auto">
          <a:xfrm>
            <a:off x="4241760" y="3362310"/>
            <a:ext cx="4157703" cy="3314256"/>
            <a:chOff x="6764628" y="1600200"/>
            <a:chExt cx="2419080" cy="2073871"/>
          </a:xfrm>
        </p:grpSpPr>
        <p:pic>
          <p:nvPicPr>
            <p:cNvPr id="10256" name="Picture 5">
              <a:extLst>
                <a:ext uri="{FF2B5EF4-FFF2-40B4-BE49-F238E27FC236}">
                  <a16:creationId xmlns:a16="http://schemas.microsoft.com/office/drawing/2014/main" id="{7E1D014D-D28C-460E-9CEC-831B030A8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628" y="1600200"/>
              <a:ext cx="2265072" cy="201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Box 21">
              <a:extLst>
                <a:ext uri="{FF2B5EF4-FFF2-40B4-BE49-F238E27FC236}">
                  <a16:creationId xmlns:a16="http://schemas.microsoft.com/office/drawing/2014/main" id="{6445EDBE-F654-4181-8BEC-567E7C28E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9351" y="3308152"/>
              <a:ext cx="624357" cy="365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6A2DB6-88E0-4172-8839-1A9B8237EBF2}"/>
              </a:ext>
            </a:extLst>
          </p:cNvPr>
          <p:cNvGrpSpPr>
            <a:grpSpLocks/>
          </p:cNvGrpSpPr>
          <p:nvPr/>
        </p:nvGrpSpPr>
        <p:grpSpPr bwMode="auto">
          <a:xfrm>
            <a:off x="214825" y="3102057"/>
            <a:ext cx="3243040" cy="3589220"/>
            <a:chOff x="1407955" y="3896051"/>
            <a:chExt cx="2057535" cy="2330601"/>
          </a:xfrm>
        </p:grpSpPr>
        <p:pic>
          <p:nvPicPr>
            <p:cNvPr id="10254" name="Picture 6">
              <a:extLst>
                <a:ext uri="{FF2B5EF4-FFF2-40B4-BE49-F238E27FC236}">
                  <a16:creationId xmlns:a16="http://schemas.microsoft.com/office/drawing/2014/main" id="{2D24AA0C-BE37-408C-88B5-066F0090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955" y="3896051"/>
              <a:ext cx="1558075" cy="215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Box 22">
              <a:extLst>
                <a:ext uri="{FF2B5EF4-FFF2-40B4-BE49-F238E27FC236}">
                  <a16:creationId xmlns:a16="http://schemas.microsoft.com/office/drawing/2014/main" id="{C36FF1B5-4DE4-4324-9A18-9821D1908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2540" y="5845652"/>
              <a:ext cx="74295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5EDFC-AFEB-466F-9E6E-D0328FC5A2C7}"/>
              </a:ext>
            </a:extLst>
          </p:cNvPr>
          <p:cNvGrpSpPr>
            <a:grpSpLocks/>
          </p:cNvGrpSpPr>
          <p:nvPr/>
        </p:nvGrpSpPr>
        <p:grpSpPr bwMode="auto">
          <a:xfrm>
            <a:off x="8734136" y="3373717"/>
            <a:ext cx="3325882" cy="3452875"/>
            <a:chOff x="6596466" y="3657600"/>
            <a:chExt cx="2300757" cy="2516103"/>
          </a:xfrm>
        </p:grpSpPr>
        <p:pic>
          <p:nvPicPr>
            <p:cNvPr id="10252" name="Picture 15">
              <a:extLst>
                <a:ext uri="{FF2B5EF4-FFF2-40B4-BE49-F238E27FC236}">
                  <a16:creationId xmlns:a16="http://schemas.microsoft.com/office/drawing/2014/main" id="{AD9ACBEB-5FB9-4BD0-9D7D-BCDB43101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466" y="3657600"/>
              <a:ext cx="2300757" cy="22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Box 26">
              <a:extLst>
                <a:ext uri="{FF2B5EF4-FFF2-40B4-BE49-F238E27FC236}">
                  <a16:creationId xmlns:a16="http://schemas.microsoft.com/office/drawing/2014/main" id="{7D0B3ADE-A909-4DA7-A6A2-5665450C5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9501" y="5747579"/>
              <a:ext cx="810081" cy="42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A2EE5F-CF07-48A1-B566-1C8A637A1379}"/>
              </a:ext>
            </a:extLst>
          </p:cNvPr>
          <p:cNvGrpSpPr/>
          <p:nvPr/>
        </p:nvGrpSpPr>
        <p:grpSpPr>
          <a:xfrm>
            <a:off x="214825" y="145926"/>
            <a:ext cx="3985749" cy="2513025"/>
            <a:chOff x="838200" y="3581400"/>
            <a:chExt cx="3728434" cy="2209800"/>
          </a:xfrm>
          <a:solidFill>
            <a:srgbClr val="FFFF00"/>
          </a:solidFill>
        </p:grpSpPr>
        <p:sp>
          <p:nvSpPr>
            <p:cNvPr id="32" name="Cloud Callout 31">
              <a:extLst>
                <a:ext uri="{FF2B5EF4-FFF2-40B4-BE49-F238E27FC236}">
                  <a16:creationId xmlns:a16="http://schemas.microsoft.com/office/drawing/2014/main" id="{BB2848BB-8B5B-4605-88C8-26028F5198B7}"/>
                </a:ext>
              </a:extLst>
            </p:cNvPr>
            <p:cNvSpPr/>
            <p:nvPr/>
          </p:nvSpPr>
          <p:spPr bwMode="auto">
            <a:xfrm>
              <a:off x="838200" y="3581400"/>
              <a:ext cx="3728434" cy="2209800"/>
            </a:xfrm>
            <a:prstGeom prst="cloudCallout">
              <a:avLst>
                <a:gd name="adj1" fmla="val 53700"/>
                <a:gd name="adj2" fmla="val 57979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FE926284-9B1C-4437-B2E5-E028DB99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114800"/>
              <a:ext cx="2683635" cy="1143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b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đốt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b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kumimoji="1" lang="en-US" sz="3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kumimoji="1"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endParaRPr kumimoji="1"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20EC03-AC03-4F6C-81DD-3E95FD9F35DD}"/>
              </a:ext>
            </a:extLst>
          </p:cNvPr>
          <p:cNvGrpSpPr>
            <a:grpSpLocks/>
          </p:cNvGrpSpPr>
          <p:nvPr/>
        </p:nvGrpSpPr>
        <p:grpSpPr bwMode="auto">
          <a:xfrm>
            <a:off x="4837688" y="145926"/>
            <a:ext cx="3452000" cy="3114202"/>
            <a:chOff x="3722636" y="1674516"/>
            <a:chExt cx="2647370" cy="1948414"/>
          </a:xfrm>
        </p:grpSpPr>
        <p:pic>
          <p:nvPicPr>
            <p:cNvPr id="10250" name="Picture 1">
              <a:extLst>
                <a:ext uri="{FF2B5EF4-FFF2-40B4-BE49-F238E27FC236}">
                  <a16:creationId xmlns:a16="http://schemas.microsoft.com/office/drawing/2014/main" id="{96B7FDDE-D41E-48B2-92D5-1F92EA1CD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36" y="1674516"/>
              <a:ext cx="2647370" cy="190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Box 25">
              <a:extLst>
                <a:ext uri="{FF2B5EF4-FFF2-40B4-BE49-F238E27FC236}">
                  <a16:creationId xmlns:a16="http://schemas.microsoft.com/office/drawing/2014/main" id="{B7883BFA-0872-4A5B-B966-E758DF2BD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772" y="3257063"/>
              <a:ext cx="934875" cy="36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 18">
            <a:extLst>
              <a:ext uri="{FF2B5EF4-FFF2-40B4-BE49-F238E27FC236}">
                <a16:creationId xmlns:a16="http://schemas.microsoft.com/office/drawing/2014/main" id="{B8307165-E273-46D7-81AC-B3D15E2BC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514" y="1547428"/>
            <a:ext cx="12475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&gt;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Hình Chữ nhật 18">
            <a:extLst>
              <a:ext uri="{FF2B5EF4-FFF2-40B4-BE49-F238E27FC236}">
                <a16:creationId xmlns:a16="http://schemas.microsoft.com/office/drawing/2014/main" id="{340D6FC5-3B43-4A77-A220-0DA11467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968" y="839542"/>
            <a:ext cx="119151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Hình Chữ nhật 18">
            <a:extLst>
              <a:ext uri="{FF2B5EF4-FFF2-40B4-BE49-F238E27FC236}">
                <a16:creationId xmlns:a16="http://schemas.microsoft.com/office/drawing/2014/main" id="{298FCFDD-E1B5-4E45-9F07-45EB8D0B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CHẤT ĐỐT.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ình Chữ nhật 18">
            <a:extLst>
              <a:ext uri="{FF2B5EF4-FFF2-40B4-BE49-F238E27FC236}">
                <a16:creationId xmlns:a16="http://schemas.microsoft.com/office/drawing/2014/main" id="{14C4C385-091B-42DD-9141-1DB3CA95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132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DỤNG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CÁCH KHAI THÁC MỘT SỐ LOẠI CHẤT ĐỐT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BF27C-2E01-478F-9CCA-667B425F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35141"/>
              </p:ext>
            </p:extLst>
          </p:nvPr>
        </p:nvGraphicFramePr>
        <p:xfrm>
          <a:off x="218654" y="1323996"/>
          <a:ext cx="11754691" cy="520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103">
                  <a:extLst>
                    <a:ext uri="{9D8B030D-6E8A-4147-A177-3AD203B41FA5}">
                      <a16:colId xmlns:a16="http://schemas.microsoft.com/office/drawing/2014/main" val="3053817080"/>
                    </a:ext>
                  </a:extLst>
                </a:gridCol>
                <a:gridCol w="8555588">
                  <a:extLst>
                    <a:ext uri="{9D8B030D-6E8A-4147-A177-3AD203B41FA5}">
                      <a16:colId xmlns:a16="http://schemas.microsoft.com/office/drawing/2014/main" val="3390960780"/>
                    </a:ext>
                  </a:extLst>
                </a:gridCol>
              </a:tblGrid>
              <a:tr h="77531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163284"/>
                  </a:ext>
                </a:extLst>
              </a:tr>
              <a:tr h="5989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Củi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rơm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253596"/>
                  </a:ext>
                </a:extLst>
              </a:tr>
              <a:tr h="5724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63349"/>
                  </a:ext>
                </a:extLst>
              </a:tr>
              <a:tr h="3922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củi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70714"/>
                  </a:ext>
                </a:extLst>
              </a:tr>
              <a:tr h="7753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515528"/>
                  </a:ext>
                </a:extLst>
              </a:tr>
              <a:tr h="7753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978433"/>
                  </a:ext>
                </a:extLst>
              </a:tr>
              <a:tr h="7753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474372"/>
                  </a:ext>
                </a:extLst>
              </a:tr>
            </a:tbl>
          </a:graphicData>
        </a:graphic>
      </p:graphicFrame>
      <p:sp>
        <p:nvSpPr>
          <p:cNvPr id="14367" name="TextBox 8">
            <a:extLst>
              <a:ext uri="{FF2B5EF4-FFF2-40B4-BE49-F238E27FC236}">
                <a16:creationId xmlns:a16="http://schemas.microsoft.com/office/drawing/2014/main" id="{36319DFA-4469-4D32-88D8-050A7485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08" y="2157062"/>
            <a:ext cx="445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8" name="TextBox 9">
            <a:extLst>
              <a:ext uri="{FF2B5EF4-FFF2-40B4-BE49-F238E27FC236}">
                <a16:creationId xmlns:a16="http://schemas.microsoft.com/office/drawing/2014/main" id="{88A12AA5-A8BE-4D83-B27A-8C77CA5F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408" y="2857618"/>
            <a:ext cx="6613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9" name="TextBox 23">
            <a:extLst>
              <a:ext uri="{FF2B5EF4-FFF2-40B4-BE49-F238E27FC236}">
                <a16:creationId xmlns:a16="http://schemas.microsoft.com/office/drawing/2014/main" id="{83D6371A-E5DA-404E-872D-D4429D1D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346" y="3493534"/>
            <a:ext cx="4441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70" name="TextBox 24">
            <a:extLst>
              <a:ext uri="{FF2B5EF4-FFF2-40B4-BE49-F238E27FC236}">
                <a16:creationId xmlns:a16="http://schemas.microsoft.com/office/drawing/2014/main" id="{50B89B67-107C-4C47-8668-9C9C787E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346" y="4277398"/>
            <a:ext cx="8517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diezen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71" name="TextBox 26">
            <a:extLst>
              <a:ext uri="{FF2B5EF4-FFF2-40B4-BE49-F238E27FC236}">
                <a16:creationId xmlns:a16="http://schemas.microsoft.com/office/drawing/2014/main" id="{9A1E5EBA-412B-473F-81CA-F059A580C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346" y="5061262"/>
            <a:ext cx="8805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372" name="TextBox 27">
            <a:extLst>
              <a:ext uri="{FF2B5EF4-FFF2-40B4-BE49-F238E27FC236}">
                <a16:creationId xmlns:a16="http://schemas.microsoft.com/office/drawing/2014/main" id="{4C0E2C6A-B3E9-4493-A226-37925550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346" y="5709116"/>
            <a:ext cx="2972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/>
      <p:bldP spid="14368" grpId="0"/>
      <p:bldP spid="14369" grpId="0"/>
      <p:bldP spid="14370" grpId="0"/>
      <p:bldP spid="14371" grpId="0"/>
      <p:bldP spid="14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20ECF0-CC4C-45C1-91BA-13D6BB8B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32" y="1063026"/>
            <a:ext cx="97484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D5A032-BD4D-4233-BE4A-72BC8FB6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88" y="2996050"/>
            <a:ext cx="10559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E18CB-A3AE-4EAC-9C05-CCC1687D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46" y="5934144"/>
            <a:ext cx="5405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24C8802-D7FF-40D4-B76E-7580710B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88" y="5148643"/>
            <a:ext cx="11285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.VnTime" panose="020B7200000000000000" pitchFamily="34" charset="0"/>
              </a:rPr>
              <a:t>+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 dirty="0">
              <a:latin typeface=".VnTime" panose="020B7200000000000000" pitchFamily="34" charset="0"/>
            </a:endParaRPr>
          </a:p>
        </p:txBody>
      </p:sp>
      <p:sp>
        <p:nvSpPr>
          <p:cNvPr id="10" name="Hình Chữ nhật 18">
            <a:extLst>
              <a:ext uri="{FF2B5EF4-FFF2-40B4-BE49-F238E27FC236}">
                <a16:creationId xmlns:a16="http://schemas.microsoft.com/office/drawing/2014/main" id="{0F31E1B6-44EB-4004-B3CE-3D5A03FAD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486"/>
            <a:ext cx="12191999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CÁC CHẤT ĐỐT THỂ RẮN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1FF695-790E-4E1F-88A3-5A0C093672BE}"/>
              </a:ext>
            </a:extLst>
          </p:cNvPr>
          <p:cNvGrpSpPr>
            <a:grpSpLocks/>
          </p:cNvGrpSpPr>
          <p:nvPr/>
        </p:nvGrpSpPr>
        <p:grpSpPr bwMode="auto">
          <a:xfrm>
            <a:off x="0" y="711372"/>
            <a:ext cx="2206924" cy="2304984"/>
            <a:chOff x="3722636" y="1674516"/>
            <a:chExt cx="2647370" cy="2266549"/>
          </a:xfrm>
        </p:grpSpPr>
        <p:pic>
          <p:nvPicPr>
            <p:cNvPr id="15" name="Picture 1">
              <a:extLst>
                <a:ext uri="{FF2B5EF4-FFF2-40B4-BE49-F238E27FC236}">
                  <a16:creationId xmlns:a16="http://schemas.microsoft.com/office/drawing/2014/main" id="{BD6BC270-3950-4511-A496-956DA1FB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36" y="1674516"/>
              <a:ext cx="2647370" cy="1903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72989B24-43BB-4DF1-8E2E-2CE84B789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772" y="3366041"/>
              <a:ext cx="1595492" cy="575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0956A7C-D6AC-4F76-A415-52054CBC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0" y="3767629"/>
            <a:ext cx="115886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utoUpdateAnimBg="0"/>
      <p:bldP spid="9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UUID" val="{B1F62658-BB4F-4D5F-850E-DCBAABA12725}"/>
  <p:tag name="ISPRING_SCREEN_RECS_UPDATED" val="D:\BÀI GIẢNG HỌC ONLINE LỚP 5C\BÀI GIẢNG THEO THỨ NGÀY\TUẦN 19\Thứ 4 (26.01.2022)\"/>
  <p:tag name="ISPRING_RESOURCE_FOLDER" val="D:\BÀI GIẢNG HỌC ONLINE LỚP 5C\BÀI GIẢNG THEO THỨ NGÀY\TUẦN 19\Thứ 4 (26.01.2022)\"/>
  <p:tag name="ISPRING_PRESENTATION_PATH" val="D:\BÀI GIẢNG HỌC ONLINE LỚP 5C\BÀI GIẢNG THEO THỨ NGÀY\TUẦN 19\Thứ 4 (26.01.2022).ppt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23926</TotalTime>
  <Words>1444</Words>
  <Application>Microsoft Office PowerPoint</Application>
  <PresentationFormat>Widescreen</PresentationFormat>
  <Paragraphs>165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.VnTime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 THI</dc:creator>
  <cp:lastModifiedBy>Admin</cp:lastModifiedBy>
  <cp:revision>5658</cp:revision>
  <dcterms:created xsi:type="dcterms:W3CDTF">2021-09-22T15:50:28Z</dcterms:created>
  <dcterms:modified xsi:type="dcterms:W3CDTF">2024-02-14T03:27:10Z</dcterms:modified>
</cp:coreProperties>
</file>