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avi" ContentType="video/x-msvide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5" r:id="rId2"/>
    <p:sldId id="256" r:id="rId3"/>
    <p:sldId id="259" r:id="rId4"/>
    <p:sldId id="260" r:id="rId5"/>
    <p:sldId id="262" r:id="rId6"/>
    <p:sldId id="270" r:id="rId7"/>
    <p:sldId id="264" r:id="rId8"/>
    <p:sldId id="292" r:id="rId9"/>
    <p:sldId id="293" r:id="rId10"/>
    <p:sldId id="266" r:id="rId11"/>
    <p:sldId id="261" r:id="rId12"/>
    <p:sldId id="265" r:id="rId13"/>
    <p:sldId id="268" r:id="rId14"/>
    <p:sldId id="267" r:id="rId15"/>
    <p:sldId id="269" r:id="rId16"/>
    <p:sldId id="271" r:id="rId17"/>
    <p:sldId id="294" r:id="rId18"/>
    <p:sldId id="272" r:id="rId19"/>
    <p:sldId id="274" r:id="rId20"/>
    <p:sldId id="280" r:id="rId21"/>
    <p:sldId id="290" r:id="rId22"/>
    <p:sldId id="295" r:id="rId23"/>
    <p:sldId id="296" r:id="rId24"/>
    <p:sldId id="282" r:id="rId25"/>
    <p:sldId id="283" r:id="rId26"/>
    <p:sldId id="284" r:id="rId27"/>
    <p:sldId id="291" r:id="rId28"/>
    <p:sldId id="30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C90"/>
    <a:srgbClr val="D7E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E1A19-92A5-4A71-9B8A-7CE85AE8C80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B7656-4DC0-452E-B53D-E8EC6326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7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2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60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8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2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2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4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7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8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41D74-F5C4-4760-AA68-2D0581051B44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wmf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32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hyperlink" Target="http://vietnam.vnanet.vn/VNP_Upload/News/2006-5/3/ChthangDBP-10LL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wmf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1.png"/><Relationship Id="rId5" Type="http://schemas.openxmlformats.org/officeDocument/2006/relationships/image" Target="../media/image30.gif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4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0.gif"/><Relationship Id="rId5" Type="http://schemas.openxmlformats.org/officeDocument/2006/relationships/image" Target="../media/image32.wmf"/><Relationship Id="rId4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hyperlink" Target="http://images.google.com.vn/imgres?imgurl=http://www.ngaycuoi.com/NewsImage/724/tinhyeu.jpg&amp;imgrefurl=http://www.ngaycuoi.com/view_news.aspx?nid=724&amp;h=160&amp;w=200&amp;sz=10&amp;tbnid=l-slpB9gnNMJ:&amp;tbnh=79&amp;tbnw=99&amp;hl=vi&amp;start=6&amp;prev=/images?q=hoa+h%E1%BB%93ng&amp;svnum=10&amp;hl=vi&amp;lr=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slide" Target="slide6.xm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5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23.gif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5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gif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5497513"/>
            <a:ext cx="13731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2857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82123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9900FF"/>
                </a:solidFill>
                <a:latin typeface=".VnExoticH" pitchFamily="34" charset="0"/>
                <a:cs typeface="Arial" charset="0"/>
              </a:rPr>
              <a:t> </a:t>
            </a:r>
            <a:endParaRPr lang="en-US" altLang="en-US" sz="3200" b="1">
              <a:cs typeface="Arial" charset="0"/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2935288" y="115888"/>
            <a:ext cx="3006725" cy="2641600"/>
          </a:xfrm>
          <a:prstGeom prst="star32">
            <a:avLst>
              <a:gd name="adj" fmla="val 1824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3200"/>
          </a:p>
        </p:txBody>
      </p:sp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133600" y="5326063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 b="1">
              <a:cs typeface="Arial" charset="0"/>
            </a:endParaRPr>
          </a:p>
        </p:txBody>
      </p:sp>
      <p:pic>
        <p:nvPicPr>
          <p:cNvPr id="3093" name="Em y191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085850" y="1143000"/>
            <a:ext cx="6662738" cy="66008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0"/>
              </a:avLst>
            </a:prstTxWarp>
          </a:bodyPr>
          <a:lstStyle/>
          <a:p>
            <a:pPr algn="ctr"/>
            <a:r>
              <a:rPr lang="vi-VN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en-US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6" name="WordArt 3"/>
          <p:cNvSpPr>
            <a:spLocks noChangeArrowheads="1" noChangeShapeType="1" noTextEdit="1"/>
          </p:cNvSpPr>
          <p:nvPr/>
        </p:nvSpPr>
        <p:spPr bwMode="auto">
          <a:xfrm>
            <a:off x="298450" y="3138488"/>
            <a:ext cx="8547100" cy="2500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CHIẾN THẮNG</a:t>
            </a:r>
          </a:p>
          <a:p>
            <a:pPr algn="ctr"/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LỊCH SỬ ĐIỆN BIÊN PHỦ</a:t>
            </a:r>
          </a:p>
        </p:txBody>
      </p:sp>
    </p:spTree>
    <p:extLst>
      <p:ext uri="{BB962C8B-B14F-4D97-AF65-F5344CB8AC3E}">
        <p14:creationId xmlns:p14="http://schemas.microsoft.com/office/powerpoint/2010/main" val="10534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  <p:bldP spid="1403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1828800" y="5971381"/>
            <a:ext cx="6705600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clip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7" y="5770563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2288" y="3071092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61" y="3057024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8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andelions_butterfly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8" y="490458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0331" y="529588"/>
            <a:ext cx="6383205" cy="51092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31762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3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2362200"/>
            <a:ext cx="790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1.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18" y="3638810"/>
            <a:ext cx="3058357" cy="265737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2" y="3276600"/>
            <a:ext cx="2766848" cy="27921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0"/>
            <a:ext cx="3360193" cy="246739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12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6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6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65" y="18655"/>
            <a:ext cx="9144000" cy="6813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91" y="820243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569634" y="2455835"/>
            <a:ext cx="34901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/>
              <a:t>   </a:t>
            </a:r>
            <a:r>
              <a:rPr lang="en-US" sz="2400" b="1" dirty="0" err="1">
                <a:latin typeface="Arial "/>
              </a:rPr>
              <a:t>Đọc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thầm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đoạn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đầu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trang</a:t>
            </a:r>
            <a:r>
              <a:rPr lang="en-US" sz="2400" b="1" dirty="0">
                <a:latin typeface="Arial "/>
              </a:rPr>
              <a:t> 37 </a:t>
            </a:r>
            <a:r>
              <a:rPr lang="en-US" sz="2400" b="1" dirty="0" err="1">
                <a:latin typeface="Arial "/>
              </a:rPr>
              <a:t>và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quan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sát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hình</a:t>
            </a:r>
            <a:r>
              <a:rPr lang="en-US" sz="2400" b="1" dirty="0">
                <a:latin typeface="Arial "/>
              </a:rPr>
              <a:t> 1 </a:t>
            </a:r>
            <a:r>
              <a:rPr lang="en-US" sz="2400" b="1" dirty="0" err="1">
                <a:latin typeface="Arial "/>
              </a:rPr>
              <a:t>trang</a:t>
            </a:r>
            <a:r>
              <a:rPr lang="en-US" sz="2400" b="1" dirty="0">
                <a:latin typeface="Arial "/>
              </a:rPr>
              <a:t> 38 ở </a:t>
            </a:r>
            <a:r>
              <a:rPr lang="en-US" sz="2400" b="1" dirty="0" err="1">
                <a:latin typeface="Arial "/>
              </a:rPr>
              <a:t>sách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giáo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khoa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để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trả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lời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câu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hỏi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sau</a:t>
            </a:r>
            <a:r>
              <a:rPr lang="en-US" sz="2400" b="1" dirty="0">
                <a:latin typeface="Arial "/>
              </a:rPr>
              <a:t>:</a:t>
            </a:r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86400" y="2487973"/>
            <a:ext cx="0" cy="421762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542671" y="4415678"/>
            <a:ext cx="35170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Mùa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đông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năm</a:t>
            </a:r>
            <a:r>
              <a:rPr lang="en-US" sz="2400" b="1" i="1" dirty="0">
                <a:latin typeface="Arial" charset="0"/>
                <a:cs typeface="Arial" charset="0"/>
              </a:rPr>
              <a:t> 1953, </a:t>
            </a:r>
            <a:r>
              <a:rPr lang="en-US" sz="2400" b="1" i="1" dirty="0" err="1">
                <a:latin typeface="Arial" charset="0"/>
                <a:cs typeface="Arial" charset="0"/>
              </a:rPr>
              <a:t>tại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chiến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khu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Việt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Bắc,Trung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ương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Đảng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và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Bác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Hồ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đã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làm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gì</a:t>
            </a:r>
            <a:r>
              <a:rPr lang="en-US" sz="2400" b="1" i="1" dirty="0"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115" y="2971800"/>
            <a:ext cx="5427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just"/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- </a:t>
            </a:r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Mùa đông 1953 , tại chiến khu Việt Bắc ,</a:t>
            </a:r>
          </a:p>
          <a:p>
            <a:pPr marL="91440" algn="just"/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Trung ương Đảng và Bác Hồ đã họp và nêu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quyết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tâm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giành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thắng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lợi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trong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chiến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dịch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Điện Biên Phủ để kết thúc kháng chiến.</a:t>
            </a:r>
            <a:endParaRPr lang="en-US" sz="24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157" y="1676400"/>
            <a:ext cx="75096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1.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0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  <p:bldP spid="1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ban bac tien cong D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" y="1062283"/>
            <a:ext cx="5583311" cy="34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07889" y="4648200"/>
            <a:ext cx="5283200" cy="609600"/>
          </a:xfrm>
          <a:prstGeom prst="snip2DiagRect">
            <a:avLst>
              <a:gd name="adj1" fmla="val 50000"/>
              <a:gd name="adj2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họp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2362200" y="419100"/>
            <a:ext cx="1676400" cy="609600"/>
          </a:xfrm>
          <a:prstGeom prst="wedgeRoundRectCallout">
            <a:avLst>
              <a:gd name="adj1" fmla="val -58077"/>
              <a:gd name="adj2" fmla="val 16941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Minh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-17585" y="388620"/>
            <a:ext cx="2154312" cy="609600"/>
          </a:xfrm>
          <a:prstGeom prst="wedgeRoundRectCallout">
            <a:avLst>
              <a:gd name="adj1" fmla="val -8428"/>
              <a:gd name="adj2" fmla="val 134471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Pham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Đồng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4237599" y="385689"/>
            <a:ext cx="2087001" cy="533400"/>
          </a:xfrm>
          <a:prstGeom prst="wedgeRoundRectCallout">
            <a:avLst>
              <a:gd name="adj1" fmla="val -74057"/>
              <a:gd name="adj2" fmla="val 18329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Chinh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6778283" y="452683"/>
            <a:ext cx="1447800" cy="609600"/>
          </a:xfrm>
          <a:prstGeom prst="wedgeRoundRectCallout">
            <a:avLst>
              <a:gd name="adj1" fmla="val -147182"/>
              <a:gd name="adj2" fmla="val 104923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Võ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Giáp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5791200" y="4419600"/>
            <a:ext cx="3262532" cy="1158240"/>
          </a:xfrm>
          <a:prstGeom prst="snip2Diag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tịch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Hồ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Chí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Minh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trao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nhiệm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vụ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Đại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tướng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Võ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Giáp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24" name="Picture 1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939130"/>
            <a:ext cx="3262532" cy="248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135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7" y="5770563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2288" y="3071092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61" y="3057024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8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andelions_butterfly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8" y="490458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515393" y="5971381"/>
            <a:ext cx="533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clip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họp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qua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Biên</a:t>
            </a:r>
            <a:r>
              <a:rPr lang="en-US" dirty="0"/>
              <a:t> </a:t>
            </a:r>
            <a:r>
              <a:rPr lang="en-US" dirty="0" err="1"/>
              <a:t>Phủ</a:t>
            </a:r>
            <a:r>
              <a:rPr lang="en-US" dirty="0"/>
              <a:t>.</a:t>
            </a:r>
          </a:p>
        </p:txBody>
      </p:sp>
      <p:pic>
        <p:nvPicPr>
          <p:cNvPr id="2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8267" y="533778"/>
            <a:ext cx="6298696" cy="4724022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" y="-41251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5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4" y="-28136"/>
            <a:ext cx="9170963" cy="6886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6681" y="2508313"/>
            <a:ext cx="847944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SGK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2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37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2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38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l" eaLnBrk="1" hangingPunct="1">
              <a:spcBef>
                <a:spcPct val="50000"/>
              </a:spcBef>
              <a:buFontTx/>
              <a:buChar char="-"/>
            </a:pP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của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3810000" y="2667000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346402" y="2667000"/>
            <a:ext cx="45389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67000" y="3370385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u="sng" dirty="0" err="1"/>
              <a:t>S</a:t>
            </a:r>
            <a:r>
              <a:rPr lang="en-US" b="1" u="sng" dirty="0" err="1">
                <a:latin typeface="Arial" charset="0"/>
              </a:rPr>
              <a:t>ức</a:t>
            </a:r>
            <a:r>
              <a:rPr lang="en-US" b="1" u="sng" dirty="0">
                <a:latin typeface="Arial" charset="0"/>
              </a:rPr>
              <a:t> </a:t>
            </a:r>
            <a:r>
              <a:rPr lang="en-US" b="1" u="sng" dirty="0" err="1">
                <a:latin typeface="Arial" charset="0"/>
              </a:rPr>
              <a:t>người</a:t>
            </a:r>
            <a:endParaRPr lang="en-US" b="1" u="sng" dirty="0">
              <a:latin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778023" y="32766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u="sng" dirty="0" err="1"/>
              <a:t>S</a:t>
            </a:r>
            <a:r>
              <a:rPr lang="en-US" b="1" u="sng" dirty="0" err="1">
                <a:latin typeface="Arial" charset="0"/>
              </a:rPr>
              <a:t>ức</a:t>
            </a:r>
            <a:r>
              <a:rPr lang="en-US" b="1" u="sng" dirty="0">
                <a:latin typeface="Arial" charset="0"/>
              </a:rPr>
              <a:t> </a:t>
            </a:r>
            <a:r>
              <a:rPr lang="en-US" b="1" u="sng" dirty="0" err="1">
                <a:latin typeface="Arial" charset="0"/>
              </a:rPr>
              <a:t>của</a:t>
            </a:r>
            <a:endParaRPr lang="en-US" b="1" u="sng" dirty="0">
              <a:latin typeface="Arial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 rot="10800000">
            <a:off x="76200" y="4114800"/>
            <a:ext cx="4407363" cy="1752600"/>
          </a:xfrm>
          <a:prstGeom prst="wedgeRoundRectCallout">
            <a:avLst>
              <a:gd name="adj1" fmla="val -23629"/>
              <a:gd name="adj2" fmla="val 70143"/>
              <a:gd name="adj3" fmla="val 16667"/>
            </a:avLst>
          </a:prstGeom>
          <a:solidFill>
            <a:srgbClr val="D7E52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l"/>
            <a:r>
              <a:rPr lang="en-US" sz="2000" dirty="0">
                <a:latin typeface="Arial" charset="0"/>
              </a:rPr>
              <a:t>- </a:t>
            </a:r>
            <a:r>
              <a:rPr lang="en-US" sz="2000" dirty="0" err="1">
                <a:latin typeface="Arial" charset="0"/>
              </a:rPr>
              <a:t>Hơn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nửa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triệu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chiến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sỹ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từ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các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mặt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trận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hành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quân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về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Điện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Biên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Phủ</a:t>
            </a:r>
            <a:r>
              <a:rPr lang="en-US" sz="2000" dirty="0">
                <a:latin typeface="Arial" charset="0"/>
              </a:rPr>
              <a:t>.</a:t>
            </a:r>
          </a:p>
          <a:p>
            <a:pPr algn="l"/>
            <a:r>
              <a:rPr lang="en-US" sz="2000" dirty="0">
                <a:latin typeface="Arial" charset="0"/>
              </a:rPr>
              <a:t>- </a:t>
            </a:r>
            <a:r>
              <a:rPr lang="en-US" sz="2000" dirty="0" err="1">
                <a:latin typeface="Arial" charset="0"/>
              </a:rPr>
              <a:t>Gần</a:t>
            </a:r>
            <a:r>
              <a:rPr lang="en-US" sz="2000" dirty="0">
                <a:latin typeface="Arial" charset="0"/>
              </a:rPr>
              <a:t> 3 </a:t>
            </a:r>
            <a:r>
              <a:rPr lang="en-US" sz="2000" dirty="0" err="1">
                <a:latin typeface="Arial" charset="0"/>
              </a:rPr>
              <a:t>vạn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người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từ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hậu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phương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tham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gia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vận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chuyển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hàng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hoá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cho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chiến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dịch</a:t>
            </a:r>
            <a:r>
              <a:rPr lang="en-US" sz="2000" dirty="0">
                <a:latin typeface="Arial" charset="0"/>
              </a:rPr>
              <a:t>.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 rot="10800000">
            <a:off x="4852323" y="3902451"/>
            <a:ext cx="3733803" cy="2177297"/>
          </a:xfrm>
          <a:prstGeom prst="wedgeRoundRectCallout">
            <a:avLst>
              <a:gd name="adj1" fmla="val 36984"/>
              <a:gd name="adj2" fmla="val 61138"/>
              <a:gd name="adj3" fmla="val 16667"/>
            </a:avLst>
          </a:prstGeom>
          <a:solidFill>
            <a:srgbClr val="D7E527"/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1080000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vạn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vũ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vạn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lương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28297" y="608225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Sẵn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sàng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171" y="1600200"/>
            <a:ext cx="86897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1.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0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gray">
          <a:xfrm>
            <a:off x="1143000" y="4953000"/>
            <a:ext cx="7088266" cy="400110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:2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Đoàn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xe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thồ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phục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vụ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chiến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dịch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Điện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Biên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Phủ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7" name="Picture 5" descr="Đóng l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9" y="685800"/>
            <a:ext cx="7005850" cy="426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Forward or Next 1">
            <a:hlinkClick r:id="rId3" action="ppaction://hlinksldjump" highlightClick="1"/>
          </p:cNvPr>
          <p:cNvSpPr/>
          <p:nvPr/>
        </p:nvSpPr>
        <p:spPr>
          <a:xfrm>
            <a:off x="152400" y="6477000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6669" y="5734082"/>
            <a:ext cx="8000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thồ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xét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>
          <a:xfrm>
            <a:off x="8426668" y="6484883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xe dap th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3400"/>
            <a:ext cx="9144000" cy="5143500"/>
          </a:xfrm>
          <a:prstGeom prst="rect">
            <a:avLst/>
          </a:prstGeom>
        </p:spPr>
      </p:pic>
      <p:sp>
        <p:nvSpPr>
          <p:cNvPr id="41" name="Action Button: Forward or Next 40">
            <a:hlinkClick r:id="" action="ppaction://hlinkshowjump?jump=previousslide" highlightClick="1"/>
          </p:cNvPr>
          <p:cNvSpPr/>
          <p:nvPr/>
        </p:nvSpPr>
        <p:spPr>
          <a:xfrm>
            <a:off x="152400" y="6515100"/>
            <a:ext cx="381000" cy="190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16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2320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0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523" y="2590800"/>
            <a:ext cx="8446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4:</a:t>
            </a:r>
          </a:p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SGK,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lươc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3</a:t>
            </a: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1/ Ta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gồm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đợt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tấn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? </a:t>
            </a: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2/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tóm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tắt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diễn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biến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trận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3</a:t>
            </a:r>
          </a:p>
        </p:txBody>
      </p:sp>
      <p:sp>
        <p:nvSpPr>
          <p:cNvPr id="7" name="Rectangle 6"/>
          <p:cNvSpPr/>
          <p:nvPr/>
        </p:nvSpPr>
        <p:spPr>
          <a:xfrm>
            <a:off x="316523" y="1817498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giành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thắng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lợi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751"/>
            <a:ext cx="9143999" cy="6801551"/>
          </a:xfrm>
          <a:prstGeom prst="rect">
            <a:avLst/>
          </a:prstGeom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 rot="16200000">
            <a:off x="960438" y="-503237"/>
            <a:ext cx="288925" cy="2209800"/>
            <a:chOff x="48" y="768"/>
            <a:chExt cx="182" cy="2075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7" name="Rectangle 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18" name="AutoShape 11"/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12"/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13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9" name="AutoShape 21"/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utoShape 22"/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utoShape 23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2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2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2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Oval 2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Oval 2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Oval 2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9" name="AutoShape 55"/>
          <p:cNvSpPr>
            <a:spLocks noChangeArrowheads="1"/>
          </p:cNvSpPr>
          <p:nvPr/>
        </p:nvSpPr>
        <p:spPr bwMode="auto">
          <a:xfrm>
            <a:off x="2133601" y="152400"/>
            <a:ext cx="4343400" cy="990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444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Tahoma" pitchFamily="34" charset="0"/>
              </a:rPr>
              <a:t>KIỂM TRA BÀI CŨ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024373" y="1798936"/>
            <a:ext cx="8001000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sz="3200" b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: </a:t>
            </a:r>
            <a:r>
              <a:rPr lang="vi-VN" sz="3200" b="1" dirty="0">
                <a:latin typeface="+mn-lt"/>
              </a:rPr>
              <a:t>Đại hội đại biểu toàn quốc lần thứ 2 của</a:t>
            </a:r>
            <a:r>
              <a:rPr lang="en-US" sz="3200" b="1" dirty="0">
                <a:latin typeface="+mn-lt"/>
              </a:rPr>
              <a:t> </a:t>
            </a:r>
            <a:r>
              <a:rPr lang="vi-VN" sz="3200" b="1" dirty="0">
                <a:latin typeface="+mn-lt"/>
              </a:rPr>
              <a:t>Đảng đã đề ra nhiệm vụ gì cho Cách mạng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Việt</a:t>
            </a:r>
            <a:r>
              <a:rPr lang="en-US" sz="3200" b="1" dirty="0">
                <a:latin typeface="+mn-lt"/>
              </a:rPr>
              <a:t> Nam ?</a:t>
            </a:r>
            <a:endParaRPr lang="en-US" sz="3200" b="1" dirty="0">
              <a:latin typeface="+mn-lt"/>
              <a:cs typeface="Arial" pitchFamily="34" charset="0"/>
            </a:endParaRPr>
          </a:p>
        </p:txBody>
      </p:sp>
      <p:pic>
        <p:nvPicPr>
          <p:cNvPr id="31" name="Picture 35" descr="question_pop_up_from_bo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" y="1159412"/>
            <a:ext cx="99059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876300" y="3682881"/>
            <a:ext cx="7315200" cy="523220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kháng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toàn</a:t>
            </a:r>
            <a:endParaRPr lang="en-US" sz="2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flipH="1">
            <a:off x="2705100" y="4216281"/>
            <a:ext cx="1752600" cy="11811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304800" y="5600640"/>
            <a:ext cx="2667000" cy="892552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600" b="1" dirty="0">
              <a:solidFill>
                <a:srgbClr val="1106E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>
            <a:off x="4457700" y="4292481"/>
            <a:ext cx="0" cy="1104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3124200" y="5618044"/>
            <a:ext cx="2667000" cy="892552"/>
          </a:xfrm>
          <a:prstGeom prst="rect">
            <a:avLst/>
          </a:prstGeom>
          <a:noFill/>
          <a:ln w="12700">
            <a:solidFill>
              <a:srgbClr val="1106E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đua</a:t>
            </a:r>
            <a:endParaRPr lang="en-US" sz="26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>
            <a:off x="4457700" y="4216281"/>
            <a:ext cx="1576388" cy="11811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6031010" y="5660648"/>
            <a:ext cx="2667000" cy="8925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ruộng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9" name="Picture 17" descr="GUESTA~1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583" y="1143000"/>
            <a:ext cx="799436" cy="69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472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FF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" name="Picture 3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33375" y="6386513"/>
            <a:ext cx="404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vi-VN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512" y="5615762"/>
            <a:ext cx="8961438" cy="954107"/>
          </a:xfrm>
          <a:prstGeom prst="rect">
            <a:avLst/>
          </a:prstGeom>
          <a:solidFill>
            <a:srgbClr val="D7E527"/>
          </a:solidFill>
          <a:ln w="349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   17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7-5-1954,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nắp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hầm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tướng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Ca-xtơ-ri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1" descr="Fireworks-07-june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363" y="1619250"/>
            <a:ext cx="1012825" cy="1006475"/>
          </a:xfrm>
          <a:prstGeom prst="rect">
            <a:avLst/>
          </a:prstGeom>
          <a:noFill/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19063" y="166688"/>
            <a:ext cx="8878887" cy="5410200"/>
            <a:chOff x="75" y="105"/>
            <a:chExt cx="5593" cy="3408"/>
          </a:xfrm>
        </p:grpSpPr>
        <p:pic>
          <p:nvPicPr>
            <p:cNvPr id="12" name="Picture 7" descr="Anh Dien bi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j0178293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0566">
              <a:off x="3019" y="646"/>
              <a:ext cx="1303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4" descr="AR9-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5715000"/>
            <a:ext cx="1527175" cy="30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1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7" y="5770563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2288" y="3071092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61" y="3057024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8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52" y="-45244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 descr="dandelions_butterfly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8" y="490458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15393" y="5971381"/>
            <a:ext cx="5334000" cy="838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clip</a:t>
            </a:r>
          </a:p>
        </p:txBody>
      </p:sp>
      <p:pic>
        <p:nvPicPr>
          <p:cNvPr id="10" name="bat tuong do - cat _274_1_1672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3098" y="528417"/>
            <a:ext cx="6350438" cy="5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05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81521"/>
            <a:ext cx="4772691" cy="790685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09237" y="1938368"/>
            <a:ext cx="443355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: 16200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. 17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dủ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súng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cối</a:t>
            </a:r>
            <a:endParaRPr lang="en-US" sz="24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10" y="1655379"/>
            <a:ext cx="2438400" cy="1895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66" y="4274220"/>
            <a:ext cx="426063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Bắn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huỷ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62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nặng</a:t>
            </a:r>
            <a:endParaRPr lang="en-US" sz="24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44" y="3551039"/>
            <a:ext cx="3810532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7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-31531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0"/>
            <a:ext cx="4772691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8047"/>
            <a:ext cx="8077200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524000" y="4343400"/>
            <a:ext cx="4191000" cy="2014597"/>
          </a:xfrm>
          <a:prstGeom prst="cloudCallout">
            <a:avLst>
              <a:gd name="adj1" fmla="val 27859"/>
              <a:gd name="adj2" fmla="val -89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Arial "/>
              </a:rPr>
              <a:t>Thắng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lợi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của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Điện</a:t>
            </a:r>
            <a:r>
              <a:rPr lang="en-US" sz="2000" b="1" dirty="0">
                <a:latin typeface="Arial "/>
              </a:rPr>
              <a:t> </a:t>
            </a:r>
            <a:r>
              <a:rPr lang="vi-VN" sz="2000" b="1" dirty="0">
                <a:latin typeface="Arial "/>
              </a:rPr>
              <a:t>Biên Phủ có ý nghĩa như thế nào với lịch sử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dân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tộc</a:t>
            </a:r>
            <a:r>
              <a:rPr lang="en-US" sz="2000" b="1" dirty="0">
                <a:latin typeface="Arial "/>
              </a:rPr>
              <a:t> ta</a:t>
            </a:r>
          </a:p>
        </p:txBody>
      </p:sp>
      <p:sp>
        <p:nvSpPr>
          <p:cNvPr id="11" name="Oval 37"/>
          <p:cNvSpPr>
            <a:spLocks noChangeArrowheads="1"/>
          </p:cNvSpPr>
          <p:nvPr/>
        </p:nvSpPr>
        <p:spPr bwMode="auto">
          <a:xfrm>
            <a:off x="2599665" y="2133600"/>
            <a:ext cx="4114800" cy="1295400"/>
          </a:xfrm>
          <a:prstGeom prst="ellipse">
            <a:avLst/>
          </a:prstGeom>
          <a:solidFill>
            <a:srgbClr val="FFFFCC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 "/>
              </a:rPr>
              <a:t>Thảo</a:t>
            </a:r>
            <a:r>
              <a:rPr lang="en-US" sz="2400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"/>
              </a:rPr>
              <a:t>luận</a:t>
            </a:r>
            <a:r>
              <a:rPr lang="en-US" sz="2400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"/>
              </a:rPr>
              <a:t>đôi</a:t>
            </a:r>
            <a:endParaRPr lang="en-US" sz="2400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2613392"/>
            <a:ext cx="73547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 "/>
              </a:rPr>
              <a:t>- </a:t>
            </a:r>
            <a:r>
              <a:rPr lang="vi-VN" sz="2000" b="1" dirty="0">
                <a:latin typeface="Arial "/>
              </a:rPr>
              <a:t>Là mốc son chói lọi, kết thúc thắng lợi chín năm kháng</a:t>
            </a:r>
            <a:r>
              <a:rPr lang="en-US" sz="2000" b="1" dirty="0">
                <a:latin typeface="Arial "/>
              </a:rPr>
              <a:t> </a:t>
            </a:r>
            <a:r>
              <a:rPr lang="vi-VN" sz="2000" b="1" dirty="0">
                <a:latin typeface="Arial "/>
              </a:rPr>
              <a:t>chiến chống thực dân Pháp xâm lược</a:t>
            </a:r>
            <a:r>
              <a:rPr lang="en-US" sz="2000" b="1" dirty="0">
                <a:latin typeface="Arial "/>
              </a:rPr>
              <a:t>.</a:t>
            </a:r>
          </a:p>
          <a:p>
            <a:r>
              <a:rPr lang="vi-VN" sz="2000" b="1" dirty="0">
                <a:latin typeface="Arial "/>
              </a:rPr>
              <a:t>- Khẳng định ý chí, sức mạnh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củ</a:t>
            </a:r>
            <a:r>
              <a:rPr lang="vi-VN" sz="2000" b="1" dirty="0">
                <a:latin typeface="Arial "/>
              </a:rPr>
              <a:t>a</a:t>
            </a:r>
            <a:r>
              <a:rPr lang="en-US" sz="2000" b="1" dirty="0">
                <a:latin typeface="Arial "/>
              </a:rPr>
              <a:t> to</a:t>
            </a:r>
            <a:r>
              <a:rPr lang="vi-VN" sz="2000" b="1" dirty="0">
                <a:latin typeface="Arial "/>
              </a:rPr>
              <a:t>àn dân tộc ta trong công cuộc chống xâm lược.</a:t>
            </a:r>
          </a:p>
          <a:p>
            <a:endParaRPr lang="vi-VN" sz="2000" b="1" dirty="0">
              <a:latin typeface="Arial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523" y="1817498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3. Ý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4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1000" y="4191000"/>
            <a:ext cx="8534400" cy="2576572"/>
          </a:xfrm>
          <a:prstGeom prst="horizontalScroll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56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đêm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khoét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hầm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sập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khổng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lồ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chói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lọi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ta.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3250" y="7281863"/>
            <a:ext cx="2779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vi-VN" b="0">
              <a:latin typeface=".VnTime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524000" y="152400"/>
            <a:ext cx="6096000" cy="4157003"/>
            <a:chOff x="75" y="105"/>
            <a:chExt cx="5593" cy="3408"/>
          </a:xfrm>
        </p:grpSpPr>
        <p:pic>
          <p:nvPicPr>
            <p:cNvPr id="7" name="Picture 9" descr="Anh Dien bi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j017829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0566">
              <a:off x="3024" y="768"/>
              <a:ext cx="1104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5" descr="tinhyeu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652">
            <a:off x="7768883" y="243995"/>
            <a:ext cx="1155895" cy="9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8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20"/>
          </a:xfrm>
        </p:grpSpPr>
        <p:pic>
          <p:nvPicPr>
            <p:cNvPr id="86021" name="Picture 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2" name="Picture 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3" name="Picture 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4" name="Picture 8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200400" y="12954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3429000" y="29718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grpSp>
        <p:nvGrpSpPr>
          <p:cNvPr id="86027" name="Group 11"/>
          <p:cNvGrpSpPr>
            <a:grpSpLocks/>
          </p:cNvGrpSpPr>
          <p:nvPr/>
        </p:nvGrpSpPr>
        <p:grpSpPr bwMode="auto">
          <a:xfrm>
            <a:off x="3276600" y="247906"/>
            <a:ext cx="2971800" cy="1414207"/>
            <a:chOff x="1997" y="969"/>
            <a:chExt cx="1889" cy="1048"/>
          </a:xfrm>
        </p:grpSpPr>
        <p:grpSp>
          <p:nvGrpSpPr>
            <p:cNvPr id="86028" name="Group 12"/>
            <p:cNvGrpSpPr>
              <a:grpSpLocks/>
            </p:cNvGrpSpPr>
            <p:nvPr/>
          </p:nvGrpSpPr>
          <p:grpSpPr bwMode="auto">
            <a:xfrm>
              <a:off x="1997" y="1008"/>
              <a:ext cx="1889" cy="1009"/>
              <a:chOff x="1997" y="1314"/>
              <a:chExt cx="1889" cy="1009"/>
            </a:xfrm>
          </p:grpSpPr>
          <p:grpSp>
            <p:nvGrpSpPr>
              <p:cNvPr id="86029" name="Group 13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215054" name="Oval 14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>
                        <a:gamma/>
                        <a:shade val="63529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  <p:sp>
              <p:nvSpPr>
                <p:cNvPr id="86031" name="Oval 15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86032" name="Oval 16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3" name="Oval 17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0"/>
                    </a:srgbClr>
                  </a:gs>
                  <a:gs pos="100000">
                    <a:srgbClr val="FFEDA6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4" name="Oval 18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rgbClr val="CAA200"/>
                  </a:gs>
                  <a:gs pos="100000">
                    <a:srgbClr val="FFCC00">
                      <a:alpha val="48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5" name="Oval 19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</p:grpSp>
        <p:sp>
          <p:nvSpPr>
            <p:cNvPr id="86036" name="Text Box 20"/>
            <p:cNvSpPr txBox="1">
              <a:spLocks noChangeArrowheads="1"/>
            </p:cNvSpPr>
            <p:nvPr/>
          </p:nvSpPr>
          <p:spPr bwMode="auto">
            <a:xfrm>
              <a:off x="2068" y="969"/>
              <a:ext cx="1683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Thăm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quan</a:t>
              </a: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  <a:p>
              <a:pPr algn="ctr" eaLnBrk="0" hangingPunct="0"/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Di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Điện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Biên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Phủ</a:t>
              </a: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</p:txBody>
        </p:sp>
      </p:grpSp>
      <p:pic>
        <p:nvPicPr>
          <p:cNvPr id="86037" name="Picture 21" descr="dien-bien-phu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2895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8" name="Picture 22" descr="ImageView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2438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9" name="Picture 23" descr="Doi A1_Dienbienphu3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200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6096000" y="60198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Mường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Thanh</a:t>
            </a:r>
            <a:endParaRPr lang="en-US" sz="20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228600" y="60960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Đồi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A1</a:t>
            </a: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3333750" y="6034088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thắng</a:t>
            </a:r>
            <a:endParaRPr lang="en-US" sz="20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0" grpId="0"/>
      <p:bldP spid="86041" grpId="0"/>
      <p:bldP spid="860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"/>
          <p:cNvSpPr>
            <a:spLocks noChangeShapeType="1"/>
          </p:cNvSpPr>
          <p:nvPr/>
        </p:nvSpPr>
        <p:spPr bwMode="auto">
          <a:xfrm>
            <a:off x="304800" y="457200"/>
            <a:ext cx="0" cy="6400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9"/>
          <p:cNvSpPr>
            <a:spLocks noChangeShapeType="1"/>
          </p:cNvSpPr>
          <p:nvPr/>
        </p:nvSpPr>
        <p:spPr bwMode="auto">
          <a:xfrm>
            <a:off x="1752600" y="152400"/>
            <a:ext cx="7391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10"/>
          <p:cNvSpPr>
            <a:spLocks noChangeShapeType="1"/>
          </p:cNvSpPr>
          <p:nvPr/>
        </p:nvSpPr>
        <p:spPr bwMode="auto">
          <a:xfrm>
            <a:off x="0" y="6629400"/>
            <a:ext cx="75438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9144000" y="53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2"/>
          <p:cNvSpPr>
            <a:spLocks noChangeShapeType="1"/>
          </p:cNvSpPr>
          <p:nvPr/>
        </p:nvSpPr>
        <p:spPr bwMode="auto">
          <a:xfrm>
            <a:off x="8915400" y="0"/>
            <a:ext cx="0" cy="6324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WordArt 15"/>
          <p:cNvSpPr>
            <a:spLocks noChangeArrowheads="1" noChangeShapeType="1" noTextEdit="1"/>
          </p:cNvSpPr>
          <p:nvPr/>
        </p:nvSpPr>
        <p:spPr bwMode="auto">
          <a:xfrm>
            <a:off x="3200400" y="1155700"/>
            <a:ext cx="269557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Trò chơi ô chữ</a:t>
            </a:r>
            <a:endParaRPr lang="en-US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CC"/>
              </a:solidFill>
              <a:latin typeface="Arial"/>
              <a:cs typeface="Arial"/>
            </a:endParaRPr>
          </a:p>
        </p:txBody>
      </p:sp>
      <p:sp>
        <p:nvSpPr>
          <p:cNvPr id="84194" name="Oval 226"/>
          <p:cNvSpPr>
            <a:spLocks noChangeArrowheads="1"/>
          </p:cNvSpPr>
          <p:nvPr/>
        </p:nvSpPr>
        <p:spPr bwMode="auto">
          <a:xfrm>
            <a:off x="1917700" y="21717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4195" name="Oval 227"/>
          <p:cNvSpPr>
            <a:spLocks noChangeArrowheads="1"/>
          </p:cNvSpPr>
          <p:nvPr/>
        </p:nvSpPr>
        <p:spPr bwMode="auto">
          <a:xfrm>
            <a:off x="1917700" y="26289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4196" name="Oval 228"/>
          <p:cNvSpPr>
            <a:spLocks noChangeArrowheads="1"/>
          </p:cNvSpPr>
          <p:nvPr/>
        </p:nvSpPr>
        <p:spPr bwMode="auto">
          <a:xfrm>
            <a:off x="1917700" y="30734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4197" name="Oval 229"/>
          <p:cNvSpPr>
            <a:spLocks noChangeArrowheads="1"/>
          </p:cNvSpPr>
          <p:nvPr/>
        </p:nvSpPr>
        <p:spPr bwMode="auto">
          <a:xfrm>
            <a:off x="1917700" y="35433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4198" name="Oval 230"/>
          <p:cNvSpPr>
            <a:spLocks noChangeArrowheads="1"/>
          </p:cNvSpPr>
          <p:nvPr/>
        </p:nvSpPr>
        <p:spPr bwMode="auto">
          <a:xfrm>
            <a:off x="1905000" y="40132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84199" name="Oval 231"/>
          <p:cNvSpPr>
            <a:spLocks noChangeArrowheads="1"/>
          </p:cNvSpPr>
          <p:nvPr/>
        </p:nvSpPr>
        <p:spPr bwMode="auto">
          <a:xfrm>
            <a:off x="1917700" y="44958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9470" name="Text Box 232"/>
          <p:cNvSpPr txBox="1">
            <a:spLocks noChangeArrowheads="1"/>
          </p:cNvSpPr>
          <p:nvPr/>
        </p:nvSpPr>
        <p:spPr bwMode="auto">
          <a:xfrm>
            <a:off x="8435975" y="20574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7</a:t>
            </a:r>
          </a:p>
        </p:txBody>
      </p:sp>
      <p:sp>
        <p:nvSpPr>
          <p:cNvPr id="19471" name="Text Box 233"/>
          <p:cNvSpPr txBox="1">
            <a:spLocks noChangeArrowheads="1"/>
          </p:cNvSpPr>
          <p:nvPr/>
        </p:nvSpPr>
        <p:spPr bwMode="auto">
          <a:xfrm>
            <a:off x="8324850" y="3389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19472" name="Text Box 234"/>
          <p:cNvSpPr txBox="1">
            <a:spLocks noChangeArrowheads="1"/>
          </p:cNvSpPr>
          <p:nvPr/>
        </p:nvSpPr>
        <p:spPr bwMode="auto">
          <a:xfrm>
            <a:off x="8426450" y="38973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9</a:t>
            </a:r>
          </a:p>
        </p:txBody>
      </p:sp>
      <p:sp>
        <p:nvSpPr>
          <p:cNvPr id="19473" name="Text Box 235"/>
          <p:cNvSpPr txBox="1">
            <a:spLocks noChangeArrowheads="1"/>
          </p:cNvSpPr>
          <p:nvPr/>
        </p:nvSpPr>
        <p:spPr bwMode="auto">
          <a:xfrm>
            <a:off x="8305800" y="43434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4" name="Text Box 236"/>
          <p:cNvSpPr txBox="1">
            <a:spLocks noChangeArrowheads="1"/>
          </p:cNvSpPr>
          <p:nvPr/>
        </p:nvSpPr>
        <p:spPr bwMode="auto">
          <a:xfrm>
            <a:off x="8302625" y="2500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5" name="Text Box 237"/>
          <p:cNvSpPr txBox="1">
            <a:spLocks noChangeArrowheads="1"/>
          </p:cNvSpPr>
          <p:nvPr/>
        </p:nvSpPr>
        <p:spPr bwMode="auto">
          <a:xfrm>
            <a:off x="8312150" y="29448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84209" name="Text Box 241"/>
          <p:cNvSpPr txBox="1">
            <a:spLocks noChangeArrowheads="1"/>
          </p:cNvSpPr>
          <p:nvPr/>
        </p:nvSpPr>
        <p:spPr bwMode="auto">
          <a:xfrm>
            <a:off x="914400" y="560705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Nơi diễn ra cuộc họp của Trung ương Đảng ta thông qua phương án mở chiến dịch Điện Biên Phủ?</a:t>
            </a:r>
          </a:p>
        </p:txBody>
      </p:sp>
      <p:sp>
        <p:nvSpPr>
          <p:cNvPr id="84210" name="Text Box 242"/>
          <p:cNvSpPr txBox="1">
            <a:spLocks noChangeArrowheads="1"/>
          </p:cNvSpPr>
          <p:nvPr/>
        </p:nvSpPr>
        <p:spPr bwMode="auto">
          <a:xfrm>
            <a:off x="838200" y="563880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Tên của một cánh đồng tại Điện Biên Phủ mà thực dân Pháp chọn để xây dựng sân bay?</a:t>
            </a:r>
          </a:p>
        </p:txBody>
      </p:sp>
      <p:sp>
        <p:nvSpPr>
          <p:cNvPr id="84211" name="Text Box 243"/>
          <p:cNvSpPr txBox="1">
            <a:spLocks noChangeArrowheads="1"/>
          </p:cNvSpPr>
          <p:nvPr/>
        </p:nvSpPr>
        <p:spPr bwMode="auto">
          <a:xfrm>
            <a:off x="914400" y="5638800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hlink"/>
                </a:solidFill>
                <a:latin typeface="Times New Roman" pitchFamily="18" charset="0"/>
              </a:rPr>
              <a:t>Vị tổng tư lệnh của quân đội ta trong chiến dịch Điện Biên Phủ là ai?</a:t>
            </a:r>
          </a:p>
        </p:txBody>
      </p:sp>
      <p:sp>
        <p:nvSpPr>
          <p:cNvPr id="84212" name="Text Box 244"/>
          <p:cNvSpPr txBox="1">
            <a:spLocks noChangeArrowheads="1"/>
          </p:cNvSpPr>
          <p:nvPr/>
        </p:nvSpPr>
        <p:spPr bwMode="auto">
          <a:xfrm>
            <a:off x="990600" y="5683250"/>
            <a:ext cx="754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Người anh hùng lấy thân mình lấp lỗ châu mai để đồng đội xông lên tiêu diệt địch?</a:t>
            </a:r>
          </a:p>
        </p:txBody>
      </p:sp>
      <p:sp>
        <p:nvSpPr>
          <p:cNvPr id="84213" name="Text Box 245"/>
          <p:cNvSpPr txBox="1">
            <a:spLocks noChangeArrowheads="1"/>
          </p:cNvSpPr>
          <p:nvPr/>
        </p:nvSpPr>
        <p:spPr bwMode="auto">
          <a:xfrm>
            <a:off x="838200" y="5683250"/>
            <a:ext cx="7026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Vị tướng của quân đội Pháp đã bị quân ta bắt sống trong chiến dịch Điện Biên Phủ?</a:t>
            </a:r>
          </a:p>
        </p:txBody>
      </p:sp>
      <p:sp>
        <p:nvSpPr>
          <p:cNvPr id="84214" name="Text Box 246"/>
          <p:cNvSpPr txBox="1">
            <a:spLocks noChangeArrowheads="1"/>
          </p:cNvSpPr>
          <p:nvPr/>
        </p:nvSpPr>
        <p:spPr bwMode="auto">
          <a:xfrm>
            <a:off x="990600" y="5600153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56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đêm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chiến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đấu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kiên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cường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anh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dũng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bộ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đội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đạt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kết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quả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?</a:t>
            </a:r>
          </a:p>
        </p:txBody>
      </p:sp>
      <p:grpSp>
        <p:nvGrpSpPr>
          <p:cNvPr id="19484" name="Group 305"/>
          <p:cNvGrpSpPr>
            <a:grpSpLocks/>
          </p:cNvGrpSpPr>
          <p:nvPr/>
        </p:nvGrpSpPr>
        <p:grpSpPr bwMode="auto">
          <a:xfrm>
            <a:off x="2667000" y="2133600"/>
            <a:ext cx="5486400" cy="2743200"/>
            <a:chOff x="1824" y="1104"/>
            <a:chExt cx="3456" cy="1728"/>
          </a:xfrm>
        </p:grpSpPr>
        <p:sp>
          <p:nvSpPr>
            <p:cNvPr id="19491" name="Rectangle 205"/>
            <p:cNvSpPr>
              <a:spLocks noChangeArrowheads="1"/>
            </p:cNvSpPr>
            <p:nvPr/>
          </p:nvSpPr>
          <p:spPr bwMode="auto">
            <a:xfrm>
              <a:off x="326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2" name="Rectangle 207"/>
            <p:cNvSpPr>
              <a:spLocks noChangeArrowheads="1"/>
            </p:cNvSpPr>
            <p:nvPr/>
          </p:nvSpPr>
          <p:spPr bwMode="auto">
            <a:xfrm>
              <a:off x="2976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3" name="Rectangle 208"/>
            <p:cNvSpPr>
              <a:spLocks noChangeArrowheads="1"/>
            </p:cNvSpPr>
            <p:nvPr/>
          </p:nvSpPr>
          <p:spPr bwMode="auto">
            <a:xfrm>
              <a:off x="2688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4" name="Rectangle 209"/>
            <p:cNvSpPr>
              <a:spLocks noChangeArrowheads="1"/>
            </p:cNvSpPr>
            <p:nvPr/>
          </p:nvSpPr>
          <p:spPr bwMode="auto">
            <a:xfrm>
              <a:off x="182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5" name="Rectangle 210"/>
            <p:cNvSpPr>
              <a:spLocks noChangeArrowheads="1"/>
            </p:cNvSpPr>
            <p:nvPr/>
          </p:nvSpPr>
          <p:spPr bwMode="auto">
            <a:xfrm>
              <a:off x="2400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6" name="Rectangle 211"/>
            <p:cNvSpPr>
              <a:spLocks noChangeArrowheads="1"/>
            </p:cNvSpPr>
            <p:nvPr/>
          </p:nvSpPr>
          <p:spPr bwMode="auto">
            <a:xfrm>
              <a:off x="211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7" name="Rectangle 212"/>
            <p:cNvSpPr>
              <a:spLocks noChangeArrowheads="1"/>
            </p:cNvSpPr>
            <p:nvPr/>
          </p:nvSpPr>
          <p:spPr bwMode="auto">
            <a:xfrm>
              <a:off x="355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8" name="Rectangle 247"/>
            <p:cNvSpPr>
              <a:spLocks noChangeArrowheads="1"/>
            </p:cNvSpPr>
            <p:nvPr/>
          </p:nvSpPr>
          <p:spPr bwMode="auto">
            <a:xfrm>
              <a:off x="182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9" name="Rectangle 248"/>
            <p:cNvSpPr>
              <a:spLocks noChangeArrowheads="1"/>
            </p:cNvSpPr>
            <p:nvPr/>
          </p:nvSpPr>
          <p:spPr bwMode="auto">
            <a:xfrm>
              <a:off x="211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0" name="Rectangle 249"/>
            <p:cNvSpPr>
              <a:spLocks noChangeArrowheads="1"/>
            </p:cNvSpPr>
            <p:nvPr/>
          </p:nvSpPr>
          <p:spPr bwMode="auto">
            <a:xfrm>
              <a:off x="240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1" name="Rectangle 250"/>
            <p:cNvSpPr>
              <a:spLocks noChangeArrowheads="1"/>
            </p:cNvSpPr>
            <p:nvPr/>
          </p:nvSpPr>
          <p:spPr bwMode="auto">
            <a:xfrm>
              <a:off x="268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2" name="Rectangle 251"/>
            <p:cNvSpPr>
              <a:spLocks noChangeArrowheads="1"/>
            </p:cNvSpPr>
            <p:nvPr/>
          </p:nvSpPr>
          <p:spPr bwMode="auto">
            <a:xfrm>
              <a:off x="297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3" name="Rectangle 252"/>
            <p:cNvSpPr>
              <a:spLocks noChangeArrowheads="1"/>
            </p:cNvSpPr>
            <p:nvPr/>
          </p:nvSpPr>
          <p:spPr bwMode="auto">
            <a:xfrm>
              <a:off x="384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4" name="Rectangle 253"/>
            <p:cNvSpPr>
              <a:spLocks noChangeArrowheads="1"/>
            </p:cNvSpPr>
            <p:nvPr/>
          </p:nvSpPr>
          <p:spPr bwMode="auto">
            <a:xfrm>
              <a:off x="355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5" name="Rectangle 254"/>
            <p:cNvSpPr>
              <a:spLocks noChangeArrowheads="1"/>
            </p:cNvSpPr>
            <p:nvPr/>
          </p:nvSpPr>
          <p:spPr bwMode="auto">
            <a:xfrm>
              <a:off x="326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6" name="Rectangle 255"/>
            <p:cNvSpPr>
              <a:spLocks noChangeArrowheads="1"/>
            </p:cNvSpPr>
            <p:nvPr/>
          </p:nvSpPr>
          <p:spPr bwMode="auto">
            <a:xfrm>
              <a:off x="326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7" name="Rectangle 256"/>
            <p:cNvSpPr>
              <a:spLocks noChangeArrowheads="1"/>
            </p:cNvSpPr>
            <p:nvPr/>
          </p:nvSpPr>
          <p:spPr bwMode="auto">
            <a:xfrm>
              <a:off x="211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8" name="Rectangle 257"/>
            <p:cNvSpPr>
              <a:spLocks noChangeArrowheads="1"/>
            </p:cNvSpPr>
            <p:nvPr/>
          </p:nvSpPr>
          <p:spPr bwMode="auto">
            <a:xfrm>
              <a:off x="240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9" name="Rectangle 258"/>
            <p:cNvSpPr>
              <a:spLocks noChangeArrowheads="1"/>
            </p:cNvSpPr>
            <p:nvPr/>
          </p:nvSpPr>
          <p:spPr bwMode="auto">
            <a:xfrm>
              <a:off x="268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0" name="Rectangle 259"/>
            <p:cNvSpPr>
              <a:spLocks noChangeArrowheads="1"/>
            </p:cNvSpPr>
            <p:nvPr/>
          </p:nvSpPr>
          <p:spPr bwMode="auto">
            <a:xfrm>
              <a:off x="297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1" name="Rectangle 260"/>
            <p:cNvSpPr>
              <a:spLocks noChangeArrowheads="1"/>
            </p:cNvSpPr>
            <p:nvPr/>
          </p:nvSpPr>
          <p:spPr bwMode="auto">
            <a:xfrm>
              <a:off x="182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2" name="Rectangle 261"/>
            <p:cNvSpPr>
              <a:spLocks noChangeArrowheads="1"/>
            </p:cNvSpPr>
            <p:nvPr/>
          </p:nvSpPr>
          <p:spPr bwMode="auto">
            <a:xfrm>
              <a:off x="441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3" name="Rectangle 262"/>
            <p:cNvSpPr>
              <a:spLocks noChangeArrowheads="1"/>
            </p:cNvSpPr>
            <p:nvPr/>
          </p:nvSpPr>
          <p:spPr bwMode="auto">
            <a:xfrm>
              <a:off x="412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4" name="Rectangle 263"/>
            <p:cNvSpPr>
              <a:spLocks noChangeArrowheads="1"/>
            </p:cNvSpPr>
            <p:nvPr/>
          </p:nvSpPr>
          <p:spPr bwMode="auto">
            <a:xfrm>
              <a:off x="441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5" name="Rectangle 264"/>
            <p:cNvSpPr>
              <a:spLocks noChangeArrowheads="1"/>
            </p:cNvSpPr>
            <p:nvPr/>
          </p:nvSpPr>
          <p:spPr bwMode="auto">
            <a:xfrm>
              <a:off x="412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6" name="Rectangle 265"/>
            <p:cNvSpPr>
              <a:spLocks noChangeArrowheads="1"/>
            </p:cNvSpPr>
            <p:nvPr/>
          </p:nvSpPr>
          <p:spPr bwMode="auto">
            <a:xfrm>
              <a:off x="384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7" name="Rectangle 266"/>
            <p:cNvSpPr>
              <a:spLocks noChangeArrowheads="1"/>
            </p:cNvSpPr>
            <p:nvPr/>
          </p:nvSpPr>
          <p:spPr bwMode="auto">
            <a:xfrm>
              <a:off x="355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8" name="Rectangle 267"/>
            <p:cNvSpPr>
              <a:spLocks noChangeArrowheads="1"/>
            </p:cNvSpPr>
            <p:nvPr/>
          </p:nvSpPr>
          <p:spPr bwMode="auto">
            <a:xfrm>
              <a:off x="499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9" name="Rectangle 268"/>
            <p:cNvSpPr>
              <a:spLocks noChangeArrowheads="1"/>
            </p:cNvSpPr>
            <p:nvPr/>
          </p:nvSpPr>
          <p:spPr bwMode="auto">
            <a:xfrm>
              <a:off x="470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0" name="Rectangle 269"/>
            <p:cNvSpPr>
              <a:spLocks noChangeArrowheads="1"/>
            </p:cNvSpPr>
            <p:nvPr/>
          </p:nvSpPr>
          <p:spPr bwMode="auto">
            <a:xfrm>
              <a:off x="326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1" name="Rectangle 270"/>
            <p:cNvSpPr>
              <a:spLocks noChangeArrowheads="1"/>
            </p:cNvSpPr>
            <p:nvPr/>
          </p:nvSpPr>
          <p:spPr bwMode="auto">
            <a:xfrm>
              <a:off x="211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2" name="Rectangle 271"/>
            <p:cNvSpPr>
              <a:spLocks noChangeArrowheads="1"/>
            </p:cNvSpPr>
            <p:nvPr/>
          </p:nvSpPr>
          <p:spPr bwMode="auto">
            <a:xfrm>
              <a:off x="240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3" name="Rectangle 272"/>
            <p:cNvSpPr>
              <a:spLocks noChangeArrowheads="1"/>
            </p:cNvSpPr>
            <p:nvPr/>
          </p:nvSpPr>
          <p:spPr bwMode="auto">
            <a:xfrm>
              <a:off x="268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4" name="Rectangle 273"/>
            <p:cNvSpPr>
              <a:spLocks noChangeArrowheads="1"/>
            </p:cNvSpPr>
            <p:nvPr/>
          </p:nvSpPr>
          <p:spPr bwMode="auto">
            <a:xfrm>
              <a:off x="297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5" name="Rectangle 274"/>
            <p:cNvSpPr>
              <a:spLocks noChangeArrowheads="1"/>
            </p:cNvSpPr>
            <p:nvPr/>
          </p:nvSpPr>
          <p:spPr bwMode="auto">
            <a:xfrm>
              <a:off x="182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6" name="Rectangle 275"/>
            <p:cNvSpPr>
              <a:spLocks noChangeArrowheads="1"/>
            </p:cNvSpPr>
            <p:nvPr/>
          </p:nvSpPr>
          <p:spPr bwMode="auto">
            <a:xfrm>
              <a:off x="441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7" name="Rectangle 276"/>
            <p:cNvSpPr>
              <a:spLocks noChangeArrowheads="1"/>
            </p:cNvSpPr>
            <p:nvPr/>
          </p:nvSpPr>
          <p:spPr bwMode="auto">
            <a:xfrm>
              <a:off x="412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8" name="Rectangle 277"/>
            <p:cNvSpPr>
              <a:spLocks noChangeArrowheads="1"/>
            </p:cNvSpPr>
            <p:nvPr/>
          </p:nvSpPr>
          <p:spPr bwMode="auto">
            <a:xfrm>
              <a:off x="384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9" name="Rectangle 278"/>
            <p:cNvSpPr>
              <a:spLocks noChangeArrowheads="1"/>
            </p:cNvSpPr>
            <p:nvPr/>
          </p:nvSpPr>
          <p:spPr bwMode="auto">
            <a:xfrm>
              <a:off x="355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0" name="Rectangle 279"/>
            <p:cNvSpPr>
              <a:spLocks noChangeArrowheads="1"/>
            </p:cNvSpPr>
            <p:nvPr/>
          </p:nvSpPr>
          <p:spPr bwMode="auto">
            <a:xfrm>
              <a:off x="499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1" name="Rectangle 280"/>
            <p:cNvSpPr>
              <a:spLocks noChangeArrowheads="1"/>
            </p:cNvSpPr>
            <p:nvPr/>
          </p:nvSpPr>
          <p:spPr bwMode="auto">
            <a:xfrm>
              <a:off x="470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2" name="Rectangle 281"/>
            <p:cNvSpPr>
              <a:spLocks noChangeArrowheads="1"/>
            </p:cNvSpPr>
            <p:nvPr/>
          </p:nvSpPr>
          <p:spPr bwMode="auto">
            <a:xfrm>
              <a:off x="326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3" name="Rectangle 282"/>
            <p:cNvSpPr>
              <a:spLocks noChangeArrowheads="1"/>
            </p:cNvSpPr>
            <p:nvPr/>
          </p:nvSpPr>
          <p:spPr bwMode="auto">
            <a:xfrm>
              <a:off x="211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4" name="Rectangle 283"/>
            <p:cNvSpPr>
              <a:spLocks noChangeArrowheads="1"/>
            </p:cNvSpPr>
            <p:nvPr/>
          </p:nvSpPr>
          <p:spPr bwMode="auto">
            <a:xfrm>
              <a:off x="240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5" name="Rectangle 284"/>
            <p:cNvSpPr>
              <a:spLocks noChangeArrowheads="1"/>
            </p:cNvSpPr>
            <p:nvPr/>
          </p:nvSpPr>
          <p:spPr bwMode="auto">
            <a:xfrm>
              <a:off x="268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6" name="Rectangle 285"/>
            <p:cNvSpPr>
              <a:spLocks noChangeArrowheads="1"/>
            </p:cNvSpPr>
            <p:nvPr/>
          </p:nvSpPr>
          <p:spPr bwMode="auto">
            <a:xfrm>
              <a:off x="2976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7" name="Rectangle 286"/>
            <p:cNvSpPr>
              <a:spLocks noChangeArrowheads="1"/>
            </p:cNvSpPr>
            <p:nvPr/>
          </p:nvSpPr>
          <p:spPr bwMode="auto">
            <a:xfrm>
              <a:off x="182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8" name="Rectangle 288"/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9" name="Rectangle 289"/>
            <p:cNvSpPr>
              <a:spLocks noChangeArrowheads="1"/>
            </p:cNvSpPr>
            <p:nvPr/>
          </p:nvSpPr>
          <p:spPr bwMode="auto">
            <a:xfrm>
              <a:off x="384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0" name="Rectangle 290"/>
            <p:cNvSpPr>
              <a:spLocks noChangeArrowheads="1"/>
            </p:cNvSpPr>
            <p:nvPr/>
          </p:nvSpPr>
          <p:spPr bwMode="auto">
            <a:xfrm>
              <a:off x="355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1" name="Rectangle 293"/>
            <p:cNvSpPr>
              <a:spLocks noChangeArrowheads="1"/>
            </p:cNvSpPr>
            <p:nvPr/>
          </p:nvSpPr>
          <p:spPr bwMode="auto">
            <a:xfrm>
              <a:off x="326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2" name="Rectangle 294"/>
            <p:cNvSpPr>
              <a:spLocks noChangeArrowheads="1"/>
            </p:cNvSpPr>
            <p:nvPr/>
          </p:nvSpPr>
          <p:spPr bwMode="auto">
            <a:xfrm>
              <a:off x="211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3" name="Rectangle 295"/>
            <p:cNvSpPr>
              <a:spLocks noChangeArrowheads="1"/>
            </p:cNvSpPr>
            <p:nvPr/>
          </p:nvSpPr>
          <p:spPr bwMode="auto">
            <a:xfrm>
              <a:off x="240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4" name="Rectangle 296"/>
            <p:cNvSpPr>
              <a:spLocks noChangeArrowheads="1"/>
            </p:cNvSpPr>
            <p:nvPr/>
          </p:nvSpPr>
          <p:spPr bwMode="auto">
            <a:xfrm>
              <a:off x="268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5" name="Rectangle 297"/>
            <p:cNvSpPr>
              <a:spLocks noChangeArrowheads="1"/>
            </p:cNvSpPr>
            <p:nvPr/>
          </p:nvSpPr>
          <p:spPr bwMode="auto">
            <a:xfrm>
              <a:off x="297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6" name="Rectangle 298"/>
            <p:cNvSpPr>
              <a:spLocks noChangeArrowheads="1"/>
            </p:cNvSpPr>
            <p:nvPr/>
          </p:nvSpPr>
          <p:spPr bwMode="auto">
            <a:xfrm>
              <a:off x="182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7" name="Rectangle 299"/>
            <p:cNvSpPr>
              <a:spLocks noChangeArrowheads="1"/>
            </p:cNvSpPr>
            <p:nvPr/>
          </p:nvSpPr>
          <p:spPr bwMode="auto">
            <a:xfrm>
              <a:off x="441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8" name="Rectangle 300"/>
            <p:cNvSpPr>
              <a:spLocks noChangeArrowheads="1"/>
            </p:cNvSpPr>
            <p:nvPr/>
          </p:nvSpPr>
          <p:spPr bwMode="auto">
            <a:xfrm>
              <a:off x="412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9" name="Rectangle 301"/>
            <p:cNvSpPr>
              <a:spLocks noChangeArrowheads="1"/>
            </p:cNvSpPr>
            <p:nvPr/>
          </p:nvSpPr>
          <p:spPr bwMode="auto">
            <a:xfrm>
              <a:off x="384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50" name="Rectangle 302"/>
            <p:cNvSpPr>
              <a:spLocks noChangeArrowheads="1"/>
            </p:cNvSpPr>
            <p:nvPr/>
          </p:nvSpPr>
          <p:spPr bwMode="auto">
            <a:xfrm>
              <a:off x="355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84274" name="Text Box 306"/>
          <p:cNvSpPr txBox="1">
            <a:spLocks noChangeArrowheads="1"/>
          </p:cNvSpPr>
          <p:nvPr/>
        </p:nvSpPr>
        <p:spPr bwMode="auto">
          <a:xfrm>
            <a:off x="2663825" y="2071688"/>
            <a:ext cx="3889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V   I   Ệ   T   B  Ắ  C</a:t>
            </a:r>
          </a:p>
        </p:txBody>
      </p:sp>
      <p:sp>
        <p:nvSpPr>
          <p:cNvPr id="84275" name="Text Box 307"/>
          <p:cNvSpPr txBox="1">
            <a:spLocks noChangeArrowheads="1"/>
          </p:cNvSpPr>
          <p:nvPr/>
        </p:nvSpPr>
        <p:spPr bwMode="auto">
          <a:xfrm>
            <a:off x="2667000" y="2986088"/>
            <a:ext cx="571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V   Õ  N  G  U  Y  Ê   N  G   I   Á  P</a:t>
            </a:r>
          </a:p>
        </p:txBody>
      </p:sp>
      <p:sp>
        <p:nvSpPr>
          <p:cNvPr id="84276" name="Text Box 308"/>
          <p:cNvSpPr txBox="1">
            <a:spLocks noChangeArrowheads="1"/>
          </p:cNvSpPr>
          <p:nvPr/>
        </p:nvSpPr>
        <p:spPr bwMode="auto">
          <a:xfrm>
            <a:off x="2578100" y="2528888"/>
            <a:ext cx="518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M   Ư  Ờ  N  G  T   H  A  N  H</a:t>
            </a:r>
          </a:p>
        </p:txBody>
      </p:sp>
      <p:sp>
        <p:nvSpPr>
          <p:cNvPr id="84277" name="Text Box 309"/>
          <p:cNvSpPr txBox="1">
            <a:spLocks noChangeArrowheads="1"/>
          </p:cNvSpPr>
          <p:nvPr/>
        </p:nvSpPr>
        <p:spPr bwMode="auto">
          <a:xfrm>
            <a:off x="2667000" y="3430588"/>
            <a:ext cx="553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P   H  A   N  Đ  Ì   N   H  G   I  Ó   T</a:t>
            </a:r>
          </a:p>
        </p:txBody>
      </p:sp>
      <p:sp>
        <p:nvSpPr>
          <p:cNvPr id="84278" name="Text Box 310"/>
          <p:cNvSpPr txBox="1">
            <a:spLocks noChangeArrowheads="1"/>
          </p:cNvSpPr>
          <p:nvPr/>
        </p:nvSpPr>
        <p:spPr bwMode="auto">
          <a:xfrm>
            <a:off x="2628900" y="3865563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  Ờ  C   A  X  T   Ơ   R   I</a:t>
            </a:r>
          </a:p>
        </p:txBody>
      </p:sp>
      <p:sp>
        <p:nvSpPr>
          <p:cNvPr id="84279" name="Text Box 311"/>
          <p:cNvSpPr txBox="1">
            <a:spLocks noChangeArrowheads="1"/>
          </p:cNvSpPr>
          <p:nvPr/>
        </p:nvSpPr>
        <p:spPr bwMode="auto">
          <a:xfrm>
            <a:off x="2604293" y="4365625"/>
            <a:ext cx="4697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  H   I   Ế   N   T  H  Ắ  N   G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685800" y="533400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473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8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8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4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84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8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84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8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4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84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4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84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84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9"/>
                  </p:tgtEl>
                </p:cond>
              </p:nextCondLst>
            </p:seq>
          </p:childTnLst>
        </p:cTn>
      </p:par>
    </p:tnLst>
    <p:bldLst>
      <p:bldP spid="84209" grpId="0"/>
      <p:bldP spid="84209" grpId="1"/>
      <p:bldP spid="84210" grpId="0"/>
      <p:bldP spid="84210" grpId="1"/>
      <p:bldP spid="84211" grpId="0"/>
      <p:bldP spid="84211" grpId="1"/>
      <p:bldP spid="84212" grpId="0"/>
      <p:bldP spid="84212" grpId="1"/>
      <p:bldP spid="84213" grpId="0"/>
      <p:bldP spid="84213" grpId="1"/>
      <p:bldP spid="84214" grpId="0"/>
      <p:bldP spid="84214" grpId="1"/>
      <p:bldP spid="84274" grpId="0"/>
      <p:bldP spid="84275" grpId="0"/>
      <p:bldP spid="84276" grpId="0"/>
      <p:bldP spid="84277" grpId="0"/>
      <p:bldP spid="84278" grpId="0"/>
      <p:bldP spid="842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61"/>
          <p:cNvGrpSpPr>
            <a:grpSpLocks/>
          </p:cNvGrpSpPr>
          <p:nvPr/>
        </p:nvGrpSpPr>
        <p:grpSpPr bwMode="auto">
          <a:xfrm>
            <a:off x="3175" y="-38100"/>
            <a:ext cx="9174163" cy="6951663"/>
            <a:chOff x="0" y="0"/>
            <a:chExt cx="5760" cy="4320"/>
          </a:xfrm>
        </p:grpSpPr>
        <p:pic>
          <p:nvPicPr>
            <p:cNvPr id="32786" name="Picture 6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7" name="Picture 63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8" name="Picture 6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9" name="Picture 6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6518" name="Picture 22" descr="New Bitmap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9" name="Picture 23" descr="New Bitmap Image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00"/>
            <a:ext cx="90678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0" name="Picture 24" descr="New Bitmap Image (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00"/>
            <a:ext cx="90678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1" name="Picture 25" descr="New Bitmap Image (4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905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2" name="Picture 26" descr="New Bitmap Image (5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3" name="Picture 27" descr="New Bitmap Image (6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4" name="Picture 28" descr="New Bitmap Image (7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25400"/>
            <a:ext cx="90678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5" name="Picture 29" descr="New Bitmap Image (8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6" name="Picture 30" descr="New Bitmap Image (9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905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8" name="Picture 32" descr="New Bitmap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9" name="Picture 33" descr="New Bitmap Image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30" name="Picture 34" descr="New Bitmap Image (4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WordArt 4" descr="50%"/>
          <p:cNvSpPr>
            <a:spLocks noChangeArrowheads="1" noChangeShapeType="1" noTextEdit="1"/>
          </p:cNvSpPr>
          <p:nvPr/>
        </p:nvSpPr>
        <p:spPr bwMode="auto">
          <a:xfrm>
            <a:off x="838200" y="1524000"/>
            <a:ext cx="7391400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HỌC ĐẾN ĐÂY KẾT THÚC</a:t>
            </a:r>
          </a:p>
        </p:txBody>
      </p:sp>
      <p:sp>
        <p:nvSpPr>
          <p:cNvPr id="66565" name="WordArt 5"/>
          <p:cNvSpPr>
            <a:spLocks noChangeArrowheads="1" noChangeShapeType="1" noTextEdit="1"/>
          </p:cNvSpPr>
          <p:nvPr/>
        </p:nvSpPr>
        <p:spPr bwMode="auto">
          <a:xfrm>
            <a:off x="914400" y="2743200"/>
            <a:ext cx="7391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mạnh khỏe - thành đạt và hạnh phúc  !</a:t>
            </a:r>
          </a:p>
          <a:p>
            <a:pPr algn="ctr"/>
            <a:r>
              <a:rPr lang="vi-VN" sz="3600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Chúc các con chăm ngoan, học giỏi  !</a:t>
            </a:r>
            <a:endParaRPr lang="en-US" sz="3600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6533" name="Picture 3" descr="Bauernbar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63547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7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10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0"/>
                                        <p:tgtEl>
                                          <p:spTgt spid="106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0"/>
                                        <p:tgtEl>
                                          <p:spTgt spid="10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0"/>
                                        <p:tgtEl>
                                          <p:spTgt spid="10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0"/>
                                        <p:tgtEl>
                                          <p:spTgt spid="10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0"/>
                                        <p:tgtEl>
                                          <p:spTgt spid="106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0"/>
                                        <p:tgtEl>
                                          <p:spTgt spid="10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0"/>
                                        <p:tgtEl>
                                          <p:spTgt spid="10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0"/>
                                        <p:tgtEl>
                                          <p:spTgt spid="106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0"/>
                                        <p:tgtEl>
                                          <p:spTgt spid="10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6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5000"/>
                                        <p:tgtEl>
                                          <p:spTgt spid="106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751"/>
            <a:ext cx="9143999" cy="6801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" y="-19750"/>
            <a:ext cx="9100848" cy="680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16522" y="228600"/>
            <a:ext cx="5334000" cy="1349633"/>
          </a:xfrm>
          <a:prstGeom prst="horizontalScroll">
            <a:avLst/>
          </a:prstGeom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Nên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vành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đỏ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nên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vàng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			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Tố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Hữu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32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67" y="4756052"/>
            <a:ext cx="320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Callout 42"/>
          <p:cNvSpPr/>
          <p:nvPr/>
        </p:nvSpPr>
        <p:spPr>
          <a:xfrm>
            <a:off x="3657600" y="1250852"/>
            <a:ext cx="4648200" cy="2514600"/>
          </a:xfrm>
          <a:prstGeom prst="wedgeEllipseCallout">
            <a:avLst>
              <a:gd name="adj1" fmla="val -52611"/>
              <a:gd name="adj2" fmla="val 83759"/>
            </a:avLst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 7-5 </a:t>
            </a:r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hằng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000" b="1" i="1" dirty="0">
                <a:solidFill>
                  <a:srgbClr val="B40C9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5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" y="170496"/>
            <a:ext cx="8978677" cy="6687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0844874" y="762000"/>
            <a:ext cx="7900326" cy="57888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17: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lịch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Phủ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5" y="2133600"/>
            <a:ext cx="6872705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14" descr="E:\5935_hinh_anh_dong_may_bay_chien_dau_96__gyv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60" y="661986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314325"/>
            <a:ext cx="800100" cy="600075"/>
          </a:xfrm>
          <a:prstGeom prst="rect">
            <a:avLst/>
          </a:prstGeom>
        </p:spPr>
      </p:pic>
      <p:pic>
        <p:nvPicPr>
          <p:cNvPr id="43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750730" y="269383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5961">
            <a:off x="-55117" y="5509665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7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27000" decel="7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3.17919E-6 L -1.06823 0.00902 " pathEditMode="relative" rAng="0" ptsTypes="AA">
                                      <p:cBhvr>
                                        <p:cTn id="6" dur="8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20" y="4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1214E-7 L -1.06458 0.0104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29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94444E-6 -3.58382E-6 L -1.12621 0.03561 " pathEditMode="relative" rAng="0" ptsTypes="AA">
                                      <p:cBhvr>
                                        <p:cTn id="10" dur="8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9" y="17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accel="27000" decel="73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6" repeatCount="indefinite" fill="hold" grpId="1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754965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1891"/>
            <a:ext cx="6172199" cy="6765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1006" y="1473367"/>
            <a:ext cx="829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9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0678" y="1094485"/>
            <a:ext cx="2788722" cy="149642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? </a:t>
            </a:r>
          </a:p>
        </p:txBody>
      </p:sp>
      <p:sp>
        <p:nvSpPr>
          <p:cNvPr id="4" name="Oval 3"/>
          <p:cNvSpPr/>
          <p:nvPr/>
        </p:nvSpPr>
        <p:spPr>
          <a:xfrm>
            <a:off x="3611880" y="1704199"/>
            <a:ext cx="82061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"/>
            <a:ext cx="9296399" cy="697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686" y="1447800"/>
            <a:ext cx="1250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867002" y="1723126"/>
            <a:ext cx="123598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18981" y="1314434"/>
            <a:ext cx="987005" cy="657241"/>
          </a:xfrm>
          <a:custGeom>
            <a:avLst/>
            <a:gdLst>
              <a:gd name="connsiteX0" fmla="*/ 700194 w 987005"/>
              <a:gd name="connsiteY0" fmla="*/ 657241 h 657241"/>
              <a:gd name="connsiteX1" fmla="*/ 747819 w 987005"/>
              <a:gd name="connsiteY1" fmla="*/ 581041 h 657241"/>
              <a:gd name="connsiteX2" fmla="*/ 766869 w 987005"/>
              <a:gd name="connsiteY2" fmla="*/ 552466 h 657241"/>
              <a:gd name="connsiteX3" fmla="*/ 795444 w 987005"/>
              <a:gd name="connsiteY3" fmla="*/ 542941 h 657241"/>
              <a:gd name="connsiteX4" fmla="*/ 824019 w 987005"/>
              <a:gd name="connsiteY4" fmla="*/ 561991 h 657241"/>
              <a:gd name="connsiteX5" fmla="*/ 862119 w 987005"/>
              <a:gd name="connsiteY5" fmla="*/ 590566 h 657241"/>
              <a:gd name="connsiteX6" fmla="*/ 871644 w 987005"/>
              <a:gd name="connsiteY6" fmla="*/ 561991 h 657241"/>
              <a:gd name="connsiteX7" fmla="*/ 862119 w 987005"/>
              <a:gd name="connsiteY7" fmla="*/ 457216 h 657241"/>
              <a:gd name="connsiteX8" fmla="*/ 833544 w 987005"/>
              <a:gd name="connsiteY8" fmla="*/ 447691 h 657241"/>
              <a:gd name="connsiteX9" fmla="*/ 824019 w 987005"/>
              <a:gd name="connsiteY9" fmla="*/ 419116 h 657241"/>
              <a:gd name="connsiteX10" fmla="*/ 852594 w 987005"/>
              <a:gd name="connsiteY10" fmla="*/ 400066 h 657241"/>
              <a:gd name="connsiteX11" fmla="*/ 881169 w 987005"/>
              <a:gd name="connsiteY11" fmla="*/ 409591 h 657241"/>
              <a:gd name="connsiteX12" fmla="*/ 900219 w 987005"/>
              <a:gd name="connsiteY12" fmla="*/ 381016 h 657241"/>
              <a:gd name="connsiteX13" fmla="*/ 957369 w 987005"/>
              <a:gd name="connsiteY13" fmla="*/ 352441 h 657241"/>
              <a:gd name="connsiteX14" fmla="*/ 966894 w 987005"/>
              <a:gd name="connsiteY14" fmla="*/ 295291 h 657241"/>
              <a:gd name="connsiteX15" fmla="*/ 976419 w 987005"/>
              <a:gd name="connsiteY15" fmla="*/ 228616 h 657241"/>
              <a:gd name="connsiteX16" fmla="*/ 947844 w 987005"/>
              <a:gd name="connsiteY16" fmla="*/ 219091 h 657241"/>
              <a:gd name="connsiteX17" fmla="*/ 928794 w 987005"/>
              <a:gd name="connsiteY17" fmla="*/ 190516 h 657241"/>
              <a:gd name="connsiteX18" fmla="*/ 900219 w 987005"/>
              <a:gd name="connsiteY18" fmla="*/ 180991 h 657241"/>
              <a:gd name="connsiteX19" fmla="*/ 766869 w 987005"/>
              <a:gd name="connsiteY19" fmla="*/ 161941 h 657241"/>
              <a:gd name="connsiteX20" fmla="*/ 643044 w 987005"/>
              <a:gd name="connsiteY20" fmla="*/ 152416 h 657241"/>
              <a:gd name="connsiteX21" fmla="*/ 604944 w 987005"/>
              <a:gd name="connsiteY21" fmla="*/ 180991 h 657241"/>
              <a:gd name="connsiteX22" fmla="*/ 462069 w 987005"/>
              <a:gd name="connsiteY22" fmla="*/ 180991 h 657241"/>
              <a:gd name="connsiteX23" fmla="*/ 404919 w 987005"/>
              <a:gd name="connsiteY23" fmla="*/ 133366 h 657241"/>
              <a:gd name="connsiteX24" fmla="*/ 319194 w 987005"/>
              <a:gd name="connsiteY24" fmla="*/ 104791 h 657241"/>
              <a:gd name="connsiteX25" fmla="*/ 281094 w 987005"/>
              <a:gd name="connsiteY25" fmla="*/ 76216 h 657241"/>
              <a:gd name="connsiteX26" fmla="*/ 223944 w 987005"/>
              <a:gd name="connsiteY26" fmla="*/ 57166 h 657241"/>
              <a:gd name="connsiteX27" fmla="*/ 100119 w 987005"/>
              <a:gd name="connsiteY27" fmla="*/ 9541 h 657241"/>
              <a:gd name="connsiteX28" fmla="*/ 71544 w 987005"/>
              <a:gd name="connsiteY28" fmla="*/ 28591 h 657241"/>
              <a:gd name="connsiteX29" fmla="*/ 4869 w 987005"/>
              <a:gd name="connsiteY29" fmla="*/ 38116 h 657241"/>
              <a:gd name="connsiteX30" fmla="*/ 14394 w 987005"/>
              <a:gd name="connsiteY30" fmla="*/ 85741 h 657241"/>
              <a:gd name="connsiteX31" fmla="*/ 71544 w 987005"/>
              <a:gd name="connsiteY31" fmla="*/ 123841 h 657241"/>
              <a:gd name="connsiteX32" fmla="*/ 100119 w 987005"/>
              <a:gd name="connsiteY32" fmla="*/ 142891 h 657241"/>
              <a:gd name="connsiteX33" fmla="*/ 138219 w 987005"/>
              <a:gd name="connsiteY33" fmla="*/ 152416 h 657241"/>
              <a:gd name="connsiteX34" fmla="*/ 204894 w 987005"/>
              <a:gd name="connsiteY34" fmla="*/ 171466 h 657241"/>
              <a:gd name="connsiteX35" fmla="*/ 271569 w 987005"/>
              <a:gd name="connsiteY35" fmla="*/ 219091 h 657241"/>
              <a:gd name="connsiteX36" fmla="*/ 300144 w 987005"/>
              <a:gd name="connsiteY36" fmla="*/ 238141 h 657241"/>
              <a:gd name="connsiteX37" fmla="*/ 319194 w 987005"/>
              <a:gd name="connsiteY37" fmla="*/ 266716 h 657241"/>
              <a:gd name="connsiteX38" fmla="*/ 347769 w 987005"/>
              <a:gd name="connsiteY38" fmla="*/ 295291 h 657241"/>
              <a:gd name="connsiteX39" fmla="*/ 395394 w 987005"/>
              <a:gd name="connsiteY39" fmla="*/ 342916 h 657241"/>
              <a:gd name="connsiteX40" fmla="*/ 423969 w 987005"/>
              <a:gd name="connsiteY40" fmla="*/ 333391 h 657241"/>
              <a:gd name="connsiteX41" fmla="*/ 509694 w 987005"/>
              <a:gd name="connsiteY41" fmla="*/ 314341 h 657241"/>
              <a:gd name="connsiteX42" fmla="*/ 557319 w 987005"/>
              <a:gd name="connsiteY42" fmla="*/ 323866 h 657241"/>
              <a:gd name="connsiteX43" fmla="*/ 566844 w 987005"/>
              <a:gd name="connsiteY43" fmla="*/ 352441 h 657241"/>
              <a:gd name="connsiteX44" fmla="*/ 509694 w 987005"/>
              <a:gd name="connsiteY44" fmla="*/ 390541 h 657241"/>
              <a:gd name="connsiteX45" fmla="*/ 509694 w 987005"/>
              <a:gd name="connsiteY45" fmla="*/ 514366 h 657241"/>
              <a:gd name="connsiteX46" fmla="*/ 538269 w 987005"/>
              <a:gd name="connsiteY46" fmla="*/ 523891 h 657241"/>
              <a:gd name="connsiteX47" fmla="*/ 623994 w 987005"/>
              <a:gd name="connsiteY47" fmla="*/ 609616 h 657241"/>
              <a:gd name="connsiteX48" fmla="*/ 652569 w 987005"/>
              <a:gd name="connsiteY48" fmla="*/ 638191 h 657241"/>
              <a:gd name="connsiteX49" fmla="*/ 681144 w 987005"/>
              <a:gd name="connsiteY49" fmla="*/ 647716 h 657241"/>
              <a:gd name="connsiteX50" fmla="*/ 747819 w 987005"/>
              <a:gd name="connsiteY50" fmla="*/ 638191 h 657241"/>
              <a:gd name="connsiteX51" fmla="*/ 757344 w 987005"/>
              <a:gd name="connsiteY51" fmla="*/ 590566 h 657241"/>
              <a:gd name="connsiteX52" fmla="*/ 814494 w 987005"/>
              <a:gd name="connsiteY52" fmla="*/ 571516 h 657241"/>
              <a:gd name="connsiteX53" fmla="*/ 852594 w 987005"/>
              <a:gd name="connsiteY53" fmla="*/ 523891 h 65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87005" h="657241">
                <a:moveTo>
                  <a:pt x="700194" y="657241"/>
                </a:moveTo>
                <a:cubicBezTo>
                  <a:pt x="732188" y="577257"/>
                  <a:pt x="700898" y="637346"/>
                  <a:pt x="747819" y="581041"/>
                </a:cubicBezTo>
                <a:cubicBezTo>
                  <a:pt x="755148" y="572247"/>
                  <a:pt x="757930" y="559617"/>
                  <a:pt x="766869" y="552466"/>
                </a:cubicBezTo>
                <a:cubicBezTo>
                  <a:pt x="774709" y="546194"/>
                  <a:pt x="785919" y="546116"/>
                  <a:pt x="795444" y="542941"/>
                </a:cubicBezTo>
                <a:cubicBezTo>
                  <a:pt x="804969" y="549291"/>
                  <a:pt x="814704" y="555337"/>
                  <a:pt x="824019" y="561991"/>
                </a:cubicBezTo>
                <a:cubicBezTo>
                  <a:pt x="836937" y="571218"/>
                  <a:pt x="846244" y="590566"/>
                  <a:pt x="862119" y="590566"/>
                </a:cubicBezTo>
                <a:cubicBezTo>
                  <a:pt x="872159" y="590566"/>
                  <a:pt x="868469" y="571516"/>
                  <a:pt x="871644" y="561991"/>
                </a:cubicBezTo>
                <a:cubicBezTo>
                  <a:pt x="868469" y="527066"/>
                  <a:pt x="873209" y="490485"/>
                  <a:pt x="862119" y="457216"/>
                </a:cubicBezTo>
                <a:cubicBezTo>
                  <a:pt x="858944" y="447691"/>
                  <a:pt x="840644" y="454791"/>
                  <a:pt x="833544" y="447691"/>
                </a:cubicBezTo>
                <a:cubicBezTo>
                  <a:pt x="826444" y="440591"/>
                  <a:pt x="827194" y="428641"/>
                  <a:pt x="824019" y="419116"/>
                </a:cubicBezTo>
                <a:cubicBezTo>
                  <a:pt x="833544" y="412766"/>
                  <a:pt x="841302" y="401948"/>
                  <a:pt x="852594" y="400066"/>
                </a:cubicBezTo>
                <a:cubicBezTo>
                  <a:pt x="862498" y="398415"/>
                  <a:pt x="871847" y="413320"/>
                  <a:pt x="881169" y="409591"/>
                </a:cubicBezTo>
                <a:cubicBezTo>
                  <a:pt x="891798" y="405339"/>
                  <a:pt x="892124" y="389111"/>
                  <a:pt x="900219" y="381016"/>
                </a:cubicBezTo>
                <a:cubicBezTo>
                  <a:pt x="918683" y="362552"/>
                  <a:pt x="934128" y="360188"/>
                  <a:pt x="957369" y="352441"/>
                </a:cubicBezTo>
                <a:cubicBezTo>
                  <a:pt x="960544" y="333391"/>
                  <a:pt x="961345" y="313789"/>
                  <a:pt x="966894" y="295291"/>
                </a:cubicBezTo>
                <a:cubicBezTo>
                  <a:pt x="974043" y="271461"/>
                  <a:pt x="1002024" y="254221"/>
                  <a:pt x="976419" y="228616"/>
                </a:cubicBezTo>
                <a:cubicBezTo>
                  <a:pt x="969319" y="221516"/>
                  <a:pt x="957369" y="222266"/>
                  <a:pt x="947844" y="219091"/>
                </a:cubicBezTo>
                <a:cubicBezTo>
                  <a:pt x="941494" y="209566"/>
                  <a:pt x="937733" y="197667"/>
                  <a:pt x="928794" y="190516"/>
                </a:cubicBezTo>
                <a:cubicBezTo>
                  <a:pt x="920954" y="184244"/>
                  <a:pt x="910020" y="183169"/>
                  <a:pt x="900219" y="180991"/>
                </a:cubicBezTo>
                <a:cubicBezTo>
                  <a:pt x="864905" y="173143"/>
                  <a:pt x="799824" y="166060"/>
                  <a:pt x="766869" y="161941"/>
                </a:cubicBezTo>
                <a:cubicBezTo>
                  <a:pt x="688420" y="135791"/>
                  <a:pt x="729598" y="140051"/>
                  <a:pt x="643044" y="152416"/>
                </a:cubicBezTo>
                <a:cubicBezTo>
                  <a:pt x="630344" y="161941"/>
                  <a:pt x="618727" y="173115"/>
                  <a:pt x="604944" y="180991"/>
                </a:cubicBezTo>
                <a:cubicBezTo>
                  <a:pt x="563679" y="204571"/>
                  <a:pt x="496584" y="183867"/>
                  <a:pt x="462069" y="180991"/>
                </a:cubicBezTo>
                <a:cubicBezTo>
                  <a:pt x="438879" y="111422"/>
                  <a:pt x="462500" y="118971"/>
                  <a:pt x="404919" y="133366"/>
                </a:cubicBezTo>
                <a:cubicBezTo>
                  <a:pt x="361003" y="124583"/>
                  <a:pt x="356309" y="127988"/>
                  <a:pt x="319194" y="104791"/>
                </a:cubicBezTo>
                <a:cubicBezTo>
                  <a:pt x="305732" y="96377"/>
                  <a:pt x="295293" y="83316"/>
                  <a:pt x="281094" y="76216"/>
                </a:cubicBezTo>
                <a:cubicBezTo>
                  <a:pt x="263133" y="67236"/>
                  <a:pt x="223944" y="57166"/>
                  <a:pt x="223944" y="57166"/>
                </a:cubicBezTo>
                <a:cubicBezTo>
                  <a:pt x="134792" y="-9698"/>
                  <a:pt x="178877" y="-6211"/>
                  <a:pt x="100119" y="9541"/>
                </a:cubicBezTo>
                <a:cubicBezTo>
                  <a:pt x="90594" y="15891"/>
                  <a:pt x="82509" y="25302"/>
                  <a:pt x="71544" y="28591"/>
                </a:cubicBezTo>
                <a:cubicBezTo>
                  <a:pt x="50040" y="35042"/>
                  <a:pt x="20744" y="22241"/>
                  <a:pt x="4869" y="38116"/>
                </a:cubicBezTo>
                <a:cubicBezTo>
                  <a:pt x="-6579" y="49564"/>
                  <a:pt x="4455" y="72962"/>
                  <a:pt x="14394" y="85741"/>
                </a:cubicBezTo>
                <a:cubicBezTo>
                  <a:pt x="28450" y="103813"/>
                  <a:pt x="52494" y="111141"/>
                  <a:pt x="71544" y="123841"/>
                </a:cubicBezTo>
                <a:cubicBezTo>
                  <a:pt x="81069" y="130191"/>
                  <a:pt x="89013" y="140115"/>
                  <a:pt x="100119" y="142891"/>
                </a:cubicBezTo>
                <a:cubicBezTo>
                  <a:pt x="112819" y="146066"/>
                  <a:pt x="125632" y="148820"/>
                  <a:pt x="138219" y="152416"/>
                </a:cubicBezTo>
                <a:cubicBezTo>
                  <a:pt x="233872" y="179745"/>
                  <a:pt x="85787" y="141689"/>
                  <a:pt x="204894" y="171466"/>
                </a:cubicBezTo>
                <a:cubicBezTo>
                  <a:pt x="272237" y="216361"/>
                  <a:pt x="188867" y="160018"/>
                  <a:pt x="271569" y="219091"/>
                </a:cubicBezTo>
                <a:cubicBezTo>
                  <a:pt x="280884" y="225745"/>
                  <a:pt x="290619" y="231791"/>
                  <a:pt x="300144" y="238141"/>
                </a:cubicBezTo>
                <a:cubicBezTo>
                  <a:pt x="306494" y="247666"/>
                  <a:pt x="311865" y="257922"/>
                  <a:pt x="319194" y="266716"/>
                </a:cubicBezTo>
                <a:cubicBezTo>
                  <a:pt x="327818" y="277064"/>
                  <a:pt x="339939" y="284330"/>
                  <a:pt x="347769" y="295291"/>
                </a:cubicBezTo>
                <a:cubicBezTo>
                  <a:pt x="384550" y="346785"/>
                  <a:pt x="343986" y="325780"/>
                  <a:pt x="395394" y="342916"/>
                </a:cubicBezTo>
                <a:cubicBezTo>
                  <a:pt x="404919" y="339741"/>
                  <a:pt x="414315" y="336149"/>
                  <a:pt x="423969" y="333391"/>
                </a:cubicBezTo>
                <a:cubicBezTo>
                  <a:pt x="455356" y="324423"/>
                  <a:pt x="476958" y="320888"/>
                  <a:pt x="509694" y="314341"/>
                </a:cubicBezTo>
                <a:cubicBezTo>
                  <a:pt x="525569" y="317516"/>
                  <a:pt x="543849" y="314886"/>
                  <a:pt x="557319" y="323866"/>
                </a:cubicBezTo>
                <a:cubicBezTo>
                  <a:pt x="565673" y="329435"/>
                  <a:pt x="572680" y="344271"/>
                  <a:pt x="566844" y="352441"/>
                </a:cubicBezTo>
                <a:cubicBezTo>
                  <a:pt x="553536" y="371072"/>
                  <a:pt x="509694" y="390541"/>
                  <a:pt x="509694" y="390541"/>
                </a:cubicBezTo>
                <a:cubicBezTo>
                  <a:pt x="508445" y="401785"/>
                  <a:pt x="488770" y="488210"/>
                  <a:pt x="509694" y="514366"/>
                </a:cubicBezTo>
                <a:cubicBezTo>
                  <a:pt x="515966" y="522206"/>
                  <a:pt x="528744" y="520716"/>
                  <a:pt x="538269" y="523891"/>
                </a:cubicBezTo>
                <a:lnTo>
                  <a:pt x="623994" y="609616"/>
                </a:lnTo>
                <a:cubicBezTo>
                  <a:pt x="633519" y="619141"/>
                  <a:pt x="639790" y="633931"/>
                  <a:pt x="652569" y="638191"/>
                </a:cubicBezTo>
                <a:lnTo>
                  <a:pt x="681144" y="647716"/>
                </a:lnTo>
                <a:cubicBezTo>
                  <a:pt x="703369" y="644541"/>
                  <a:pt x="729858" y="651661"/>
                  <a:pt x="747819" y="638191"/>
                </a:cubicBezTo>
                <a:cubicBezTo>
                  <a:pt x="760771" y="628477"/>
                  <a:pt x="745896" y="602014"/>
                  <a:pt x="757344" y="590566"/>
                </a:cubicBezTo>
                <a:cubicBezTo>
                  <a:pt x="771543" y="576367"/>
                  <a:pt x="814494" y="571516"/>
                  <a:pt x="814494" y="571516"/>
                </a:cubicBezTo>
                <a:cubicBezTo>
                  <a:pt x="848089" y="537921"/>
                  <a:pt x="837045" y="554989"/>
                  <a:pt x="852594" y="523891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92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animBg="1"/>
      <p:bldP spid="3" grpId="1" animBg="1"/>
      <p:bldP spid="4" grpId="0" animBg="1"/>
      <p:bldP spid="4" grpId="1" animBg="1"/>
      <p:bldP spid="9" grpId="0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754965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isometricTopUp"/>
            <a:lightRig rig="threePt" dir="t"/>
          </a:scene3d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7893" y="1524000"/>
            <a:ext cx="9144000" cy="1371600"/>
          </a:xfrm>
          <a:noFill/>
          <a:ln/>
        </p:spPr>
        <p:txBody>
          <a:bodyPr anchorCtr="1">
            <a:norm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1950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1953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28600" y="3200400"/>
            <a:ext cx="4351293" cy="1905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Pháp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Rơi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35963" y="3124198"/>
            <a:ext cx="4127037" cy="175260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285750" algn="just">
              <a:spcBef>
                <a:spcPct val="20000"/>
              </a:spcBef>
              <a:buClr>
                <a:schemeClr val="tx2"/>
              </a:buClr>
              <a:buFontTx/>
              <a:buChar char="•"/>
              <a:tabLst>
                <a:tab pos="2743200" algn="l"/>
              </a:tabLst>
            </a:pP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Quân</a:t>
            </a:r>
            <a:r>
              <a:rPr lang="en-US" sz="2400" b="1" dirty="0">
                <a:latin typeface="Arial" charset="0"/>
              </a:rPr>
              <a:t> ta</a:t>
            </a:r>
          </a:p>
          <a:p>
            <a:pPr marL="285750" algn="just">
              <a:spcBef>
                <a:spcPct val="20000"/>
              </a:spcBef>
              <a:buClr>
                <a:schemeClr val="tx1"/>
              </a:buClr>
              <a:tabLst>
                <a:tab pos="2743200" algn="l"/>
              </a:tabLst>
            </a:pPr>
            <a:r>
              <a:rPr lang="en-US" sz="2400" b="0" dirty="0">
                <a:latin typeface="Arial" charset="0"/>
              </a:rPr>
              <a:t>Ta </a:t>
            </a:r>
            <a:r>
              <a:rPr lang="en-US" sz="2400" b="0" dirty="0" err="1">
                <a:latin typeface="Arial" charset="0"/>
              </a:rPr>
              <a:t>chủ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động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mở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nhiều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chiến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dịch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lớn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trên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toàn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quốc</a:t>
            </a:r>
            <a:r>
              <a:rPr lang="en-US" sz="2400" b="0" dirty="0">
                <a:latin typeface="Arial" charset="0"/>
              </a:rPr>
              <a:t>.</a:t>
            </a:r>
            <a:endParaRPr lang="en-US" sz="2000" b="0" dirty="0"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9893" y="2895600"/>
            <a:ext cx="0" cy="306954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6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71"/>
            <a:ext cx="91440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638300" y="533400"/>
            <a:ext cx="5465792" cy="4724400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61395" y="2077253"/>
            <a:ext cx="1371600" cy="95410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Biên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876800" y="3581400"/>
            <a:ext cx="277733" cy="289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78709"/>
            <a:ext cx="900107" cy="1283691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ounded Rectangular Callout 10"/>
          <p:cNvSpPr/>
          <p:nvPr/>
        </p:nvSpPr>
        <p:spPr>
          <a:xfrm>
            <a:off x="381000" y="4495800"/>
            <a:ext cx="2514600" cy="762000"/>
          </a:xfrm>
          <a:prstGeom prst="wedgeRoundRectCallout">
            <a:avLst>
              <a:gd name="adj1" fmla="val 129572"/>
              <a:gd name="adj2" fmla="val -144269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726007"/>
            <a:ext cx="8229600" cy="1827193"/>
          </a:xfrm>
          <a:prstGeom prst="cloudCallou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Theo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sao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i="1" dirty="0">
                <a:latin typeface="Arial" pitchFamily="34" charset="0"/>
                <a:cs typeface="Arial" pitchFamily="34" charset="0"/>
              </a:rPr>
              <a:t>dựng Điện Biên Phủ thành pháo đài vững chắc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i="1" dirty="0">
                <a:latin typeface="Arial" pitchFamily="34" charset="0"/>
                <a:cs typeface="Arial" pitchFamily="34" charset="0"/>
              </a:rPr>
              <a:t>nhất Đông Dương ?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6" descr="animated tank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741" y="4825340"/>
            <a:ext cx="1944316" cy="16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E:\7546_hinh_anh_dong_may_bay_chien_dau_81__aw1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07" y="275287"/>
            <a:ext cx="2066438" cy="16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06" y="2643454"/>
            <a:ext cx="2199194" cy="1515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8" y="2233346"/>
            <a:ext cx="740271" cy="5335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 flipV="1">
            <a:off x="5244924" y="2233346"/>
            <a:ext cx="1" cy="6858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850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98 0.20903 L 5E-6 1.11111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-104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22 -0.17732 L 1.11111E-6 7.40741E-7 " pathEditMode="relative" rAng="0" ptsTypes="AA">
                                      <p:cBhvr>
                                        <p:cTn id="35" dur="4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88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751"/>
            <a:ext cx="9143999" cy="68015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" y="-22379"/>
            <a:ext cx="87630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SGK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778"/>
            <a:ext cx="9144000" cy="6009222"/>
          </a:xfrm>
          <a:prstGeom prst="rect">
            <a:avLst/>
          </a:prstGeom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-38098" y="5581471"/>
            <a:ext cx="91058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ngự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chắc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49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5324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999" cy="680155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086304" y="869731"/>
            <a:ext cx="5448298" cy="1066800"/>
          </a:xfrm>
          <a:prstGeom prst="wedgeRoundRectCallout">
            <a:avLst>
              <a:gd name="adj1" fmla="val -59562"/>
              <a:gd name="adj2" fmla="val 126046"/>
              <a:gd name="adj3" fmla="val 16667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đích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pháo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Đài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?</a:t>
            </a: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180099"/>
              </p:ext>
            </p:extLst>
          </p:nvPr>
        </p:nvGraphicFramePr>
        <p:xfrm>
          <a:off x="381000" y="2971800"/>
          <a:ext cx="2134084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Clip" r:id="rId4" imgW="4046538" imgH="3352800" progId="MS_ClipArt_Gallery.5">
                  <p:embed/>
                </p:oleObj>
              </mc:Choice>
              <mc:Fallback>
                <p:oleObj name="Clip" r:id="rId4" imgW="4046538" imgH="3352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971800"/>
                        <a:ext cx="2134084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1" descr="BU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4" y="1600200"/>
            <a:ext cx="1085850" cy="116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0" y="2667000"/>
            <a:ext cx="670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pháo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đài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vững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Dương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mưu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diệt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ta </a:t>
            </a:r>
          </a:p>
        </p:txBody>
      </p:sp>
      <p:pic>
        <p:nvPicPr>
          <p:cNvPr id="9" name="Picture 3" descr="Flwr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" y="6203074"/>
            <a:ext cx="799114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4355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37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3385</TotalTime>
  <Words>1254</Words>
  <Application>Microsoft Office PowerPoint</Application>
  <PresentationFormat>On-screen Show (4:3)</PresentationFormat>
  <Paragraphs>119</Paragraphs>
  <Slides>28</Slides>
  <Notes>4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.VnExoticH</vt:lpstr>
      <vt:lpstr>.VnTime</vt:lpstr>
      <vt:lpstr>Arial</vt:lpstr>
      <vt:lpstr>Arial </vt:lpstr>
      <vt:lpstr>Arial Black</vt:lpstr>
      <vt:lpstr>Calibri</vt:lpstr>
      <vt:lpstr>HP001 4H</vt:lpstr>
      <vt:lpstr>Tahoma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Tình hình của ta và tình thế của quân Pháp từ sau chiến dịch Biên giới 1950 đến năm 1953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248</cp:revision>
  <dcterms:created xsi:type="dcterms:W3CDTF">2014-10-17T14:38:40Z</dcterms:created>
  <dcterms:modified xsi:type="dcterms:W3CDTF">2024-01-20T15:00:48Z</dcterms:modified>
</cp:coreProperties>
</file>