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2"/>
  </p:notesMasterIdLst>
  <p:sldIdLst>
    <p:sldId id="278" r:id="rId3"/>
    <p:sldId id="283" r:id="rId4"/>
    <p:sldId id="259" r:id="rId5"/>
    <p:sldId id="260" r:id="rId6"/>
    <p:sldId id="285" r:id="rId7"/>
    <p:sldId id="286" r:id="rId8"/>
    <p:sldId id="284" r:id="rId9"/>
    <p:sldId id="287" r:id="rId10"/>
    <p:sldId id="280" r:id="rId11"/>
    <p:sldId id="288" r:id="rId12"/>
    <p:sldId id="266" r:id="rId13"/>
    <p:sldId id="289" r:id="rId14"/>
    <p:sldId id="268" r:id="rId15"/>
    <p:sldId id="277" r:id="rId16"/>
    <p:sldId id="276" r:id="rId17"/>
    <p:sldId id="269" r:id="rId18"/>
    <p:sldId id="290" r:id="rId19"/>
    <p:sldId id="281" r:id="rId20"/>
    <p:sldId id="272" r:id="rId21"/>
  </p:sldIdLst>
  <p:sldSz cx="9144000" cy="5143500" type="screen16x9"/>
  <p:notesSz cx="6858000" cy="9144000"/>
  <p:defaultText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354" y="-9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F7EB7E-3B14-48CD-B178-D5EE0A937ADC}" type="datetimeFigureOut">
              <a:rPr lang="en-US" smtClean="0"/>
              <a:t>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DB79E8-E4A9-465E-B81B-51287FD26FC5}" type="slidenum">
              <a:rPr lang="en-US" smtClean="0"/>
              <a:t>‹#›</a:t>
            </a:fld>
            <a:endParaRPr lang="en-US"/>
          </a:p>
        </p:txBody>
      </p:sp>
    </p:spTree>
    <p:extLst>
      <p:ext uri="{BB962C8B-B14F-4D97-AF65-F5344CB8AC3E}">
        <p14:creationId xmlns:p14="http://schemas.microsoft.com/office/powerpoint/2010/main" val="1525293151"/>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81000" y="685800"/>
            <a:ext cx="6096000" cy="3429000"/>
          </a:xfrm>
          <a:ln/>
        </p:spPr>
      </p:sp>
      <p:sp>
        <p:nvSpPr>
          <p:cNvPr id="23555" name="Notes Placeholder 2"/>
          <p:cNvSpPr>
            <a:spLocks noGrp="1"/>
          </p:cNvSpPr>
          <p:nvPr>
            <p:ph type="body" idx="1"/>
          </p:nvPr>
        </p:nvSpPr>
        <p:spPr>
          <a:noFill/>
          <a:ln/>
        </p:spPr>
        <p:txBody>
          <a:bodyPr/>
          <a:lstStyle/>
          <a:p>
            <a:r>
              <a:rPr lang="en-US" smtClean="0"/>
              <a:t>`</a:t>
            </a:r>
          </a:p>
        </p:txBody>
      </p:sp>
      <p:sp>
        <p:nvSpPr>
          <p:cNvPr id="4" name="Slide Number Placeholder 3"/>
          <p:cNvSpPr>
            <a:spLocks noGrp="1"/>
          </p:cNvSpPr>
          <p:nvPr>
            <p:ph type="sldNum" sz="quarter" idx="5"/>
          </p:nvPr>
        </p:nvSpPr>
        <p:spPr/>
        <p:txBody>
          <a:bodyPr/>
          <a:lstStyle/>
          <a:p>
            <a:pPr>
              <a:defRPr/>
            </a:pPr>
            <a:fld id="{DD69C196-2BB6-4D99-94AF-75635AACBF91}"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38254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CAEE68-3ECF-4F4D-9038-1EFD54159BB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1150284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CAEE68-3ECF-4F4D-9038-1EFD54159BB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259198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1" y="154785"/>
            <a:ext cx="1543051"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7" y="154785"/>
            <a:ext cx="4476751"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CAEE68-3ECF-4F4D-9038-1EFD54159BB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400610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239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46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74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174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936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177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35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60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CAEE68-3ECF-4F4D-9038-1EFD54159BB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476822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41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0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2D96E-EA7D-4721-8FB0-65ABF5ACA0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886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5"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5293110" y="3771188"/>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56" name="Google Shape;56;p3"/>
          <p:cNvSpPr/>
          <p:nvPr/>
        </p:nvSpPr>
        <p:spPr>
          <a:xfrm rot="-3835491">
            <a:off x="5235980" y="3951327"/>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57" name="Google Shape;57;p3"/>
          <p:cNvSpPr/>
          <p:nvPr/>
        </p:nvSpPr>
        <p:spPr>
          <a:xfrm rot="-6648350">
            <a:off x="8451648" y="629714"/>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58" name="Google Shape;58;p3"/>
          <p:cNvSpPr/>
          <p:nvPr/>
        </p:nvSpPr>
        <p:spPr>
          <a:xfrm rot="-2488733">
            <a:off x="8249054" y="3830168"/>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59" name="Google Shape;59;p3"/>
          <p:cNvSpPr/>
          <p:nvPr/>
        </p:nvSpPr>
        <p:spPr>
          <a:xfrm rot="-10736906">
            <a:off x="8409588" y="2375713"/>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60" name="Google Shape;60;p3"/>
          <p:cNvSpPr/>
          <p:nvPr/>
        </p:nvSpPr>
        <p:spPr>
          <a:xfrm rot="-9528265">
            <a:off x="8474420" y="2733036"/>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61" name="Google Shape;61;p3"/>
          <p:cNvSpPr/>
          <p:nvPr/>
        </p:nvSpPr>
        <p:spPr>
          <a:xfrm rot="10491037">
            <a:off x="6391018" y="2371567"/>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62" name="Google Shape;62;p3"/>
          <p:cNvSpPr/>
          <p:nvPr/>
        </p:nvSpPr>
        <p:spPr>
          <a:xfrm rot="-7367623">
            <a:off x="6851322"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63" name="Google Shape;63;p3"/>
          <p:cNvSpPr/>
          <p:nvPr/>
        </p:nvSpPr>
        <p:spPr>
          <a:xfrm rot="-10076712">
            <a:off x="8276018" y="2450652"/>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64" name="Google Shape;64;p3"/>
          <p:cNvSpPr/>
          <p:nvPr/>
        </p:nvSpPr>
        <p:spPr>
          <a:xfrm rot="1200934">
            <a:off x="6601795" y="2246759"/>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65" name="Google Shape;65;p3"/>
          <p:cNvSpPr/>
          <p:nvPr/>
        </p:nvSpPr>
        <p:spPr>
          <a:xfrm rot="-2801891">
            <a:off x="8349993" y="393257"/>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srgbClr val="7A7D99"/>
              </a:solidFill>
            </a:endParaRPr>
          </a:p>
        </p:txBody>
      </p:sp>
      <p:sp>
        <p:nvSpPr>
          <p:cNvPr id="67" name="Google Shape;67;p3"/>
          <p:cNvSpPr/>
          <p:nvPr/>
        </p:nvSpPr>
        <p:spPr>
          <a:xfrm rot="-3835551">
            <a:off x="5103884" y="3888225"/>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srgbClr val="7A7D99"/>
              </a:solidFill>
            </a:endParaRPr>
          </a:p>
        </p:txBody>
      </p:sp>
      <p:sp>
        <p:nvSpPr>
          <p:cNvPr id="68" name="Google Shape;68;p3"/>
          <p:cNvSpPr/>
          <p:nvPr/>
        </p:nvSpPr>
        <p:spPr>
          <a:xfrm>
            <a:off x="6582645" y="4211270"/>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69" name="Google Shape;69;p3"/>
          <p:cNvSpPr/>
          <p:nvPr/>
        </p:nvSpPr>
        <p:spPr>
          <a:xfrm>
            <a:off x="6713131" y="4490585"/>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0" name="Google Shape;70;p3"/>
          <p:cNvSpPr/>
          <p:nvPr/>
        </p:nvSpPr>
        <p:spPr>
          <a:xfrm>
            <a:off x="6414487" y="4183252"/>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1" name="Google Shape;71;p3"/>
          <p:cNvSpPr/>
          <p:nvPr/>
        </p:nvSpPr>
        <p:spPr>
          <a:xfrm>
            <a:off x="7377099"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2" name="Google Shape;72;p3"/>
          <p:cNvSpPr/>
          <p:nvPr/>
        </p:nvSpPr>
        <p:spPr>
          <a:xfrm>
            <a:off x="7237914" y="1224743"/>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4" name="Google Shape;74;p3"/>
          <p:cNvSpPr/>
          <p:nvPr/>
        </p:nvSpPr>
        <p:spPr>
          <a:xfrm rot="-1232320">
            <a:off x="7745361" y="-262467"/>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6" name="Google Shape;76;p3"/>
          <p:cNvSpPr/>
          <p:nvPr/>
        </p:nvSpPr>
        <p:spPr>
          <a:xfrm rot="-2062504">
            <a:off x="7336650" y="-342000"/>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7" name="Google Shape;77;p3"/>
          <p:cNvSpPr/>
          <p:nvPr/>
        </p:nvSpPr>
        <p:spPr>
          <a:xfrm>
            <a:off x="5668110" y="39533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8" name="Google Shape;78;p3"/>
          <p:cNvSpPr/>
          <p:nvPr/>
        </p:nvSpPr>
        <p:spPr>
          <a:xfrm>
            <a:off x="6267195" y="1081022"/>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79" name="Google Shape;79;p3"/>
          <p:cNvSpPr/>
          <p:nvPr/>
        </p:nvSpPr>
        <p:spPr>
          <a:xfrm rot="1319022">
            <a:off x="5820795" y="423109"/>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95406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CAEE68-3ECF-4F4D-9038-1EFD54159BB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403206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3" y="900117"/>
            <a:ext cx="3009900" cy="2545556"/>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3" y="900117"/>
            <a:ext cx="3009900" cy="2545556"/>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CAEE68-3ECF-4F4D-9038-1EFD54159BB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2654229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7"/>
            <a:ext cx="4040188" cy="47982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7"/>
            <a:ext cx="4041775" cy="47982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CAEE68-3ECF-4F4D-9038-1EFD54159BBA}"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295050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CAEE68-3ECF-4F4D-9038-1EFD54159BBA}"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418773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AEE68-3ECF-4F4D-9038-1EFD54159BBA}"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4223474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5" y="204794"/>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AEE68-3ECF-4F4D-9038-1EFD54159BB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3647620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AEE68-3ECF-4F4D-9038-1EFD54159BB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AD4F5-825F-4C4A-9CBC-65F84D74ADCF}" type="slidenum">
              <a:rPr lang="en-US" smtClean="0"/>
              <a:t>‹#›</a:t>
            </a:fld>
            <a:endParaRPr lang="en-US"/>
          </a:p>
        </p:txBody>
      </p:sp>
    </p:spTree>
    <p:extLst>
      <p:ext uri="{BB962C8B-B14F-4D97-AF65-F5344CB8AC3E}">
        <p14:creationId xmlns:p14="http://schemas.microsoft.com/office/powerpoint/2010/main" val="342965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8" rIns="91432"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3"/>
            <a:ext cx="8229600" cy="3394472"/>
          </a:xfrm>
          <a:prstGeom prst="rect">
            <a:avLst/>
          </a:prstGeom>
        </p:spPr>
        <p:txBody>
          <a:bodyPr vert="horz" lIns="91432" tIns="45718" rIns="91432"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6"/>
            <a:ext cx="2133600" cy="273844"/>
          </a:xfrm>
          <a:prstGeom prst="rect">
            <a:avLst/>
          </a:prstGeom>
        </p:spPr>
        <p:txBody>
          <a:bodyPr vert="horz" lIns="91432" tIns="45718" rIns="91432" bIns="45718" rtlCol="0" anchor="ctr"/>
          <a:lstStyle>
            <a:lvl1pPr algn="l">
              <a:defRPr sz="1200">
                <a:solidFill>
                  <a:schemeClr val="tx1">
                    <a:tint val="75000"/>
                  </a:schemeClr>
                </a:solidFill>
              </a:defRPr>
            </a:lvl1pPr>
          </a:lstStyle>
          <a:p>
            <a:fld id="{6BCAEE68-3ECF-4F4D-9038-1EFD54159BBA}" type="datetimeFigureOut">
              <a:rPr lang="en-US" smtClean="0"/>
              <a:t>2/7/2023</a:t>
            </a:fld>
            <a:endParaRPr lang="en-US"/>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32" tIns="45718" rIns="91432" bIns="45718" rtlCol="0" anchor="ctr"/>
          <a:lstStyle>
            <a:lvl1pPr algn="r">
              <a:defRPr sz="1200">
                <a:solidFill>
                  <a:schemeClr val="tx1">
                    <a:tint val="75000"/>
                  </a:schemeClr>
                </a:solidFill>
              </a:defRPr>
            </a:lvl1pPr>
          </a:lstStyle>
          <a:p>
            <a:fld id="{33EAD4F5-825F-4C4A-9CBC-65F84D74ADCF}" type="slidenum">
              <a:rPr lang="en-US" smtClean="0"/>
              <a:t>‹#›</a:t>
            </a:fld>
            <a:endParaRPr lang="en-US"/>
          </a:p>
        </p:txBody>
      </p:sp>
    </p:spTree>
    <p:extLst>
      <p:ext uri="{BB962C8B-B14F-4D97-AF65-F5344CB8AC3E}">
        <p14:creationId xmlns:p14="http://schemas.microsoft.com/office/powerpoint/2010/main" val="2038543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4"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8"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5C094D4-2376-4C60-98C2-0F70F108006B}" type="datetimeFigureOut">
              <a:rPr lang="en-US" smtClean="0">
                <a:solidFill>
                  <a:prstClr val="black">
                    <a:tint val="75000"/>
                  </a:prstClr>
                </a:solidFill>
              </a:rPr>
              <a:pPr defTabSz="914400"/>
              <a:t>2/7/2023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FE2D96E-EA7D-4721-8FB0-65ABF5ACA01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364115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file:///G:\06.ThieuNhi-Hong-Dam-Dau.mp3" TargetMode="External"/><Relationship Id="rId1" Type="http://schemas.openxmlformats.org/officeDocument/2006/relationships/audio" Target="file:///G:\Bai%20hat%20Que%20huong%20tuoi%20dep.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fif"/><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audio" Target="file:///C:\Documents%20and%20Settings\Admin\My%20Documents\Downloads\Music\LOP%20CHUNG%20MINH%20DOAN%20KET.mp3" TargetMode="Externa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wmf"/><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smtClean="0"/>
              <a:t>    g                                  </a:t>
            </a:r>
          </a:p>
        </p:txBody>
      </p:sp>
      <p:sp>
        <p:nvSpPr>
          <p:cNvPr id="2051" name="Rectangle 3"/>
          <p:cNvSpPr>
            <a:spLocks noGrp="1" noChangeArrowheads="1"/>
          </p:cNvSpPr>
          <p:nvPr>
            <p:ph type="body" idx="1"/>
          </p:nvPr>
        </p:nvSpPr>
        <p:spPr/>
        <p:txBody>
          <a:bodyPr/>
          <a:lstStyle/>
          <a:p>
            <a:pPr eaLnBrk="1" hangingPunct="1"/>
            <a:endParaRPr lang="vi-VN" smtClean="0"/>
          </a:p>
        </p:txBody>
      </p:sp>
      <p:sp>
        <p:nvSpPr>
          <p:cNvPr id="2052" name="Rectangle 4"/>
          <p:cNvSpPr>
            <a:spLocks noChangeArrowheads="1"/>
          </p:cNvSpPr>
          <p:nvPr/>
        </p:nvSpPr>
        <p:spPr bwMode="auto">
          <a:xfrm>
            <a:off x="0" y="0"/>
            <a:ext cx="9144000" cy="5143500"/>
          </a:xfrm>
          <a:prstGeom prst="rect">
            <a:avLst/>
          </a:prstGeom>
          <a:gradFill rotWithShape="1">
            <a:gsLst>
              <a:gs pos="0">
                <a:schemeClr val="bg1"/>
              </a:gs>
              <a:gs pos="100000">
                <a:srgbClr val="70F67D"/>
              </a:gs>
            </a:gsLst>
            <a:path path="shape">
              <a:fillToRect l="50000" t="50000" r="50000" b="50000"/>
            </a:path>
          </a:gradFill>
          <a:ln w="9525">
            <a:solidFill>
              <a:schemeClr val="tx1"/>
            </a:solidFill>
            <a:miter lim="800000"/>
            <a:headEnd/>
            <a:tailEnd/>
          </a:ln>
        </p:spPr>
        <p:txBody>
          <a:bodyPr wrap="none" lIns="91438" tIns="45719" rIns="91438" bIns="45719" anchor="ctr"/>
          <a:lstStyle/>
          <a:p>
            <a:pPr defTabSz="685800"/>
            <a:endParaRPr lang="vi-VN" sz="1400">
              <a:solidFill>
                <a:prstClr val="black"/>
              </a:solidFill>
            </a:endParaRPr>
          </a:p>
        </p:txBody>
      </p:sp>
      <p:sp>
        <p:nvSpPr>
          <p:cNvPr id="2053" name="WordArt 8"/>
          <p:cNvSpPr>
            <a:spLocks noChangeArrowheads="1" noChangeShapeType="1" noTextEdit="1"/>
          </p:cNvSpPr>
          <p:nvPr/>
        </p:nvSpPr>
        <p:spPr bwMode="auto">
          <a:xfrm>
            <a:off x="1943100" y="1514475"/>
            <a:ext cx="5410200" cy="400050"/>
          </a:xfrm>
          <a:prstGeom prst="rect">
            <a:avLst/>
          </a:prstGeom>
        </p:spPr>
        <p:txBody>
          <a:bodyPr wrap="none" lIns="91438" tIns="45719" rIns="91438" bIns="45719"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defTabSz="685800"/>
            <a:r>
              <a:rPr lang="en-US" sz="2000" b="1" kern="10" dirty="0">
                <a:ln w="9525">
                  <a:round/>
                  <a:headEnd/>
                  <a:tailEnd/>
                </a:ln>
                <a:solidFill>
                  <a:srgbClr val="FF0000"/>
                </a:solidFill>
                <a:latin typeface="Times New Roman"/>
                <a:cs typeface="Times New Roman"/>
              </a:rPr>
              <a:t>MÔN: </a:t>
            </a:r>
            <a:r>
              <a:rPr lang="vi-VN" sz="2000" b="1" kern="10" dirty="0" smtClean="0">
                <a:ln w="9525">
                  <a:round/>
                  <a:headEnd/>
                  <a:tailEnd/>
                </a:ln>
                <a:solidFill>
                  <a:srgbClr val="FF0000"/>
                </a:solidFill>
                <a:latin typeface="Times New Roman"/>
                <a:cs typeface="Times New Roman"/>
              </a:rPr>
              <a:t>TIẾNG VIỆT</a:t>
            </a:r>
            <a:endParaRPr lang="en-US" sz="2000" b="1" kern="10" dirty="0">
              <a:ln w="9525">
                <a:round/>
                <a:headEnd/>
                <a:tailEnd/>
              </a:ln>
              <a:solidFill>
                <a:srgbClr val="FF0000"/>
              </a:solidFill>
              <a:latin typeface="Times New Roman"/>
              <a:cs typeface="Times New Roman"/>
            </a:endParaRPr>
          </a:p>
        </p:txBody>
      </p:sp>
      <p:sp>
        <p:nvSpPr>
          <p:cNvPr id="12297" name="WordArt 9"/>
          <p:cNvSpPr>
            <a:spLocks noChangeArrowheads="1" noChangeShapeType="1" noTextEdit="1"/>
          </p:cNvSpPr>
          <p:nvPr/>
        </p:nvSpPr>
        <p:spPr bwMode="auto">
          <a:xfrm>
            <a:off x="-7315200" y="4248155"/>
            <a:ext cx="4038600" cy="474663"/>
          </a:xfrm>
          <a:prstGeom prst="rect">
            <a:avLst/>
          </a:prstGeom>
        </p:spPr>
        <p:txBody>
          <a:bodyPr wrap="none" lIns="91438" tIns="45719" rIns="91438" bIns="45719" fromWordArt="1">
            <a:prstTxWarp prst="textPlain">
              <a:avLst>
                <a:gd name="adj" fmla="val 50000"/>
              </a:avLst>
            </a:prstTxWarp>
          </a:bodyPr>
          <a:lstStyle/>
          <a:p>
            <a:pPr algn="ctr" defTabSz="685800"/>
            <a:r>
              <a:rPr lang="en-US" sz="2000" b="1" kern="10" dirty="0">
                <a:ln w="9525">
                  <a:solidFill>
                    <a:srgbClr val="000000"/>
                  </a:solidFill>
                  <a:round/>
                  <a:headEnd/>
                  <a:tailEnd/>
                </a:ln>
                <a:solidFill>
                  <a:srgbClr val="FFFF00"/>
                </a:solidFill>
                <a:latin typeface="Times New Roman"/>
                <a:cs typeface="Times New Roman"/>
              </a:rPr>
              <a:t>GV THỰC HIỆN : NGUYỄN THỊ </a:t>
            </a:r>
            <a:r>
              <a:rPr lang="vi-VN" sz="2000" b="1" kern="10" dirty="0" smtClean="0">
                <a:ln w="9525">
                  <a:solidFill>
                    <a:srgbClr val="000000"/>
                  </a:solidFill>
                  <a:round/>
                  <a:headEnd/>
                  <a:tailEnd/>
                </a:ln>
                <a:solidFill>
                  <a:srgbClr val="FFFF00"/>
                </a:solidFill>
                <a:latin typeface="Times New Roman"/>
                <a:cs typeface="Times New Roman"/>
              </a:rPr>
              <a:t>PHÚC</a:t>
            </a:r>
            <a:endParaRPr lang="en-US" sz="2000" b="1" kern="10" dirty="0">
              <a:ln w="9525">
                <a:solidFill>
                  <a:srgbClr val="000000"/>
                </a:solidFill>
                <a:round/>
                <a:headEnd/>
                <a:tailEnd/>
              </a:ln>
              <a:solidFill>
                <a:srgbClr val="FFFF00"/>
              </a:solidFill>
              <a:latin typeface="Times New Roman"/>
              <a:cs typeface="Times New Roman"/>
            </a:endParaRPr>
          </a:p>
        </p:txBody>
      </p:sp>
      <p:sp>
        <p:nvSpPr>
          <p:cNvPr id="12298" name="WordArt 10"/>
          <p:cNvSpPr>
            <a:spLocks noChangeArrowheads="1" noChangeShapeType="1" noTextEdit="1"/>
          </p:cNvSpPr>
          <p:nvPr/>
        </p:nvSpPr>
        <p:spPr bwMode="auto">
          <a:xfrm>
            <a:off x="-7315200" y="4233868"/>
            <a:ext cx="4038600" cy="488950"/>
          </a:xfrm>
          <a:prstGeom prst="rect">
            <a:avLst/>
          </a:prstGeom>
        </p:spPr>
        <p:txBody>
          <a:bodyPr wrap="none" lIns="91438" tIns="45719" rIns="91438" bIns="45719" fromWordArt="1">
            <a:prstTxWarp prst="textPlain">
              <a:avLst>
                <a:gd name="adj" fmla="val 50000"/>
              </a:avLst>
            </a:prstTxWarp>
          </a:bodyPr>
          <a:lstStyle/>
          <a:p>
            <a:pPr algn="ctr" defTabSz="685800"/>
            <a:r>
              <a:rPr lang="en-US" sz="2000" b="1" kern="10" dirty="0">
                <a:ln w="9525">
                  <a:solidFill>
                    <a:srgbClr val="000000"/>
                  </a:solidFill>
                  <a:round/>
                  <a:headEnd/>
                  <a:tailEnd/>
                </a:ln>
                <a:solidFill>
                  <a:srgbClr val="FFFF00"/>
                </a:solidFill>
                <a:effectLst>
                  <a:outerShdw dist="35921" dir="2700000" algn="ctr" rotWithShape="0">
                    <a:srgbClr val="808080">
                      <a:alpha val="79999"/>
                    </a:srgbClr>
                  </a:outerShdw>
                </a:effectLst>
                <a:latin typeface="Times New Roman"/>
                <a:cs typeface="Times New Roman"/>
              </a:rPr>
              <a:t>GV THỰC HIỆN : </a:t>
            </a:r>
            <a:r>
              <a:rPr lang="en-US" sz="2000" b="1" kern="10" dirty="0" smtClean="0">
                <a:ln w="9525">
                  <a:solidFill>
                    <a:srgbClr val="000000"/>
                  </a:solidFill>
                  <a:round/>
                  <a:headEnd/>
                  <a:tailEnd/>
                </a:ln>
                <a:solidFill>
                  <a:srgbClr val="FFFF00"/>
                </a:solidFill>
                <a:effectLst>
                  <a:outerShdw dist="35921" dir="2700000" algn="ctr" rotWithShape="0">
                    <a:srgbClr val="808080">
                      <a:alpha val="79999"/>
                    </a:srgbClr>
                  </a:outerShdw>
                </a:effectLst>
                <a:latin typeface="Times New Roman"/>
                <a:cs typeface="Times New Roman"/>
              </a:rPr>
              <a:t>NG</a:t>
            </a:r>
            <a:r>
              <a:rPr lang="vi-VN" sz="2000" b="1" kern="10" dirty="0" smtClean="0">
                <a:ln w="9525">
                  <a:solidFill>
                    <a:srgbClr val="000000"/>
                  </a:solidFill>
                  <a:round/>
                  <a:headEnd/>
                  <a:tailEnd/>
                </a:ln>
                <a:solidFill>
                  <a:srgbClr val="FFFF00"/>
                </a:solidFill>
                <a:effectLst>
                  <a:outerShdw dist="35921" dir="2700000" algn="ctr" rotWithShape="0">
                    <a:srgbClr val="808080">
                      <a:alpha val="79999"/>
                    </a:srgbClr>
                  </a:outerShdw>
                </a:effectLst>
                <a:latin typeface="Times New Roman"/>
                <a:cs typeface="Times New Roman"/>
              </a:rPr>
              <a:t>UYỄN THỊ PHÚC</a:t>
            </a:r>
            <a:endParaRPr lang="en-US" sz="2000" b="1" kern="10" dirty="0">
              <a:ln w="9525">
                <a:solidFill>
                  <a:srgbClr val="000000"/>
                </a:solidFill>
                <a:round/>
                <a:headEnd/>
                <a:tailEnd/>
              </a:ln>
              <a:solidFill>
                <a:srgbClr val="FFFF00"/>
              </a:solidFill>
              <a:effectLst>
                <a:outerShdw dist="35921" dir="2700000" algn="ctr" rotWithShape="0">
                  <a:srgbClr val="808080">
                    <a:alpha val="79999"/>
                  </a:srgbClr>
                </a:outerShdw>
              </a:effectLst>
              <a:latin typeface="Times New Roman"/>
              <a:cs typeface="Times New Roman"/>
            </a:endParaRPr>
          </a:p>
        </p:txBody>
      </p:sp>
      <p:grpSp>
        <p:nvGrpSpPr>
          <p:cNvPr id="2" name="Group 11"/>
          <p:cNvGrpSpPr>
            <a:grpSpLocks/>
          </p:cNvGrpSpPr>
          <p:nvPr/>
        </p:nvGrpSpPr>
        <p:grpSpPr bwMode="auto">
          <a:xfrm>
            <a:off x="76200" y="152400"/>
            <a:ext cx="8991600" cy="4819650"/>
            <a:chOff x="240" y="288"/>
            <a:chExt cx="5278" cy="3690"/>
          </a:xfrm>
        </p:grpSpPr>
        <p:pic>
          <p:nvPicPr>
            <p:cNvPr id="2063" name="Picture 12" descr="CG11"/>
            <p:cNvPicPr>
              <a:picLocks noChangeAspect="1" noChangeArrowheads="1"/>
            </p:cNvPicPr>
            <p:nvPr/>
          </p:nvPicPr>
          <p:blipFill>
            <a:blip r:embed="rId5"/>
            <a:srcRect/>
            <a:stretch>
              <a:fillRect/>
            </a:stretch>
          </p:blipFill>
          <p:spPr bwMode="auto">
            <a:xfrm>
              <a:off x="240" y="288"/>
              <a:ext cx="1391" cy="1368"/>
            </a:xfrm>
            <a:prstGeom prst="rect">
              <a:avLst/>
            </a:prstGeom>
            <a:noFill/>
            <a:ln w="9525">
              <a:noFill/>
              <a:miter lim="800000"/>
              <a:headEnd/>
              <a:tailEnd/>
            </a:ln>
          </p:spPr>
        </p:pic>
        <p:pic>
          <p:nvPicPr>
            <p:cNvPr id="2064" name="Picture 13" descr="CG11"/>
            <p:cNvPicPr>
              <a:picLocks noChangeAspect="1" noChangeArrowheads="1"/>
            </p:cNvPicPr>
            <p:nvPr/>
          </p:nvPicPr>
          <p:blipFill>
            <a:blip r:embed="rId6"/>
            <a:srcRect/>
            <a:stretch>
              <a:fillRect/>
            </a:stretch>
          </p:blipFill>
          <p:spPr bwMode="auto">
            <a:xfrm>
              <a:off x="240" y="2544"/>
              <a:ext cx="1345" cy="1368"/>
            </a:xfrm>
            <a:prstGeom prst="rect">
              <a:avLst/>
            </a:prstGeom>
            <a:noFill/>
            <a:ln w="9525">
              <a:noFill/>
              <a:miter lim="800000"/>
              <a:headEnd/>
              <a:tailEnd/>
            </a:ln>
          </p:spPr>
        </p:pic>
        <p:pic>
          <p:nvPicPr>
            <p:cNvPr id="2065" name="Picture 14" descr="CG11"/>
            <p:cNvPicPr>
              <a:picLocks noChangeAspect="1" noChangeArrowheads="1"/>
            </p:cNvPicPr>
            <p:nvPr/>
          </p:nvPicPr>
          <p:blipFill>
            <a:blip r:embed="rId7"/>
            <a:srcRect/>
            <a:stretch>
              <a:fillRect/>
            </a:stretch>
          </p:blipFill>
          <p:spPr bwMode="auto">
            <a:xfrm>
              <a:off x="4150" y="322"/>
              <a:ext cx="1368" cy="1391"/>
            </a:xfrm>
            <a:prstGeom prst="rect">
              <a:avLst/>
            </a:prstGeom>
            <a:noFill/>
            <a:ln w="9525">
              <a:noFill/>
              <a:miter lim="800000"/>
              <a:headEnd/>
              <a:tailEnd/>
            </a:ln>
          </p:spPr>
        </p:pic>
        <p:pic>
          <p:nvPicPr>
            <p:cNvPr id="2066" name="Picture 15" descr="CG11"/>
            <p:cNvPicPr>
              <a:picLocks noChangeAspect="1" noChangeArrowheads="1"/>
            </p:cNvPicPr>
            <p:nvPr/>
          </p:nvPicPr>
          <p:blipFill>
            <a:blip r:embed="rId8"/>
            <a:srcRect/>
            <a:stretch>
              <a:fillRect/>
            </a:stretch>
          </p:blipFill>
          <p:spPr bwMode="auto">
            <a:xfrm>
              <a:off x="3984" y="2544"/>
              <a:ext cx="1458" cy="1434"/>
            </a:xfrm>
            <a:prstGeom prst="rect">
              <a:avLst/>
            </a:prstGeom>
            <a:noFill/>
            <a:ln w="9525">
              <a:noFill/>
              <a:miter lim="800000"/>
              <a:headEnd/>
              <a:tailEnd/>
            </a:ln>
          </p:spPr>
        </p:pic>
      </p:grpSp>
      <p:sp>
        <p:nvSpPr>
          <p:cNvPr id="2057" name="AutoShape 16"/>
          <p:cNvSpPr>
            <a:spLocks noChangeArrowheads="1"/>
          </p:cNvSpPr>
          <p:nvPr/>
        </p:nvSpPr>
        <p:spPr bwMode="auto">
          <a:xfrm>
            <a:off x="2286000" y="2057400"/>
            <a:ext cx="4191000" cy="857250"/>
          </a:xfrm>
          <a:prstGeom prst="flowChartDecision">
            <a:avLst/>
          </a:prstGeom>
          <a:solidFill>
            <a:srgbClr val="FDA1E9"/>
          </a:solidFill>
          <a:ln w="9525">
            <a:solidFill>
              <a:schemeClr val="tx1"/>
            </a:solidFill>
            <a:miter lim="800000"/>
            <a:headEnd/>
            <a:tailEnd/>
          </a:ln>
        </p:spPr>
        <p:txBody>
          <a:bodyPr wrap="none" lIns="91438" tIns="45719" rIns="91438" bIns="45719" anchor="ctr"/>
          <a:lstStyle/>
          <a:p>
            <a:pPr algn="ctr" defTabSz="685800" eaLnBrk="0" hangingPunct="0"/>
            <a:endParaRPr lang="vi-VN" sz="1800" dirty="0">
              <a:solidFill>
                <a:prstClr val="black"/>
              </a:solidFill>
            </a:endParaRPr>
          </a:p>
        </p:txBody>
      </p:sp>
      <p:sp>
        <p:nvSpPr>
          <p:cNvPr id="12305" name="WordArt 17"/>
          <p:cNvSpPr>
            <a:spLocks noChangeArrowheads="1" noChangeShapeType="1" noTextEdit="1"/>
          </p:cNvSpPr>
          <p:nvPr/>
        </p:nvSpPr>
        <p:spPr bwMode="auto">
          <a:xfrm>
            <a:off x="3733803" y="2228850"/>
            <a:ext cx="1533525" cy="457200"/>
          </a:xfrm>
          <a:prstGeom prst="rect">
            <a:avLst/>
          </a:prstGeom>
        </p:spPr>
        <p:txBody>
          <a:bodyPr wrap="none" lIns="91438" tIns="45719" rIns="91438" bIns="45719"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defTabSz="685800"/>
            <a:r>
              <a:rPr lang="en-US" sz="3200" b="1" kern="10" dirty="0">
                <a:ln w="9525">
                  <a:round/>
                  <a:headEnd/>
                  <a:tailEnd/>
                </a:ln>
                <a:solidFill>
                  <a:srgbClr val="FF0000"/>
                </a:solidFill>
                <a:latin typeface="Times New Roman"/>
                <a:cs typeface="Times New Roman"/>
              </a:rPr>
              <a:t>LỚP </a:t>
            </a:r>
            <a:r>
              <a:rPr lang="vi-VN" sz="3200" b="1" kern="10" dirty="0" smtClean="0">
                <a:ln w="9525">
                  <a:round/>
                  <a:headEnd/>
                  <a:tailEnd/>
                </a:ln>
                <a:solidFill>
                  <a:srgbClr val="FF0000"/>
                </a:solidFill>
                <a:latin typeface="Times New Roman"/>
                <a:cs typeface="Times New Roman"/>
              </a:rPr>
              <a:t>2</a:t>
            </a:r>
            <a:endParaRPr lang="en-US" sz="3200" b="1" kern="10" dirty="0">
              <a:ln w="9525">
                <a:round/>
                <a:headEnd/>
                <a:tailEnd/>
              </a:ln>
              <a:solidFill>
                <a:srgbClr val="FF0000"/>
              </a:solidFill>
              <a:latin typeface="Times New Roman"/>
              <a:cs typeface="Times New Roman"/>
            </a:endParaRPr>
          </a:p>
        </p:txBody>
      </p:sp>
      <p:sp>
        <p:nvSpPr>
          <p:cNvPr id="2059" name="WordArt 21"/>
          <p:cNvSpPr>
            <a:spLocks noChangeArrowheads="1" noChangeShapeType="1" noTextEdit="1"/>
          </p:cNvSpPr>
          <p:nvPr/>
        </p:nvSpPr>
        <p:spPr bwMode="auto">
          <a:xfrm>
            <a:off x="2133600" y="3409950"/>
            <a:ext cx="4495800" cy="419100"/>
          </a:xfrm>
          <a:prstGeom prst="rect">
            <a:avLst/>
          </a:prstGeom>
        </p:spPr>
        <p:txBody>
          <a:bodyPr wrap="none" lIns="91438" tIns="45719" rIns="91438" bIns="45719" fromWordArt="1">
            <a:prstTxWarp prst="textPlain">
              <a:avLst>
                <a:gd name="adj" fmla="val 50000"/>
              </a:avLst>
            </a:prstTxWarp>
          </a:bodyPr>
          <a:lstStyle/>
          <a:p>
            <a:pPr algn="ctr" defTabSz="685800"/>
            <a:r>
              <a:rPr lang="vi-VN" sz="2000" b="1" kern="10" dirty="0">
                <a:ln w="9525">
                  <a:solidFill>
                    <a:srgbClr val="000000"/>
                  </a:solidFill>
                  <a:round/>
                  <a:headEnd/>
                  <a:tailEnd/>
                </a:ln>
                <a:solidFill>
                  <a:srgbClr val="0000FF"/>
                </a:solidFill>
                <a:latin typeface="Times New Roman"/>
                <a:cs typeface="Times New Roman"/>
              </a:rPr>
              <a:t>BÀI : </a:t>
            </a:r>
            <a:r>
              <a:rPr lang="vi-VN" sz="2000" b="1" kern="10" dirty="0" smtClean="0">
                <a:ln w="9525">
                  <a:solidFill>
                    <a:srgbClr val="000000"/>
                  </a:solidFill>
                  <a:round/>
                  <a:headEnd/>
                  <a:tailEnd/>
                </a:ln>
                <a:solidFill>
                  <a:srgbClr val="0000FF"/>
                </a:solidFill>
                <a:latin typeface="Times New Roman"/>
                <a:cs typeface="Times New Roman"/>
              </a:rPr>
              <a:t>MÙA VÀNG (TIẾT 1)</a:t>
            </a:r>
            <a:endParaRPr lang="en-US" sz="2000" b="1" kern="10" dirty="0">
              <a:ln w="9525">
                <a:solidFill>
                  <a:srgbClr val="000000"/>
                </a:solidFill>
                <a:round/>
                <a:headEnd/>
                <a:tailEnd/>
              </a:ln>
              <a:solidFill>
                <a:srgbClr val="0000FF"/>
              </a:solidFill>
              <a:latin typeface="Times New Roman"/>
              <a:cs typeface="Times New Roman"/>
            </a:endParaRPr>
          </a:p>
        </p:txBody>
      </p:sp>
      <p:pic>
        <p:nvPicPr>
          <p:cNvPr id="12310" name="Bai hat Que huong tuoi dep.mp3">
            <a:hlinkClick r:id="" action="ppaction://media"/>
          </p:cNvPr>
          <p:cNvPicPr>
            <a:picLocks noRot="1" noChangeAspect="1" noChangeArrowheads="1"/>
          </p:cNvPicPr>
          <p:nvPr>
            <a:audioFile r:link="rId1"/>
          </p:nvPr>
        </p:nvPicPr>
        <p:blipFill>
          <a:blip r:embed="rId9"/>
          <a:srcRect/>
          <a:stretch>
            <a:fillRect/>
          </a:stretch>
        </p:blipFill>
        <p:spPr bwMode="auto">
          <a:xfrm>
            <a:off x="8763000" y="4743450"/>
            <a:ext cx="457200" cy="342900"/>
          </a:xfrm>
          <a:prstGeom prst="rect">
            <a:avLst/>
          </a:prstGeom>
          <a:noFill/>
          <a:ln w="9525">
            <a:noFill/>
            <a:miter lim="800000"/>
            <a:headEnd/>
            <a:tailEnd/>
          </a:ln>
        </p:spPr>
      </p:pic>
      <p:pic>
        <p:nvPicPr>
          <p:cNvPr id="12311" name="06.ThieuNhi-Hong-Dam-Dau.mp3">
            <a:hlinkClick r:id="" action="ppaction://media"/>
          </p:cNvPr>
          <p:cNvPicPr>
            <a:picLocks noRot="1" noChangeAspect="1" noChangeArrowheads="1"/>
          </p:cNvPicPr>
          <p:nvPr>
            <a:audioFile r:link="rId2"/>
          </p:nvPr>
        </p:nvPicPr>
        <p:blipFill>
          <a:blip r:embed="rId9"/>
          <a:srcRect/>
          <a:stretch>
            <a:fillRect/>
          </a:stretch>
        </p:blipFill>
        <p:spPr bwMode="auto">
          <a:xfrm>
            <a:off x="8991600" y="4972050"/>
            <a:ext cx="304800" cy="228600"/>
          </a:xfrm>
          <a:prstGeom prst="rect">
            <a:avLst/>
          </a:prstGeom>
          <a:noFill/>
          <a:ln w="9525">
            <a:noFill/>
            <a:miter lim="800000"/>
            <a:headEnd/>
            <a:tailEnd/>
          </a:ln>
        </p:spPr>
      </p:pic>
      <p:sp>
        <p:nvSpPr>
          <p:cNvPr id="18" name="WordArt 10"/>
          <p:cNvSpPr>
            <a:spLocks noChangeArrowheads="1" noChangeShapeType="1" noTextEdit="1"/>
          </p:cNvSpPr>
          <p:nvPr/>
        </p:nvSpPr>
        <p:spPr bwMode="auto">
          <a:xfrm>
            <a:off x="952500" y="285750"/>
            <a:ext cx="7239000" cy="4914900"/>
          </a:xfrm>
          <a:prstGeom prst="rect">
            <a:avLst/>
          </a:prstGeom>
        </p:spPr>
        <p:txBody>
          <a:bodyPr spcFirstLastPara="1" wrap="none" lIns="91438" tIns="45719" rIns="91438" bIns="45719" fromWordArt="1">
            <a:prstTxWarp prst="textArchUp">
              <a:avLst>
                <a:gd name="adj" fmla="val 10330967"/>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685800">
              <a:defRPr/>
            </a:pPr>
            <a:r>
              <a:rPr lang="en-US" sz="3600" b="1" i="1" u="sng" kern="10" dirty="0">
                <a:ln w="9525">
                  <a:solidFill>
                    <a:srgbClr val="FF0000"/>
                  </a:solidFill>
                  <a:round/>
                  <a:headEnd/>
                  <a:tailEnd/>
                </a:ln>
                <a:solidFill>
                  <a:srgbClr val="000000"/>
                </a:solidFill>
                <a:latin typeface="Times New Roman"/>
                <a:cs typeface="Times New Roman"/>
              </a:rPr>
              <a:t>NHIỆT LIỆT CHÀO MỪNG </a:t>
            </a:r>
            <a:r>
              <a:rPr lang="en-US" sz="3600" b="1" i="1" u="sng" kern="10" dirty="0" smtClean="0">
                <a:ln w="9525">
                  <a:solidFill>
                    <a:srgbClr val="FF0000"/>
                  </a:solidFill>
                  <a:round/>
                  <a:headEnd/>
                  <a:tailEnd/>
                </a:ln>
                <a:solidFill>
                  <a:srgbClr val="000000"/>
                </a:solidFill>
                <a:latin typeface="Times New Roman"/>
                <a:cs typeface="Times New Roman"/>
              </a:rPr>
              <a:t>QUÝ </a:t>
            </a:r>
            <a:r>
              <a:rPr lang="en-US" sz="3600" b="1" i="1" u="sng" kern="10" dirty="0">
                <a:ln w="9525">
                  <a:solidFill>
                    <a:srgbClr val="FF0000"/>
                  </a:solidFill>
                  <a:round/>
                  <a:headEnd/>
                  <a:tailEnd/>
                </a:ln>
                <a:solidFill>
                  <a:srgbClr val="000000"/>
                </a:solidFill>
                <a:latin typeface="Times New Roman"/>
                <a:cs typeface="Times New Roman"/>
              </a:rPr>
              <a:t>THẦY CÔ VỀ DỰ </a:t>
            </a:r>
            <a:r>
              <a:rPr lang="en-US" sz="3600" b="1" i="1" u="sng" kern="10" dirty="0" err="1" smtClean="0">
                <a:ln w="9525">
                  <a:solidFill>
                    <a:srgbClr val="FF0000"/>
                  </a:solidFill>
                  <a:round/>
                  <a:headEnd/>
                  <a:tailEnd/>
                </a:ln>
                <a:solidFill>
                  <a:srgbClr val="000000"/>
                </a:solidFill>
                <a:latin typeface="Times New Roman"/>
                <a:cs typeface="Times New Roman"/>
              </a:rPr>
              <a:t>GiỜ</a:t>
            </a:r>
            <a:r>
              <a:rPr lang="vi-VN" sz="3600" b="1" i="1" u="sng" kern="10" dirty="0">
                <a:ln w="9525">
                  <a:solidFill>
                    <a:srgbClr val="FF0000"/>
                  </a:solidFill>
                  <a:round/>
                  <a:headEnd/>
                  <a:tailEnd/>
                </a:ln>
                <a:solidFill>
                  <a:srgbClr val="000000"/>
                </a:solidFill>
                <a:latin typeface="Times New Roman"/>
                <a:cs typeface="Times New Roman"/>
              </a:rPr>
              <a:t>!</a:t>
            </a:r>
            <a:r>
              <a:rPr lang="en-US" sz="3600" b="1" i="1" u="sng" kern="10" dirty="0" smtClean="0">
                <a:ln w="9525">
                  <a:solidFill>
                    <a:srgbClr val="FF0000"/>
                  </a:solidFill>
                  <a:round/>
                  <a:headEnd/>
                  <a:tailEnd/>
                </a:ln>
                <a:solidFill>
                  <a:srgbClr val="000000"/>
                </a:solidFill>
                <a:latin typeface="Times New Roman"/>
                <a:cs typeface="Times New Roman"/>
              </a:rPr>
              <a:t> </a:t>
            </a:r>
            <a:endParaRPr lang="en-US" sz="3600" b="1" i="1" u="sng" kern="10" dirty="0">
              <a:ln w="9525">
                <a:solidFill>
                  <a:srgbClr val="FF0000"/>
                </a:solidFill>
                <a:round/>
                <a:headEnd/>
                <a:tailEnd/>
              </a:ln>
              <a:solidFill>
                <a:srgbClr val="000000"/>
              </a:solidFill>
              <a:latin typeface="Times New Roman"/>
              <a:cs typeface="Times New Roman"/>
            </a:endParaRPr>
          </a:p>
        </p:txBody>
      </p:sp>
    </p:spTree>
    <p:extLst>
      <p:ext uri="{BB962C8B-B14F-4D97-AF65-F5344CB8AC3E}">
        <p14:creationId xmlns:p14="http://schemas.microsoft.com/office/powerpoint/2010/main" val="14401404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childTnLst>
                                </p:cTn>
                              </p:par>
                              <p:par>
                                <p:cTn id="9" presetID="22" presetClass="emph" presetSubtype="0" repeatCount="indefinite" fill="hold" grpId="0" nodeType="withEffect">
                                  <p:stCondLst>
                                    <p:cond delay="0"/>
                                  </p:stCondLst>
                                  <p:childTnLst>
                                    <p:animClr clrSpc="hsl" dir="cw">
                                      <p:cBhvr override="childStyle">
                                        <p:cTn id="10" dur="3000" fill="hold"/>
                                        <p:tgtEl>
                                          <p:spTgt spid="12305"/>
                                        </p:tgtEl>
                                        <p:attrNameLst>
                                          <p:attrName>style.color</p:attrName>
                                        </p:attrNameLst>
                                      </p:cBhvr>
                                      <p:by>
                                        <p:hsl h="-7200000" s="0" l="0"/>
                                      </p:by>
                                    </p:animClr>
                                    <p:animClr clrSpc="hsl" dir="cw">
                                      <p:cBhvr>
                                        <p:cTn id="11" dur="3000" fill="hold"/>
                                        <p:tgtEl>
                                          <p:spTgt spid="12305"/>
                                        </p:tgtEl>
                                        <p:attrNameLst>
                                          <p:attrName>fillcolor</p:attrName>
                                        </p:attrNameLst>
                                      </p:cBhvr>
                                      <p:by>
                                        <p:hsl h="-7200000" s="0" l="0"/>
                                      </p:by>
                                    </p:animClr>
                                    <p:animClr clrSpc="hsl" dir="cw">
                                      <p:cBhvr>
                                        <p:cTn id="12" dur="3000" fill="hold"/>
                                        <p:tgtEl>
                                          <p:spTgt spid="12305"/>
                                        </p:tgtEl>
                                        <p:attrNameLst>
                                          <p:attrName>stroke.color</p:attrName>
                                        </p:attrNameLst>
                                      </p:cBhvr>
                                      <p:by>
                                        <p:hsl h="-7200000" s="0" l="0"/>
                                      </p:by>
                                    </p:animClr>
                                    <p:set>
                                      <p:cBhvr>
                                        <p:cTn id="13" dur="3000" fill="hold"/>
                                        <p:tgtEl>
                                          <p:spTgt spid="12305"/>
                                        </p:tgtEl>
                                        <p:attrNameLst>
                                          <p:attrName>fill.type</p:attrName>
                                        </p:attrNameLst>
                                      </p:cBhvr>
                                      <p:to>
                                        <p:strVal val="solid"/>
                                      </p:to>
                                    </p:set>
                                  </p:childTnLst>
                                </p:cTn>
                              </p:par>
                              <p:par>
                                <p:cTn id="14" presetID="2" presetClass="entr" presetSubtype="2" repeatCount="indefinite" fill="hold" grpId="0" nodeType="withEffect">
                                  <p:stCondLst>
                                    <p:cond delay="0"/>
                                  </p:stCondLst>
                                  <p:childTnLst>
                                    <p:set>
                                      <p:cBhvr>
                                        <p:cTn id="15" dur="1" fill="hold">
                                          <p:stCondLst>
                                            <p:cond delay="0"/>
                                          </p:stCondLst>
                                        </p:cTn>
                                        <p:tgtEl>
                                          <p:spTgt spid="12297"/>
                                        </p:tgtEl>
                                        <p:attrNameLst>
                                          <p:attrName>style.visibility</p:attrName>
                                        </p:attrNameLst>
                                      </p:cBhvr>
                                      <p:to>
                                        <p:strVal val="visible"/>
                                      </p:to>
                                    </p:set>
                                    <p:anim calcmode="lin" valueType="num">
                                      <p:cBhvr additive="base">
                                        <p:cTn id="16" dur="20000" fill="hold"/>
                                        <p:tgtEl>
                                          <p:spTgt spid="12297"/>
                                        </p:tgtEl>
                                        <p:attrNameLst>
                                          <p:attrName>ppt_x</p:attrName>
                                        </p:attrNameLst>
                                      </p:cBhvr>
                                      <p:tavLst>
                                        <p:tav tm="0">
                                          <p:val>
                                            <p:strVal val="1+#ppt_w/2"/>
                                          </p:val>
                                        </p:tav>
                                        <p:tav tm="100000">
                                          <p:val>
                                            <p:strVal val="#ppt_x"/>
                                          </p:val>
                                        </p:tav>
                                      </p:tavLst>
                                    </p:anim>
                                    <p:anim calcmode="lin" valueType="num">
                                      <p:cBhvr additive="base">
                                        <p:cTn id="17" dur="20000" fill="hold"/>
                                        <p:tgtEl>
                                          <p:spTgt spid="12297"/>
                                        </p:tgtEl>
                                        <p:attrNameLst>
                                          <p:attrName>ppt_y</p:attrName>
                                        </p:attrNameLst>
                                      </p:cBhvr>
                                      <p:tavLst>
                                        <p:tav tm="0">
                                          <p:val>
                                            <p:strVal val="#ppt_y"/>
                                          </p:val>
                                        </p:tav>
                                        <p:tav tm="100000">
                                          <p:val>
                                            <p:strVal val="#ppt_y"/>
                                          </p:val>
                                        </p:tav>
                                      </p:tavLst>
                                    </p:anim>
                                  </p:childTnLst>
                                </p:cTn>
                              </p:par>
                              <p:par>
                                <p:cTn id="18" presetID="2" presetClass="entr" presetSubtype="2" repeatCount="indefinite" fill="hold" grpId="0" nodeType="withEffect">
                                  <p:stCondLst>
                                    <p:cond delay="10000"/>
                                  </p:stCondLst>
                                  <p:childTnLst>
                                    <p:set>
                                      <p:cBhvr>
                                        <p:cTn id="19" dur="1" fill="hold">
                                          <p:stCondLst>
                                            <p:cond delay="0"/>
                                          </p:stCondLst>
                                        </p:cTn>
                                        <p:tgtEl>
                                          <p:spTgt spid="12298"/>
                                        </p:tgtEl>
                                        <p:attrNameLst>
                                          <p:attrName>style.visibility</p:attrName>
                                        </p:attrNameLst>
                                      </p:cBhvr>
                                      <p:to>
                                        <p:strVal val="visible"/>
                                      </p:to>
                                    </p:set>
                                    <p:anim calcmode="lin" valueType="num">
                                      <p:cBhvr additive="base">
                                        <p:cTn id="20" dur="20000" fill="hold"/>
                                        <p:tgtEl>
                                          <p:spTgt spid="12298"/>
                                        </p:tgtEl>
                                        <p:attrNameLst>
                                          <p:attrName>ppt_x</p:attrName>
                                        </p:attrNameLst>
                                      </p:cBhvr>
                                      <p:tavLst>
                                        <p:tav tm="0">
                                          <p:val>
                                            <p:strVal val="1+#ppt_w/2"/>
                                          </p:val>
                                        </p:tav>
                                        <p:tav tm="100000">
                                          <p:val>
                                            <p:strVal val="#ppt_x"/>
                                          </p:val>
                                        </p:tav>
                                      </p:tavLst>
                                    </p:anim>
                                    <p:anim calcmode="lin" valueType="num">
                                      <p:cBhvr additive="base">
                                        <p:cTn id="21" dur="20000" fill="hold"/>
                                        <p:tgtEl>
                                          <p:spTgt spid="12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12310"/>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2311"/>
                </p:tgtEl>
              </p:cMediaNode>
            </p:audio>
          </p:childTnLst>
        </p:cTn>
      </p:par>
    </p:tnLst>
    <p:bldLst>
      <p:bldP spid="12297" grpId="0" animBg="1"/>
      <p:bldP spid="12298" grpId="0" animBg="1"/>
      <p:bldP spid="1230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3C8FAFC-C1D0-49BB-A45E-D744951A028F}"/>
              </a:ext>
            </a:extLst>
          </p:cNvPr>
          <p:cNvSpPr txBox="1"/>
          <p:nvPr/>
        </p:nvSpPr>
        <p:spPr>
          <a:xfrm>
            <a:off x="3657600" y="-171450"/>
            <a:ext cx="2068758" cy="742511"/>
          </a:xfrm>
          <a:prstGeom prst="rect">
            <a:avLst/>
          </a:prstGeom>
          <a:noFill/>
        </p:spPr>
        <p:txBody>
          <a:bodyPr wrap="square" lIns="91440" tIns="45720" rIns="91440" bIns="45720" rtlCol="0">
            <a:spAutoFit/>
          </a:bodyPr>
          <a:lstStyle/>
          <a:p>
            <a:pPr algn="ctr" defTabSz="914399">
              <a:lnSpc>
                <a:spcPct val="150000"/>
              </a:lnSpc>
              <a:defRPr/>
            </a:pPr>
            <a:r>
              <a:rPr lang="vi-VN" sz="3200" b="1" dirty="0">
                <a:solidFill>
                  <a:srgbClr val="FF0000"/>
                </a:solidFill>
                <a:latin typeface="Times New Roman" pitchFamily="18" charset="0"/>
                <a:cs typeface="Times New Roman" pitchFamily="18" charset="0"/>
              </a:rPr>
              <a:t>Mùa vàng</a:t>
            </a:r>
            <a:endParaRPr lang="en-US" sz="32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7BF6BCDF-9F5D-43EF-8D2F-74DA0EBB0C5C}"/>
              </a:ext>
            </a:extLst>
          </p:cNvPr>
          <p:cNvSpPr txBox="1"/>
          <p:nvPr/>
        </p:nvSpPr>
        <p:spPr>
          <a:xfrm>
            <a:off x="304800" y="514350"/>
            <a:ext cx="8534400" cy="4524315"/>
          </a:xfrm>
          <a:prstGeom prst="rect">
            <a:avLst/>
          </a:prstGeom>
          <a:noFill/>
        </p:spPr>
        <p:txBody>
          <a:bodyPr wrap="square" lIns="91440" tIns="45720" rIns="91440" bIns="45720" rtlCol="0">
            <a:spAutoFit/>
          </a:bodyPr>
          <a:lstStyle/>
          <a:p>
            <a:pPr marL="44450" algn="just">
              <a:defRPr/>
            </a:pPr>
            <a:r>
              <a:rPr lang="vi-VN" sz="1800" b="1" dirty="0">
                <a:latin typeface="Times New Roman" pitchFamily="18" charset="0"/>
                <a:cs typeface="Times New Roman" pitchFamily="18" charset="0"/>
              </a:rPr>
              <a:t>     </a:t>
            </a:r>
            <a:r>
              <a:rPr lang="vi-VN" sz="1800" b="1" dirty="0">
                <a:solidFill>
                  <a:srgbClr val="00B0F0"/>
                </a:solidFill>
                <a:latin typeface="Times New Roman" pitchFamily="18" charset="0"/>
                <a:cs typeface="Times New Roman"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defRPr/>
            </a:pPr>
            <a:r>
              <a:rPr lang="vi-VN" sz="1800" b="1" dirty="0">
                <a:latin typeface="Times New Roman" pitchFamily="18" charset="0"/>
                <a:cs typeface="Times New Roman" pitchFamily="18" charset="0"/>
              </a:rPr>
              <a:t>     </a:t>
            </a:r>
            <a:r>
              <a:rPr lang="vi-VN" sz="1800" b="1" dirty="0">
                <a:solidFill>
                  <a:srgbClr val="C00000"/>
                </a:solidFill>
                <a:latin typeface="Times New Roman" pitchFamily="18" charset="0"/>
                <a:cs typeface="Times New Roman" pitchFamily="18" charset="0"/>
              </a:rPr>
              <a:t>Minh ríu rít bên mẹ:</a:t>
            </a:r>
          </a:p>
          <a:p>
            <a:pPr marL="44450" algn="just">
              <a:defRPr/>
            </a:pPr>
            <a:r>
              <a:rPr lang="vi-VN" sz="1800" b="1" dirty="0">
                <a:solidFill>
                  <a:srgbClr val="C00000"/>
                </a:solidFill>
                <a:latin typeface="Times New Roman" pitchFamily="18" charset="0"/>
                <a:cs typeface="Times New Roman" pitchFamily="18" charset="0"/>
              </a:rPr>
              <a:t>     - Mẹ ơi, con thấy quả trên cây đều chín hết cả rồi. Các bạn ấy đang mong có người đến hái đấy. Nhìn quả chín ngon thế này, chắc các bác nông dân vui lắm mẹ nhỉ?</a:t>
            </a:r>
          </a:p>
          <a:p>
            <a:pPr marL="44450" algn="just">
              <a:defRPr/>
            </a:pPr>
            <a:r>
              <a:rPr lang="vi-VN" sz="1800" b="1" dirty="0">
                <a:solidFill>
                  <a:srgbClr val="C00000"/>
                </a:solidFill>
                <a:latin typeface="Times New Roman" pitchFamily="18" charset="0"/>
                <a:cs typeface="Times New Roman" pitchFamily="18" charset="0"/>
              </a:rPr>
              <a:t>     - Đúng thế con ạ.</a:t>
            </a:r>
          </a:p>
          <a:p>
            <a:pPr marL="44450" algn="just">
              <a:defRPr/>
            </a:pPr>
            <a:r>
              <a:rPr lang="vi-VN" sz="1800" b="1" dirty="0">
                <a:solidFill>
                  <a:srgbClr val="002060"/>
                </a:solidFill>
                <a:latin typeface="Times New Roman" pitchFamily="18" charset="0"/>
                <a:cs typeface="Times New Roman" pitchFamily="18" charset="0"/>
              </a:rPr>
              <a:t>     - Nếu mùa nào cũng được thu hoạch thì thích lắm, phải không mẹ?</a:t>
            </a:r>
          </a:p>
          <a:p>
            <a:pPr marL="44450" algn="just">
              <a:defRPr/>
            </a:pPr>
            <a:r>
              <a:rPr lang="vi-VN" sz="1800" b="1" dirty="0">
                <a:solidFill>
                  <a:srgbClr val="002060"/>
                </a:solidFill>
                <a:latin typeface="Times New Roman" pitchFamily="18" charset="0"/>
                <a:cs typeface="Times New Roman" pitchFamily="18" charset="0"/>
              </a:rPr>
              <a:t>     Mẹ âu yếm nhìn Minh và bảo:</a:t>
            </a:r>
          </a:p>
          <a:p>
            <a:pPr marL="44450" algn="just">
              <a:defRPr/>
            </a:pPr>
            <a:r>
              <a:rPr lang="vi-VN" sz="1800" b="1" dirty="0">
                <a:solidFill>
                  <a:srgbClr val="002060"/>
                </a:solidFill>
                <a:latin typeface="Times New Roman" pitchFamily="18" charset="0"/>
                <a:cs typeface="Times New Roman"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defRPr/>
            </a:pPr>
            <a:r>
              <a:rPr lang="vi-VN" sz="1800" b="1" dirty="0">
                <a:latin typeface="Times New Roman" pitchFamily="18" charset="0"/>
                <a:cs typeface="Times New Roman" pitchFamily="18" charset="0"/>
              </a:rPr>
              <a:t>    - Mẹ ơi, con hiểu rồi. Công việc của các bác nông dân vất vả quá mẹ nhỉ</a:t>
            </a:r>
            <a:r>
              <a:rPr lang="vi-VN" sz="1800" b="1" dirty="0" smtClean="0">
                <a:latin typeface="Times New Roman" pitchFamily="18" charset="0"/>
                <a:cs typeface="Times New Roman" pitchFamily="18" charset="0"/>
              </a:rPr>
              <a:t>?</a:t>
            </a:r>
          </a:p>
          <a:p>
            <a:pPr marL="44450" algn="just">
              <a:defRPr/>
            </a:pPr>
            <a:r>
              <a:rPr lang="vi-VN" sz="1800" b="1" dirty="0">
                <a:latin typeface="Times New Roman" pitchFamily="18" charset="0"/>
                <a:cs typeface="Times New Roman" pitchFamily="18" charset="0"/>
              </a:rPr>
              <a:t> </a:t>
            </a:r>
            <a:r>
              <a:rPr lang="vi-VN" sz="1800" b="1" dirty="0" smtClean="0">
                <a:latin typeface="Times New Roman" pitchFamily="18" charset="0"/>
                <a:cs typeface="Times New Roman" pitchFamily="18" charset="0"/>
              </a:rPr>
              <a:t>                                                 (Theo Những câu chuyện hay, những bài học quý)</a:t>
            </a:r>
            <a:endParaRPr lang="vi-VN" sz="1800" b="1"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E3780E02-7BEF-D247-B4AA-1779EEAEB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 y="607642"/>
            <a:ext cx="304770" cy="216000"/>
          </a:xfrm>
          <a:prstGeom prst="rect">
            <a:avLst/>
          </a:prstGeom>
        </p:spPr>
      </p:pic>
      <p:pic>
        <p:nvPicPr>
          <p:cNvPr id="5" name="Picture 4">
            <a:extLst>
              <a:ext uri="{FF2B5EF4-FFF2-40B4-BE49-F238E27FC236}">
                <a16:creationId xmlns:a16="http://schemas.microsoft.com/office/drawing/2014/main" xmlns="" id="{090FF53D-4CDA-6640-943A-1CAEAE491CD4}"/>
              </a:ext>
            </a:extLst>
          </p:cNvPr>
          <p:cNvPicPr>
            <a:picLocks noChangeAspect="1"/>
          </p:cNvPicPr>
          <p:nvPr/>
        </p:nvPicPr>
        <p:blipFill>
          <a:blip r:embed="rId3" cstate="print">
            <a:duotone>
              <a:srgbClr val="FC7D77">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8425" y="1403632"/>
            <a:ext cx="288000" cy="216000"/>
          </a:xfrm>
          <a:prstGeom prst="rect">
            <a:avLst/>
          </a:prstGeom>
        </p:spPr>
      </p:pic>
      <p:pic>
        <p:nvPicPr>
          <p:cNvPr id="6" name="Picture 5">
            <a:extLst>
              <a:ext uri="{FF2B5EF4-FFF2-40B4-BE49-F238E27FC236}">
                <a16:creationId xmlns:a16="http://schemas.microsoft.com/office/drawing/2014/main" xmlns="" id="{1B54ABDA-D424-AF4C-B3E8-09955AA20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470" y="2729389"/>
            <a:ext cx="288000" cy="216000"/>
          </a:xfrm>
          <a:prstGeom prst="rect">
            <a:avLst/>
          </a:prstGeom>
        </p:spPr>
      </p:pic>
      <p:pic>
        <p:nvPicPr>
          <p:cNvPr id="9" name="Picture 8">
            <a:extLst>
              <a:ext uri="{FF2B5EF4-FFF2-40B4-BE49-F238E27FC236}">
                <a16:creationId xmlns:a16="http://schemas.microsoft.com/office/drawing/2014/main" xmlns="" id="{B6C575C9-71C4-8B42-9B85-A4148F8041AE}"/>
              </a:ext>
            </a:extLst>
          </p:cNvPr>
          <p:cNvPicPr>
            <a:picLocks noChangeAspect="1"/>
          </p:cNvPicPr>
          <p:nvPr/>
        </p:nvPicPr>
        <p:blipFill rotWithShape="1">
          <a:blip r:embed="rId6"/>
          <a:srcRect l="26090" t="28446" r="16812" b="22809"/>
          <a:stretch/>
        </p:blipFill>
        <p:spPr>
          <a:xfrm>
            <a:off x="328425" y="4444193"/>
            <a:ext cx="342793" cy="282804"/>
          </a:xfrm>
          <a:prstGeom prst="rect">
            <a:avLst/>
          </a:prstGeom>
        </p:spPr>
      </p:pic>
    </p:spTree>
    <p:extLst>
      <p:ext uri="{BB962C8B-B14F-4D97-AF65-F5344CB8AC3E}">
        <p14:creationId xmlns:p14="http://schemas.microsoft.com/office/powerpoint/2010/main" val="3068899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A05FE84-F3FF-423B-ADA4-6F77209D652D}"/>
              </a:ext>
            </a:extLst>
          </p:cNvPr>
          <p:cNvSpPr/>
          <p:nvPr/>
        </p:nvSpPr>
        <p:spPr>
          <a:xfrm>
            <a:off x="373381" y="1021923"/>
            <a:ext cx="8382000" cy="1569660"/>
          </a:xfrm>
          <a:prstGeom prst="rect">
            <a:avLst/>
          </a:prstGeom>
        </p:spPr>
        <p:txBody>
          <a:bodyPr wrap="square" lIns="91440" tIns="45720" rIns="91440" bIns="45720">
            <a:spAutoFit/>
          </a:bodyPr>
          <a:lstStyle/>
          <a:p>
            <a:pPr marL="44450" algn="just">
              <a:lnSpc>
                <a:spcPct val="150000"/>
              </a:lnSpc>
              <a:defRPr/>
            </a:pPr>
            <a:r>
              <a:rPr lang="vi-VN" sz="3200" b="1" dirty="0" smtClean="0">
                <a:latin typeface="Times New Roman" panose="02020603050405020304" pitchFamily="18" charset="0"/>
                <a:cs typeface="Times New Roman" panose="02020603050405020304" pitchFamily="18" charset="0"/>
              </a:rPr>
              <a:t>     Gió </a:t>
            </a:r>
            <a:r>
              <a:rPr lang="vi-VN" sz="3200" b="1" dirty="0">
                <a:latin typeface="Times New Roman" panose="02020603050405020304" pitchFamily="18" charset="0"/>
                <a:cs typeface="Times New Roman" panose="02020603050405020304" pitchFamily="18" charset="0"/>
              </a:rPr>
              <a:t>nổi lên và sóng lúa vàng dập dờn trải tới chân trời.</a:t>
            </a:r>
          </a:p>
        </p:txBody>
      </p:sp>
      <p:cxnSp>
        <p:nvCxnSpPr>
          <p:cNvPr id="8" name="Straight Connector 7">
            <a:extLst>
              <a:ext uri="{FF2B5EF4-FFF2-40B4-BE49-F238E27FC236}">
                <a16:creationId xmlns:a16="http://schemas.microsoft.com/office/drawing/2014/main" xmlns="" id="{19BA808F-D37E-46DF-8F52-B75EBB68AA23}"/>
              </a:ext>
            </a:extLst>
          </p:cNvPr>
          <p:cNvCxnSpPr/>
          <p:nvPr/>
        </p:nvCxnSpPr>
        <p:spPr>
          <a:xfrm flipH="1">
            <a:off x="3078972" y="1241809"/>
            <a:ext cx="112620" cy="353110"/>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10" name="Group 9">
            <a:extLst>
              <a:ext uri="{FF2B5EF4-FFF2-40B4-BE49-F238E27FC236}">
                <a16:creationId xmlns:a16="http://schemas.microsoft.com/office/drawing/2014/main" xmlns="" id="{F87EC95D-EAA1-8345-856B-572EAE6BA639}"/>
              </a:ext>
            </a:extLst>
          </p:cNvPr>
          <p:cNvGrpSpPr/>
          <p:nvPr/>
        </p:nvGrpSpPr>
        <p:grpSpPr>
          <a:xfrm>
            <a:off x="2918776" y="1983308"/>
            <a:ext cx="205424" cy="378245"/>
            <a:chOff x="4944389" y="3365896"/>
            <a:chExt cx="139518" cy="504327"/>
          </a:xfrm>
        </p:grpSpPr>
        <p:cxnSp>
          <p:nvCxnSpPr>
            <p:cNvPr id="11" name="Straight Connector 10">
              <a:extLst>
                <a:ext uri="{FF2B5EF4-FFF2-40B4-BE49-F238E27FC236}">
                  <a16:creationId xmlns:a16="http://schemas.microsoft.com/office/drawing/2014/main" xmlns="" id="{430C2597-854E-F642-9996-D1F0B4ACB318}"/>
                </a:ext>
              </a:extLst>
            </p:cNvPr>
            <p:cNvCxnSpPr/>
            <p:nvPr/>
          </p:nvCxnSpPr>
          <p:spPr>
            <a:xfrm flipH="1">
              <a:off x="4993220" y="3365896"/>
              <a:ext cx="90687" cy="50432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452F0557-CA71-8747-942E-CF3362518AD8}"/>
                </a:ext>
              </a:extLst>
            </p:cNvPr>
            <p:cNvCxnSpPr/>
            <p:nvPr/>
          </p:nvCxnSpPr>
          <p:spPr>
            <a:xfrm flipH="1">
              <a:off x="4944389" y="3365896"/>
              <a:ext cx="90687" cy="504327"/>
            </a:xfrm>
            <a:prstGeom prst="line">
              <a:avLst/>
            </a:prstGeom>
            <a:ln/>
          </p:spPr>
          <p:style>
            <a:lnRef idx="3">
              <a:schemeClr val="accent2"/>
            </a:lnRef>
            <a:fillRef idx="0">
              <a:schemeClr val="accent2"/>
            </a:fillRef>
            <a:effectRef idx="2">
              <a:schemeClr val="accent2"/>
            </a:effectRef>
            <a:fontRef idx="minor">
              <a:schemeClr val="tx1"/>
            </a:fontRef>
          </p:style>
        </p:cxnSp>
      </p:grpSp>
      <p:cxnSp>
        <p:nvCxnSpPr>
          <p:cNvPr id="13" name="Straight Connector 12">
            <a:extLst>
              <a:ext uri="{FF2B5EF4-FFF2-40B4-BE49-F238E27FC236}">
                <a16:creationId xmlns:a16="http://schemas.microsoft.com/office/drawing/2014/main" xmlns="" id="{C793B5F5-9E89-3347-9FAE-DEE49D9EE6AC}"/>
              </a:ext>
            </a:extLst>
          </p:cNvPr>
          <p:cNvCxnSpPr/>
          <p:nvPr/>
        </p:nvCxnSpPr>
        <p:spPr>
          <a:xfrm flipH="1">
            <a:off x="6248400" y="1241809"/>
            <a:ext cx="93075" cy="35311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xmlns="" id="{C793B5F5-9E89-3347-9FAE-DEE49D9EE6AC}"/>
              </a:ext>
            </a:extLst>
          </p:cNvPr>
          <p:cNvCxnSpPr/>
          <p:nvPr/>
        </p:nvCxnSpPr>
        <p:spPr>
          <a:xfrm flipH="1">
            <a:off x="7924800" y="1241809"/>
            <a:ext cx="93075" cy="353110"/>
          </a:xfrm>
          <a:prstGeom prst="line">
            <a:avLst/>
          </a:prstGeom>
          <a:ln/>
        </p:spPr>
        <p:style>
          <a:lnRef idx="3">
            <a:schemeClr val="accent2"/>
          </a:lnRef>
          <a:fillRef idx="0">
            <a:schemeClr val="accent2"/>
          </a:fillRef>
          <a:effectRef idx="2">
            <a:schemeClr val="accent2"/>
          </a:effectRef>
          <a:fontRef idx="minor">
            <a:schemeClr val="tx1"/>
          </a:fontRef>
        </p:style>
      </p:cxnSp>
      <p:sp>
        <p:nvSpPr>
          <p:cNvPr id="36" name="Rectangle 35">
            <a:extLst>
              <a:ext uri="{FF2B5EF4-FFF2-40B4-BE49-F238E27FC236}">
                <a16:creationId xmlns:a16="http://schemas.microsoft.com/office/drawing/2014/main" xmlns="" id="{DCFB3E53-A51D-404F-9D91-23E8F892E1FD}"/>
              </a:ext>
            </a:extLst>
          </p:cNvPr>
          <p:cNvSpPr/>
          <p:nvPr/>
        </p:nvSpPr>
        <p:spPr>
          <a:xfrm>
            <a:off x="220980" y="1572917"/>
            <a:ext cx="8686801" cy="1481175"/>
          </a:xfrm>
          <a:prstGeom prst="rect">
            <a:avLst/>
          </a:prstGeom>
        </p:spPr>
        <p:txBody>
          <a:bodyPr wrap="square" lIns="91440" tIns="45720" rIns="91440" bIns="45720">
            <a:spAutoFit/>
          </a:bodyPr>
          <a:lstStyle/>
          <a:p>
            <a:pPr marL="44450" algn="just">
              <a:lnSpc>
                <a:spcPct val="150000"/>
              </a:lnSpc>
              <a:defRPr/>
            </a:pPr>
            <a:r>
              <a:rPr lang="vi-VN" sz="3200" b="1" dirty="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  Nếu </a:t>
            </a:r>
            <a:r>
              <a:rPr lang="vi-VN" sz="3200" b="1" dirty="0">
                <a:latin typeface="Times New Roman" panose="02020603050405020304" pitchFamily="18" charset="0"/>
                <a:cs typeface="Times New Roman" panose="02020603050405020304" pitchFamily="18" charset="0"/>
              </a:rPr>
              <a:t>mùa nào cũng được thu hoạch thì thích lắm</a:t>
            </a:r>
            <a:r>
              <a:rPr lang="vi-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phải không mẹ?</a:t>
            </a:r>
          </a:p>
        </p:txBody>
      </p:sp>
      <p:cxnSp>
        <p:nvCxnSpPr>
          <p:cNvPr id="37" name="Straight Connector 36">
            <a:extLst>
              <a:ext uri="{FF2B5EF4-FFF2-40B4-BE49-F238E27FC236}">
                <a16:creationId xmlns:a16="http://schemas.microsoft.com/office/drawing/2014/main" xmlns="" id="{41972CF3-BCE2-154F-B369-0C389398F5A3}"/>
              </a:ext>
            </a:extLst>
          </p:cNvPr>
          <p:cNvCxnSpPr/>
          <p:nvPr/>
        </p:nvCxnSpPr>
        <p:spPr>
          <a:xfrm flipH="1">
            <a:off x="7239000" y="1806753"/>
            <a:ext cx="93075" cy="353110"/>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38" name="Group 37">
            <a:extLst>
              <a:ext uri="{FF2B5EF4-FFF2-40B4-BE49-F238E27FC236}">
                <a16:creationId xmlns:a16="http://schemas.microsoft.com/office/drawing/2014/main" xmlns="" id="{BE17A43B-BCD6-554A-8CB7-2ECFA5E6282A}"/>
              </a:ext>
            </a:extLst>
          </p:cNvPr>
          <p:cNvGrpSpPr/>
          <p:nvPr/>
        </p:nvGrpSpPr>
        <p:grpSpPr>
          <a:xfrm>
            <a:off x="4114800" y="2515852"/>
            <a:ext cx="191290" cy="353110"/>
            <a:chOff x="4944389" y="3399410"/>
            <a:chExt cx="129918" cy="470813"/>
          </a:xfrm>
        </p:grpSpPr>
        <p:cxnSp>
          <p:nvCxnSpPr>
            <p:cNvPr id="39" name="Straight Connector 38">
              <a:extLst>
                <a:ext uri="{FF2B5EF4-FFF2-40B4-BE49-F238E27FC236}">
                  <a16:creationId xmlns:a16="http://schemas.microsoft.com/office/drawing/2014/main" xmlns="" id="{6F93B920-5040-7C4D-BE9C-294BDCF9EC68}"/>
                </a:ext>
              </a:extLst>
            </p:cNvPr>
            <p:cNvCxnSpPr/>
            <p:nvPr/>
          </p:nvCxnSpPr>
          <p:spPr>
            <a:xfrm flipH="1">
              <a:off x="4993220" y="3399410"/>
              <a:ext cx="81087" cy="47081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xmlns="" id="{AFA73612-6F0C-D742-BB11-FCFFFDE31C57}"/>
                </a:ext>
              </a:extLst>
            </p:cNvPr>
            <p:cNvCxnSpPr/>
            <p:nvPr/>
          </p:nvCxnSpPr>
          <p:spPr>
            <a:xfrm flipH="1">
              <a:off x="4944389" y="3399410"/>
              <a:ext cx="69759" cy="470813"/>
            </a:xfrm>
            <a:prstGeom prst="line">
              <a:avLst/>
            </a:prstGeom>
            <a:ln/>
          </p:spPr>
          <p:style>
            <a:lnRef idx="3">
              <a:schemeClr val="accent2"/>
            </a:lnRef>
            <a:fillRef idx="0">
              <a:schemeClr val="accent2"/>
            </a:fillRef>
            <a:effectRef idx="2">
              <a:schemeClr val="accent2"/>
            </a:effectRef>
            <a:fontRef idx="minor">
              <a:schemeClr val="tx1"/>
            </a:fontRef>
          </p:style>
        </p:cxnSp>
      </p:grpSp>
      <p:cxnSp>
        <p:nvCxnSpPr>
          <p:cNvPr id="41" name="Straight Connector 40">
            <a:extLst>
              <a:ext uri="{FF2B5EF4-FFF2-40B4-BE49-F238E27FC236}">
                <a16:creationId xmlns:a16="http://schemas.microsoft.com/office/drawing/2014/main" xmlns="" id="{69E608FD-E818-5F4F-A242-4CD90E526DCC}"/>
              </a:ext>
            </a:extLst>
          </p:cNvPr>
          <p:cNvCxnSpPr/>
          <p:nvPr/>
        </p:nvCxnSpPr>
        <p:spPr>
          <a:xfrm flipH="1">
            <a:off x="3276600" y="1806753"/>
            <a:ext cx="93075" cy="35311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2" name="Straight Connector 41">
            <a:extLst>
              <a:ext uri="{FF2B5EF4-FFF2-40B4-BE49-F238E27FC236}">
                <a16:creationId xmlns:a16="http://schemas.microsoft.com/office/drawing/2014/main" xmlns="" id="{41972CF3-BCE2-154F-B369-0C389398F5A3}"/>
              </a:ext>
            </a:extLst>
          </p:cNvPr>
          <p:cNvCxnSpPr/>
          <p:nvPr/>
        </p:nvCxnSpPr>
        <p:spPr>
          <a:xfrm flipH="1">
            <a:off x="1143000" y="2515852"/>
            <a:ext cx="93075" cy="35311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45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3C8FAFC-C1D0-49BB-A45E-D744951A028F}"/>
              </a:ext>
            </a:extLst>
          </p:cNvPr>
          <p:cNvSpPr txBox="1"/>
          <p:nvPr/>
        </p:nvSpPr>
        <p:spPr>
          <a:xfrm>
            <a:off x="3657600" y="-171450"/>
            <a:ext cx="2068758" cy="742511"/>
          </a:xfrm>
          <a:prstGeom prst="rect">
            <a:avLst/>
          </a:prstGeom>
          <a:noFill/>
        </p:spPr>
        <p:txBody>
          <a:bodyPr wrap="square" lIns="91440" tIns="45720" rIns="91440" bIns="45720" rtlCol="0">
            <a:spAutoFit/>
          </a:bodyPr>
          <a:lstStyle/>
          <a:p>
            <a:pPr algn="ctr" defTabSz="914399">
              <a:lnSpc>
                <a:spcPct val="150000"/>
              </a:lnSpc>
              <a:defRPr/>
            </a:pPr>
            <a:r>
              <a:rPr lang="vi-VN" sz="3200" b="1" dirty="0">
                <a:solidFill>
                  <a:srgbClr val="FF0000"/>
                </a:solidFill>
                <a:latin typeface="Times New Roman" pitchFamily="18" charset="0"/>
                <a:cs typeface="Times New Roman" pitchFamily="18" charset="0"/>
              </a:rPr>
              <a:t>Mùa vàng</a:t>
            </a:r>
            <a:endParaRPr lang="en-US" sz="32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7BF6BCDF-9F5D-43EF-8D2F-74DA0EBB0C5C}"/>
              </a:ext>
            </a:extLst>
          </p:cNvPr>
          <p:cNvSpPr txBox="1"/>
          <p:nvPr/>
        </p:nvSpPr>
        <p:spPr>
          <a:xfrm>
            <a:off x="304800" y="514350"/>
            <a:ext cx="8534400" cy="4524315"/>
          </a:xfrm>
          <a:prstGeom prst="rect">
            <a:avLst/>
          </a:prstGeom>
          <a:noFill/>
        </p:spPr>
        <p:txBody>
          <a:bodyPr wrap="square" lIns="91440" tIns="45720" rIns="91440" bIns="45720" rtlCol="0">
            <a:spAutoFit/>
          </a:bodyPr>
          <a:lstStyle/>
          <a:p>
            <a:pPr marL="44450" algn="just">
              <a:defRPr/>
            </a:pPr>
            <a:r>
              <a:rPr lang="vi-VN" sz="1800" b="1" dirty="0">
                <a:latin typeface="Times New Roman" pitchFamily="18" charset="0"/>
                <a:cs typeface="Times New Roman" pitchFamily="18" charset="0"/>
              </a:rPr>
              <a:t>     </a:t>
            </a:r>
            <a:r>
              <a:rPr lang="vi-VN" sz="1800" b="1" dirty="0">
                <a:solidFill>
                  <a:srgbClr val="00B0F0"/>
                </a:solidFill>
                <a:latin typeface="Times New Roman" pitchFamily="18" charset="0"/>
                <a:cs typeface="Times New Roman"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defRPr/>
            </a:pPr>
            <a:r>
              <a:rPr lang="vi-VN" sz="1800" b="1" dirty="0">
                <a:latin typeface="Times New Roman" pitchFamily="18" charset="0"/>
                <a:cs typeface="Times New Roman" pitchFamily="18" charset="0"/>
              </a:rPr>
              <a:t>     </a:t>
            </a:r>
            <a:r>
              <a:rPr lang="vi-VN" sz="1800" b="1" dirty="0">
                <a:solidFill>
                  <a:srgbClr val="C00000"/>
                </a:solidFill>
                <a:latin typeface="Times New Roman" pitchFamily="18" charset="0"/>
                <a:cs typeface="Times New Roman" pitchFamily="18" charset="0"/>
              </a:rPr>
              <a:t>Minh ríu rít bên mẹ:</a:t>
            </a:r>
          </a:p>
          <a:p>
            <a:pPr marL="44450" algn="just">
              <a:defRPr/>
            </a:pPr>
            <a:r>
              <a:rPr lang="vi-VN" sz="1800" b="1" dirty="0">
                <a:solidFill>
                  <a:srgbClr val="C00000"/>
                </a:solidFill>
                <a:latin typeface="Times New Roman" pitchFamily="18" charset="0"/>
                <a:cs typeface="Times New Roman" pitchFamily="18" charset="0"/>
              </a:rPr>
              <a:t>     - Mẹ ơi, con thấy quả trên cây đều chín hết cả rồi. Các bạn ấy đang mong có người đến hái đấy. Nhìn quả chín ngon thế này, chắc các bác nông dân vui lắm mẹ nhỉ?</a:t>
            </a:r>
          </a:p>
          <a:p>
            <a:pPr marL="44450" algn="just">
              <a:defRPr/>
            </a:pPr>
            <a:r>
              <a:rPr lang="vi-VN" sz="1800" b="1" dirty="0">
                <a:solidFill>
                  <a:srgbClr val="C00000"/>
                </a:solidFill>
                <a:latin typeface="Times New Roman" pitchFamily="18" charset="0"/>
                <a:cs typeface="Times New Roman" pitchFamily="18" charset="0"/>
              </a:rPr>
              <a:t>     - Đúng thế con ạ.</a:t>
            </a:r>
          </a:p>
          <a:p>
            <a:pPr marL="44450" algn="just">
              <a:defRPr/>
            </a:pPr>
            <a:r>
              <a:rPr lang="vi-VN" sz="1800" b="1" dirty="0">
                <a:solidFill>
                  <a:srgbClr val="002060"/>
                </a:solidFill>
                <a:latin typeface="Times New Roman" pitchFamily="18" charset="0"/>
                <a:cs typeface="Times New Roman" pitchFamily="18" charset="0"/>
              </a:rPr>
              <a:t>     - Nếu mùa nào cũng được thu hoạch thì thích lắm, phải không mẹ?</a:t>
            </a:r>
          </a:p>
          <a:p>
            <a:pPr marL="44450" algn="just">
              <a:defRPr/>
            </a:pPr>
            <a:r>
              <a:rPr lang="vi-VN" sz="1800" b="1" dirty="0">
                <a:solidFill>
                  <a:srgbClr val="002060"/>
                </a:solidFill>
                <a:latin typeface="Times New Roman" pitchFamily="18" charset="0"/>
                <a:cs typeface="Times New Roman" pitchFamily="18" charset="0"/>
              </a:rPr>
              <a:t>     Mẹ âu yếm nhìn Minh và bảo:</a:t>
            </a:r>
          </a:p>
          <a:p>
            <a:pPr marL="44450" algn="just">
              <a:defRPr/>
            </a:pPr>
            <a:r>
              <a:rPr lang="vi-VN" sz="1800" b="1" dirty="0">
                <a:solidFill>
                  <a:srgbClr val="002060"/>
                </a:solidFill>
                <a:latin typeface="Times New Roman" pitchFamily="18" charset="0"/>
                <a:cs typeface="Times New Roman"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defRPr/>
            </a:pPr>
            <a:r>
              <a:rPr lang="vi-VN" sz="1800" b="1" dirty="0">
                <a:latin typeface="Times New Roman" pitchFamily="18" charset="0"/>
                <a:cs typeface="Times New Roman" pitchFamily="18" charset="0"/>
              </a:rPr>
              <a:t>    - Mẹ ơi, con hiểu rồi. Công việc của các bác nông dân vất vả quá mẹ nhỉ</a:t>
            </a:r>
            <a:r>
              <a:rPr lang="vi-VN" sz="1800" b="1" dirty="0" smtClean="0">
                <a:latin typeface="Times New Roman" pitchFamily="18" charset="0"/>
                <a:cs typeface="Times New Roman" pitchFamily="18" charset="0"/>
              </a:rPr>
              <a:t>?</a:t>
            </a:r>
          </a:p>
          <a:p>
            <a:pPr marL="44450" algn="just">
              <a:defRPr/>
            </a:pPr>
            <a:r>
              <a:rPr lang="vi-VN" sz="1800" b="1" dirty="0">
                <a:latin typeface="Times New Roman" pitchFamily="18" charset="0"/>
                <a:cs typeface="Times New Roman" pitchFamily="18" charset="0"/>
              </a:rPr>
              <a:t> </a:t>
            </a:r>
            <a:r>
              <a:rPr lang="vi-VN" sz="1800" b="1" dirty="0" smtClean="0">
                <a:latin typeface="Times New Roman" pitchFamily="18" charset="0"/>
                <a:cs typeface="Times New Roman" pitchFamily="18" charset="0"/>
              </a:rPr>
              <a:t>                                                 (Theo Những câu chuyện hay, những bài học quý)</a:t>
            </a:r>
            <a:endParaRPr lang="vi-VN" sz="1800" b="1"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E3780E02-7BEF-D247-B4AA-1779EEAEB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 y="607642"/>
            <a:ext cx="304770" cy="216000"/>
          </a:xfrm>
          <a:prstGeom prst="rect">
            <a:avLst/>
          </a:prstGeom>
        </p:spPr>
      </p:pic>
      <p:pic>
        <p:nvPicPr>
          <p:cNvPr id="5" name="Picture 4">
            <a:extLst>
              <a:ext uri="{FF2B5EF4-FFF2-40B4-BE49-F238E27FC236}">
                <a16:creationId xmlns:a16="http://schemas.microsoft.com/office/drawing/2014/main" xmlns="" id="{090FF53D-4CDA-6640-943A-1CAEAE491CD4}"/>
              </a:ext>
            </a:extLst>
          </p:cNvPr>
          <p:cNvPicPr>
            <a:picLocks noChangeAspect="1"/>
          </p:cNvPicPr>
          <p:nvPr/>
        </p:nvPicPr>
        <p:blipFill>
          <a:blip r:embed="rId3" cstate="print">
            <a:duotone>
              <a:srgbClr val="FC7D77">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8425" y="1403632"/>
            <a:ext cx="288000" cy="216000"/>
          </a:xfrm>
          <a:prstGeom prst="rect">
            <a:avLst/>
          </a:prstGeom>
        </p:spPr>
      </p:pic>
      <p:pic>
        <p:nvPicPr>
          <p:cNvPr id="6" name="Picture 5">
            <a:extLst>
              <a:ext uri="{FF2B5EF4-FFF2-40B4-BE49-F238E27FC236}">
                <a16:creationId xmlns:a16="http://schemas.microsoft.com/office/drawing/2014/main" xmlns="" id="{1B54ABDA-D424-AF4C-B3E8-09955AA20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470" y="2729389"/>
            <a:ext cx="288000" cy="216000"/>
          </a:xfrm>
          <a:prstGeom prst="rect">
            <a:avLst/>
          </a:prstGeom>
        </p:spPr>
      </p:pic>
      <p:pic>
        <p:nvPicPr>
          <p:cNvPr id="9" name="Picture 8">
            <a:extLst>
              <a:ext uri="{FF2B5EF4-FFF2-40B4-BE49-F238E27FC236}">
                <a16:creationId xmlns:a16="http://schemas.microsoft.com/office/drawing/2014/main" xmlns="" id="{B6C575C9-71C4-8B42-9B85-A4148F8041AE}"/>
              </a:ext>
            </a:extLst>
          </p:cNvPr>
          <p:cNvPicPr>
            <a:picLocks noChangeAspect="1"/>
          </p:cNvPicPr>
          <p:nvPr/>
        </p:nvPicPr>
        <p:blipFill rotWithShape="1">
          <a:blip r:embed="rId6"/>
          <a:srcRect l="26090" t="28446" r="16812" b="22809"/>
          <a:stretch/>
        </p:blipFill>
        <p:spPr>
          <a:xfrm>
            <a:off x="328425" y="4444193"/>
            <a:ext cx="342793" cy="282804"/>
          </a:xfrm>
          <a:prstGeom prst="rect">
            <a:avLst/>
          </a:prstGeom>
        </p:spPr>
      </p:pic>
    </p:spTree>
    <p:extLst>
      <p:ext uri="{BB962C8B-B14F-4D97-AF65-F5344CB8AC3E}">
        <p14:creationId xmlns:p14="http://schemas.microsoft.com/office/powerpoint/2010/main" val="1959446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A05FE84-F3FF-423B-ADA4-6F77209D652D}"/>
              </a:ext>
            </a:extLst>
          </p:cNvPr>
          <p:cNvSpPr/>
          <p:nvPr/>
        </p:nvSpPr>
        <p:spPr>
          <a:xfrm>
            <a:off x="566399" y="1187592"/>
            <a:ext cx="8386332" cy="1077218"/>
          </a:xfrm>
          <a:prstGeom prst="rect">
            <a:avLst/>
          </a:prstGeom>
        </p:spPr>
        <p:txBody>
          <a:bodyPr wrap="square" lIns="91440" tIns="45720" rIns="91440" bIns="45720">
            <a:spAutoFit/>
          </a:bodyPr>
          <a:lstStyle/>
          <a:p>
            <a:pPr algn="just"/>
            <a:r>
              <a:rPr lang="vi-VN" sz="3200" dirty="0">
                <a:solidFill>
                  <a:srgbClr val="002060"/>
                </a:solidFill>
                <a:latin typeface="UTM Avo" panose="02040603050506020204" pitchFamily="18" charset="0"/>
              </a:rPr>
              <a:t> </a:t>
            </a:r>
            <a:r>
              <a:rPr lang="vi-VN" sz="3200" dirty="0">
                <a:latin typeface="UTM Avo" panose="02040603050506020204" pitchFamily="18" charset="0"/>
              </a:rPr>
              <a:t>dập </a:t>
            </a:r>
            <a:r>
              <a:rPr lang="vi-VN" sz="3200" dirty="0" smtClean="0">
                <a:latin typeface="UTM Avo" panose="02040603050506020204" pitchFamily="18" charset="0"/>
              </a:rPr>
              <a:t>dờn</a:t>
            </a:r>
            <a:endParaRPr lang="en-US" sz="3200" dirty="0" smtClean="0">
              <a:latin typeface="UTM Avo" panose="02040603050506020204" pitchFamily="18" charset="0"/>
            </a:endParaRPr>
          </a:p>
          <a:p>
            <a:pPr algn="just"/>
            <a:endParaRPr lang="vi-VN" sz="3200" b="1" dirty="0"/>
          </a:p>
        </p:txBody>
      </p:sp>
      <p:sp>
        <p:nvSpPr>
          <p:cNvPr id="9" name="Oval 8">
            <a:extLst>
              <a:ext uri="{FF2B5EF4-FFF2-40B4-BE49-F238E27FC236}">
                <a16:creationId xmlns:a16="http://schemas.microsoft.com/office/drawing/2014/main" xmlns="" id="{2C8AD751-7B5F-4219-A003-AE328012CD5C}"/>
              </a:ext>
            </a:extLst>
          </p:cNvPr>
          <p:cNvSpPr/>
          <p:nvPr/>
        </p:nvSpPr>
        <p:spPr>
          <a:xfrm>
            <a:off x="476985" y="1363439"/>
            <a:ext cx="175293" cy="144139"/>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vi-VN" sz="3200"/>
          </a:p>
        </p:txBody>
      </p:sp>
      <p:sp>
        <p:nvSpPr>
          <p:cNvPr id="14" name="Rectangle 13">
            <a:extLst>
              <a:ext uri="{FF2B5EF4-FFF2-40B4-BE49-F238E27FC236}">
                <a16:creationId xmlns:a16="http://schemas.microsoft.com/office/drawing/2014/main" xmlns="" id="{12FDB7CE-ADBA-0641-AC4E-BCA076726925}"/>
              </a:ext>
            </a:extLst>
          </p:cNvPr>
          <p:cNvSpPr/>
          <p:nvPr/>
        </p:nvSpPr>
        <p:spPr>
          <a:xfrm>
            <a:off x="1838208" y="1507578"/>
            <a:ext cx="2736971" cy="584775"/>
          </a:xfrm>
          <a:prstGeom prst="rect">
            <a:avLst/>
          </a:prstGeom>
        </p:spPr>
        <p:txBody>
          <a:bodyPr wrap="square" lIns="91440" tIns="45720" rIns="91440" bIns="45720">
            <a:spAutoFit/>
          </a:bodyPr>
          <a:lstStyle/>
          <a:p>
            <a:endParaRPr lang="x-none" sz="3200" dirty="0"/>
          </a:p>
        </p:txBody>
      </p:sp>
      <p:sp>
        <p:nvSpPr>
          <p:cNvPr id="17" name="Rectangle 16">
            <a:extLst>
              <a:ext uri="{FF2B5EF4-FFF2-40B4-BE49-F238E27FC236}">
                <a16:creationId xmlns:a16="http://schemas.microsoft.com/office/drawing/2014/main" xmlns="" id="{2A05FE84-F3FF-423B-ADA4-6F77209D652D}"/>
              </a:ext>
            </a:extLst>
          </p:cNvPr>
          <p:cNvSpPr/>
          <p:nvPr/>
        </p:nvSpPr>
        <p:spPr>
          <a:xfrm>
            <a:off x="2057400" y="1188123"/>
            <a:ext cx="7579176" cy="584775"/>
          </a:xfrm>
          <a:prstGeom prst="rect">
            <a:avLst/>
          </a:prstGeom>
        </p:spPr>
        <p:txBody>
          <a:bodyPr wrap="square" lIns="91440" tIns="45720" rIns="91440" bIns="45720">
            <a:spAutoFit/>
          </a:bodyPr>
          <a:lstStyle/>
          <a:p>
            <a:pPr algn="just"/>
            <a:r>
              <a:rPr lang="vi-VN" sz="3200" dirty="0">
                <a:solidFill>
                  <a:srgbClr val="002060"/>
                </a:solidFill>
                <a:latin typeface="UTM Avo" panose="02040603050506020204" pitchFamily="18" charset="0"/>
              </a:rPr>
              <a:t> </a:t>
            </a:r>
            <a:r>
              <a:rPr lang="vi-VN" sz="3200" dirty="0" smtClean="0">
                <a:latin typeface="UTM Avo" panose="02040603050506020204" pitchFamily="18" charset="0"/>
              </a:rPr>
              <a:t>: (lúa) chuyển động lên xuống nhịp</a:t>
            </a:r>
            <a:endParaRPr lang="vi-VN" sz="3200" b="1" dirty="0">
              <a:solidFill>
                <a:srgbClr val="002060"/>
              </a:solidFill>
            </a:endParaRPr>
          </a:p>
        </p:txBody>
      </p:sp>
      <p:sp>
        <p:nvSpPr>
          <p:cNvPr id="19" name="TextBox 18">
            <a:extLst>
              <a:ext uri="{FF2B5EF4-FFF2-40B4-BE49-F238E27FC236}">
                <a16:creationId xmlns:a16="http://schemas.microsoft.com/office/drawing/2014/main" xmlns="" id="{83C8FAFC-C1D0-49BB-A45E-D744951A028F}"/>
              </a:ext>
            </a:extLst>
          </p:cNvPr>
          <p:cNvSpPr txBox="1"/>
          <p:nvPr/>
        </p:nvSpPr>
        <p:spPr>
          <a:xfrm>
            <a:off x="3409974" y="172460"/>
            <a:ext cx="2068758" cy="1015663"/>
          </a:xfrm>
          <a:prstGeom prst="rect">
            <a:avLst/>
          </a:prstGeom>
          <a:noFill/>
        </p:spPr>
        <p:txBody>
          <a:bodyPr wrap="square" lIns="91440" tIns="45720" rIns="91440" bIns="45720" rtlCol="0">
            <a:spAutoFit/>
          </a:bodyPr>
          <a:lstStyle/>
          <a:p>
            <a:pPr algn="ctr" defTabSz="914399">
              <a:lnSpc>
                <a:spcPct val="150000"/>
              </a:lnSpc>
              <a:defRPr/>
            </a:pPr>
            <a:r>
              <a:rPr lang="vi-VN" sz="4000" b="1" dirty="0" smtClean="0">
                <a:solidFill>
                  <a:srgbClr val="FFAB40">
                    <a:lumMod val="50000"/>
                  </a:srgbClr>
                </a:solidFill>
                <a:latin typeface="Times New Roman" pitchFamily="18" charset="0"/>
                <a:cs typeface="Times New Roman" pitchFamily="18" charset="0"/>
              </a:rPr>
              <a:t>Từ ngữ</a:t>
            </a:r>
            <a:endParaRPr lang="en-US" sz="4000" b="1" dirty="0">
              <a:solidFill>
                <a:srgbClr val="FFAB40">
                  <a:lumMod val="50000"/>
                </a:srgbClr>
              </a:solidFill>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xmlns="" id="{2A05FE84-F3FF-423B-ADA4-6F77209D652D}"/>
              </a:ext>
            </a:extLst>
          </p:cNvPr>
          <p:cNvSpPr/>
          <p:nvPr/>
        </p:nvSpPr>
        <p:spPr>
          <a:xfrm>
            <a:off x="511275" y="1683425"/>
            <a:ext cx="7579176" cy="1077218"/>
          </a:xfrm>
          <a:prstGeom prst="rect">
            <a:avLst/>
          </a:prstGeom>
        </p:spPr>
        <p:txBody>
          <a:bodyPr wrap="square" lIns="91440" tIns="45720" rIns="91440" bIns="45720">
            <a:spAutoFit/>
          </a:bodyPr>
          <a:lstStyle/>
          <a:p>
            <a:pPr algn="just"/>
            <a:r>
              <a:rPr lang="vi-VN" sz="3200" dirty="0">
                <a:solidFill>
                  <a:srgbClr val="002060"/>
                </a:solidFill>
                <a:latin typeface="UTM Avo" panose="02040603050506020204" pitchFamily="18" charset="0"/>
              </a:rPr>
              <a:t> </a:t>
            </a:r>
            <a:r>
              <a:rPr lang="vi-VN" sz="3200" dirty="0" smtClean="0">
                <a:latin typeface="UTM Avo" panose="02040603050506020204" pitchFamily="18" charset="0"/>
              </a:rPr>
              <a:t>nhàng</a:t>
            </a:r>
            <a:r>
              <a:rPr lang="en-US" sz="3200" dirty="0" smtClean="0">
                <a:latin typeface="UTM Avo" panose="02040603050506020204" pitchFamily="18" charset="0"/>
              </a:rPr>
              <a:t> </a:t>
            </a:r>
            <a:r>
              <a:rPr lang="vi-VN" sz="3200" dirty="0" smtClean="0">
                <a:latin typeface="UTM Avo" panose="02040603050506020204" pitchFamily="18" charset="0"/>
              </a:rPr>
              <a:t>theo gió.</a:t>
            </a:r>
            <a:endParaRPr lang="en-US" sz="3200" dirty="0" smtClean="0">
              <a:latin typeface="UTM Avo" panose="02040603050506020204" pitchFamily="18" charset="0"/>
            </a:endParaRPr>
          </a:p>
          <a:p>
            <a:pPr algn="just"/>
            <a:endParaRPr lang="vi-VN" sz="3200" b="1" dirty="0">
              <a:solidFill>
                <a:srgbClr val="002060"/>
              </a:solidFill>
            </a:endParaRPr>
          </a:p>
        </p:txBody>
      </p:sp>
    </p:spTree>
    <p:extLst>
      <p:ext uri="{BB962C8B-B14F-4D97-AF65-F5344CB8AC3E}">
        <p14:creationId xmlns:p14="http://schemas.microsoft.com/office/powerpoint/2010/main" val="42270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Green Wheat fields in the wind.mp4" descr="Green Wheat fields in the wind.mp4">
            <a:hlinkClick r:id="" action="ppaction://media"/>
            <a:extLst>
              <a:ext uri="{FF2B5EF4-FFF2-40B4-BE49-F238E27FC236}">
                <a16:creationId xmlns:a16="http://schemas.microsoft.com/office/drawing/2014/main" xmlns="" id="{316A3AF5-09EE-E34B-92C8-3C4DA98AD265}"/>
              </a:ext>
            </a:extLst>
          </p:cNvPr>
          <p:cNvPicPr>
            <a:picLocks noChangeAspect="1"/>
          </p:cNvPicPr>
          <p:nvPr>
            <a:videoFile r:link="rId1"/>
            <p:extLst>
              <p:ext uri="{DAA4B4D4-6D71-4841-9C94-3DE7FCFB9230}">
                <p14:media xmlns:p14="http://schemas.microsoft.com/office/powerpoint/2010/main" r:embed="rId2">
                  <p14:trim st="45923.5749" end="30635"/>
                </p14:media>
              </p:ext>
            </p:extLst>
          </p:nvPr>
        </p:nvPicPr>
        <p:blipFill rotWithShape="1">
          <a:blip r:embed="rId4"/>
          <a:srcRect t="12079" b="13107"/>
          <a:stretch>
            <a:fillRect/>
          </a:stretch>
        </p:blipFill>
        <p:spPr>
          <a:xfrm>
            <a:off x="0" y="0"/>
            <a:ext cx="9115697" cy="4019550"/>
          </a:xfrm>
          <a:prstGeom prst="rect">
            <a:avLst/>
          </a:prstGeom>
        </p:spPr>
      </p:pic>
    </p:spTree>
    <p:extLst>
      <p:ext uri="{BB962C8B-B14F-4D97-AF65-F5344CB8AC3E}">
        <p14:creationId xmlns:p14="http://schemas.microsoft.com/office/powerpoint/2010/main" val="24637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049D240A-30EF-4945-90DE-20683E4CD139}"/>
              </a:ext>
            </a:extLst>
          </p:cNvPr>
          <p:cNvSpPr/>
          <p:nvPr/>
        </p:nvSpPr>
        <p:spPr>
          <a:xfrm>
            <a:off x="546393" y="1533846"/>
            <a:ext cx="188436" cy="132155"/>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vi-VN" sz="3200"/>
          </a:p>
        </p:txBody>
      </p:sp>
      <p:sp>
        <p:nvSpPr>
          <p:cNvPr id="6" name="Rectangle 5">
            <a:extLst>
              <a:ext uri="{FF2B5EF4-FFF2-40B4-BE49-F238E27FC236}">
                <a16:creationId xmlns:a16="http://schemas.microsoft.com/office/drawing/2014/main" xmlns="" id="{751247C1-6F34-FC4D-B310-4530610AC21F}"/>
              </a:ext>
            </a:extLst>
          </p:cNvPr>
          <p:cNvSpPr/>
          <p:nvPr/>
        </p:nvSpPr>
        <p:spPr>
          <a:xfrm>
            <a:off x="2590800" y="1221097"/>
            <a:ext cx="7219035" cy="584775"/>
          </a:xfrm>
          <a:prstGeom prst="rect">
            <a:avLst/>
          </a:prstGeom>
        </p:spPr>
        <p:txBody>
          <a:bodyPr wrap="square" lIns="91440" tIns="45720" rIns="91440" bIns="45720">
            <a:spAutoFit/>
          </a:bodyPr>
          <a:lstStyle/>
          <a:p>
            <a:r>
              <a:rPr lang="vi-VN" sz="3200" dirty="0" smtClean="0">
                <a:latin typeface="UTM Avo" panose="02040603050506020204" pitchFamily="18" charset="0"/>
              </a:rPr>
              <a:t>: gieo hạt cho mọc thành cây non.</a:t>
            </a:r>
            <a:endParaRPr lang="x-none" sz="3200" dirty="0"/>
          </a:p>
        </p:txBody>
      </p:sp>
      <p:sp>
        <p:nvSpPr>
          <p:cNvPr id="8" name="Rectangle 7">
            <a:extLst>
              <a:ext uri="{FF2B5EF4-FFF2-40B4-BE49-F238E27FC236}">
                <a16:creationId xmlns:a16="http://schemas.microsoft.com/office/drawing/2014/main" xmlns="" id="{EF00572A-79BD-EC42-8362-0265447F1B81}"/>
              </a:ext>
            </a:extLst>
          </p:cNvPr>
          <p:cNvSpPr/>
          <p:nvPr/>
        </p:nvSpPr>
        <p:spPr>
          <a:xfrm>
            <a:off x="676593" y="290613"/>
            <a:ext cx="8386332" cy="1077218"/>
          </a:xfrm>
          <a:prstGeom prst="rect">
            <a:avLst/>
          </a:prstGeom>
        </p:spPr>
        <p:txBody>
          <a:bodyPr wrap="square" lIns="91440" tIns="45720" rIns="91440" bIns="45720">
            <a:spAutoFit/>
          </a:bodyPr>
          <a:lstStyle/>
          <a:p>
            <a:r>
              <a:rPr lang="vi-VN" sz="3200" dirty="0">
                <a:latin typeface="UTM Avo" panose="02040603050506020204" pitchFamily="18" charset="0"/>
              </a:rPr>
              <a:t> dập dờn</a:t>
            </a:r>
            <a:r>
              <a:rPr lang="en-US" sz="3200" dirty="0">
                <a:latin typeface="UTM Avo" panose="02040603050506020204" pitchFamily="18" charset="0"/>
              </a:rPr>
              <a:t> </a:t>
            </a:r>
            <a:r>
              <a:rPr lang="vi-VN" sz="3200" dirty="0">
                <a:latin typeface="UTM Avo" panose="02040603050506020204" pitchFamily="18" charset="0"/>
              </a:rPr>
              <a:t>: (lúa) chuyển động lên xuống nhịp nhàng</a:t>
            </a:r>
            <a:r>
              <a:rPr lang="en-US" sz="3200" dirty="0">
                <a:latin typeface="UTM Avo" panose="02040603050506020204" pitchFamily="18" charset="0"/>
              </a:rPr>
              <a:t> </a:t>
            </a:r>
            <a:r>
              <a:rPr lang="vi-VN" sz="3200" dirty="0">
                <a:latin typeface="UTM Avo" panose="02040603050506020204" pitchFamily="18" charset="0"/>
              </a:rPr>
              <a:t>theo gió</a:t>
            </a:r>
            <a:r>
              <a:rPr lang="vi-VN" sz="3200" dirty="0" smtClean="0">
                <a:latin typeface="UTM Avo" panose="02040603050506020204" pitchFamily="18" charset="0"/>
              </a:rPr>
              <a:t>.</a:t>
            </a:r>
            <a:endParaRPr lang="en-US" sz="3200" dirty="0">
              <a:latin typeface="UTM Avo" panose="02040603050506020204" pitchFamily="18" charset="0"/>
            </a:endParaRPr>
          </a:p>
        </p:txBody>
      </p:sp>
      <p:sp>
        <p:nvSpPr>
          <p:cNvPr id="9" name="Rectangle 8">
            <a:extLst>
              <a:ext uri="{FF2B5EF4-FFF2-40B4-BE49-F238E27FC236}">
                <a16:creationId xmlns:a16="http://schemas.microsoft.com/office/drawing/2014/main" xmlns="" id="{2A05FE84-F3FF-423B-ADA4-6F77209D652D}"/>
              </a:ext>
            </a:extLst>
          </p:cNvPr>
          <p:cNvSpPr/>
          <p:nvPr/>
        </p:nvSpPr>
        <p:spPr>
          <a:xfrm>
            <a:off x="294366" y="285750"/>
            <a:ext cx="8386332" cy="1077218"/>
          </a:xfrm>
          <a:prstGeom prst="rect">
            <a:avLst/>
          </a:prstGeom>
        </p:spPr>
        <p:txBody>
          <a:bodyPr wrap="square" lIns="91440" tIns="45720" rIns="91440" bIns="45720">
            <a:spAutoFit/>
          </a:bodyPr>
          <a:lstStyle/>
          <a:p>
            <a:pPr algn="just"/>
            <a:r>
              <a:rPr lang="vi-VN" sz="3200" dirty="0">
                <a:solidFill>
                  <a:srgbClr val="002060"/>
                </a:solidFill>
                <a:latin typeface="UTM Avo" panose="02040603050506020204" pitchFamily="18" charset="0"/>
              </a:rPr>
              <a:t> </a:t>
            </a:r>
            <a:endParaRPr lang="en-US" sz="3200" dirty="0" smtClean="0">
              <a:latin typeface="UTM Avo" panose="02040603050506020204" pitchFamily="18" charset="0"/>
            </a:endParaRPr>
          </a:p>
          <a:p>
            <a:pPr algn="just"/>
            <a:endParaRPr lang="vi-VN" sz="3200" b="1" dirty="0"/>
          </a:p>
        </p:txBody>
      </p:sp>
      <p:sp>
        <p:nvSpPr>
          <p:cNvPr id="10" name="Oval 9">
            <a:extLst>
              <a:ext uri="{FF2B5EF4-FFF2-40B4-BE49-F238E27FC236}">
                <a16:creationId xmlns:a16="http://schemas.microsoft.com/office/drawing/2014/main" xmlns="" id="{2C8AD751-7B5F-4219-A003-AE328012CD5C}"/>
              </a:ext>
            </a:extLst>
          </p:cNvPr>
          <p:cNvSpPr/>
          <p:nvPr/>
        </p:nvSpPr>
        <p:spPr>
          <a:xfrm>
            <a:off x="513816" y="560160"/>
            <a:ext cx="175293" cy="144139"/>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vi-VN" sz="3200"/>
          </a:p>
        </p:txBody>
      </p:sp>
      <p:sp>
        <p:nvSpPr>
          <p:cNvPr id="11" name="Rectangle 10">
            <a:extLst>
              <a:ext uri="{FF2B5EF4-FFF2-40B4-BE49-F238E27FC236}">
                <a16:creationId xmlns:a16="http://schemas.microsoft.com/office/drawing/2014/main" xmlns="" id="{2A05FE84-F3FF-423B-ADA4-6F77209D652D}"/>
              </a:ext>
            </a:extLst>
          </p:cNvPr>
          <p:cNvSpPr/>
          <p:nvPr/>
        </p:nvSpPr>
        <p:spPr>
          <a:xfrm>
            <a:off x="1564824" y="478904"/>
            <a:ext cx="7579176" cy="1077218"/>
          </a:xfrm>
          <a:prstGeom prst="rect">
            <a:avLst/>
          </a:prstGeom>
        </p:spPr>
        <p:txBody>
          <a:bodyPr wrap="square" lIns="91440" tIns="45720" rIns="91440" bIns="45720">
            <a:spAutoFit/>
          </a:bodyPr>
          <a:lstStyle/>
          <a:p>
            <a:pPr algn="just"/>
            <a:r>
              <a:rPr lang="vi-VN" sz="3200" dirty="0">
                <a:solidFill>
                  <a:srgbClr val="002060"/>
                </a:solidFill>
                <a:latin typeface="UTM Avo" panose="02040603050506020204" pitchFamily="18" charset="0"/>
              </a:rPr>
              <a:t> </a:t>
            </a:r>
            <a:endParaRPr lang="en-US" sz="3200" dirty="0" smtClean="0">
              <a:latin typeface="UTM Avo" panose="02040603050506020204" pitchFamily="18" charset="0"/>
            </a:endParaRPr>
          </a:p>
          <a:p>
            <a:pPr algn="just"/>
            <a:endParaRPr lang="vi-VN" sz="3200" b="1" dirty="0">
              <a:solidFill>
                <a:srgbClr val="002060"/>
              </a:solidFill>
            </a:endParaRPr>
          </a:p>
        </p:txBody>
      </p:sp>
      <p:sp>
        <p:nvSpPr>
          <p:cNvPr id="12" name="Rectangle 11">
            <a:extLst>
              <a:ext uri="{FF2B5EF4-FFF2-40B4-BE49-F238E27FC236}">
                <a16:creationId xmlns:a16="http://schemas.microsoft.com/office/drawing/2014/main" xmlns="" id="{2A05FE84-F3FF-423B-ADA4-6F77209D652D}"/>
              </a:ext>
            </a:extLst>
          </p:cNvPr>
          <p:cNvSpPr/>
          <p:nvPr/>
        </p:nvSpPr>
        <p:spPr>
          <a:xfrm>
            <a:off x="225807" y="931450"/>
            <a:ext cx="7579176" cy="584775"/>
          </a:xfrm>
          <a:prstGeom prst="rect">
            <a:avLst/>
          </a:prstGeom>
        </p:spPr>
        <p:txBody>
          <a:bodyPr wrap="square" lIns="91440" tIns="45720" rIns="91440" bIns="45720">
            <a:spAutoFit/>
          </a:bodyPr>
          <a:lstStyle/>
          <a:p>
            <a:pPr algn="just"/>
            <a:r>
              <a:rPr lang="vi-VN" sz="3200" dirty="0">
                <a:solidFill>
                  <a:srgbClr val="002060"/>
                </a:solidFill>
                <a:latin typeface="UTM Avo" panose="02040603050506020204" pitchFamily="18" charset="0"/>
              </a:rPr>
              <a:t> </a:t>
            </a:r>
            <a:endParaRPr lang="vi-VN" sz="3200" b="1" dirty="0">
              <a:solidFill>
                <a:srgbClr val="002060"/>
              </a:solidFill>
            </a:endParaRPr>
          </a:p>
        </p:txBody>
      </p:sp>
      <p:pic>
        <p:nvPicPr>
          <p:cNvPr id="13" name="Picture 2" descr="Thiên lý hữu tình: Ươm một mầm cây, đường xanh muôn ngả - VOV Giao thông">
            <a:extLst>
              <a:ext uri="{FF2B5EF4-FFF2-40B4-BE49-F238E27FC236}">
                <a16:creationId xmlns:a16="http://schemas.microsoft.com/office/drawing/2014/main" xmlns="" id="{0F82537F-681A-E74B-9885-E555CBCF8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39" y="2124741"/>
            <a:ext cx="8052996" cy="30187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EF00572A-79BD-EC42-8362-0265447F1B81}"/>
              </a:ext>
            </a:extLst>
          </p:cNvPr>
          <p:cNvSpPr/>
          <p:nvPr/>
        </p:nvSpPr>
        <p:spPr>
          <a:xfrm>
            <a:off x="722313" y="1232483"/>
            <a:ext cx="3316287" cy="584775"/>
          </a:xfrm>
          <a:prstGeom prst="rect">
            <a:avLst/>
          </a:prstGeom>
        </p:spPr>
        <p:txBody>
          <a:bodyPr wrap="square" lIns="91440" tIns="45720" rIns="91440" bIns="45720">
            <a:spAutoFit/>
          </a:bodyPr>
          <a:lstStyle/>
          <a:p>
            <a:r>
              <a:rPr lang="vi-VN" sz="3200" dirty="0" smtClean="0">
                <a:latin typeface="UTM Avo" panose="02040603050506020204" pitchFamily="18" charset="0"/>
              </a:rPr>
              <a:t>ươm mầm</a:t>
            </a:r>
            <a:endParaRPr lang="vi-VN" sz="3200" b="1" dirty="0"/>
          </a:p>
        </p:txBody>
      </p:sp>
    </p:spTree>
    <p:extLst>
      <p:ext uri="{BB962C8B-B14F-4D97-AF65-F5344CB8AC3E}">
        <p14:creationId xmlns:p14="http://schemas.microsoft.com/office/powerpoint/2010/main" val="67537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inh-nen-powerpoint-k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2786" y="1657352"/>
            <a:ext cx="4118435" cy="1015663"/>
          </a:xfrm>
          <a:prstGeom prst="rect">
            <a:avLst/>
          </a:prstGeom>
          <a:noFill/>
        </p:spPr>
        <p:txBody>
          <a:bodyPr wrap="none" lIns="91440" tIns="45720" rIns="91440" bIns="45720">
            <a:spAutoFit/>
          </a:bodyPr>
          <a:lstStyle/>
          <a:p>
            <a:pPr algn="ctr"/>
            <a:r>
              <a:rPr lang="vi-VN"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Đọc nhóm 4</a:t>
            </a:r>
            <a:endParaRPr lang="en-US" sz="6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ndParaRPr>
          </a:p>
        </p:txBody>
      </p:sp>
    </p:spTree>
    <p:extLst>
      <p:ext uri="{BB962C8B-B14F-4D97-AF65-F5344CB8AC3E}">
        <p14:creationId xmlns:p14="http://schemas.microsoft.com/office/powerpoint/2010/main" val="1238719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3C8FAFC-C1D0-49BB-A45E-D744951A028F}"/>
              </a:ext>
            </a:extLst>
          </p:cNvPr>
          <p:cNvSpPr txBox="1"/>
          <p:nvPr/>
        </p:nvSpPr>
        <p:spPr>
          <a:xfrm>
            <a:off x="3657600" y="-171450"/>
            <a:ext cx="2068758" cy="742511"/>
          </a:xfrm>
          <a:prstGeom prst="rect">
            <a:avLst/>
          </a:prstGeom>
          <a:noFill/>
        </p:spPr>
        <p:txBody>
          <a:bodyPr wrap="square" lIns="91440" tIns="45720" rIns="91440" bIns="45720" rtlCol="0">
            <a:spAutoFit/>
          </a:bodyPr>
          <a:lstStyle/>
          <a:p>
            <a:pPr algn="ctr" defTabSz="914399">
              <a:lnSpc>
                <a:spcPct val="150000"/>
              </a:lnSpc>
              <a:defRPr/>
            </a:pPr>
            <a:r>
              <a:rPr lang="vi-VN" sz="3200" b="1" dirty="0">
                <a:solidFill>
                  <a:srgbClr val="FF0000"/>
                </a:solidFill>
                <a:latin typeface="Times New Roman" pitchFamily="18" charset="0"/>
                <a:cs typeface="Times New Roman" pitchFamily="18" charset="0"/>
              </a:rPr>
              <a:t>Mùa vàng</a:t>
            </a:r>
            <a:endParaRPr lang="en-US" sz="32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7BF6BCDF-9F5D-43EF-8D2F-74DA0EBB0C5C}"/>
              </a:ext>
            </a:extLst>
          </p:cNvPr>
          <p:cNvSpPr txBox="1"/>
          <p:nvPr/>
        </p:nvSpPr>
        <p:spPr>
          <a:xfrm>
            <a:off x="304800" y="514350"/>
            <a:ext cx="8534400" cy="4524315"/>
          </a:xfrm>
          <a:prstGeom prst="rect">
            <a:avLst/>
          </a:prstGeom>
          <a:noFill/>
        </p:spPr>
        <p:txBody>
          <a:bodyPr wrap="square" lIns="91440" tIns="45720" rIns="91440" bIns="45720" rtlCol="0">
            <a:spAutoFit/>
          </a:bodyPr>
          <a:lstStyle/>
          <a:p>
            <a:pPr marL="44450" algn="just">
              <a:defRPr/>
            </a:pPr>
            <a:r>
              <a:rPr lang="vi-VN" sz="1800" b="1" dirty="0">
                <a:latin typeface="Times New Roman" pitchFamily="18" charset="0"/>
                <a:cs typeface="Times New Roman" pitchFamily="18" charset="0"/>
              </a:rPr>
              <a:t>     Thu về, những quả hồng đỏ mọng, những hạt dẻ nâu bóng, những quả na mở to mắt, thơm dìu dịu. Biển lúa vàng ươm. Gió nổi lên và sóng lúa vàng dập dờn trải tới chân trời.</a:t>
            </a:r>
          </a:p>
          <a:p>
            <a:pPr marL="44450" algn="just">
              <a:defRPr/>
            </a:pPr>
            <a:r>
              <a:rPr lang="vi-VN" sz="1800" b="1" dirty="0">
                <a:latin typeface="Times New Roman" pitchFamily="18" charset="0"/>
                <a:cs typeface="Times New Roman" pitchFamily="18" charset="0"/>
              </a:rPr>
              <a:t>     Minh ríu rít bên mẹ:</a:t>
            </a:r>
          </a:p>
          <a:p>
            <a:pPr marL="44450" algn="just">
              <a:defRPr/>
            </a:pPr>
            <a:r>
              <a:rPr lang="vi-VN" sz="1800" b="1" dirty="0">
                <a:latin typeface="Times New Roman" pitchFamily="18" charset="0"/>
                <a:cs typeface="Times New Roman" pitchFamily="18" charset="0"/>
              </a:rPr>
              <a:t>     - Mẹ ơi, con thấy quả trên cây đều chín hết cả rồi. Các bạn ấy đang mong có người đến hái đấy. Nhìn quả chín ngon thế này, chắc các bác nông dân vui lắm mẹ nhỉ?</a:t>
            </a:r>
          </a:p>
          <a:p>
            <a:pPr marL="44450" algn="just">
              <a:defRPr/>
            </a:pPr>
            <a:r>
              <a:rPr lang="vi-VN" sz="1800" b="1" dirty="0">
                <a:latin typeface="Times New Roman" pitchFamily="18" charset="0"/>
                <a:cs typeface="Times New Roman" pitchFamily="18" charset="0"/>
              </a:rPr>
              <a:t>     - Đúng thế con ạ.</a:t>
            </a:r>
          </a:p>
          <a:p>
            <a:pPr marL="44450" algn="just">
              <a:defRPr/>
            </a:pPr>
            <a:r>
              <a:rPr lang="vi-VN" sz="1800" b="1" dirty="0">
                <a:latin typeface="Times New Roman" pitchFamily="18" charset="0"/>
                <a:cs typeface="Times New Roman" pitchFamily="18" charset="0"/>
              </a:rPr>
              <a:t>     - Nếu mùa nào cũng được thu hoạch thì thích lắm, phải không mẹ?</a:t>
            </a:r>
          </a:p>
          <a:p>
            <a:pPr marL="44450" algn="just">
              <a:defRPr/>
            </a:pPr>
            <a:r>
              <a:rPr lang="vi-VN" sz="1800" b="1" dirty="0">
                <a:latin typeface="Times New Roman" pitchFamily="18" charset="0"/>
                <a:cs typeface="Times New Roman" pitchFamily="18" charset="0"/>
              </a:rPr>
              <a:t>     Mẹ âu yếm nhìn Minh và bảo:</a:t>
            </a:r>
          </a:p>
          <a:p>
            <a:pPr marL="44450" algn="just">
              <a:defRPr/>
            </a:pPr>
            <a:r>
              <a:rPr lang="vi-VN" sz="1800" b="1" dirty="0">
                <a:latin typeface="Times New Roman" pitchFamily="18" charset="0"/>
                <a:cs typeface="Times New Roman"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defRPr/>
            </a:pPr>
            <a:r>
              <a:rPr lang="vi-VN" sz="1800" b="1" dirty="0">
                <a:latin typeface="Times New Roman" pitchFamily="18" charset="0"/>
                <a:cs typeface="Times New Roman" pitchFamily="18" charset="0"/>
              </a:rPr>
              <a:t>    - Mẹ ơi, con hiểu rồi. Công việc của các bác nông dân vất vả quá mẹ nhỉ</a:t>
            </a:r>
            <a:r>
              <a:rPr lang="vi-VN" sz="1800" b="1" dirty="0" smtClean="0">
                <a:latin typeface="Times New Roman" pitchFamily="18" charset="0"/>
                <a:cs typeface="Times New Roman" pitchFamily="18" charset="0"/>
              </a:rPr>
              <a:t>?</a:t>
            </a:r>
          </a:p>
          <a:p>
            <a:pPr marL="44450" algn="just">
              <a:defRPr/>
            </a:pPr>
            <a:r>
              <a:rPr lang="vi-VN" sz="1800" b="1" dirty="0">
                <a:latin typeface="Times New Roman" pitchFamily="18" charset="0"/>
                <a:cs typeface="Times New Roman" pitchFamily="18" charset="0"/>
              </a:rPr>
              <a:t> </a:t>
            </a:r>
            <a:r>
              <a:rPr lang="vi-VN" sz="1800" b="1" dirty="0" smtClean="0">
                <a:latin typeface="Times New Roman" pitchFamily="18" charset="0"/>
                <a:cs typeface="Times New Roman" pitchFamily="18" charset="0"/>
              </a:rPr>
              <a:t>                                                 (Theo Những câu chuyện hay, những bài học quý)</a:t>
            </a:r>
            <a:endParaRPr lang="vi-VN" sz="1800" b="1" dirty="0">
              <a:latin typeface="Times New Roman" pitchFamily="18" charset="0"/>
              <a:cs typeface="Times New Roman" pitchFamily="18" charset="0"/>
            </a:endParaRPr>
          </a:p>
        </p:txBody>
      </p:sp>
    </p:spTree>
    <p:extLst>
      <p:ext uri="{BB962C8B-B14F-4D97-AF65-F5344CB8AC3E}">
        <p14:creationId xmlns:p14="http://schemas.microsoft.com/office/powerpoint/2010/main" val="3014153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209"/>
            <a:ext cx="3806190" cy="25450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0"/>
            <a:ext cx="3949685" cy="25717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9" y="2575560"/>
            <a:ext cx="3949685" cy="25984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531871"/>
            <a:ext cx="3806190" cy="2588769"/>
          </a:xfrm>
          <a:prstGeom prst="rect">
            <a:avLst/>
          </a:prstGeom>
        </p:spPr>
      </p:pic>
    </p:spTree>
    <p:extLst>
      <p:ext uri="{BB962C8B-B14F-4D97-AF65-F5344CB8AC3E}">
        <p14:creationId xmlns:p14="http://schemas.microsoft.com/office/powerpoint/2010/main" val="875209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6" name="WordArt 24"/>
          <p:cNvSpPr>
            <a:spLocks noChangeArrowheads="1" noChangeShapeType="1" noTextEdit="1"/>
          </p:cNvSpPr>
          <p:nvPr/>
        </p:nvSpPr>
        <p:spPr bwMode="auto">
          <a:xfrm>
            <a:off x="728663" y="971551"/>
            <a:ext cx="7716200" cy="2771399"/>
          </a:xfrm>
          <a:prstGeom prst="rect">
            <a:avLst/>
          </a:prstGeom>
        </p:spPr>
        <p:txBody>
          <a:bodyPr wrap="none" fromWordArt="1">
            <a:prstTxWarp prst="textCanUp">
              <a:avLst/>
            </a:prstTxWarp>
            <a:scene3d>
              <a:camera prst="orthographicFront"/>
              <a:lightRig rig="soft" dir="t">
                <a:rot lat="0" lon="0" rev="15600000"/>
              </a:lightRig>
            </a:scene3d>
            <a:sp3d extrusionH="57150" prstMaterial="softEdge">
              <a:bevelT w="25400" h="38100"/>
            </a:sp3d>
          </a:bodyPr>
          <a:lstStyle/>
          <a:p>
            <a:pPr algn="ctr" defTabSz="914400"/>
            <a:r>
              <a:rPr lang="vi-VN" sz="3600" b="1" kern="10" dirty="0" smtClean="0">
                <a:ln/>
                <a:solidFill>
                  <a:srgbClr val="FF0000"/>
                </a:solidFill>
                <a:latin typeface="Times New Roman" panose="02020603050405020304" pitchFamily="18" charset="0"/>
                <a:cs typeface="Times New Roman" panose="02020603050405020304" pitchFamily="18" charset="0"/>
              </a:rPr>
              <a:t>  </a:t>
            </a:r>
            <a:r>
              <a:rPr lang="en-US" sz="3600" b="1" kern="10" dirty="0" smtClean="0">
                <a:ln/>
                <a:solidFill>
                  <a:srgbClr val="FF0000"/>
                </a:solidFill>
                <a:latin typeface="Times New Roman" panose="02020603050405020304" pitchFamily="18" charset="0"/>
                <a:cs typeface="Times New Roman" panose="02020603050405020304" pitchFamily="18" charset="0"/>
              </a:rPr>
              <a:t>C</a:t>
            </a:r>
            <a:r>
              <a:rPr lang="vi-VN" sz="3600" b="1" kern="10" dirty="0" smtClean="0">
                <a:ln/>
                <a:solidFill>
                  <a:srgbClr val="FF0000"/>
                </a:solidFill>
                <a:latin typeface="Times New Roman" panose="02020603050405020304" pitchFamily="18" charset="0"/>
                <a:cs typeface="Times New Roman" panose="02020603050405020304" pitchFamily="18" charset="0"/>
              </a:rPr>
              <a:t>ảm ơn thầy cô và các em!  </a:t>
            </a:r>
            <a:endParaRPr lang="en-US" sz="3600" b="1" kern="10" dirty="0">
              <a:ln/>
              <a:solidFill>
                <a:srgbClr val="FF0000"/>
              </a:solidFill>
              <a:latin typeface="Times New Roman" panose="02020603050405020304" pitchFamily="18" charset="0"/>
              <a:cs typeface="Times New Roman" panose="02020603050405020304" pitchFamily="18" charset="0"/>
            </a:endParaRPr>
          </a:p>
          <a:p>
            <a:pPr algn="ctr" defTabSz="914400"/>
            <a:endParaRPr lang="en-US" sz="3600" b="1" kern="10" dirty="0">
              <a:ln/>
              <a:solidFill>
                <a:srgbClr val="FF0000"/>
              </a:solidFill>
              <a:latin typeface="Times New Roman" panose="02020603050405020304" pitchFamily="18" charset="0"/>
              <a:cs typeface="Times New Roman" panose="02020603050405020304" pitchFamily="18" charset="0"/>
            </a:endParaRPr>
          </a:p>
        </p:txBody>
      </p:sp>
      <p:pic>
        <p:nvPicPr>
          <p:cNvPr id="7172" name="Picture 6"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4" y="5734"/>
            <a:ext cx="1328738"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780494" y="60127"/>
            <a:ext cx="1328738"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64144" y="2598891"/>
            <a:ext cx="2845238" cy="28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1"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16088" y="1783409"/>
            <a:ext cx="32575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1276" y="1724997"/>
            <a:ext cx="2631076" cy="306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298" y="4030475"/>
            <a:ext cx="1771650" cy="10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62349" y="4030475"/>
            <a:ext cx="1771650" cy="110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 descr="BA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2" y="4536285"/>
            <a:ext cx="5819299"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9" descr="Animated-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77966" y="4030476"/>
            <a:ext cx="3829050" cy="73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LOP CHUNG MINH DOAN KET.mp3">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1314450" y="4743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196896"/>
      </p:ext>
    </p:extLst>
  </p:cSld>
  <p:clrMapOvr>
    <a:masterClrMapping/>
  </p:clrMapOvr>
  <p:transition>
    <p:sndAc>
      <p:stSnd>
        <p:snd r:embed="rId3" name="applause.wav"/>
      </p:stSnd>
    </p:sndAc>
  </p:transition>
  <p:timing>
    <p:tnLst>
      <p:par>
        <p:cTn id="1" dur="indefinite" restart="never" nodeType="tmRoot">
          <p:childTnLst>
            <p:seq concurrent="1" nextAc="seek">
              <p:cTn id="2" restart="whenNotActive" fill="hold" evtFilter="cancelBubble" nodeType="interactiveSeq">
                <p:stCondLst>
                  <p:cond evt="onClick" delay="0">
                    <p:tgtEl>
                      <p:spTgt spid="82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04516" fill="hold"/>
                                        <p:tgtEl>
                                          <p:spTgt spid="8223"/>
                                        </p:tgtEl>
                                      </p:cBhvr>
                                    </p:cmd>
                                  </p:childTnLst>
                                </p:cTn>
                              </p:par>
                            </p:childTnLst>
                          </p:cTn>
                        </p:par>
                      </p:childTnLst>
                    </p:cTn>
                  </p:par>
                </p:childTnLst>
              </p:cTn>
              <p:nextCondLst>
                <p:cond evt="onClick" delay="0">
                  <p:tgtEl>
                    <p:spTgt spid="822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2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30678" y="1504950"/>
            <a:ext cx="4552406" cy="175432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Rectangle 6">
            <a:hlinkClick r:id="rId3" action="ppaction://hlinksldjump"/>
          </p:cNvPr>
          <p:cNvSpPr/>
          <p:nvPr/>
        </p:nvSpPr>
        <p:spPr>
          <a:xfrm>
            <a:off x="4616329" y="1504950"/>
            <a:ext cx="4572000" cy="175432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Rectangle 7"/>
          <p:cNvSpPr/>
          <p:nvPr/>
        </p:nvSpPr>
        <p:spPr>
          <a:xfrm>
            <a:off x="2063832" y="1885950"/>
            <a:ext cx="444336" cy="707882"/>
          </a:xfrm>
          <a:prstGeom prst="rect">
            <a:avLst/>
          </a:prstGeom>
        </p:spPr>
        <p:txBody>
          <a:bodyPr wrap="none" lIns="91432" tIns="45718" rIns="91432" bIns="45718">
            <a:spAutoFit/>
          </a:bodyPr>
          <a:lstStyle/>
          <a:p>
            <a:pPr algn="ctr"/>
            <a:r>
              <a:rPr lang="en-US" sz="4000" b="1" dirty="0" smtClean="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1</a:t>
            </a:r>
            <a:endParaRPr lang="en-US" sz="40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73234" y="1885950"/>
            <a:ext cx="444336" cy="707882"/>
          </a:xfrm>
          <a:prstGeom prst="rect">
            <a:avLst/>
          </a:prstGeom>
        </p:spPr>
        <p:txBody>
          <a:bodyPr wrap="none" lIns="91432" tIns="45718" rIns="91432" bIns="45718">
            <a:spAutoFit/>
          </a:bodyPr>
          <a:lstStyle/>
          <a:p>
            <a:pPr algn="ctr"/>
            <a:r>
              <a:rPr lang="en-US" sz="40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2</a:t>
            </a:r>
          </a:p>
        </p:txBody>
      </p:sp>
      <p:sp>
        <p:nvSpPr>
          <p:cNvPr id="10" name="Rectangle 9">
            <a:hlinkClick r:id="rId4" action="ppaction://hlinksldjump"/>
          </p:cNvPr>
          <p:cNvSpPr/>
          <p:nvPr/>
        </p:nvSpPr>
        <p:spPr>
          <a:xfrm>
            <a:off x="2508168" y="-145140"/>
            <a:ext cx="4685898" cy="1754326"/>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Trò chơi: </a:t>
            </a:r>
          </a:p>
          <a:p>
            <a:pPr algn="ct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Lật mảnh ghép</a:t>
            </a:r>
            <a:endParaRPr lang="en-US"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13" name="Rectangle 12">
            <a:hlinkClick r:id="rId5" action="ppaction://hlinksldjump"/>
          </p:cNvPr>
          <p:cNvSpPr/>
          <p:nvPr/>
        </p:nvSpPr>
        <p:spPr>
          <a:xfrm>
            <a:off x="30678" y="3259276"/>
            <a:ext cx="4572000" cy="175432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 name="Rectangle 13"/>
          <p:cNvSpPr/>
          <p:nvPr/>
        </p:nvSpPr>
        <p:spPr>
          <a:xfrm>
            <a:off x="2089186" y="3640276"/>
            <a:ext cx="441131" cy="707882"/>
          </a:xfrm>
          <a:prstGeom prst="rect">
            <a:avLst/>
          </a:prstGeom>
        </p:spPr>
        <p:txBody>
          <a:bodyPr wrap="none" lIns="91432" tIns="45718" rIns="91432" bIns="45718">
            <a:spAutoFit/>
          </a:bodyPr>
          <a:lstStyle/>
          <a:p>
            <a:pPr algn="ctr"/>
            <a:r>
              <a:rPr lang="en-US" sz="40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3</a:t>
            </a:r>
          </a:p>
        </p:txBody>
      </p:sp>
      <p:sp>
        <p:nvSpPr>
          <p:cNvPr id="15" name="Rectangle 14">
            <a:hlinkClick r:id="rId6" action="ppaction://hlinksldjump"/>
          </p:cNvPr>
          <p:cNvSpPr/>
          <p:nvPr/>
        </p:nvSpPr>
        <p:spPr>
          <a:xfrm>
            <a:off x="4613762" y="3259276"/>
            <a:ext cx="4572000" cy="17543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 name="Rectangle 15"/>
          <p:cNvSpPr/>
          <p:nvPr/>
        </p:nvSpPr>
        <p:spPr>
          <a:xfrm>
            <a:off x="6672270" y="3640276"/>
            <a:ext cx="441131" cy="707882"/>
          </a:xfrm>
          <a:prstGeom prst="rect">
            <a:avLst/>
          </a:prstGeom>
        </p:spPr>
        <p:txBody>
          <a:bodyPr wrap="none" lIns="91432" tIns="45718" rIns="91432" bIns="45718">
            <a:spAutoFit/>
          </a:bodyPr>
          <a:lstStyle/>
          <a:p>
            <a:pPr algn="ctr"/>
            <a:r>
              <a:rPr lang="en-US" sz="40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127417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animBg="1"/>
      <p:bldP spid="7"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00F577-F819-4602-BCEB-985221633540}"/>
              </a:ext>
            </a:extLst>
          </p:cNvPr>
          <p:cNvSpPr txBox="1"/>
          <p:nvPr/>
        </p:nvSpPr>
        <p:spPr>
          <a:xfrm>
            <a:off x="2270747" y="-95250"/>
            <a:ext cx="4620268" cy="1107996"/>
          </a:xfrm>
          <a:prstGeom prst="rect">
            <a:avLst/>
          </a:prstGeom>
          <a:noFill/>
        </p:spPr>
        <p:txBody>
          <a:bodyPr wrap="square" rtlCol="0">
            <a:spAutoFit/>
          </a:bodyPr>
          <a:lstStyle/>
          <a:p>
            <a:pPr algn="ctr">
              <a:lnSpc>
                <a:spcPct val="150000"/>
              </a:lnSpc>
            </a:pPr>
            <a:r>
              <a:rPr lang="vi-VN" sz="4400" b="1" dirty="0" smtClean="0">
                <a:ln>
                  <a:solidFill>
                    <a:srgbClr val="FFAB40">
                      <a:lumMod val="75000"/>
                    </a:srgbClr>
                  </a:solidFill>
                </a:ln>
                <a:solidFill>
                  <a:srgbClr val="FFC000"/>
                </a:solidFill>
                <a:latin typeface="UTM Avo" panose="02040603050506020204" pitchFamily="18" charset="0"/>
              </a:rPr>
              <a:t>Giải câu </a:t>
            </a:r>
            <a:r>
              <a:rPr lang="vi-VN" sz="4400" b="1" dirty="0">
                <a:ln>
                  <a:solidFill>
                    <a:srgbClr val="FFAB40">
                      <a:lumMod val="75000"/>
                    </a:srgbClr>
                  </a:solidFill>
                </a:ln>
                <a:solidFill>
                  <a:srgbClr val="FFC000"/>
                </a:solidFill>
                <a:latin typeface="UTM Avo" panose="02040603050506020204" pitchFamily="18" charset="0"/>
              </a:rPr>
              <a:t>đố</a:t>
            </a:r>
          </a:p>
        </p:txBody>
      </p:sp>
      <p:sp>
        <p:nvSpPr>
          <p:cNvPr id="5" name="TextBox 4">
            <a:extLst>
              <a:ext uri="{FF2B5EF4-FFF2-40B4-BE49-F238E27FC236}">
                <a16:creationId xmlns:a16="http://schemas.microsoft.com/office/drawing/2014/main" xmlns="" id="{CE6E3102-0A59-D941-8EFB-F68A7CC0ACCD}"/>
              </a:ext>
            </a:extLst>
          </p:cNvPr>
          <p:cNvSpPr txBox="1"/>
          <p:nvPr/>
        </p:nvSpPr>
        <p:spPr>
          <a:xfrm>
            <a:off x="1260184" y="815787"/>
            <a:ext cx="7261603" cy="2585323"/>
          </a:xfrm>
          <a:prstGeom prst="rect">
            <a:avLst/>
          </a:prstGeom>
          <a:noFill/>
        </p:spPr>
        <p:txBody>
          <a:bodyPr wrap="none" rtlCol="0">
            <a:spAutoFit/>
          </a:bodyPr>
          <a:lstStyle/>
          <a:p>
            <a:pPr>
              <a:lnSpc>
                <a:spcPct val="150000"/>
              </a:lnSpc>
            </a:pPr>
            <a:r>
              <a:rPr lang="en-US" sz="3600" dirty="0">
                <a:latin typeface="+mj-lt"/>
                <a:ea typeface="Calibri" panose="020F0502020204030204" pitchFamily="34" charset="0"/>
              </a:rPr>
              <a:t> </a:t>
            </a:r>
            <a:r>
              <a:rPr lang="en-US" sz="3600" dirty="0" smtClean="0">
                <a:latin typeface="+mj-lt"/>
                <a:ea typeface="Calibri" panose="020F0502020204030204" pitchFamily="34" charset="0"/>
              </a:rPr>
              <a:t>    </a:t>
            </a:r>
            <a:r>
              <a:rPr lang="vi-VN" sz="3600" dirty="0" smtClean="0">
                <a:latin typeface="+mj-lt"/>
                <a:ea typeface="Calibri" panose="020F0502020204030204" pitchFamily="34" charset="0"/>
              </a:rPr>
              <a:t>  </a:t>
            </a:r>
            <a:r>
              <a:rPr lang="vi-VN" sz="3600" dirty="0">
                <a:latin typeface="+mj-lt"/>
                <a:ea typeface="Calibri" panose="020F0502020204030204" pitchFamily="34" charset="0"/>
              </a:rPr>
              <a:t>Tròn như quả bóng màu xanh</a:t>
            </a:r>
            <a:endParaRPr lang="x-none" sz="3600" dirty="0">
              <a:latin typeface="+mj-lt"/>
              <a:ea typeface="Calibri" panose="020F0502020204030204" pitchFamily="34" charset="0"/>
            </a:endParaRPr>
          </a:p>
          <a:p>
            <a:pPr>
              <a:lnSpc>
                <a:spcPct val="150000"/>
              </a:lnSpc>
            </a:pPr>
            <a:r>
              <a:rPr lang="vi-VN" sz="3600" dirty="0">
                <a:latin typeface="+mj-lt"/>
                <a:ea typeface="Calibri" panose="020F0502020204030204" pitchFamily="34" charset="0"/>
              </a:rPr>
              <a:t>Đung đưa trên cành chờ Tết trung thu</a:t>
            </a:r>
            <a:r>
              <a:rPr lang="vi-VN" sz="3600" dirty="0" smtClean="0">
                <a:latin typeface="+mj-lt"/>
                <a:ea typeface="Calibri" panose="020F0502020204030204" pitchFamily="34" charset="0"/>
              </a:rPr>
              <a:t>.</a:t>
            </a:r>
            <a:endParaRPr lang="vi-VN" sz="3600" dirty="0">
              <a:latin typeface="+mj-lt"/>
              <a:ea typeface="Calibri" panose="020F0502020204030204" pitchFamily="34" charset="0"/>
            </a:endParaRPr>
          </a:p>
          <a:p>
            <a:pPr>
              <a:lnSpc>
                <a:spcPct val="150000"/>
              </a:lnSpc>
            </a:pPr>
            <a:r>
              <a:rPr lang="vi-VN" sz="3600" dirty="0">
                <a:latin typeface="+mj-lt"/>
                <a:ea typeface="Calibri" panose="020F0502020204030204" pitchFamily="34" charset="0"/>
              </a:rPr>
              <a:t> </a:t>
            </a:r>
            <a:r>
              <a:rPr lang="vi-VN" sz="3600" dirty="0" smtClean="0">
                <a:latin typeface="+mj-lt"/>
                <a:ea typeface="Calibri" panose="020F0502020204030204" pitchFamily="34" charset="0"/>
              </a:rPr>
              <a:t>                                    (</a:t>
            </a:r>
            <a:r>
              <a:rPr lang="vi-VN" sz="3600" dirty="0">
                <a:latin typeface="+mj-lt"/>
                <a:ea typeface="Calibri" panose="020F0502020204030204" pitchFamily="34" charset="0"/>
              </a:rPr>
              <a:t>Là quả gì?)</a:t>
            </a:r>
            <a:endParaRPr lang="x-none" sz="3600" dirty="0">
              <a:latin typeface="+mj-lt"/>
              <a:ea typeface="Calibri" panose="020F0502020204030204" pitchFamily="34" charset="0"/>
            </a:endParaRPr>
          </a:p>
        </p:txBody>
      </p:sp>
      <p:pic>
        <p:nvPicPr>
          <p:cNvPr id="7" name="Picture 6">
            <a:extLst>
              <a:ext uri="{FF2B5EF4-FFF2-40B4-BE49-F238E27FC236}">
                <a16:creationId xmlns:a16="http://schemas.microsoft.com/office/drawing/2014/main" xmlns="" id="{2E7E9BBD-EA49-1D42-B983-A91C4C402B9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04801" y="3159426"/>
            <a:ext cx="1530980" cy="978126"/>
          </a:xfrm>
          <a:prstGeom prst="rect">
            <a:avLst/>
          </a:prstGeom>
        </p:spPr>
      </p:pic>
      <p:pic>
        <p:nvPicPr>
          <p:cNvPr id="8" name="Picture 7">
            <a:extLst>
              <a:ext uri="{FF2B5EF4-FFF2-40B4-BE49-F238E27FC236}">
                <a16:creationId xmlns:a16="http://schemas.microsoft.com/office/drawing/2014/main" xmlns="" id="{E5401378-BB17-DB49-B753-58323B26CD9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6000"/>
                    </a14:imgEffect>
                    <a14:imgEffect>
                      <a14:saturation sat="200000"/>
                    </a14:imgEffect>
                  </a14:imgLayer>
                </a14:imgProps>
              </a:ext>
            </a:extLst>
          </a:blip>
          <a:srcRect t="11580"/>
          <a:stretch/>
        </p:blipFill>
        <p:spPr>
          <a:xfrm>
            <a:off x="5008346" y="3523439"/>
            <a:ext cx="983535" cy="664463"/>
          </a:xfrm>
          <a:prstGeom prst="rect">
            <a:avLst/>
          </a:prstGeom>
        </p:spPr>
      </p:pic>
      <p:pic>
        <p:nvPicPr>
          <p:cNvPr id="9" name="Picture 8">
            <a:extLst>
              <a:ext uri="{FF2B5EF4-FFF2-40B4-BE49-F238E27FC236}">
                <a16:creationId xmlns:a16="http://schemas.microsoft.com/office/drawing/2014/main" xmlns="" id="{94D6325E-23B9-6448-A213-07D087862EB9}"/>
              </a:ext>
            </a:extLst>
          </p:cNvPr>
          <p:cNvPicPr>
            <a:picLocks noChangeAspect="1"/>
          </p:cNvPicPr>
          <p:nvPr/>
        </p:nvPicPr>
        <p:blipFill rotWithShape="1">
          <a:blip r:embed="rId7">
            <a:clrChange>
              <a:clrFrom>
                <a:srgbClr val="FFFFFF"/>
              </a:clrFrom>
              <a:clrTo>
                <a:srgbClr val="FFFFFF">
                  <a:alpha val="0"/>
                </a:srgbClr>
              </a:clrTo>
            </a:clrChange>
          </a:blip>
          <a:srcRect l="4553" t="8743" b="-12002"/>
          <a:stretch/>
        </p:blipFill>
        <p:spPr>
          <a:xfrm>
            <a:off x="2667000" y="3287843"/>
            <a:ext cx="1356702" cy="960510"/>
          </a:xfrm>
          <a:prstGeom prst="ellipse">
            <a:avLst/>
          </a:prstGeom>
        </p:spPr>
      </p:pic>
      <p:pic>
        <p:nvPicPr>
          <p:cNvPr id="10" name="Picture 2" descr="1kg chôm chôm bao nhiêu calo? - Bác sĩ phụ khoa giỏi">
            <a:extLst>
              <a:ext uri="{FF2B5EF4-FFF2-40B4-BE49-F238E27FC236}">
                <a16:creationId xmlns:a16="http://schemas.microsoft.com/office/drawing/2014/main" xmlns="" id="{7736993E-BA0A-3845-BB81-D9ECEACACF5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3382444"/>
            <a:ext cx="1441758" cy="8659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5">
            <a:hlinkClick r:id="rId9" action="ppaction://hlinksldjump"/>
            <a:extLst>
              <a:ext uri="{FF2B5EF4-FFF2-40B4-BE49-F238E27FC236}">
                <a16:creationId xmlns:a16="http://schemas.microsoft.com/office/drawing/2014/main" xmlns="" id="{E86D3390-30B6-9041-A381-D4DCBD774216}"/>
              </a:ext>
            </a:extLst>
          </p:cNvPr>
          <p:cNvSpPr/>
          <p:nvPr/>
        </p:nvSpPr>
        <p:spPr>
          <a:xfrm>
            <a:off x="2109824" y="4271315"/>
            <a:ext cx="2471057" cy="470062"/>
          </a:xfrm>
          <a:prstGeom prst="roundRect">
            <a:avLst/>
          </a:prstGeom>
          <a:solidFill>
            <a:srgbClr val="FFFFFF"/>
          </a:solidFill>
          <a:ln w="28575" cap="flat" cmpd="sng" algn="ctr">
            <a:solidFill>
              <a:srgbClr val="BAE5E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a:ea typeface="+mn-ea"/>
              </a:rPr>
              <a:t>Quả bưởi</a:t>
            </a:r>
          </a:p>
        </p:txBody>
      </p:sp>
    </p:spTree>
    <p:extLst>
      <p:ext uri="{BB962C8B-B14F-4D97-AF65-F5344CB8AC3E}">
        <p14:creationId xmlns:p14="http://schemas.microsoft.com/office/powerpoint/2010/main" val="84347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0CFD7E7-1A43-474B-94DF-24BC8FAF6EAB}"/>
              </a:ext>
            </a:extLst>
          </p:cNvPr>
          <p:cNvSpPr txBox="1"/>
          <p:nvPr/>
        </p:nvSpPr>
        <p:spPr>
          <a:xfrm>
            <a:off x="862878" y="906545"/>
            <a:ext cx="7449475" cy="2585323"/>
          </a:xfrm>
          <a:prstGeom prst="rect">
            <a:avLst/>
          </a:prstGeom>
          <a:noFill/>
        </p:spPr>
        <p:txBody>
          <a:bodyPr wrap="none" rtlCol="0">
            <a:spAutoFit/>
          </a:bodyPr>
          <a:lstStyle/>
          <a:p>
            <a:pPr>
              <a:lnSpc>
                <a:spcPct val="150000"/>
              </a:lnSpc>
            </a:pPr>
            <a:r>
              <a:rPr lang="en-US" sz="3600" dirty="0">
                <a:latin typeface="+mj-lt"/>
                <a:ea typeface="Calibri" panose="020F0502020204030204" pitchFamily="34" charset="0"/>
              </a:rPr>
              <a:t> </a:t>
            </a:r>
            <a:r>
              <a:rPr lang="en-US" sz="3600" dirty="0" smtClean="0">
                <a:latin typeface="+mj-lt"/>
                <a:ea typeface="Calibri" panose="020F0502020204030204" pitchFamily="34" charset="0"/>
              </a:rPr>
              <a:t>   </a:t>
            </a:r>
            <a:r>
              <a:rPr lang="vi-VN" sz="3600" dirty="0" smtClean="0">
                <a:latin typeface="+mj-lt"/>
                <a:ea typeface="Calibri" panose="020F0502020204030204" pitchFamily="34" charset="0"/>
              </a:rPr>
              <a:t>       Quả </a:t>
            </a:r>
            <a:r>
              <a:rPr lang="vi-VN" sz="3600" dirty="0">
                <a:latin typeface="+mj-lt"/>
                <a:ea typeface="Calibri" panose="020F0502020204030204" pitchFamily="34" charset="0"/>
              </a:rPr>
              <a:t>gì vỏ có gai mềm</a:t>
            </a:r>
          </a:p>
          <a:p>
            <a:pPr>
              <a:lnSpc>
                <a:spcPct val="150000"/>
              </a:lnSpc>
            </a:pPr>
            <a:r>
              <a:rPr lang="vi-VN" sz="3600" dirty="0">
                <a:latin typeface="+mj-lt"/>
                <a:ea typeface="Calibri" panose="020F0502020204030204" pitchFamily="34" charset="0"/>
              </a:rPr>
              <a:t>Đến khi chín đỏ thoạt nhìn tưởng hoa?</a:t>
            </a:r>
          </a:p>
          <a:p>
            <a:pPr algn="r">
              <a:lnSpc>
                <a:spcPct val="150000"/>
              </a:lnSpc>
            </a:pPr>
            <a:r>
              <a:rPr lang="vi-VN" sz="3600" dirty="0">
                <a:latin typeface="+mj-lt"/>
                <a:ea typeface="Calibri" panose="020F0502020204030204" pitchFamily="34" charset="0"/>
              </a:rPr>
              <a:t>(Là quả gì?)</a:t>
            </a:r>
          </a:p>
        </p:txBody>
      </p:sp>
      <p:sp>
        <p:nvSpPr>
          <p:cNvPr id="5" name="Rectangle: Rounded Corners 5">
            <a:hlinkClick r:id="rId2" action="ppaction://hlinksldjump"/>
            <a:extLst>
              <a:ext uri="{FF2B5EF4-FFF2-40B4-BE49-F238E27FC236}">
                <a16:creationId xmlns:a16="http://schemas.microsoft.com/office/drawing/2014/main" xmlns="" id="{EDC3DD57-BEFD-3344-9D55-C2511D19AD0D}"/>
              </a:ext>
            </a:extLst>
          </p:cNvPr>
          <p:cNvSpPr/>
          <p:nvPr/>
        </p:nvSpPr>
        <p:spPr>
          <a:xfrm>
            <a:off x="5638800" y="4322609"/>
            <a:ext cx="3505200" cy="628650"/>
          </a:xfrm>
          <a:prstGeom prst="roundRect">
            <a:avLst/>
          </a:prstGeom>
          <a:solidFill>
            <a:srgbClr val="FFFFFF"/>
          </a:solidFill>
          <a:ln w="28575" cap="flat" cmpd="sng" algn="ctr">
            <a:solidFill>
              <a:srgbClr val="BAE5E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0000"/>
                </a:solidFill>
                <a:effectLst/>
                <a:uLnTx/>
                <a:uFillTx/>
                <a:latin typeface="+mj-lt"/>
                <a:ea typeface="+mn-ea"/>
              </a:rPr>
              <a:t>Quả chôm chôm</a:t>
            </a:r>
          </a:p>
        </p:txBody>
      </p:sp>
      <p:sp>
        <p:nvSpPr>
          <p:cNvPr id="6" name="TextBox 5">
            <a:extLst>
              <a:ext uri="{FF2B5EF4-FFF2-40B4-BE49-F238E27FC236}">
                <a16:creationId xmlns:a16="http://schemas.microsoft.com/office/drawing/2014/main" xmlns="" id="{B600F577-F819-4602-BCEB-985221633540}"/>
              </a:ext>
            </a:extLst>
          </p:cNvPr>
          <p:cNvSpPr txBox="1"/>
          <p:nvPr/>
        </p:nvSpPr>
        <p:spPr>
          <a:xfrm>
            <a:off x="2294667" y="0"/>
            <a:ext cx="4620268" cy="1107996"/>
          </a:xfrm>
          <a:prstGeom prst="rect">
            <a:avLst/>
          </a:prstGeom>
          <a:noFill/>
        </p:spPr>
        <p:txBody>
          <a:bodyPr wrap="square" rtlCol="0">
            <a:spAutoFit/>
          </a:bodyPr>
          <a:lstStyle/>
          <a:p>
            <a:pPr algn="ctr">
              <a:lnSpc>
                <a:spcPct val="150000"/>
              </a:lnSpc>
            </a:pPr>
            <a:r>
              <a:rPr lang="vi-VN" sz="4400" b="1" dirty="0" smtClean="0">
                <a:ln>
                  <a:solidFill>
                    <a:srgbClr val="FFAB40">
                      <a:lumMod val="75000"/>
                    </a:srgbClr>
                  </a:solidFill>
                </a:ln>
                <a:solidFill>
                  <a:srgbClr val="FFC000"/>
                </a:solidFill>
                <a:latin typeface="UTM Avo" panose="02040603050506020204" pitchFamily="18" charset="0"/>
              </a:rPr>
              <a:t>Giải câu </a:t>
            </a:r>
            <a:r>
              <a:rPr lang="vi-VN" sz="4400" b="1" dirty="0">
                <a:ln>
                  <a:solidFill>
                    <a:srgbClr val="FFAB40">
                      <a:lumMod val="75000"/>
                    </a:srgbClr>
                  </a:solidFill>
                </a:ln>
                <a:solidFill>
                  <a:srgbClr val="FFC000"/>
                </a:solidFill>
                <a:latin typeface="UTM Avo" panose="02040603050506020204" pitchFamily="18" charset="0"/>
              </a:rPr>
              <a:t>đố</a:t>
            </a:r>
          </a:p>
        </p:txBody>
      </p:sp>
      <p:pic>
        <p:nvPicPr>
          <p:cNvPr id="7" name="Picture 6">
            <a:extLst>
              <a:ext uri="{FF2B5EF4-FFF2-40B4-BE49-F238E27FC236}">
                <a16:creationId xmlns:a16="http://schemas.microsoft.com/office/drawing/2014/main" xmlns="" id="{2E7E9BBD-EA49-1D42-B983-A91C4C402B9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354" y="3302446"/>
            <a:ext cx="1530980" cy="978126"/>
          </a:xfrm>
          <a:prstGeom prst="rect">
            <a:avLst/>
          </a:prstGeom>
        </p:spPr>
      </p:pic>
      <p:pic>
        <p:nvPicPr>
          <p:cNvPr id="8" name="Picture 7">
            <a:extLst>
              <a:ext uri="{FF2B5EF4-FFF2-40B4-BE49-F238E27FC236}">
                <a16:creationId xmlns:a16="http://schemas.microsoft.com/office/drawing/2014/main" xmlns="" id="{E5401378-BB17-DB49-B753-58323B26CD9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6000"/>
                    </a14:imgEffect>
                    <a14:imgEffect>
                      <a14:saturation sat="200000"/>
                    </a14:imgEffect>
                  </a14:imgLayer>
                </a14:imgProps>
              </a:ext>
            </a:extLst>
          </a:blip>
          <a:srcRect t="11580"/>
          <a:stretch/>
        </p:blipFill>
        <p:spPr>
          <a:xfrm>
            <a:off x="4343402" y="3654774"/>
            <a:ext cx="983535" cy="664463"/>
          </a:xfrm>
          <a:prstGeom prst="rect">
            <a:avLst/>
          </a:prstGeom>
        </p:spPr>
      </p:pic>
      <p:pic>
        <p:nvPicPr>
          <p:cNvPr id="9" name="Picture 8">
            <a:extLst>
              <a:ext uri="{FF2B5EF4-FFF2-40B4-BE49-F238E27FC236}">
                <a16:creationId xmlns:a16="http://schemas.microsoft.com/office/drawing/2014/main" xmlns="" id="{94D6325E-23B9-6448-A213-07D087862EB9}"/>
              </a:ext>
            </a:extLst>
          </p:cNvPr>
          <p:cNvPicPr>
            <a:picLocks noChangeAspect="1"/>
          </p:cNvPicPr>
          <p:nvPr/>
        </p:nvPicPr>
        <p:blipFill rotWithShape="1">
          <a:blip r:embed="rId7">
            <a:clrChange>
              <a:clrFrom>
                <a:srgbClr val="FFFFFF"/>
              </a:clrFrom>
              <a:clrTo>
                <a:srgbClr val="FFFFFF">
                  <a:alpha val="0"/>
                </a:srgbClr>
              </a:clrTo>
            </a:clrChange>
          </a:blip>
          <a:srcRect l="4553" t="8743" b="-12002"/>
          <a:stretch/>
        </p:blipFill>
        <p:spPr>
          <a:xfrm>
            <a:off x="2322970" y="3420456"/>
            <a:ext cx="1356702" cy="960510"/>
          </a:xfrm>
          <a:prstGeom prst="ellipse">
            <a:avLst/>
          </a:prstGeom>
        </p:spPr>
      </p:pic>
      <p:pic>
        <p:nvPicPr>
          <p:cNvPr id="10" name="Picture 2" descr="1kg chôm chôm bao nhiêu calo? - Bác sĩ phụ khoa giỏi">
            <a:extLst>
              <a:ext uri="{FF2B5EF4-FFF2-40B4-BE49-F238E27FC236}">
                <a16:creationId xmlns:a16="http://schemas.microsoft.com/office/drawing/2014/main" xmlns="" id="{7736993E-BA0A-3845-BB81-D9ECEACACF5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0900" y="3467757"/>
            <a:ext cx="1441758" cy="86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8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00F577-F819-4602-BCEB-985221633540}"/>
              </a:ext>
            </a:extLst>
          </p:cNvPr>
          <p:cNvSpPr txBox="1"/>
          <p:nvPr/>
        </p:nvSpPr>
        <p:spPr>
          <a:xfrm>
            <a:off x="2270747" y="-95250"/>
            <a:ext cx="4620268" cy="1107996"/>
          </a:xfrm>
          <a:prstGeom prst="rect">
            <a:avLst/>
          </a:prstGeom>
          <a:noFill/>
        </p:spPr>
        <p:txBody>
          <a:bodyPr wrap="square" rtlCol="0">
            <a:spAutoFit/>
          </a:bodyPr>
          <a:lstStyle/>
          <a:p>
            <a:pPr algn="ctr">
              <a:lnSpc>
                <a:spcPct val="150000"/>
              </a:lnSpc>
            </a:pPr>
            <a:r>
              <a:rPr lang="vi-VN" sz="4400" b="1" dirty="0" smtClean="0">
                <a:ln>
                  <a:solidFill>
                    <a:srgbClr val="FFAB40">
                      <a:lumMod val="75000"/>
                    </a:srgbClr>
                  </a:solidFill>
                </a:ln>
                <a:solidFill>
                  <a:srgbClr val="FFC000"/>
                </a:solidFill>
                <a:latin typeface="UTM Avo" panose="02040603050506020204" pitchFamily="18" charset="0"/>
              </a:rPr>
              <a:t>Giải câu </a:t>
            </a:r>
            <a:r>
              <a:rPr lang="vi-VN" sz="4400" b="1" dirty="0">
                <a:ln>
                  <a:solidFill>
                    <a:srgbClr val="FFAB40">
                      <a:lumMod val="75000"/>
                    </a:srgbClr>
                  </a:solidFill>
                </a:ln>
                <a:solidFill>
                  <a:srgbClr val="FFC000"/>
                </a:solidFill>
                <a:latin typeface="UTM Avo" panose="02040603050506020204" pitchFamily="18" charset="0"/>
              </a:rPr>
              <a:t>đố</a:t>
            </a:r>
          </a:p>
        </p:txBody>
      </p:sp>
      <p:sp>
        <p:nvSpPr>
          <p:cNvPr id="5" name="TextBox 4">
            <a:extLst>
              <a:ext uri="{FF2B5EF4-FFF2-40B4-BE49-F238E27FC236}">
                <a16:creationId xmlns:a16="http://schemas.microsoft.com/office/drawing/2014/main" xmlns="" id="{CE6E3102-0A59-D941-8EFB-F68A7CC0ACCD}"/>
              </a:ext>
            </a:extLst>
          </p:cNvPr>
          <p:cNvSpPr txBox="1"/>
          <p:nvPr/>
        </p:nvSpPr>
        <p:spPr>
          <a:xfrm>
            <a:off x="609599" y="1012746"/>
            <a:ext cx="8218917" cy="1754326"/>
          </a:xfrm>
          <a:prstGeom prst="rect">
            <a:avLst/>
          </a:prstGeom>
          <a:noFill/>
        </p:spPr>
        <p:txBody>
          <a:bodyPr wrap="none" rtlCol="0">
            <a:spAutoFit/>
          </a:bodyPr>
          <a:lstStyle/>
          <a:p>
            <a:r>
              <a:rPr lang="en-US" sz="3600" dirty="0" smtClean="0">
                <a:latin typeface="+mj-lt"/>
                <a:ea typeface="Calibri" panose="020F0502020204030204" pitchFamily="34" charset="0"/>
              </a:rPr>
              <a:t>         </a:t>
            </a:r>
            <a:r>
              <a:rPr lang="vi-VN" sz="3600" dirty="0" smtClean="0">
                <a:latin typeface="+mj-lt"/>
                <a:ea typeface="Calibri" panose="020F0502020204030204" pitchFamily="34" charset="0"/>
              </a:rPr>
              <a:t>Quả </a:t>
            </a:r>
            <a:r>
              <a:rPr lang="vi-VN" sz="3600" dirty="0">
                <a:latin typeface="+mj-lt"/>
                <a:ea typeface="Calibri" panose="020F0502020204030204" pitchFamily="34" charset="0"/>
              </a:rPr>
              <a:t>gì tên gọi khác thường, </a:t>
            </a:r>
            <a:endParaRPr lang="en-US" sz="3600" dirty="0" smtClean="0">
              <a:latin typeface="+mj-lt"/>
              <a:ea typeface="Calibri" panose="020F0502020204030204" pitchFamily="34" charset="0"/>
            </a:endParaRPr>
          </a:p>
          <a:p>
            <a:r>
              <a:rPr lang="vi-VN" sz="3600" dirty="0" smtClean="0">
                <a:latin typeface="+mj-lt"/>
                <a:ea typeface="Calibri" panose="020F0502020204030204" pitchFamily="34" charset="0"/>
              </a:rPr>
              <a:t>Ngọt </a:t>
            </a:r>
            <a:r>
              <a:rPr lang="vi-VN" sz="3600" dirty="0">
                <a:latin typeface="+mj-lt"/>
                <a:ea typeface="Calibri" panose="020F0502020204030204" pitchFamily="34" charset="0"/>
              </a:rPr>
              <a:t>ngon lại bảo buồn thương riêng mình </a:t>
            </a:r>
            <a:endParaRPr lang="en-US" sz="3600" dirty="0" smtClean="0">
              <a:latin typeface="+mj-lt"/>
              <a:ea typeface="Calibri" panose="020F0502020204030204" pitchFamily="34" charset="0"/>
            </a:endParaRPr>
          </a:p>
          <a:p>
            <a:r>
              <a:rPr lang="en-US" sz="3600" dirty="0">
                <a:latin typeface="+mj-lt"/>
                <a:ea typeface="Calibri" panose="020F0502020204030204" pitchFamily="34" charset="0"/>
              </a:rPr>
              <a:t> </a:t>
            </a:r>
            <a:r>
              <a:rPr lang="en-US" sz="3600" dirty="0" smtClean="0">
                <a:latin typeface="+mj-lt"/>
                <a:ea typeface="Calibri" panose="020F0502020204030204" pitchFamily="34" charset="0"/>
              </a:rPr>
              <a:t>                                              </a:t>
            </a:r>
            <a:r>
              <a:rPr lang="vi-VN" sz="3600" dirty="0" smtClean="0">
                <a:latin typeface="+mj-lt"/>
                <a:ea typeface="Calibri" panose="020F0502020204030204" pitchFamily="34" charset="0"/>
              </a:rPr>
              <a:t> </a:t>
            </a:r>
            <a:r>
              <a:rPr lang="vi-VN" sz="3600" dirty="0">
                <a:latin typeface="+mj-lt"/>
                <a:ea typeface="Calibri" panose="020F0502020204030204" pitchFamily="34" charset="0"/>
              </a:rPr>
              <a:t>Là quả gì?</a:t>
            </a:r>
            <a:endParaRPr lang="x-none" sz="3600" dirty="0">
              <a:latin typeface="+mj-lt"/>
              <a:ea typeface="Calibri" panose="020F0502020204030204" pitchFamily="34" charset="0"/>
            </a:endParaRPr>
          </a:p>
        </p:txBody>
      </p:sp>
      <p:pic>
        <p:nvPicPr>
          <p:cNvPr id="6" name="Picture 5">
            <a:extLst>
              <a:ext uri="{FF2B5EF4-FFF2-40B4-BE49-F238E27FC236}">
                <a16:creationId xmlns:a16="http://schemas.microsoft.com/office/drawing/2014/main" xmlns="" id="{2E7E9BBD-EA49-1D42-B983-A91C4C402B9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04801" y="3159426"/>
            <a:ext cx="1530980" cy="978126"/>
          </a:xfrm>
          <a:prstGeom prst="rect">
            <a:avLst/>
          </a:prstGeom>
        </p:spPr>
      </p:pic>
      <p:pic>
        <p:nvPicPr>
          <p:cNvPr id="7" name="Picture 6">
            <a:extLst>
              <a:ext uri="{FF2B5EF4-FFF2-40B4-BE49-F238E27FC236}">
                <a16:creationId xmlns:a16="http://schemas.microsoft.com/office/drawing/2014/main" xmlns="" id="{E5401378-BB17-DB49-B753-58323B26CD9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6000"/>
                    </a14:imgEffect>
                    <a14:imgEffect>
                      <a14:saturation sat="200000"/>
                    </a14:imgEffect>
                  </a14:imgLayer>
                </a14:imgProps>
              </a:ext>
            </a:extLst>
          </a:blip>
          <a:srcRect t="11580"/>
          <a:stretch/>
        </p:blipFill>
        <p:spPr>
          <a:xfrm>
            <a:off x="5008346" y="3523439"/>
            <a:ext cx="983535" cy="664463"/>
          </a:xfrm>
          <a:prstGeom prst="rect">
            <a:avLst/>
          </a:prstGeom>
        </p:spPr>
      </p:pic>
      <p:pic>
        <p:nvPicPr>
          <p:cNvPr id="8" name="Picture 7">
            <a:extLst>
              <a:ext uri="{FF2B5EF4-FFF2-40B4-BE49-F238E27FC236}">
                <a16:creationId xmlns:a16="http://schemas.microsoft.com/office/drawing/2014/main" xmlns="" id="{94D6325E-23B9-6448-A213-07D087862EB9}"/>
              </a:ext>
            </a:extLst>
          </p:cNvPr>
          <p:cNvPicPr>
            <a:picLocks noChangeAspect="1"/>
          </p:cNvPicPr>
          <p:nvPr/>
        </p:nvPicPr>
        <p:blipFill rotWithShape="1">
          <a:blip r:embed="rId7">
            <a:clrChange>
              <a:clrFrom>
                <a:srgbClr val="FFFFFF"/>
              </a:clrFrom>
              <a:clrTo>
                <a:srgbClr val="FFFFFF">
                  <a:alpha val="0"/>
                </a:srgbClr>
              </a:clrTo>
            </a:clrChange>
          </a:blip>
          <a:srcRect l="4553" t="8743" b="-12002"/>
          <a:stretch/>
        </p:blipFill>
        <p:spPr>
          <a:xfrm>
            <a:off x="2667000" y="3287843"/>
            <a:ext cx="1356702" cy="960510"/>
          </a:xfrm>
          <a:prstGeom prst="ellipse">
            <a:avLst/>
          </a:prstGeom>
        </p:spPr>
      </p:pic>
      <p:pic>
        <p:nvPicPr>
          <p:cNvPr id="9" name="Picture 2" descr="1kg chôm chôm bao nhiêu calo? - Bác sĩ phụ khoa giỏi">
            <a:extLst>
              <a:ext uri="{FF2B5EF4-FFF2-40B4-BE49-F238E27FC236}">
                <a16:creationId xmlns:a16="http://schemas.microsoft.com/office/drawing/2014/main" xmlns="" id="{7736993E-BA0A-3845-BB81-D9ECEACACF5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3382444"/>
            <a:ext cx="1441758" cy="8659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5">
            <a:hlinkClick r:id="rId9" action="ppaction://hlinksldjump"/>
            <a:extLst>
              <a:ext uri="{FF2B5EF4-FFF2-40B4-BE49-F238E27FC236}">
                <a16:creationId xmlns:a16="http://schemas.microsoft.com/office/drawing/2014/main" xmlns="" id="{E86D3390-30B6-9041-A381-D4DCBD774216}"/>
              </a:ext>
            </a:extLst>
          </p:cNvPr>
          <p:cNvSpPr/>
          <p:nvPr/>
        </p:nvSpPr>
        <p:spPr>
          <a:xfrm>
            <a:off x="0" y="4248353"/>
            <a:ext cx="2819400" cy="470062"/>
          </a:xfrm>
          <a:prstGeom prst="roundRect">
            <a:avLst/>
          </a:prstGeom>
          <a:solidFill>
            <a:srgbClr val="FFFFFF"/>
          </a:solidFill>
          <a:ln w="28575" cap="flat" cmpd="sng" algn="ctr">
            <a:solidFill>
              <a:srgbClr val="BAE5E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smtClean="0">
                <a:ln>
                  <a:noFill/>
                </a:ln>
                <a:solidFill>
                  <a:srgbClr val="FF0000"/>
                </a:solidFill>
                <a:effectLst/>
                <a:uLnTx/>
                <a:uFillTx/>
                <a:latin typeface="Times New Roman"/>
                <a:ea typeface="+mn-ea"/>
              </a:rPr>
              <a:t>Quả</a:t>
            </a:r>
            <a:r>
              <a:rPr kumimoji="0" lang="en-US" sz="3200" b="1" i="0" u="none" strike="noStrike" kern="0" cap="none" spc="0" normalizeH="0" noProof="0" dirty="0" smtClean="0">
                <a:ln>
                  <a:noFill/>
                </a:ln>
                <a:solidFill>
                  <a:srgbClr val="FF0000"/>
                </a:solidFill>
                <a:effectLst/>
                <a:uLnTx/>
                <a:uFillTx/>
                <a:latin typeface="Times New Roman"/>
                <a:ea typeface="+mn-ea"/>
              </a:rPr>
              <a:t> sầu riêng</a:t>
            </a:r>
            <a:endParaRPr kumimoji="0" lang="vi-VN" sz="3200" b="1" i="0" u="none" strike="noStrike" kern="0" cap="none" spc="0" normalizeH="0" baseline="0" noProof="0" dirty="0">
              <a:ln>
                <a:noFill/>
              </a:ln>
              <a:solidFill>
                <a:srgbClr val="FF0000"/>
              </a:solidFill>
              <a:effectLst/>
              <a:uLnTx/>
              <a:uFillTx/>
              <a:latin typeface="Times New Roman"/>
              <a:ea typeface="+mn-ea"/>
            </a:endParaRPr>
          </a:p>
        </p:txBody>
      </p:sp>
    </p:spTree>
    <p:extLst>
      <p:ext uri="{BB962C8B-B14F-4D97-AF65-F5344CB8AC3E}">
        <p14:creationId xmlns:p14="http://schemas.microsoft.com/office/powerpoint/2010/main" val="141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00F577-F819-4602-BCEB-985221633540}"/>
              </a:ext>
            </a:extLst>
          </p:cNvPr>
          <p:cNvSpPr txBox="1"/>
          <p:nvPr/>
        </p:nvSpPr>
        <p:spPr>
          <a:xfrm>
            <a:off x="2270747" y="-349321"/>
            <a:ext cx="4620268" cy="1107996"/>
          </a:xfrm>
          <a:prstGeom prst="rect">
            <a:avLst/>
          </a:prstGeom>
          <a:noFill/>
        </p:spPr>
        <p:txBody>
          <a:bodyPr wrap="square" rtlCol="0">
            <a:spAutoFit/>
          </a:bodyPr>
          <a:lstStyle/>
          <a:p>
            <a:pPr algn="ctr">
              <a:lnSpc>
                <a:spcPct val="150000"/>
              </a:lnSpc>
            </a:pPr>
            <a:r>
              <a:rPr lang="vi-VN" sz="4400" b="1" dirty="0" smtClean="0">
                <a:ln>
                  <a:solidFill>
                    <a:srgbClr val="FFAB40">
                      <a:lumMod val="75000"/>
                    </a:srgbClr>
                  </a:solidFill>
                </a:ln>
                <a:solidFill>
                  <a:srgbClr val="FFC000"/>
                </a:solidFill>
                <a:latin typeface="UTM Avo" panose="02040603050506020204" pitchFamily="18" charset="0"/>
              </a:rPr>
              <a:t>Giải câu </a:t>
            </a:r>
            <a:r>
              <a:rPr lang="vi-VN" sz="4400" b="1" dirty="0">
                <a:ln>
                  <a:solidFill>
                    <a:srgbClr val="FFAB40">
                      <a:lumMod val="75000"/>
                    </a:srgbClr>
                  </a:solidFill>
                </a:ln>
                <a:solidFill>
                  <a:srgbClr val="FFC000"/>
                </a:solidFill>
                <a:latin typeface="UTM Avo" panose="02040603050506020204" pitchFamily="18" charset="0"/>
              </a:rPr>
              <a:t>đố</a:t>
            </a:r>
          </a:p>
        </p:txBody>
      </p:sp>
      <p:sp>
        <p:nvSpPr>
          <p:cNvPr id="5" name="TextBox 4">
            <a:extLst>
              <a:ext uri="{FF2B5EF4-FFF2-40B4-BE49-F238E27FC236}">
                <a16:creationId xmlns:a16="http://schemas.microsoft.com/office/drawing/2014/main" xmlns="" id="{CE6E3102-0A59-D941-8EFB-F68A7CC0ACCD}"/>
              </a:ext>
            </a:extLst>
          </p:cNvPr>
          <p:cNvSpPr txBox="1"/>
          <p:nvPr/>
        </p:nvSpPr>
        <p:spPr>
          <a:xfrm>
            <a:off x="685800" y="671944"/>
            <a:ext cx="7430239" cy="2862322"/>
          </a:xfrm>
          <a:prstGeom prst="rect">
            <a:avLst/>
          </a:prstGeom>
          <a:noFill/>
        </p:spPr>
        <p:txBody>
          <a:bodyPr wrap="none" rtlCol="0">
            <a:spAutoFit/>
          </a:bodyPr>
          <a:lstStyle/>
          <a:p>
            <a:pPr algn="ctr"/>
            <a:r>
              <a:rPr lang="vi-VN" sz="3600" dirty="0">
                <a:latin typeface="+mj-lt"/>
                <a:ea typeface="Calibri" panose="020F0502020204030204" pitchFamily="34" charset="0"/>
              </a:rPr>
              <a:t>Có mắt mà chẳng có tai</a:t>
            </a:r>
          </a:p>
          <a:p>
            <a:pPr algn="ctr"/>
            <a:r>
              <a:rPr lang="vi-VN" sz="3600" dirty="0">
                <a:latin typeface="+mj-lt"/>
                <a:ea typeface="Calibri" panose="020F0502020204030204" pitchFamily="34" charset="0"/>
              </a:rPr>
              <a:t>Thịt trong thì trắng, da ngoài thì xanh</a:t>
            </a:r>
          </a:p>
          <a:p>
            <a:pPr algn="ctr"/>
            <a:r>
              <a:rPr lang="vi-VN" sz="3600" dirty="0">
                <a:latin typeface="+mj-lt"/>
                <a:ea typeface="Calibri" panose="020F0502020204030204" pitchFamily="34" charset="0"/>
              </a:rPr>
              <a:t>Khi trẻ ngủ ở trên cành</a:t>
            </a:r>
          </a:p>
          <a:p>
            <a:pPr algn="ctr"/>
            <a:r>
              <a:rPr lang="vi-VN" sz="3600" dirty="0">
                <a:latin typeface="+mj-lt"/>
                <a:ea typeface="Calibri" panose="020F0502020204030204" pitchFamily="34" charset="0"/>
              </a:rPr>
              <a:t>Lúc già mở mắt – hóa thành quả ngon. </a:t>
            </a:r>
            <a:endParaRPr lang="en-US" sz="3600" dirty="0" smtClean="0">
              <a:latin typeface="+mj-lt"/>
              <a:ea typeface="Calibri" panose="020F0502020204030204" pitchFamily="34" charset="0"/>
            </a:endParaRPr>
          </a:p>
          <a:p>
            <a:pPr algn="ctr"/>
            <a:r>
              <a:rPr lang="en-US" sz="3600" dirty="0">
                <a:latin typeface="+mj-lt"/>
                <a:ea typeface="Calibri" panose="020F0502020204030204" pitchFamily="34" charset="0"/>
              </a:rPr>
              <a:t> </a:t>
            </a:r>
            <a:r>
              <a:rPr lang="en-US" sz="3600" dirty="0" smtClean="0">
                <a:latin typeface="+mj-lt"/>
                <a:ea typeface="Calibri" panose="020F0502020204030204" pitchFamily="34" charset="0"/>
              </a:rPr>
              <a:t>                                      </a:t>
            </a:r>
            <a:r>
              <a:rPr lang="vi-VN" sz="3600" dirty="0" smtClean="0">
                <a:latin typeface="+mj-lt"/>
                <a:ea typeface="Calibri" panose="020F0502020204030204" pitchFamily="34" charset="0"/>
              </a:rPr>
              <a:t>Là </a:t>
            </a:r>
            <a:r>
              <a:rPr lang="vi-VN" sz="3600" dirty="0">
                <a:latin typeface="+mj-lt"/>
                <a:ea typeface="Calibri" panose="020F0502020204030204" pitchFamily="34" charset="0"/>
              </a:rPr>
              <a:t>quả gì? </a:t>
            </a:r>
            <a:endParaRPr lang="x-none" sz="3600" dirty="0">
              <a:latin typeface="+mj-lt"/>
              <a:ea typeface="Calibri" panose="020F0502020204030204" pitchFamily="34" charset="0"/>
            </a:endParaRPr>
          </a:p>
        </p:txBody>
      </p:sp>
      <p:pic>
        <p:nvPicPr>
          <p:cNvPr id="6" name="Picture 5">
            <a:extLst>
              <a:ext uri="{FF2B5EF4-FFF2-40B4-BE49-F238E27FC236}">
                <a16:creationId xmlns:a16="http://schemas.microsoft.com/office/drawing/2014/main" xmlns="" id="{2E7E9BBD-EA49-1D42-B983-A91C4C402B9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49987" y="3482361"/>
            <a:ext cx="1530980" cy="978126"/>
          </a:xfrm>
          <a:prstGeom prst="rect">
            <a:avLst/>
          </a:prstGeom>
        </p:spPr>
      </p:pic>
      <p:pic>
        <p:nvPicPr>
          <p:cNvPr id="7" name="Picture 6">
            <a:extLst>
              <a:ext uri="{FF2B5EF4-FFF2-40B4-BE49-F238E27FC236}">
                <a16:creationId xmlns:a16="http://schemas.microsoft.com/office/drawing/2014/main" xmlns="" id="{E5401378-BB17-DB49-B753-58323B26CD9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6000"/>
                    </a14:imgEffect>
                    <a14:imgEffect>
                      <a14:saturation sat="200000"/>
                    </a14:imgEffect>
                  </a14:imgLayer>
                </a14:imgProps>
              </a:ext>
            </a:extLst>
          </a:blip>
          <a:srcRect t="11580"/>
          <a:stretch/>
        </p:blipFill>
        <p:spPr>
          <a:xfrm>
            <a:off x="4953532" y="3846374"/>
            <a:ext cx="983535" cy="664463"/>
          </a:xfrm>
          <a:prstGeom prst="rect">
            <a:avLst/>
          </a:prstGeom>
        </p:spPr>
      </p:pic>
      <p:pic>
        <p:nvPicPr>
          <p:cNvPr id="8" name="Picture 7">
            <a:extLst>
              <a:ext uri="{FF2B5EF4-FFF2-40B4-BE49-F238E27FC236}">
                <a16:creationId xmlns:a16="http://schemas.microsoft.com/office/drawing/2014/main" xmlns="" id="{94D6325E-23B9-6448-A213-07D087862EB9}"/>
              </a:ext>
            </a:extLst>
          </p:cNvPr>
          <p:cNvPicPr>
            <a:picLocks noChangeAspect="1"/>
          </p:cNvPicPr>
          <p:nvPr/>
        </p:nvPicPr>
        <p:blipFill rotWithShape="1">
          <a:blip r:embed="rId7">
            <a:clrChange>
              <a:clrFrom>
                <a:srgbClr val="FFFFFF"/>
              </a:clrFrom>
              <a:clrTo>
                <a:srgbClr val="FFFFFF">
                  <a:alpha val="0"/>
                </a:srgbClr>
              </a:clrTo>
            </a:clrChange>
          </a:blip>
          <a:srcRect l="4553" t="8743" b="-12002"/>
          <a:stretch/>
        </p:blipFill>
        <p:spPr>
          <a:xfrm>
            <a:off x="2612186" y="3610778"/>
            <a:ext cx="1356702" cy="960510"/>
          </a:xfrm>
          <a:prstGeom prst="ellipse">
            <a:avLst/>
          </a:prstGeom>
        </p:spPr>
      </p:pic>
      <p:pic>
        <p:nvPicPr>
          <p:cNvPr id="9" name="Picture 2" descr="1kg chôm chôm bao nhiêu calo? - Bác sĩ phụ khoa giỏi">
            <a:extLst>
              <a:ext uri="{FF2B5EF4-FFF2-40B4-BE49-F238E27FC236}">
                <a16:creationId xmlns:a16="http://schemas.microsoft.com/office/drawing/2014/main" xmlns="" id="{7736993E-BA0A-3845-BB81-D9ECEACACF5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7986" y="3705379"/>
            <a:ext cx="1441758" cy="8659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5">
            <a:hlinkClick r:id="rId9" action="ppaction://hlinksldjump"/>
            <a:extLst>
              <a:ext uri="{FF2B5EF4-FFF2-40B4-BE49-F238E27FC236}">
                <a16:creationId xmlns:a16="http://schemas.microsoft.com/office/drawing/2014/main" xmlns="" id="{E86D3390-30B6-9041-A381-D4DCBD774216}"/>
              </a:ext>
            </a:extLst>
          </p:cNvPr>
          <p:cNvSpPr/>
          <p:nvPr/>
        </p:nvSpPr>
        <p:spPr>
          <a:xfrm>
            <a:off x="3886200" y="4552950"/>
            <a:ext cx="3118198" cy="470062"/>
          </a:xfrm>
          <a:prstGeom prst="roundRect">
            <a:avLst/>
          </a:prstGeom>
          <a:solidFill>
            <a:srgbClr val="FFFFFF"/>
          </a:solidFill>
          <a:ln w="28575" cap="flat" cmpd="sng" algn="ctr">
            <a:solidFill>
              <a:srgbClr val="BAE5E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a:ea typeface="+mn-ea"/>
              </a:rPr>
              <a:t>Quả </a:t>
            </a:r>
            <a:r>
              <a:rPr kumimoji="0" lang="en-US" sz="3200" b="1" i="0" u="none" strike="noStrike" kern="0" cap="none" spc="0" normalizeH="0" baseline="0" noProof="0" dirty="0" smtClean="0">
                <a:ln>
                  <a:noFill/>
                </a:ln>
                <a:solidFill>
                  <a:srgbClr val="FF0000"/>
                </a:solidFill>
                <a:effectLst/>
                <a:uLnTx/>
                <a:uFillTx/>
                <a:latin typeface="Times New Roman"/>
                <a:ea typeface="+mn-ea"/>
              </a:rPr>
              <a:t>mãng</a:t>
            </a:r>
            <a:r>
              <a:rPr kumimoji="0" lang="en-US" sz="3200" b="1" i="0" u="none" strike="noStrike" kern="0" cap="none" spc="0" normalizeH="0" noProof="0" dirty="0" smtClean="0">
                <a:ln>
                  <a:noFill/>
                </a:ln>
                <a:solidFill>
                  <a:srgbClr val="FF0000"/>
                </a:solidFill>
                <a:effectLst/>
                <a:uLnTx/>
                <a:uFillTx/>
                <a:latin typeface="Times New Roman"/>
                <a:ea typeface="+mn-ea"/>
              </a:rPr>
              <a:t> cầu</a:t>
            </a:r>
            <a:endParaRPr kumimoji="0" lang="vi-VN" sz="3200" b="1" i="0" u="none" strike="noStrike" kern="0" cap="none" spc="0" normalizeH="0" baseline="0" noProof="0" dirty="0">
              <a:ln>
                <a:noFill/>
              </a:ln>
              <a:solidFill>
                <a:srgbClr val="FF0000"/>
              </a:solidFill>
              <a:effectLst/>
              <a:uLnTx/>
              <a:uFillTx/>
              <a:latin typeface="Times New Roman"/>
              <a:ea typeface="+mn-ea"/>
            </a:endParaRPr>
          </a:p>
        </p:txBody>
      </p:sp>
    </p:spTree>
    <p:extLst>
      <p:ext uri="{BB962C8B-B14F-4D97-AF65-F5344CB8AC3E}">
        <p14:creationId xmlns:p14="http://schemas.microsoft.com/office/powerpoint/2010/main" val="191293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7756"/>
            <a:ext cx="9163594" cy="3545744"/>
          </a:xfrm>
          <a:prstGeom prst="rect">
            <a:avLst/>
          </a:prstGeom>
        </p:spPr>
      </p:pic>
      <p:sp>
        <p:nvSpPr>
          <p:cNvPr id="5" name="Rectangle 4"/>
          <p:cNvSpPr/>
          <p:nvPr/>
        </p:nvSpPr>
        <p:spPr>
          <a:xfrm>
            <a:off x="3729077" y="287250"/>
            <a:ext cx="1762967" cy="523216"/>
          </a:xfrm>
          <a:prstGeom prst="rect">
            <a:avLst/>
          </a:prstGeom>
          <a:noFill/>
        </p:spPr>
        <p:txBody>
          <a:bodyPr wrap="none" lIns="91432" tIns="45718" rIns="91432" bIns="45718">
            <a:spAutoFit/>
          </a:bodyPr>
          <a:lstStyle/>
          <a:p>
            <a:pPr algn="ctr"/>
            <a:r>
              <a:rPr lang="vi-VN" sz="2800" b="1" u="sng" dirty="0">
                <a:ln w="10541" cmpd="sng">
                  <a:solidFill>
                    <a:schemeClr val="accent1">
                      <a:shade val="88000"/>
                      <a:satMod val="110000"/>
                    </a:schemeClr>
                  </a:solidFill>
                  <a:prstDash val="solid"/>
                </a:ln>
                <a:latin typeface="+mj-lt"/>
              </a:rPr>
              <a:t>Tiếng Việt</a:t>
            </a:r>
            <a:endParaRPr lang="en-US" sz="2800" b="1" u="sng" dirty="0">
              <a:ln w="10541" cmpd="sng">
                <a:solidFill>
                  <a:schemeClr val="accent1">
                    <a:shade val="88000"/>
                    <a:satMod val="110000"/>
                  </a:schemeClr>
                </a:solidFill>
                <a:prstDash val="solid"/>
              </a:ln>
              <a:latin typeface="+mj-lt"/>
            </a:endParaRPr>
          </a:p>
        </p:txBody>
      </p:sp>
      <p:sp>
        <p:nvSpPr>
          <p:cNvPr id="6" name="Rectangle 5">
            <a:hlinkClick r:id="rId3" action="ppaction://hlinksldjump"/>
          </p:cNvPr>
          <p:cNvSpPr/>
          <p:nvPr/>
        </p:nvSpPr>
        <p:spPr>
          <a:xfrm>
            <a:off x="2639674" y="679668"/>
            <a:ext cx="3941769" cy="707882"/>
          </a:xfrm>
          <a:prstGeom prst="rect">
            <a:avLst/>
          </a:prstGeom>
        </p:spPr>
        <p:txBody>
          <a:bodyPr wrap="none" lIns="91432" tIns="45718" rIns="91432" bIns="45718">
            <a:spAutoFit/>
          </a:bodyPr>
          <a:lstStyle/>
          <a:p>
            <a:pPr algn="ctr"/>
            <a:r>
              <a:rPr lang="vi-VN" sz="4000" b="1" dirty="0">
                <a:ln w="10541" cmpd="sng">
                  <a:solidFill>
                    <a:schemeClr val="accent1">
                      <a:shade val="88000"/>
                      <a:satMod val="110000"/>
                    </a:schemeClr>
                  </a:solidFill>
                  <a:prstDash val="solid"/>
                </a:ln>
                <a:solidFill>
                  <a:srgbClr val="C00000"/>
                </a:solidFill>
                <a:latin typeface="+mj-lt"/>
              </a:rPr>
              <a:t>Mùa </a:t>
            </a:r>
            <a:r>
              <a:rPr lang="vi-VN" sz="4000" b="1" dirty="0" smtClean="0">
                <a:ln w="10541" cmpd="sng">
                  <a:solidFill>
                    <a:schemeClr val="accent1">
                      <a:shade val="88000"/>
                      <a:satMod val="110000"/>
                    </a:schemeClr>
                  </a:solidFill>
                  <a:prstDash val="solid"/>
                </a:ln>
                <a:solidFill>
                  <a:srgbClr val="C00000"/>
                </a:solidFill>
                <a:latin typeface="+mj-lt"/>
              </a:rPr>
              <a:t>vàng</a:t>
            </a:r>
            <a:r>
              <a:rPr lang="en-US" sz="4000" b="1" dirty="0" smtClean="0">
                <a:ln w="10541" cmpd="sng">
                  <a:solidFill>
                    <a:schemeClr val="accent1">
                      <a:shade val="88000"/>
                      <a:satMod val="110000"/>
                    </a:schemeClr>
                  </a:solidFill>
                  <a:prstDash val="solid"/>
                </a:ln>
                <a:solidFill>
                  <a:srgbClr val="C00000"/>
                </a:solidFill>
                <a:latin typeface="+mj-lt"/>
              </a:rPr>
              <a:t> </a:t>
            </a:r>
            <a:r>
              <a:rPr lang="en-US" sz="4000" b="1" dirty="0" smtClean="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(tiết 1)</a:t>
            </a:r>
            <a:endParaRPr lang="en-US" sz="40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92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3C8FAFC-C1D0-49BB-A45E-D744951A028F}"/>
              </a:ext>
            </a:extLst>
          </p:cNvPr>
          <p:cNvSpPr txBox="1"/>
          <p:nvPr/>
        </p:nvSpPr>
        <p:spPr>
          <a:xfrm>
            <a:off x="3657600" y="-171450"/>
            <a:ext cx="2068758" cy="742511"/>
          </a:xfrm>
          <a:prstGeom prst="rect">
            <a:avLst/>
          </a:prstGeom>
          <a:noFill/>
        </p:spPr>
        <p:txBody>
          <a:bodyPr wrap="square" lIns="91440" tIns="45720" rIns="91440" bIns="45720" rtlCol="0">
            <a:spAutoFit/>
          </a:bodyPr>
          <a:lstStyle/>
          <a:p>
            <a:pPr algn="ctr" defTabSz="914399">
              <a:lnSpc>
                <a:spcPct val="150000"/>
              </a:lnSpc>
              <a:defRPr/>
            </a:pPr>
            <a:r>
              <a:rPr lang="vi-VN" sz="3200" b="1" dirty="0">
                <a:solidFill>
                  <a:srgbClr val="FF0000"/>
                </a:solidFill>
                <a:latin typeface="Times New Roman" pitchFamily="18" charset="0"/>
                <a:cs typeface="Times New Roman" pitchFamily="18" charset="0"/>
              </a:rPr>
              <a:t>Mùa vàng</a:t>
            </a:r>
            <a:endParaRPr lang="en-US" sz="3200" b="1" dirty="0">
              <a:solidFill>
                <a:srgbClr val="FF0000"/>
              </a:solidFill>
              <a:latin typeface="Times New Roman" pitchFamily="18" charset="0"/>
              <a:cs typeface="Times New Roman" pitchFamily="18" charset="0"/>
            </a:endParaRPr>
          </a:p>
        </p:txBody>
      </p:sp>
      <p:sp>
        <p:nvSpPr>
          <p:cNvPr id="3" name="Rectangle 2"/>
          <p:cNvSpPr/>
          <p:nvPr/>
        </p:nvSpPr>
        <p:spPr>
          <a:xfrm>
            <a:off x="320040" y="531165"/>
            <a:ext cx="8534400" cy="923330"/>
          </a:xfrm>
          <a:prstGeom prst="rect">
            <a:avLst/>
          </a:prstGeom>
        </p:spPr>
        <p:txBody>
          <a:bodyPr wrap="square">
            <a:spAutoFit/>
          </a:bodyPr>
          <a:lstStyle/>
          <a:p>
            <a:pPr marL="44450" algn="just">
              <a:defRPr/>
            </a:pPr>
            <a:r>
              <a:rPr lang="en-US" sz="1800" b="1" dirty="0" smtClean="0">
                <a:latin typeface="Times New Roman" pitchFamily="18" charset="0"/>
                <a:cs typeface="Times New Roman" pitchFamily="18" charset="0"/>
              </a:rPr>
              <a:t>    </a:t>
            </a:r>
            <a:r>
              <a:rPr lang="vi-VN" sz="1800" b="1" dirty="0" smtClean="0">
                <a:latin typeface="Times New Roman" pitchFamily="18" charset="0"/>
                <a:cs typeface="Times New Roman" pitchFamily="18" charset="0"/>
              </a:rPr>
              <a:t>Thu </a:t>
            </a:r>
            <a:r>
              <a:rPr lang="vi-VN" sz="1800" b="1" dirty="0">
                <a:latin typeface="Times New Roman" pitchFamily="18" charset="0"/>
                <a:cs typeface="Times New Roman" pitchFamily="18" charset="0"/>
              </a:rPr>
              <a:t>về, những quả hồng đỏ mọng, những hạt dẻ nâu bóng, những quả na mở to mắt, thơm dìu dịu. Biển lúa vàng ươm. Gió nổi lên và sóng lúa vàng dập dờn trải tới chân trời.</a:t>
            </a:r>
          </a:p>
        </p:txBody>
      </p:sp>
      <p:sp>
        <p:nvSpPr>
          <p:cNvPr id="4" name="Rectangle 3"/>
          <p:cNvSpPr/>
          <p:nvPr/>
        </p:nvSpPr>
        <p:spPr>
          <a:xfrm>
            <a:off x="251460" y="1330282"/>
            <a:ext cx="8534400" cy="1477328"/>
          </a:xfrm>
          <a:prstGeom prst="rect">
            <a:avLst/>
          </a:prstGeom>
        </p:spPr>
        <p:txBody>
          <a:bodyPr wrap="square">
            <a:spAutoFit/>
          </a:bodyPr>
          <a:lstStyle/>
          <a:p>
            <a:pPr marL="44450" algn="just">
              <a:defRPr/>
            </a:pPr>
            <a:r>
              <a:rPr lang="vi-VN" sz="1800" b="1" dirty="0">
                <a:latin typeface="Times New Roman" pitchFamily="18" charset="0"/>
                <a:cs typeface="Times New Roman" pitchFamily="18" charset="0"/>
              </a:rPr>
              <a:t> </a:t>
            </a:r>
            <a:r>
              <a:rPr lang="en-US" sz="1800" b="1" dirty="0" smtClean="0">
                <a:latin typeface="Times New Roman" pitchFamily="18" charset="0"/>
                <a:cs typeface="Times New Roman" pitchFamily="18" charset="0"/>
              </a:rPr>
              <a:t>    </a:t>
            </a:r>
            <a:r>
              <a:rPr lang="vi-VN" sz="1800" b="1" dirty="0" smtClean="0">
                <a:latin typeface="Times New Roman" pitchFamily="18" charset="0"/>
                <a:cs typeface="Times New Roman" pitchFamily="18" charset="0"/>
              </a:rPr>
              <a:t>Minh </a:t>
            </a:r>
            <a:r>
              <a:rPr lang="vi-VN" sz="1800" b="1" dirty="0">
                <a:latin typeface="Times New Roman" pitchFamily="18" charset="0"/>
                <a:cs typeface="Times New Roman" pitchFamily="18" charset="0"/>
              </a:rPr>
              <a:t>ríu rít bên mẹ:</a:t>
            </a:r>
          </a:p>
          <a:p>
            <a:pPr marL="44450" algn="just">
              <a:defRPr/>
            </a:pPr>
            <a:r>
              <a:rPr lang="vi-VN" sz="1800" b="1" dirty="0">
                <a:latin typeface="Times New Roman" pitchFamily="18" charset="0"/>
                <a:cs typeface="Times New Roman" pitchFamily="18" charset="0"/>
              </a:rPr>
              <a:t>     - Mẹ ơi, con thấy quả trên cây đều chín hết cả rồi. Các bạn ấy đang mong có người đến hái đấy. Nhìn quả chín ngon thế này, chắc các bác nông dân vui lắm mẹ nhỉ?</a:t>
            </a:r>
          </a:p>
          <a:p>
            <a:pPr marL="44450" algn="just">
              <a:defRPr/>
            </a:pPr>
            <a:r>
              <a:rPr lang="vi-VN" sz="1800" b="1" dirty="0">
                <a:latin typeface="Times New Roman" pitchFamily="18" charset="0"/>
                <a:cs typeface="Times New Roman" pitchFamily="18" charset="0"/>
              </a:rPr>
              <a:t>     - Đúng thế con ạ.</a:t>
            </a:r>
            <a:endParaRPr lang="en-US" sz="1800" dirty="0"/>
          </a:p>
        </p:txBody>
      </p:sp>
      <p:sp>
        <p:nvSpPr>
          <p:cNvPr id="5" name="Rectangle 4"/>
          <p:cNvSpPr/>
          <p:nvPr/>
        </p:nvSpPr>
        <p:spPr>
          <a:xfrm>
            <a:off x="251460" y="2666802"/>
            <a:ext cx="8534400" cy="1754326"/>
          </a:xfrm>
          <a:prstGeom prst="rect">
            <a:avLst/>
          </a:prstGeom>
        </p:spPr>
        <p:txBody>
          <a:bodyPr wrap="square">
            <a:spAutoFit/>
          </a:bodyPr>
          <a:lstStyle/>
          <a:p>
            <a:pPr marL="44450" algn="just">
              <a:defRPr/>
            </a:pPr>
            <a:r>
              <a:rPr lang="en-US" sz="1800" b="1" dirty="0" smtClean="0">
                <a:latin typeface="Times New Roman" pitchFamily="18" charset="0"/>
                <a:cs typeface="Times New Roman" pitchFamily="18" charset="0"/>
              </a:rPr>
              <a:t>    </a:t>
            </a:r>
            <a:r>
              <a:rPr lang="vi-VN" sz="1800" b="1" dirty="0" smtClean="0">
                <a:latin typeface="Times New Roman" pitchFamily="18" charset="0"/>
                <a:cs typeface="Times New Roman" pitchFamily="18" charset="0"/>
              </a:rPr>
              <a:t> </a:t>
            </a:r>
            <a:r>
              <a:rPr lang="vi-VN" sz="1800" b="1" dirty="0">
                <a:latin typeface="Times New Roman" pitchFamily="18" charset="0"/>
                <a:cs typeface="Times New Roman" pitchFamily="18" charset="0"/>
              </a:rPr>
              <a:t>- Nếu mùa nào cũng được thu hoạch thì thích lắm, phải không mẹ?</a:t>
            </a:r>
          </a:p>
          <a:p>
            <a:pPr marL="44450" algn="just">
              <a:defRPr/>
            </a:pPr>
            <a:r>
              <a:rPr lang="vi-VN" sz="1800" b="1" dirty="0">
                <a:latin typeface="Times New Roman" pitchFamily="18" charset="0"/>
                <a:cs typeface="Times New Roman" pitchFamily="18" charset="0"/>
              </a:rPr>
              <a:t>     Mẹ âu yếm nhìn Minh và bảo:</a:t>
            </a:r>
          </a:p>
          <a:p>
            <a:pPr marL="44450" algn="just">
              <a:defRPr/>
            </a:pPr>
            <a:r>
              <a:rPr lang="vi-VN" sz="1800" b="1" dirty="0">
                <a:latin typeface="Times New Roman" pitchFamily="18" charset="0"/>
                <a:cs typeface="Times New Roman"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endParaRPr lang="en-US" sz="1800" dirty="0"/>
          </a:p>
        </p:txBody>
      </p:sp>
      <p:sp>
        <p:nvSpPr>
          <p:cNvPr id="6" name="Rectangle 5"/>
          <p:cNvSpPr/>
          <p:nvPr/>
        </p:nvSpPr>
        <p:spPr>
          <a:xfrm>
            <a:off x="295851" y="4399590"/>
            <a:ext cx="8534400" cy="646331"/>
          </a:xfrm>
          <a:prstGeom prst="rect">
            <a:avLst/>
          </a:prstGeom>
        </p:spPr>
        <p:txBody>
          <a:bodyPr wrap="square">
            <a:spAutoFit/>
          </a:bodyPr>
          <a:lstStyle/>
          <a:p>
            <a:pPr marL="44450" algn="just">
              <a:defRPr/>
            </a:pPr>
            <a:r>
              <a:rPr lang="vi-VN" sz="1800" b="1" dirty="0">
                <a:latin typeface="Times New Roman" pitchFamily="18" charset="0"/>
                <a:cs typeface="Times New Roman" pitchFamily="18" charset="0"/>
              </a:rPr>
              <a:t> </a:t>
            </a:r>
            <a:r>
              <a:rPr lang="en-US" sz="1800" b="1" dirty="0" smtClean="0">
                <a:latin typeface="Times New Roman" pitchFamily="18" charset="0"/>
                <a:cs typeface="Times New Roman" pitchFamily="18" charset="0"/>
              </a:rPr>
              <a:t>    </a:t>
            </a:r>
            <a:r>
              <a:rPr lang="vi-VN" sz="1800" b="1" dirty="0" smtClean="0">
                <a:latin typeface="Times New Roman" pitchFamily="18" charset="0"/>
                <a:cs typeface="Times New Roman" pitchFamily="18" charset="0"/>
              </a:rPr>
              <a:t>- </a:t>
            </a:r>
            <a:r>
              <a:rPr lang="vi-VN" sz="1800" b="1" dirty="0">
                <a:latin typeface="Times New Roman" pitchFamily="18" charset="0"/>
                <a:cs typeface="Times New Roman" pitchFamily="18" charset="0"/>
              </a:rPr>
              <a:t>Mẹ ơi, con hiểu rồi. Công việc của các bác nông dân vất vả quá mẹ nhỉ?</a:t>
            </a:r>
          </a:p>
          <a:p>
            <a:pPr marL="44450" algn="just">
              <a:defRPr/>
            </a:pPr>
            <a:r>
              <a:rPr lang="vi-VN" sz="1800" b="1" dirty="0">
                <a:latin typeface="Times New Roman" pitchFamily="18" charset="0"/>
                <a:cs typeface="Times New Roman" pitchFamily="18" charset="0"/>
              </a:rPr>
              <a:t>                                                 </a:t>
            </a:r>
            <a:r>
              <a:rPr lang="en-US" sz="1800" b="1" dirty="0" smtClean="0">
                <a:latin typeface="Times New Roman" pitchFamily="18" charset="0"/>
                <a:cs typeface="Times New Roman" pitchFamily="18" charset="0"/>
              </a:rPr>
              <a:t>        </a:t>
            </a:r>
            <a:r>
              <a:rPr lang="vi-VN" sz="1800" b="1" dirty="0" smtClean="0">
                <a:latin typeface="Times New Roman" pitchFamily="18" charset="0"/>
                <a:cs typeface="Times New Roman" pitchFamily="18" charset="0"/>
              </a:rPr>
              <a:t> </a:t>
            </a:r>
            <a:r>
              <a:rPr lang="vi-VN" sz="1800" b="1" i="1" dirty="0">
                <a:latin typeface="Times New Roman" pitchFamily="18" charset="0"/>
                <a:cs typeface="Times New Roman" pitchFamily="18" charset="0"/>
              </a:rPr>
              <a:t>(Theo Những câu chuyện hay, những bài học quý)</a:t>
            </a:r>
            <a:endParaRPr lang="en-US" sz="1800" i="1" dirty="0"/>
          </a:p>
        </p:txBody>
      </p:sp>
      <p:sp>
        <p:nvSpPr>
          <p:cNvPr id="9" name="Rectangle 8"/>
          <p:cNvSpPr/>
          <p:nvPr/>
        </p:nvSpPr>
        <p:spPr>
          <a:xfrm>
            <a:off x="320040" y="520799"/>
            <a:ext cx="8534400" cy="923330"/>
          </a:xfrm>
          <a:prstGeom prst="rect">
            <a:avLst/>
          </a:prstGeom>
        </p:spPr>
        <p:txBody>
          <a:bodyPr wrap="square">
            <a:spAutoFit/>
          </a:bodyPr>
          <a:lstStyle/>
          <a:p>
            <a:pPr marL="44450" algn="just">
              <a:defRPr/>
            </a:pPr>
            <a:r>
              <a:rPr lang="en-US" sz="1800" b="1" dirty="0" smtClean="0">
                <a:solidFill>
                  <a:srgbClr val="00B0F0"/>
                </a:solidFill>
                <a:latin typeface="Times New Roman" pitchFamily="18" charset="0"/>
                <a:cs typeface="Times New Roman" pitchFamily="18" charset="0"/>
              </a:rPr>
              <a:t>    </a:t>
            </a:r>
            <a:r>
              <a:rPr lang="vi-VN" sz="1800" b="1" dirty="0" smtClean="0">
                <a:solidFill>
                  <a:srgbClr val="00B0F0"/>
                </a:solidFill>
                <a:latin typeface="Times New Roman" pitchFamily="18" charset="0"/>
                <a:cs typeface="Times New Roman" pitchFamily="18" charset="0"/>
              </a:rPr>
              <a:t>Thu </a:t>
            </a:r>
            <a:r>
              <a:rPr lang="vi-VN" sz="1800" b="1" dirty="0">
                <a:solidFill>
                  <a:srgbClr val="00B0F0"/>
                </a:solidFill>
                <a:latin typeface="Times New Roman" pitchFamily="18" charset="0"/>
                <a:cs typeface="Times New Roman" pitchFamily="18" charset="0"/>
              </a:rPr>
              <a:t>về, những quả hồng đỏ mọng, những hạt dẻ nâu bóng, những quả na mở to mắt, thơm dìu dịu. Biển lúa vàng ươm. Gió nổi lên và sóng lúa vàng dập dờn trải tới chân trời.</a:t>
            </a:r>
          </a:p>
        </p:txBody>
      </p:sp>
      <p:sp>
        <p:nvSpPr>
          <p:cNvPr id="10" name="Rectangle 9"/>
          <p:cNvSpPr/>
          <p:nvPr/>
        </p:nvSpPr>
        <p:spPr>
          <a:xfrm>
            <a:off x="251460" y="1298901"/>
            <a:ext cx="8534400" cy="1477328"/>
          </a:xfrm>
          <a:prstGeom prst="rect">
            <a:avLst/>
          </a:prstGeom>
        </p:spPr>
        <p:txBody>
          <a:bodyPr wrap="square">
            <a:spAutoFit/>
          </a:bodyPr>
          <a:lstStyle/>
          <a:p>
            <a:pPr marL="44450" algn="just">
              <a:defRPr/>
            </a:pPr>
            <a:r>
              <a:rPr lang="vi-VN" sz="1800" b="1" dirty="0">
                <a:solidFill>
                  <a:schemeClr val="accent6">
                    <a:lumMod val="75000"/>
                  </a:schemeClr>
                </a:solidFill>
                <a:latin typeface="Times New Roman" pitchFamily="18" charset="0"/>
                <a:cs typeface="Times New Roman" pitchFamily="18" charset="0"/>
              </a:rPr>
              <a:t> </a:t>
            </a:r>
            <a:r>
              <a:rPr lang="en-US" sz="1800" b="1" dirty="0" smtClean="0">
                <a:solidFill>
                  <a:schemeClr val="accent6">
                    <a:lumMod val="75000"/>
                  </a:schemeClr>
                </a:solidFill>
                <a:latin typeface="Times New Roman" pitchFamily="18" charset="0"/>
                <a:cs typeface="Times New Roman" pitchFamily="18" charset="0"/>
              </a:rPr>
              <a:t>    </a:t>
            </a:r>
            <a:r>
              <a:rPr lang="vi-VN" sz="1800" b="1" dirty="0" smtClean="0">
                <a:solidFill>
                  <a:schemeClr val="accent6">
                    <a:lumMod val="75000"/>
                  </a:schemeClr>
                </a:solidFill>
                <a:latin typeface="Times New Roman" pitchFamily="18" charset="0"/>
                <a:cs typeface="Times New Roman" pitchFamily="18" charset="0"/>
              </a:rPr>
              <a:t>Minh </a:t>
            </a:r>
            <a:r>
              <a:rPr lang="vi-VN" sz="1800" b="1" dirty="0">
                <a:solidFill>
                  <a:schemeClr val="accent6">
                    <a:lumMod val="75000"/>
                  </a:schemeClr>
                </a:solidFill>
                <a:latin typeface="Times New Roman" pitchFamily="18" charset="0"/>
                <a:cs typeface="Times New Roman" pitchFamily="18" charset="0"/>
              </a:rPr>
              <a:t>ríu rít bên mẹ:</a:t>
            </a:r>
          </a:p>
          <a:p>
            <a:pPr marL="44450" algn="just">
              <a:defRPr/>
            </a:pPr>
            <a:r>
              <a:rPr lang="vi-VN" sz="1800" b="1" dirty="0">
                <a:solidFill>
                  <a:schemeClr val="accent6">
                    <a:lumMod val="75000"/>
                  </a:schemeClr>
                </a:solidFill>
                <a:latin typeface="Times New Roman" pitchFamily="18" charset="0"/>
                <a:cs typeface="Times New Roman" pitchFamily="18" charset="0"/>
              </a:rPr>
              <a:t>     - Mẹ ơi, con thấy quả trên cây đều chín hết cả rồi. Các bạn ấy đang mong có người đến hái đấy. Nhìn quả chín ngon thế này, chắc các bác nông dân vui lắm mẹ nhỉ?</a:t>
            </a:r>
          </a:p>
          <a:p>
            <a:pPr marL="44450" algn="just">
              <a:defRPr/>
            </a:pPr>
            <a:r>
              <a:rPr lang="vi-VN" sz="1800" b="1" dirty="0">
                <a:solidFill>
                  <a:schemeClr val="accent6">
                    <a:lumMod val="75000"/>
                  </a:schemeClr>
                </a:solidFill>
                <a:latin typeface="Times New Roman" pitchFamily="18" charset="0"/>
                <a:cs typeface="Times New Roman" pitchFamily="18" charset="0"/>
              </a:rPr>
              <a:t>     - Đúng thế con ạ.</a:t>
            </a:r>
            <a:endParaRPr lang="en-US" sz="1800" dirty="0">
              <a:solidFill>
                <a:schemeClr val="accent6">
                  <a:lumMod val="75000"/>
                </a:schemeClr>
              </a:solidFill>
            </a:endParaRPr>
          </a:p>
        </p:txBody>
      </p:sp>
      <p:sp>
        <p:nvSpPr>
          <p:cNvPr id="11" name="Rectangle 10"/>
          <p:cNvSpPr/>
          <p:nvPr/>
        </p:nvSpPr>
        <p:spPr>
          <a:xfrm>
            <a:off x="251460" y="2656039"/>
            <a:ext cx="8534400" cy="1754326"/>
          </a:xfrm>
          <a:prstGeom prst="rect">
            <a:avLst/>
          </a:prstGeom>
        </p:spPr>
        <p:txBody>
          <a:bodyPr wrap="square">
            <a:spAutoFit/>
          </a:bodyPr>
          <a:lstStyle/>
          <a:p>
            <a:pPr marL="44450" algn="just">
              <a:defRPr/>
            </a:pPr>
            <a:r>
              <a:rPr lang="en-US" sz="1800" b="1" dirty="0" smtClean="0">
                <a:solidFill>
                  <a:schemeClr val="tx2"/>
                </a:solidFill>
                <a:latin typeface="Times New Roman" pitchFamily="18" charset="0"/>
                <a:cs typeface="Times New Roman" pitchFamily="18" charset="0"/>
              </a:rPr>
              <a:t>    </a:t>
            </a:r>
            <a:r>
              <a:rPr lang="vi-VN" sz="1800" b="1" dirty="0" smtClean="0">
                <a:solidFill>
                  <a:schemeClr val="tx2"/>
                </a:solidFill>
                <a:latin typeface="Times New Roman" pitchFamily="18" charset="0"/>
                <a:cs typeface="Times New Roman" pitchFamily="18" charset="0"/>
              </a:rPr>
              <a:t> </a:t>
            </a:r>
            <a:r>
              <a:rPr lang="vi-VN" sz="1800" b="1" dirty="0">
                <a:solidFill>
                  <a:schemeClr val="tx2"/>
                </a:solidFill>
                <a:latin typeface="Times New Roman" pitchFamily="18" charset="0"/>
                <a:cs typeface="Times New Roman" pitchFamily="18" charset="0"/>
              </a:rPr>
              <a:t>- Nếu mùa nào cũng được thu hoạch thì thích lắm, phải không mẹ?</a:t>
            </a:r>
          </a:p>
          <a:p>
            <a:pPr marL="44450" algn="just">
              <a:defRPr/>
            </a:pPr>
            <a:r>
              <a:rPr lang="vi-VN" sz="1800" b="1" dirty="0">
                <a:solidFill>
                  <a:schemeClr val="tx2"/>
                </a:solidFill>
                <a:latin typeface="Times New Roman" pitchFamily="18" charset="0"/>
                <a:cs typeface="Times New Roman" pitchFamily="18" charset="0"/>
              </a:rPr>
              <a:t>     Mẹ âu yếm nhìn Minh và bảo:</a:t>
            </a:r>
          </a:p>
          <a:p>
            <a:pPr marL="44450" algn="just">
              <a:defRPr/>
            </a:pPr>
            <a:r>
              <a:rPr lang="vi-VN" sz="1800" b="1" dirty="0">
                <a:solidFill>
                  <a:schemeClr val="tx2"/>
                </a:solidFill>
                <a:latin typeface="Times New Roman" pitchFamily="18" charset="0"/>
                <a:cs typeface="Times New Roman"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endParaRPr lang="en-US" sz="1800" dirty="0">
              <a:solidFill>
                <a:schemeClr val="tx2"/>
              </a:solidFill>
            </a:endParaRPr>
          </a:p>
        </p:txBody>
      </p:sp>
      <p:pic>
        <p:nvPicPr>
          <p:cNvPr id="12" name="Picture 11">
            <a:extLst>
              <a:ext uri="{FF2B5EF4-FFF2-40B4-BE49-F238E27FC236}">
                <a16:creationId xmlns:a16="http://schemas.microsoft.com/office/drawing/2014/main" xmlns="" id="{E3780E02-7BEF-D247-B4AA-1779EEAEB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 y="607642"/>
            <a:ext cx="304770" cy="216000"/>
          </a:xfrm>
          <a:prstGeom prst="rect">
            <a:avLst/>
          </a:prstGeom>
        </p:spPr>
      </p:pic>
      <p:pic>
        <p:nvPicPr>
          <p:cNvPr id="13" name="Picture 12">
            <a:extLst>
              <a:ext uri="{FF2B5EF4-FFF2-40B4-BE49-F238E27FC236}">
                <a16:creationId xmlns:a16="http://schemas.microsoft.com/office/drawing/2014/main" xmlns="" id="{090FF53D-4CDA-6640-943A-1CAEAE491CD4}"/>
              </a:ext>
            </a:extLst>
          </p:cNvPr>
          <p:cNvPicPr>
            <a:picLocks noChangeAspect="1"/>
          </p:cNvPicPr>
          <p:nvPr/>
        </p:nvPicPr>
        <p:blipFill>
          <a:blip r:embed="rId3" cstate="print">
            <a:duotone>
              <a:srgbClr val="FC7D77">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8425" y="1403632"/>
            <a:ext cx="288000" cy="216000"/>
          </a:xfrm>
          <a:prstGeom prst="rect">
            <a:avLst/>
          </a:prstGeom>
        </p:spPr>
      </p:pic>
      <p:pic>
        <p:nvPicPr>
          <p:cNvPr id="14" name="Picture 13">
            <a:extLst>
              <a:ext uri="{FF2B5EF4-FFF2-40B4-BE49-F238E27FC236}">
                <a16:creationId xmlns:a16="http://schemas.microsoft.com/office/drawing/2014/main" xmlns="" id="{1B54ABDA-D424-AF4C-B3E8-09955AA20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470" y="2729389"/>
            <a:ext cx="288000" cy="216000"/>
          </a:xfrm>
          <a:prstGeom prst="rect">
            <a:avLst/>
          </a:prstGeom>
        </p:spPr>
      </p:pic>
      <p:pic>
        <p:nvPicPr>
          <p:cNvPr id="15" name="Picture 14">
            <a:extLst>
              <a:ext uri="{FF2B5EF4-FFF2-40B4-BE49-F238E27FC236}">
                <a16:creationId xmlns:a16="http://schemas.microsoft.com/office/drawing/2014/main" xmlns="" id="{B6C575C9-71C4-8B42-9B85-A4148F8041AE}"/>
              </a:ext>
            </a:extLst>
          </p:cNvPr>
          <p:cNvPicPr>
            <a:picLocks noChangeAspect="1"/>
          </p:cNvPicPr>
          <p:nvPr/>
        </p:nvPicPr>
        <p:blipFill rotWithShape="1">
          <a:blip r:embed="rId6"/>
          <a:srcRect l="26090" t="28446" r="16812" b="22809"/>
          <a:stretch/>
        </p:blipFill>
        <p:spPr>
          <a:xfrm>
            <a:off x="328425" y="4444193"/>
            <a:ext cx="342793" cy="282804"/>
          </a:xfrm>
          <a:prstGeom prst="rect">
            <a:avLst/>
          </a:prstGeom>
        </p:spPr>
      </p:pic>
    </p:spTree>
    <p:extLst>
      <p:ext uri="{BB962C8B-B14F-4D97-AF65-F5344CB8AC3E}">
        <p14:creationId xmlns:p14="http://schemas.microsoft.com/office/powerpoint/2010/main" val="329713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A05FE84-F3FF-423B-ADA4-6F77209D652D}"/>
              </a:ext>
            </a:extLst>
          </p:cNvPr>
          <p:cNvSpPr/>
          <p:nvPr/>
        </p:nvSpPr>
        <p:spPr>
          <a:xfrm>
            <a:off x="2596479" y="1657350"/>
            <a:ext cx="3886200" cy="1569660"/>
          </a:xfrm>
          <a:prstGeom prst="rect">
            <a:avLst/>
          </a:prstGeom>
        </p:spPr>
        <p:txBody>
          <a:bodyPr wrap="square" lIns="91440" tIns="45720" rIns="91440" bIns="45720">
            <a:spAutoFit/>
          </a:bodyPr>
          <a:lstStyle/>
          <a:p>
            <a:pPr marL="44450" algn="ctr">
              <a:lnSpc>
                <a:spcPct val="150000"/>
              </a:lnSpc>
              <a:defRPr/>
            </a:pPr>
            <a:r>
              <a:rPr lang="en-US" sz="3200" dirty="0" smtClean="0">
                <a:latin typeface="Times New Roman" panose="02020603050405020304" pitchFamily="18" charset="0"/>
                <a:cs typeface="Times New Roman" panose="02020603050405020304" pitchFamily="18" charset="0"/>
              </a:rPr>
              <a:t>dập dờn</a:t>
            </a:r>
          </a:p>
          <a:p>
            <a:pPr marL="44450" algn="ctr">
              <a:lnSpc>
                <a:spcPct val="150000"/>
              </a:lnSpc>
              <a:defRPr/>
            </a:pPr>
            <a:r>
              <a:rPr lang="en-US" sz="3200" dirty="0" smtClean="0">
                <a:latin typeface="Times New Roman" panose="02020603050405020304" pitchFamily="18" charset="0"/>
                <a:cs typeface="Times New Roman" panose="02020603050405020304" pitchFamily="18" charset="0"/>
              </a:rPr>
              <a:t>          ra hoa kết trái</a:t>
            </a:r>
            <a:endParaRPr lang="vi-VN"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3C8FAFC-C1D0-49BB-A45E-D744951A028F}"/>
              </a:ext>
            </a:extLst>
          </p:cNvPr>
          <p:cNvSpPr txBox="1"/>
          <p:nvPr/>
        </p:nvSpPr>
        <p:spPr>
          <a:xfrm>
            <a:off x="3505200" y="133350"/>
            <a:ext cx="2068758" cy="742511"/>
          </a:xfrm>
          <a:prstGeom prst="rect">
            <a:avLst/>
          </a:prstGeom>
          <a:noFill/>
        </p:spPr>
        <p:txBody>
          <a:bodyPr wrap="square" lIns="91440" tIns="45720" rIns="91440" bIns="45720" rtlCol="0">
            <a:spAutoFit/>
          </a:bodyPr>
          <a:lstStyle/>
          <a:p>
            <a:pPr algn="ctr" defTabSz="914399">
              <a:lnSpc>
                <a:spcPct val="150000"/>
              </a:lnSpc>
              <a:defRPr/>
            </a:pPr>
            <a:r>
              <a:rPr lang="en-US" sz="3200" b="1" dirty="0" smtClean="0">
                <a:solidFill>
                  <a:srgbClr val="002060"/>
                </a:solidFill>
                <a:latin typeface="Times New Roman" pitchFamily="18" charset="0"/>
                <a:cs typeface="Times New Roman" pitchFamily="18" charset="0"/>
              </a:rPr>
              <a:t>Từ ngữ</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408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1456</Words>
  <Application>Microsoft Office PowerPoint</Application>
  <PresentationFormat>On-screen Show (16:9)</PresentationFormat>
  <Paragraphs>103</Paragraphs>
  <Slides>19</Slides>
  <Notes>1</Notes>
  <HiddenSlides>0</HiddenSlides>
  <MMClips>4</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    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43</cp:revision>
  <dcterms:created xsi:type="dcterms:W3CDTF">2023-02-03T12:52:35Z</dcterms:created>
  <dcterms:modified xsi:type="dcterms:W3CDTF">2023-02-07T15:47:28Z</dcterms:modified>
</cp:coreProperties>
</file>