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1"/>
  </p:notesMasterIdLst>
  <p:sldIdLst>
    <p:sldId id="338" r:id="rId4"/>
    <p:sldId id="349" r:id="rId5"/>
    <p:sldId id="318" r:id="rId6"/>
    <p:sldId id="339" r:id="rId7"/>
    <p:sldId id="319" r:id="rId8"/>
    <p:sldId id="320" r:id="rId9"/>
    <p:sldId id="321" r:id="rId10"/>
    <p:sldId id="322" r:id="rId11"/>
    <p:sldId id="340" r:id="rId12"/>
    <p:sldId id="323" r:id="rId13"/>
    <p:sldId id="325" r:id="rId14"/>
    <p:sldId id="344" r:id="rId15"/>
    <p:sldId id="343" r:id="rId16"/>
    <p:sldId id="345" r:id="rId17"/>
    <p:sldId id="346" r:id="rId18"/>
    <p:sldId id="303"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A4BD3-D90C-337C-4BBD-971778484E1C}"/>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3" name="Footer Placeholder 2">
            <a:extLst>
              <a:ext uri="{FF2B5EF4-FFF2-40B4-BE49-F238E27FC236}">
                <a16:creationId xmlns:a16="http://schemas.microsoft.com/office/drawing/2014/main" id="{4B7A6069-1A16-A437-78CB-1D6ACCBACF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CCBAFF0-25AC-77B0-0837-8D0C33B56A1C}"/>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316763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6F08-2049-6787-FE52-C410BCF841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8E1D7-8AE6-D96A-CC15-73E5CFBFE6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5A4C-E828-F409-A0AE-767217BCD8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9C1A0-DFED-5B47-EEEE-E626729C9F5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6" name="Footer Placeholder 5">
            <a:extLst>
              <a:ext uri="{FF2B5EF4-FFF2-40B4-BE49-F238E27FC236}">
                <a16:creationId xmlns:a16="http://schemas.microsoft.com/office/drawing/2014/main" id="{18CDD387-908F-DC5F-DD2D-4694154AF3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B39C54-0C58-EF52-AF48-9236E66A689B}"/>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928293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327A-BBC3-810B-FA78-499ACF1B4E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85931B-CC56-BBF5-C609-8450761997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602FE-5ED2-E4A8-C12E-2C7F7E0F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DFF73-55E3-DC00-F8F7-E94CAE635401}"/>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6" name="Footer Placeholder 5">
            <a:extLst>
              <a:ext uri="{FF2B5EF4-FFF2-40B4-BE49-F238E27FC236}">
                <a16:creationId xmlns:a16="http://schemas.microsoft.com/office/drawing/2014/main" id="{3D23A679-3A6D-761E-C830-D7BCB06D0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31DD29-DFF7-4AF0-C93F-B8D086E2100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04650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7D38-6522-F869-9E2C-092D37E536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76F8B-8E19-C81F-BE3B-D0580AA43D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7183E-37F9-456F-BE9B-112D702B059D}"/>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5" name="Footer Placeholder 4">
            <a:extLst>
              <a:ext uri="{FF2B5EF4-FFF2-40B4-BE49-F238E27FC236}">
                <a16:creationId xmlns:a16="http://schemas.microsoft.com/office/drawing/2014/main" id="{41F8B042-3192-35FE-4BCE-A74E5584D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A0E98-5D72-12FC-C306-75F44AE72611}"/>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385069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4BE3E-53E1-F5C1-2940-4A0653AAB3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7DDB92-BE1F-734C-0685-F9991B1BCB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2B5B8-FAA8-2332-1072-E4664882B7E8}"/>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5" name="Footer Placeholder 4">
            <a:extLst>
              <a:ext uri="{FF2B5EF4-FFF2-40B4-BE49-F238E27FC236}">
                <a16:creationId xmlns:a16="http://schemas.microsoft.com/office/drawing/2014/main" id="{C30ABED9-5080-EC70-5307-99B0766C7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9FE503-1C2E-D0FF-3607-8F31B3C9E2BA}"/>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578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2024/2/23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2024/2/23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5A63-084E-6FD2-4FCB-16711021E8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5B636-5F3F-21F3-106E-77DB7A9328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FC4B5-B240-77C2-E4CB-C85A7D654B66}"/>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5" name="Footer Placeholder 4">
            <a:extLst>
              <a:ext uri="{FF2B5EF4-FFF2-40B4-BE49-F238E27FC236}">
                <a16:creationId xmlns:a16="http://schemas.microsoft.com/office/drawing/2014/main" id="{328CE7F6-FCED-5AB9-1C49-EE2134591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E1262C-5E0A-4D45-19AC-3FAAF555DAD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4085051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5A63-084E-6FD2-4FCB-16711021E8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5B636-5F3F-21F3-106E-77DB7A9328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FC4B5-B240-77C2-E4CB-C85A7D654B66}"/>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5" name="Footer Placeholder 4">
            <a:extLst>
              <a:ext uri="{FF2B5EF4-FFF2-40B4-BE49-F238E27FC236}">
                <a16:creationId xmlns:a16="http://schemas.microsoft.com/office/drawing/2014/main" id="{328CE7F6-FCED-5AB9-1C49-EE2134591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E1262C-5E0A-4D45-19AC-3FAAF555DAD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757577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6EE4-4F4B-E1AB-D451-302D7D9FE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83473FA-546A-0240-D42E-438C9CF9FF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5DACC-D05E-49F2-8E22-C74CECB2CF2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5" name="Footer Placeholder 4">
            <a:extLst>
              <a:ext uri="{FF2B5EF4-FFF2-40B4-BE49-F238E27FC236}">
                <a16:creationId xmlns:a16="http://schemas.microsoft.com/office/drawing/2014/main" id="{CA8F2095-B371-1693-98DA-8417282638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8D5331-5A6E-67DA-388B-5F59C87F3556}"/>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27458831-37E3-A2C0-8857-F12970EB5B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67820" y="-306004"/>
            <a:ext cx="2667820" cy="2667820"/>
          </a:xfrm>
          <a:prstGeom prst="rect">
            <a:avLst/>
          </a:prstGeom>
        </p:spPr>
      </p:pic>
    </p:spTree>
    <p:extLst>
      <p:ext uri="{BB962C8B-B14F-4D97-AF65-F5344CB8AC3E}">
        <p14:creationId xmlns:p14="http://schemas.microsoft.com/office/powerpoint/2010/main" val="5804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C34-AD01-933A-9A17-91FEE66474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C5A3C-DF7B-CA62-FF14-B3F5834D65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0D9CE-68FD-7370-93CB-EA95C5B8B2BE}"/>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5" name="Footer Placeholder 4">
            <a:extLst>
              <a:ext uri="{FF2B5EF4-FFF2-40B4-BE49-F238E27FC236}">
                <a16:creationId xmlns:a16="http://schemas.microsoft.com/office/drawing/2014/main" id="{5A51FD0D-9E41-734E-9A69-12BA58659E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52E2AC-4D16-0159-7FAB-519167A8887D}"/>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52915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625D-E2BE-4704-B3C0-9A522B75BB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B3207A-A9AF-279E-B3E4-C53B797ED72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32F70-5C74-BD45-6B90-82F3A62866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1F59D-BECA-CB7B-49EE-FC0ED2D974E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6" name="Footer Placeholder 5">
            <a:extLst>
              <a:ext uri="{FF2B5EF4-FFF2-40B4-BE49-F238E27FC236}">
                <a16:creationId xmlns:a16="http://schemas.microsoft.com/office/drawing/2014/main" id="{BA97EA14-0FAB-C9F7-19C0-F856F9954A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BAD922-5F1E-6868-F1CD-DF73DEFC0A35}"/>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575411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DDA5-B2B5-A5A5-C408-831C9A91313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C60051A-4ED4-B79D-F8D2-ACE087563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1FF595-F914-899B-24E1-9FED0CDFC9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0F335-6573-7D75-7895-93464EB6E1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F8D16-7196-340B-0CB7-48B433FADA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84E9A-F4DB-5E7C-CFDA-6162FE508640}"/>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8" name="Footer Placeholder 7">
            <a:extLst>
              <a:ext uri="{FF2B5EF4-FFF2-40B4-BE49-F238E27FC236}">
                <a16:creationId xmlns:a16="http://schemas.microsoft.com/office/drawing/2014/main" id="{6ECA5F23-4373-2355-0D9B-9FDAC489D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7E6F8F-E131-0C0A-1349-2C49E00A70F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0704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A0C0-2549-6967-E274-E5391C6CB1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E1A3E0-F986-E38F-7219-F8F1513F14F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2/23/2024</a:t>
            </a:fld>
            <a:endParaRPr lang="en-US"/>
          </a:p>
        </p:txBody>
      </p:sp>
      <p:sp>
        <p:nvSpPr>
          <p:cNvPr id="4" name="Footer Placeholder 3">
            <a:extLst>
              <a:ext uri="{FF2B5EF4-FFF2-40B4-BE49-F238E27FC236}">
                <a16:creationId xmlns:a16="http://schemas.microsoft.com/office/drawing/2014/main" id="{7361D44E-A01D-6A52-78BE-D80D9641C6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04EB9E-5F28-B1E3-0EE1-01B13C1A1892}"/>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53431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6"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845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2024/2/23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6.png"/><Relationship Id="rId7"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6.png"/><Relationship Id="rId7"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6" name="Text Box 1">
            <a:extLst>
              <a:ext uri="{FF2B5EF4-FFF2-40B4-BE49-F238E27FC236}">
                <a16:creationId xmlns:a16="http://schemas.microsoft.com/office/drawing/2014/main" id="{804E1E76-B4AB-4790-9D3A-27538BD9F5E1}"/>
              </a:ext>
            </a:extLst>
          </p:cNvPr>
          <p:cNvSpPr txBox="1"/>
          <p:nvPr/>
        </p:nvSpPr>
        <p:spPr>
          <a:xfrm>
            <a:off x="5743575" y="1595393"/>
            <a:ext cx="5895975" cy="353943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571500" indent="-571500" algn="just">
              <a:buFont typeface="Arial" panose="020B0604020202020204" pitchFamily="34" charset="0"/>
              <a:buChar char="•"/>
            </a:pPr>
            <a:r>
              <a:rPr lang="vi-VN" sz="2800" b="1" dirty="0">
                <a:solidFill>
                  <a:schemeClr val="accent5"/>
                </a:solidFill>
                <a:latin typeface="Times New Roman" panose="02020603050405020304" pitchFamily="18" charset="0"/>
                <a:cs typeface="Times New Roman" panose="02020603050405020304" pitchFamily="18" charset="0"/>
              </a:rPr>
              <a:t>Động mạch: đưa máu từ tim đến các cơ quan.</a:t>
            </a:r>
          </a:p>
          <a:p>
            <a:pPr marL="571500" indent="-571500" algn="just">
              <a:buFont typeface="Arial" panose="020B0604020202020204" pitchFamily="34" charset="0"/>
              <a:buChar char="•"/>
            </a:pPr>
            <a:r>
              <a:rPr lang="vi-VN" sz="2800" b="1" dirty="0">
                <a:solidFill>
                  <a:schemeClr val="accent5"/>
                </a:solidFill>
                <a:latin typeface="Times New Roman" panose="02020603050405020304" pitchFamily="18" charset="0"/>
                <a:cs typeface="Times New Roman" panose="02020603050405020304" pitchFamily="18" charset="0"/>
              </a:rPr>
              <a:t>Tĩnh mạch: đưa máu từ các cơ quan của cơ thể về tim.</a:t>
            </a:r>
          </a:p>
          <a:p>
            <a:pPr marL="571500" indent="-571500" algn="just">
              <a:buFont typeface="Arial" panose="020B0604020202020204" pitchFamily="34" charset="0"/>
              <a:buChar char="•"/>
            </a:pPr>
            <a:r>
              <a:rPr lang="vi-VN" sz="2800" b="1" dirty="0">
                <a:solidFill>
                  <a:schemeClr val="accent5"/>
                </a:solidFill>
                <a:latin typeface="Times New Roman" panose="02020603050405020304" pitchFamily="18" charset="0"/>
                <a:cs typeface="Times New Roman" panose="02020603050405020304" pitchFamily="18" charset="0"/>
              </a:rPr>
              <a:t>Mao mạch: nối động mạch với tĩnh mạch.</a:t>
            </a:r>
          </a:p>
          <a:p>
            <a:pPr marL="571500" indent="-571500" algn="just">
              <a:buFont typeface="Arial" panose="020B0604020202020204" pitchFamily="34" charset="0"/>
              <a:buChar char="•"/>
            </a:pPr>
            <a:r>
              <a:rPr lang="vi-VN" sz="2800" b="1" dirty="0">
                <a:solidFill>
                  <a:schemeClr val="accent5"/>
                </a:solidFill>
                <a:latin typeface="Times New Roman" panose="02020603050405020304" pitchFamily="18" charset="0"/>
                <a:cs typeface="Times New Roman" panose="02020603050405020304" pitchFamily="18" charset="0"/>
              </a:rPr>
              <a:t>Tim: co bóp, đẩy máu đi khắp cơ thể.</a:t>
            </a:r>
          </a:p>
        </p:txBody>
      </p:sp>
      <p:pic>
        <p:nvPicPr>
          <p:cNvPr id="37" name="Content Placeholder 4" descr="—Pngtree—finger previous_3549984">
            <a:extLst>
              <a:ext uri="{FF2B5EF4-FFF2-40B4-BE49-F238E27FC236}">
                <a16:creationId xmlns:a16="http://schemas.microsoft.com/office/drawing/2014/main" id="{669C6527-82A1-449E-AE9C-42C2A0FCC564}"/>
              </a:ext>
            </a:extLst>
          </p:cNvPr>
          <p:cNvPicPr>
            <a:picLocks noChangeAspect="1"/>
          </p:cNvPicPr>
          <p:nvPr/>
        </p:nvPicPr>
        <p:blipFill>
          <a:blip r:embed="rId7"/>
          <a:stretch>
            <a:fillRect/>
          </a:stretch>
        </p:blipFill>
        <p:spPr>
          <a:xfrm flipH="1">
            <a:off x="5753875" y="295275"/>
            <a:ext cx="1696085" cy="1713865"/>
          </a:xfrm>
          <a:prstGeom prst="rect">
            <a:avLst/>
          </a:prstGeom>
        </p:spPr>
      </p:pic>
      <p:pic>
        <p:nvPicPr>
          <p:cNvPr id="39" name="Picture 38">
            <a:extLst>
              <a:ext uri="{FF2B5EF4-FFF2-40B4-BE49-F238E27FC236}">
                <a16:creationId xmlns:a16="http://schemas.microsoft.com/office/drawing/2014/main" id="{63046AD3-41DA-400B-B64A-AB9B942EE47F}"/>
              </a:ext>
            </a:extLst>
          </p:cNvPr>
          <p:cNvPicPr>
            <a:picLocks noChangeAspect="1"/>
          </p:cNvPicPr>
          <p:nvPr/>
        </p:nvPicPr>
        <p:blipFill>
          <a:blip r:embed="rId8"/>
          <a:stretch>
            <a:fillRect/>
          </a:stretch>
        </p:blipFill>
        <p:spPr>
          <a:xfrm>
            <a:off x="847725" y="1120242"/>
            <a:ext cx="4576762" cy="4482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accent5"/>
                  </a:solidFill>
                  <a:latin typeface="Times New Roman" panose="02020603050405020304" pitchFamily="18" charset="0"/>
                  <a:cs typeface="Times New Roman" panose="02020603050405020304" pitchFamily="18" charset="0"/>
                </a:rPr>
                <a:t>Nếu tim ngừng đập cơ thể sẽ như thế nào?</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200906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2800" dirty="0">
                <a:solidFill>
                  <a:schemeClr val="accent2"/>
                </a:solidFill>
                <a:latin typeface="Times New Roman" panose="02020603050405020304" pitchFamily="18" charset="0"/>
                <a:cs typeface="Times New Roman" panose="02020603050405020304" pitchFamily="18" charset="0"/>
              </a:rPr>
              <a:t>Nếu tim ngừng đập cơ thể mất tri giác và ngừng thở, mạch không bắt được, huyết áp không đo được, sẽ dẫn đến tử vong chỉ trong vòng vài phút.</a:t>
            </a:r>
            <a:endParaRPr kumimoji="0" lang="en-US" sz="28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id="{42902C62-6602-4769-B590-3DE1D02343E4}"/>
              </a:ext>
            </a:extLst>
          </p:cNvPr>
          <p:cNvPicPr>
            <a:picLocks noChangeAspect="1"/>
          </p:cNvPicPr>
          <p:nvPr/>
        </p:nvPicPr>
        <p:blipFill>
          <a:blip r:embed="rId7"/>
          <a:stretch>
            <a:fillRect/>
          </a:stretch>
        </p:blipFill>
        <p:spPr>
          <a:xfrm>
            <a:off x="704850" y="1285875"/>
            <a:ext cx="10681368" cy="3238500"/>
          </a:xfrm>
          <a:prstGeom prst="rect">
            <a:avLst/>
          </a:prstGeom>
        </p:spPr>
      </p:pic>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Cơ quan tuần hoàn có chức năng gì?</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105560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2800" dirty="0">
                <a:solidFill>
                  <a:schemeClr val="accent2"/>
                </a:solidFill>
                <a:latin typeface="Times New Roman" panose="02020603050405020304" pitchFamily="18" charset="0"/>
                <a:cs typeface="Times New Roman" panose="02020603050405020304" pitchFamily="18" charset="0"/>
              </a:rPr>
              <a:t>Cơ quan tuần hoàn vận chuyển máu đi khắp cơ thể.</a:t>
            </a:r>
            <a:endParaRPr kumimoji="0" lang="en-US" sz="28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384995"/>
          </a:xfrm>
          <a:prstGeom prst="rect">
            <a:avLst/>
          </a:prstGeom>
          <a:noFill/>
        </p:spPr>
        <p:txBody>
          <a:bodyPr wrap="square">
            <a:spAutoFit/>
          </a:bodyPr>
          <a:lstStyle/>
          <a:p>
            <a:pPr algn="just"/>
            <a:r>
              <a:rPr lang="en-US" sz="2800" b="1" dirty="0" err="1">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nêu lại các bộ phận của cơ quan tuần hoàn.</a:t>
            </a:r>
            <a:endParaRPr lang="en-US" sz="2800" b="1" dirty="0">
              <a:solidFill>
                <a:schemeClr val="accent5"/>
              </a:solidFill>
              <a:latin typeface="Times New Roman" panose="02020603050405020304" pitchFamily="18" charset="0"/>
              <a:cs typeface="Times New Roman" panose="02020603050405020304"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9" name="Rectangle: Rounded Corners 8">
            <a:extLst>
              <a:ext uri="{FF2B5EF4-FFF2-40B4-BE49-F238E27FC236}">
                <a16:creationId xmlns:a16="http://schemas.microsoft.com/office/drawing/2014/main" id="{76801C7F-FDBB-6297-24CF-9B8ECADD78BC}"/>
              </a:ext>
            </a:extLst>
          </p:cNvPr>
          <p:cNvSpPr/>
          <p:nvPr/>
        </p:nvSpPr>
        <p:spPr>
          <a:xfrm>
            <a:off x="304800" y="158044"/>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40F49DE-7E8E-B530-3EE1-92B2BF1A366E}"/>
              </a:ext>
            </a:extLst>
          </p:cNvPr>
          <p:cNvGrpSpPr/>
          <p:nvPr/>
        </p:nvGrpSpPr>
        <p:grpSpPr>
          <a:xfrm>
            <a:off x="3619903" y="406401"/>
            <a:ext cx="4974772" cy="1107996"/>
            <a:chOff x="3608614" y="0"/>
            <a:chExt cx="4974772" cy="1107996"/>
          </a:xfrm>
        </p:grpSpPr>
        <p:sp>
          <p:nvSpPr>
            <p:cNvPr id="13" name="TextBox 5">
              <a:extLst>
                <a:ext uri="{FF2B5EF4-FFF2-40B4-BE49-F238E27FC236}">
                  <a16:creationId xmlns:a16="http://schemas.microsoft.com/office/drawing/2014/main" id="{0E582B62-C2EA-D2BE-0925-541898543F41}"/>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0">
                    <a:solidFill>
                      <a:prstClr val="white"/>
                    </a:solidFill>
                  </a:ln>
                  <a:solidFill>
                    <a:prstClr val="black"/>
                  </a:solidFill>
                  <a:effectLst/>
                  <a:uLnTx/>
                  <a:uFillTx/>
                  <a:latin typeface="UVN Banh Mi" pitchFamily="2" charset="0"/>
                  <a:ea typeface="+mn-ea"/>
                  <a:cs typeface="+mn-cs"/>
                </a:rPr>
                <a:t>DẶN DÒ</a:t>
              </a:r>
            </a:p>
          </p:txBody>
        </p:sp>
        <p:sp>
          <p:nvSpPr>
            <p:cNvPr id="14" name="TextBox 6">
              <a:extLst>
                <a:ext uri="{FF2B5EF4-FFF2-40B4-BE49-F238E27FC236}">
                  <a16:creationId xmlns:a16="http://schemas.microsoft.com/office/drawing/2014/main" id="{8A3184BB-3321-B4B3-030F-F4D3160A17C5}"/>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grpSp>
      <p:sp>
        <p:nvSpPr>
          <p:cNvPr id="15" name="TextBox 7">
            <a:extLst>
              <a:ext uri="{FF2B5EF4-FFF2-40B4-BE49-F238E27FC236}">
                <a16:creationId xmlns:a16="http://schemas.microsoft.com/office/drawing/2014/main" id="{84771D71-1D4D-269E-C335-F67356614C04}"/>
              </a:ext>
            </a:extLst>
          </p:cNvPr>
          <p:cNvSpPr txBox="1"/>
          <p:nvPr/>
        </p:nvSpPr>
        <p:spPr>
          <a:xfrm>
            <a:off x="1876156" y="1806361"/>
            <a:ext cx="9350029" cy="6612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noProof="0" dirty="0">
                <a:ln>
                  <a:noFill/>
                </a:ln>
                <a:solidFill>
                  <a:schemeClr val="accent5"/>
                </a:solidFill>
                <a:effectLst/>
                <a:uLnTx/>
                <a:uFillTx/>
                <a:latin typeface="Times New Roman" panose="02020603050405020304" pitchFamily="18" charset="0"/>
                <a:cs typeface="Times New Roman" panose="02020603050405020304" pitchFamily="18" charset="0"/>
              </a:rPr>
              <a:t> BÀI CŨ VÀ LÀM BÀI TẬP.</a:t>
            </a:r>
            <a:endParaRPr kumimoji="0" lang="en-US" sz="2800" b="0"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D67714-97DE-1C09-B246-5E3C0F58974B}"/>
              </a:ext>
            </a:extLst>
          </p:cNvPr>
          <p:cNvPicPr>
            <a:picLocks noChangeAspect="1"/>
          </p:cNvPicPr>
          <p:nvPr/>
        </p:nvPicPr>
        <p:blipFill>
          <a:blip r:embed="rId3"/>
          <a:stretch>
            <a:fillRect/>
          </a:stretch>
        </p:blipFill>
        <p:spPr>
          <a:xfrm rot="737208" flipH="1">
            <a:off x="684042" y="1723710"/>
            <a:ext cx="919996" cy="919996"/>
          </a:xfrm>
          <a:prstGeom prst="rect">
            <a:avLst/>
          </a:prstGeom>
        </p:spPr>
      </p:pic>
      <p:sp>
        <p:nvSpPr>
          <p:cNvPr id="17" name="TextBox 9">
            <a:extLst>
              <a:ext uri="{FF2B5EF4-FFF2-40B4-BE49-F238E27FC236}">
                <a16:creationId xmlns:a16="http://schemas.microsoft.com/office/drawing/2014/main" id="{0F70A14B-A384-B0C5-F05B-A18B0B8CD241}"/>
              </a:ext>
            </a:extLst>
          </p:cNvPr>
          <p:cNvSpPr txBox="1"/>
          <p:nvPr/>
        </p:nvSpPr>
        <p:spPr>
          <a:xfrm>
            <a:off x="1876156" y="2787373"/>
            <a:ext cx="9350029" cy="6612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800" noProof="0" dirty="0">
                <a:solidFill>
                  <a:schemeClr val="accent5"/>
                </a:solidFill>
                <a:latin typeface="Times New Roman" panose="02020603050405020304" pitchFamily="18" charset="0"/>
                <a:cs typeface="Times New Roman" panose="02020603050405020304" pitchFamily="18" charset="0"/>
              </a:rPr>
              <a:t>ĐỌC TRƯỚC BÀI MỚI.</a:t>
            </a:r>
            <a:endParaRPr kumimoji="0" lang="en-US" sz="2800" b="0"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3F6E2371-BF05-AEBC-CCBF-C912E50DE3CE}"/>
              </a:ext>
            </a:extLst>
          </p:cNvPr>
          <p:cNvPicPr>
            <a:picLocks noChangeAspect="1"/>
          </p:cNvPicPr>
          <p:nvPr/>
        </p:nvPicPr>
        <p:blipFill>
          <a:blip r:embed="rId3"/>
          <a:stretch>
            <a:fillRect/>
          </a:stretch>
        </p:blipFill>
        <p:spPr>
          <a:xfrm rot="737208" flipH="1">
            <a:off x="684042" y="2704722"/>
            <a:ext cx="919996" cy="919996"/>
          </a:xfrm>
          <a:prstGeom prst="rect">
            <a:avLst/>
          </a:prstGeom>
        </p:spPr>
      </p:pic>
      <p:pic>
        <p:nvPicPr>
          <p:cNvPr id="23" name="Graphic 15">
            <a:extLst>
              <a:ext uri="{FF2B5EF4-FFF2-40B4-BE49-F238E27FC236}">
                <a16:creationId xmlns:a16="http://schemas.microsoft.com/office/drawing/2014/main" id="{EF2CBFC1-11C3-C803-B627-CD0562644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883268" y="1399708"/>
            <a:ext cx="4737630" cy="5063181"/>
          </a:xfrm>
          <a:prstGeom prst="rect">
            <a:avLst/>
          </a:prstGeom>
        </p:spPr>
      </p:pic>
    </p:spTree>
    <p:extLst>
      <p:ext uri="{BB962C8B-B14F-4D97-AF65-F5344CB8AC3E}">
        <p14:creationId xmlns:p14="http://schemas.microsoft.com/office/powerpoint/2010/main" val="3563442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25500"/>
            <a:ext cx="9144000" cy="1655762"/>
          </a:xfrm>
        </p:spPr>
        <p:txBody>
          <a:bodyPr/>
          <a:lstStyle/>
          <a:p>
            <a:r>
              <a:rPr lang="en-US" sz="4400" u="sng" dirty="0" err="1">
                <a:solidFill>
                  <a:schemeClr val="accent5"/>
                </a:solidFill>
                <a:latin typeface="Times New Roman" panose="02020603050405020304" pitchFamily="18" charset="0"/>
                <a:cs typeface="Times New Roman" panose="02020603050405020304" pitchFamily="18" charset="0"/>
              </a:rPr>
              <a:t>Tự</a:t>
            </a:r>
            <a:r>
              <a:rPr lang="en-US" sz="4400" u="sng" dirty="0">
                <a:solidFill>
                  <a:schemeClr val="accent5"/>
                </a:solidFill>
                <a:latin typeface="Times New Roman" panose="02020603050405020304" pitchFamily="18" charset="0"/>
                <a:cs typeface="Times New Roman" panose="02020603050405020304" pitchFamily="18" charset="0"/>
              </a:rPr>
              <a:t> </a:t>
            </a:r>
            <a:r>
              <a:rPr lang="en-US" sz="4400" u="sng" dirty="0" err="1">
                <a:solidFill>
                  <a:schemeClr val="accent5"/>
                </a:solidFill>
                <a:latin typeface="Times New Roman" panose="02020603050405020304" pitchFamily="18" charset="0"/>
                <a:cs typeface="Times New Roman" panose="02020603050405020304" pitchFamily="18" charset="0"/>
              </a:rPr>
              <a:t>nhiên</a:t>
            </a:r>
            <a:r>
              <a:rPr lang="en-US" sz="4400" u="sng" dirty="0">
                <a:solidFill>
                  <a:schemeClr val="accent5"/>
                </a:solidFill>
                <a:latin typeface="Times New Roman" panose="02020603050405020304" pitchFamily="18" charset="0"/>
                <a:cs typeface="Times New Roman" panose="02020603050405020304" pitchFamily="18" charset="0"/>
              </a:rPr>
              <a:t> </a:t>
            </a:r>
            <a:r>
              <a:rPr lang="en-US" sz="4400" u="sng" dirty="0" err="1">
                <a:solidFill>
                  <a:schemeClr val="accent5"/>
                </a:solidFill>
                <a:latin typeface="Times New Roman" panose="02020603050405020304" pitchFamily="18" charset="0"/>
                <a:cs typeface="Times New Roman" panose="02020603050405020304" pitchFamily="18" charset="0"/>
              </a:rPr>
              <a:t>và</a:t>
            </a:r>
            <a:r>
              <a:rPr lang="en-US" sz="4400" u="sng" dirty="0">
                <a:solidFill>
                  <a:schemeClr val="accent5"/>
                </a:solidFill>
                <a:latin typeface="Times New Roman" panose="02020603050405020304" pitchFamily="18" charset="0"/>
                <a:cs typeface="Times New Roman" panose="02020603050405020304" pitchFamily="18" charset="0"/>
              </a:rPr>
              <a:t> </a:t>
            </a:r>
            <a:r>
              <a:rPr lang="en-US" sz="4400" u="sng" dirty="0" err="1">
                <a:solidFill>
                  <a:schemeClr val="accent5"/>
                </a:solidFill>
                <a:latin typeface="Times New Roman" panose="02020603050405020304" pitchFamily="18" charset="0"/>
                <a:cs typeface="Times New Roman" panose="02020603050405020304" pitchFamily="18" charset="0"/>
              </a:rPr>
              <a:t>Xã</a:t>
            </a:r>
            <a:r>
              <a:rPr lang="en-US" sz="4400" u="sng" dirty="0">
                <a:solidFill>
                  <a:schemeClr val="accent5"/>
                </a:solidFill>
                <a:latin typeface="Times New Roman" panose="02020603050405020304" pitchFamily="18" charset="0"/>
                <a:cs typeface="Times New Roman" panose="02020603050405020304" pitchFamily="18" charset="0"/>
              </a:rPr>
              <a:t> </a:t>
            </a:r>
            <a:r>
              <a:rPr lang="en-US" sz="4400" u="sng" dirty="0" err="1">
                <a:solidFill>
                  <a:schemeClr val="accent5"/>
                </a:solidFill>
                <a:latin typeface="Times New Roman" panose="02020603050405020304" pitchFamily="18" charset="0"/>
                <a:cs typeface="Times New Roman" panose="02020603050405020304" pitchFamily="18" charset="0"/>
              </a:rPr>
              <a:t>hội</a:t>
            </a:r>
            <a:r>
              <a:rPr lang="en-US" sz="4400" u="sng" dirty="0">
                <a:solidFill>
                  <a:schemeClr val="accent5"/>
                </a:solidFill>
                <a:latin typeface="Times New Roman" panose="02020603050405020304" pitchFamily="18" charset="0"/>
                <a:cs typeface="Times New Roman" panose="02020603050405020304" pitchFamily="18" charset="0"/>
              </a:rPr>
              <a:t>:</a:t>
            </a:r>
          </a:p>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20: </a:t>
            </a:r>
            <a:r>
              <a:rPr lang="en-US" sz="3600" b="1" dirty="0" err="1">
                <a:solidFill>
                  <a:srgbClr val="FF0000"/>
                </a:solidFill>
                <a:latin typeface="Times New Roman" panose="02020603050405020304" pitchFamily="18" charset="0"/>
                <a:cs typeface="Times New Roman" panose="02020603050405020304" pitchFamily="18" charset="0"/>
              </a:rPr>
              <a:t>Cơ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tuần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48480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384995"/>
          </a:xfrm>
          <a:prstGeom prst="rect">
            <a:avLst/>
          </a:prstGeom>
          <a:noFill/>
        </p:spPr>
        <p:txBody>
          <a:bodyPr wrap="square">
            <a:spAutoFit/>
          </a:bodyPr>
          <a:lstStyle/>
          <a:p>
            <a:r>
              <a:rPr lang="vi-VN" sz="2800" b="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Em hãy đặt tay lên ngực trái hoặc lên cổ và ấn nhẹ em cảm thấy như thế nào?</a:t>
            </a:r>
            <a:endParaRPr lang="en-US" sz="2800" b="1" dirty="0">
              <a:solidFill>
                <a:schemeClr val="accent5"/>
              </a:solidFill>
              <a:latin typeface="Times New Roman" panose="02020603050405020304" pitchFamily="18" charset="0"/>
              <a:cs typeface="Times New Roman" panose="02020603050405020304"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schemeClr val="accent5"/>
                </a:solidFill>
                <a:latin typeface="Times New Roman" panose="02020603050405020304" pitchFamily="18" charset="0"/>
                <a:cs typeface="Times New Roman" panose="02020603050405020304" pitchFamily="18" charset="0"/>
              </a:rPr>
              <a:t>1</a:t>
            </a:r>
            <a:r>
              <a:rPr lang="en-US" sz="2800" b="1" dirty="0">
                <a:solidFill>
                  <a:schemeClr val="accent5"/>
                </a:solidFill>
                <a:latin typeface="Times New Roman" panose="02020603050405020304" pitchFamily="18" charset="0"/>
                <a:cs typeface="Times New Roman" panose="02020603050405020304" pitchFamily="18" charset="0"/>
              </a:rPr>
              <a:t>.</a:t>
            </a:r>
            <a:r>
              <a:rPr lang="vi-VN" sz="2800" b="1" dirty="0">
                <a:solidFill>
                  <a:schemeClr val="accent5"/>
                </a:solidFill>
                <a:latin typeface="Times New Roman" panose="02020603050405020304" pitchFamily="18" charset="0"/>
                <a:cs typeface="Times New Roman" panose="02020603050405020304" pitchFamily="18" charset="0"/>
              </a:rPr>
              <a:t> Quan sát hình, chỉ và nói tên các bộ phận chính của cơ quan tuần hoàn.</a:t>
            </a:r>
            <a:endParaRPr lang="en-GB" sz="2800" b="1" dirty="0">
              <a:solidFill>
                <a:schemeClr val="accent5"/>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656539"/>
            </a:xfrm>
            <a:prstGeom prst="rect">
              <a:avLst/>
            </a:prstGeom>
            <a:noFill/>
          </p:spPr>
          <p:txBody>
            <a:bodyPr wrap="square" rtlCol="0">
              <a:spAutoFit/>
            </a:bodyPr>
            <a:lstStyle/>
            <a:p>
              <a:r>
                <a:rPr lang="vi-VN" sz="2800" b="1" dirty="0">
                  <a:solidFill>
                    <a:schemeClr val="accent5"/>
                  </a:solidFill>
                  <a:latin typeface="Times New Roman" panose="02020603050405020304" pitchFamily="18" charset="0"/>
                  <a:cs typeface="Times New Roman" panose="02020603050405020304" pitchFamily="18" charset="0"/>
                </a:rPr>
                <a:t>Cơ quan tuần hoàn gồm </a:t>
              </a:r>
              <a:r>
                <a:rPr lang="en-US" sz="2800" b="1" dirty="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Times New Roman" panose="02020603050405020304" pitchFamily="18" charset="0"/>
                  <a:cs typeface="Times New Roman" panose="02020603050405020304" pitchFamily="18" charset="0"/>
                </a:rPr>
                <a:t>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7" y="5729730"/>
              <a:ext cx="7600045" cy="562529"/>
            </a:xfrm>
            <a:prstGeom prst="rect">
              <a:avLst/>
            </a:prstGeom>
            <a:noFill/>
          </p:spPr>
          <p:txBody>
            <a:bodyPr wrap="square" rtlCol="0">
              <a:spAutoFit/>
            </a:bodyPr>
            <a:lstStyle/>
            <a:p>
              <a:r>
                <a:rPr lang="vi-VN" sz="2800" b="1" dirty="0">
                  <a:solidFill>
                    <a:schemeClr val="accent5"/>
                  </a:solidFill>
                  <a:latin typeface="Times New Roman" panose="02020603050405020304" pitchFamily="18" charset="0"/>
                  <a:cs typeface="Times New Roman" panose="02020603050405020304" pitchFamily="18" charset="0"/>
                </a:rPr>
                <a:t>Các mạch máu tạo thành hệ mạch kín trong cơ thể người bao gồm những bộ phận nào?</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Scale>
                                      <p:cBhvr>
                                        <p:cTn id="1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
                                        </p:tgtEl>
                                        <p:attrNameLst>
                                          <p:attrName>ppt_x</p:attrName>
                                          <p:attrName>ppt_y</p:attrName>
                                        </p:attrNameLst>
                                      </p:cBhvr>
                                    </p:animMotion>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Scale>
                                      <p:cBhvr>
                                        <p:cTn id="19"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0"/>
                                        </p:tgtEl>
                                        <p:attrNameLst>
                                          <p:attrName>ppt_x</p:attrName>
                                          <p:attrName>ppt_y</p:attrName>
                                        </p:attrNameLst>
                                      </p:cBhvr>
                                    </p:animMotion>
                                    <p:animEffect transition="in" filter="fade">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1754326"/>
          </a:xfrm>
          <a:prstGeom prst="rect">
            <a:avLst/>
          </a:prstGeom>
          <a:noFill/>
        </p:spPr>
        <p:txBody>
          <a:bodyPr wrap="square" rtlCol="0">
            <a:spAutoFit/>
          </a:bodyPr>
          <a:lstStyle/>
          <a:p>
            <a:pPr algn="ctr"/>
            <a:r>
              <a:rPr lang="en-US" sz="2800" b="1" dirty="0" err="1">
                <a:solidFill>
                  <a:schemeClr val="accent5"/>
                </a:solidFill>
                <a:latin typeface="Times New Roman" panose="02020603050405020304" pitchFamily="18" charset="0"/>
                <a:cs typeface="Times New Roman" panose="02020603050405020304" pitchFamily="18" charset="0"/>
              </a:rPr>
              <a:t>Các</a:t>
            </a:r>
            <a:r>
              <a:rPr lang="en-US" sz="2800" b="1" dirty="0">
                <a:solidFill>
                  <a:schemeClr val="accent5"/>
                </a:solidFill>
                <a:latin typeface="Times New Roman" panose="02020603050405020304" pitchFamily="18" charset="0"/>
                <a:cs typeface="Times New Roman" panose="02020603050405020304" pitchFamily="18" charset="0"/>
              </a:rPr>
              <a:t> </a:t>
            </a:r>
            <a:r>
              <a:rPr lang="en-US" sz="2800" b="1" dirty="0" err="1">
                <a:solidFill>
                  <a:schemeClr val="accent5"/>
                </a:solidFill>
                <a:latin typeface="Times New Roman" panose="02020603050405020304" pitchFamily="18" charset="0"/>
                <a:cs typeface="Times New Roman" panose="02020603050405020304" pitchFamily="18" charset="0"/>
              </a:rPr>
              <a:t>nhóm</a:t>
            </a:r>
            <a:r>
              <a:rPr lang="en-US" sz="2800" b="1" dirty="0">
                <a:solidFill>
                  <a:schemeClr val="accent5"/>
                </a:solidFill>
                <a:latin typeface="Times New Roman" panose="02020603050405020304" pitchFamily="18" charset="0"/>
                <a:cs typeface="Times New Roman" panose="02020603050405020304" pitchFamily="18" charset="0"/>
              </a:rPr>
              <a:t> </a:t>
            </a:r>
            <a:r>
              <a:rPr lang="en-US" sz="2800" b="1" dirty="0" err="1">
                <a:solidFill>
                  <a:schemeClr val="accent5"/>
                </a:solidFill>
                <a:latin typeface="Times New Roman" panose="02020603050405020304" pitchFamily="18" charset="0"/>
                <a:cs typeface="Times New Roman" panose="02020603050405020304" pitchFamily="18" charset="0"/>
              </a:rPr>
              <a:t>khác</a:t>
            </a:r>
            <a:endParaRPr lang="en-US" sz="2800" b="1" dirty="0">
              <a:solidFill>
                <a:schemeClr val="accent5"/>
              </a:solidFill>
              <a:latin typeface="Times New Roman" panose="02020603050405020304" pitchFamily="18" charset="0"/>
              <a:cs typeface="Times New Roman" panose="02020603050405020304" pitchFamily="18" charset="0"/>
            </a:endParaRPr>
          </a:p>
          <a:p>
            <a:pPr algn="ctr"/>
            <a:r>
              <a:rPr lang="en-US" sz="2800" b="1" dirty="0" err="1">
                <a:solidFill>
                  <a:schemeClr val="accent5"/>
                </a:solidFill>
                <a:latin typeface="Times New Roman" panose="02020603050405020304" pitchFamily="18" charset="0"/>
                <a:cs typeface="Times New Roman" panose="02020603050405020304" pitchFamily="18" charset="0"/>
              </a:rPr>
              <a:t>Lắng</a:t>
            </a:r>
            <a:r>
              <a:rPr lang="en-US" sz="2800" b="1" dirty="0">
                <a:solidFill>
                  <a:schemeClr val="accent5"/>
                </a:solidFill>
                <a:latin typeface="Times New Roman" panose="02020603050405020304" pitchFamily="18" charset="0"/>
                <a:cs typeface="Times New Roman" panose="02020603050405020304" pitchFamily="18" charset="0"/>
              </a:rPr>
              <a:t> </a:t>
            </a:r>
            <a:r>
              <a:rPr lang="en-US" sz="2800" b="1" dirty="0" err="1">
                <a:solidFill>
                  <a:schemeClr val="accent5"/>
                </a:solidFill>
                <a:latin typeface="Times New Roman" panose="02020603050405020304" pitchFamily="18" charset="0"/>
                <a:cs typeface="Times New Roman" panose="02020603050405020304" pitchFamily="18" charset="0"/>
              </a:rPr>
              <a:t>nghe</a:t>
            </a:r>
            <a:r>
              <a:rPr lang="en-US" sz="2800" b="1" dirty="0">
                <a:solidFill>
                  <a:schemeClr val="accent5"/>
                </a:solidFill>
                <a:latin typeface="Times New Roman" panose="02020603050405020304" pitchFamily="18" charset="0"/>
                <a:cs typeface="Times New Roman" panose="02020603050405020304" pitchFamily="18" charset="0"/>
              </a:rPr>
              <a:t> – </a:t>
            </a:r>
            <a:r>
              <a:rPr lang="en-US" sz="2800" b="1" dirty="0" err="1">
                <a:solidFill>
                  <a:schemeClr val="accent5"/>
                </a:solidFill>
                <a:latin typeface="Times New Roman" panose="02020603050405020304" pitchFamily="18" charset="0"/>
                <a:cs typeface="Times New Roman" panose="02020603050405020304" pitchFamily="18" charset="0"/>
              </a:rPr>
              <a:t>góp</a:t>
            </a:r>
            <a:r>
              <a:rPr lang="en-US" sz="2800" b="1" dirty="0">
                <a:solidFill>
                  <a:schemeClr val="accent5"/>
                </a:solidFill>
                <a:latin typeface="Times New Roman" panose="02020603050405020304" pitchFamily="18" charset="0"/>
                <a:cs typeface="Times New Roman" panose="02020603050405020304" pitchFamily="18" charset="0"/>
              </a:rPr>
              <a:t> ý - </a:t>
            </a:r>
            <a:r>
              <a:rPr lang="en-US" sz="2800" b="1" dirty="0" err="1">
                <a:solidFill>
                  <a:schemeClr val="accent5"/>
                </a:solidFill>
                <a:latin typeface="Times New Roman" panose="02020603050405020304" pitchFamily="18" charset="0"/>
                <a:cs typeface="Times New Roman" panose="02020603050405020304" pitchFamily="18" charset="0"/>
              </a:rPr>
              <a:t>bổ</a:t>
            </a:r>
            <a:r>
              <a:rPr lang="en-US" sz="2800" b="1" dirty="0">
                <a:solidFill>
                  <a:schemeClr val="accent5"/>
                </a:solidFill>
                <a:latin typeface="Times New Roman" panose="02020603050405020304" pitchFamily="18" charset="0"/>
                <a:cs typeface="Times New Roman" panose="02020603050405020304" pitchFamily="18"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525" name="Picture 524">
            <a:extLst>
              <a:ext uri="{FF2B5EF4-FFF2-40B4-BE49-F238E27FC236}">
                <a16:creationId xmlns:a16="http://schemas.microsoft.com/office/drawing/2014/main" id="{06D7B3EA-6400-425D-AB57-272C594F0B03}"/>
              </a:ext>
            </a:extLst>
          </p:cNvPr>
          <p:cNvPicPr>
            <a:picLocks noChangeAspect="1"/>
          </p:cNvPicPr>
          <p:nvPr/>
        </p:nvPicPr>
        <p:blipFill>
          <a:blip r:embed="rId13"/>
          <a:stretch>
            <a:fillRect/>
          </a:stretch>
        </p:blipFill>
        <p:spPr>
          <a:xfrm>
            <a:off x="4095749" y="165979"/>
            <a:ext cx="7105651" cy="6535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33" name="Picture 32">
            <a:extLst>
              <a:ext uri="{FF2B5EF4-FFF2-40B4-BE49-F238E27FC236}">
                <a16:creationId xmlns:a16="http://schemas.microsoft.com/office/drawing/2014/main" id="{668B1187-E011-443D-B0AC-662395A02F54}"/>
              </a:ext>
            </a:extLst>
          </p:cNvPr>
          <p:cNvPicPr>
            <a:picLocks noChangeAspect="1"/>
          </p:cNvPicPr>
          <p:nvPr/>
        </p:nvPicPr>
        <p:blipFill>
          <a:blip r:embed="rId7"/>
          <a:stretch>
            <a:fillRect/>
          </a:stretch>
        </p:blipFill>
        <p:spPr>
          <a:xfrm>
            <a:off x="800100" y="1445433"/>
            <a:ext cx="4772025" cy="438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4" name="Straight Arrow Connector 33">
            <a:extLst>
              <a:ext uri="{FF2B5EF4-FFF2-40B4-BE49-F238E27FC236}">
                <a16:creationId xmlns:a16="http://schemas.microsoft.com/office/drawing/2014/main" id="{E3BA3221-5A9B-4D34-9AD4-452E77344826}"/>
              </a:ext>
            </a:extLst>
          </p:cNvPr>
          <p:cNvCxnSpPr>
            <a:cxnSpLocks/>
          </p:cNvCxnSpPr>
          <p:nvPr/>
        </p:nvCxnSpPr>
        <p:spPr>
          <a:xfrm flipV="1">
            <a:off x="1381125" y="2303763"/>
            <a:ext cx="5635251" cy="14014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2F21CAC-9151-4DB0-A736-65517F2F0901}"/>
              </a:ext>
            </a:extLst>
          </p:cNvPr>
          <p:cNvSpPr/>
          <p:nvPr/>
        </p:nvSpPr>
        <p:spPr>
          <a:xfrm>
            <a:off x="6418842" y="447653"/>
            <a:ext cx="45063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chemeClr val="accent2"/>
                </a:solidFill>
                <a:latin typeface="Times New Roman" panose="02020603050405020304" pitchFamily="18" charset="0"/>
                <a:cs typeface="Times New Roman" panose="02020603050405020304" pitchFamily="18" charset="0"/>
              </a:rPr>
              <a:t>Cơ quan tuần hoàn gồm: Tim và các mạch máu.</a:t>
            </a:r>
            <a:endParaRPr lang="vi-VN" sz="2800" b="1" dirty="0">
              <a:solidFill>
                <a:schemeClr val="accent2"/>
              </a:solidFill>
              <a:latin typeface="Times New Roman" panose="02020603050405020304" pitchFamily="18" charset="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id="{1C53C1DB-A93B-41E5-B711-30943B847DD2}"/>
              </a:ext>
            </a:extLst>
          </p:cNvPr>
          <p:cNvCxnSpPr>
            <a:cxnSpLocks/>
          </p:cNvCxnSpPr>
          <p:nvPr/>
        </p:nvCxnSpPr>
        <p:spPr>
          <a:xfrm>
            <a:off x="5067300" y="2447925"/>
            <a:ext cx="2368176" cy="24942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54CADF7-3128-4B06-ABEE-36135CF8E2FD}"/>
              </a:ext>
            </a:extLst>
          </p:cNvPr>
          <p:cNvSpPr/>
          <p:nvPr/>
        </p:nvSpPr>
        <p:spPr>
          <a:xfrm>
            <a:off x="6837942" y="3086078"/>
            <a:ext cx="47349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accent2"/>
                </a:solidFill>
                <a:latin typeface="Times New Roman" panose="02020603050405020304" pitchFamily="18" charset="0"/>
                <a:cs typeface="Times New Roman" panose="02020603050405020304" pitchFamily="18" charset="0"/>
              </a:rPr>
              <a:t>Các mạch máu gồm động mạch, tĩnh mạch và mao mạch</a:t>
            </a:r>
            <a:r>
              <a:rPr lang="nl-NL"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2677656"/>
          </a:xfrm>
          <a:prstGeom prst="rect">
            <a:avLst/>
          </a:prstGeom>
          <a:noFill/>
        </p:spPr>
        <p:txBody>
          <a:bodyPr wrap="square" rtlCol="0">
            <a:spAutoFit/>
          </a:bodyPr>
          <a:lstStyle/>
          <a:p>
            <a:pPr algn="just"/>
            <a:r>
              <a:rPr lang="vi-VN" sz="2800" b="1" dirty="0">
                <a:solidFill>
                  <a:srgbClr val="FF0000"/>
                </a:solidFill>
                <a:latin typeface="Times New Roman" panose="02020603050405020304" pitchFamily="18" charset="0"/>
                <a:ea typeface="LNTH-LuoLuoNotangYuanTi 1" pitchFamily="2" charset="-128"/>
                <a:cs typeface="Times New Roman" panose="02020603050405020304" pitchFamily="18" charset="0"/>
              </a:rPr>
              <a:t> Cơ quan tuần hoàn gồm tim và các mạch máu. Các mạch máu tạo thành hệ mạch kín trong cơ thể người bao gồm: động mạch, tĩnh mạch và mao mạch. Máu lưu thông trong các mạch máu là một chất lỏng màu đỏ.</a:t>
            </a:r>
          </a:p>
        </p:txBody>
      </p:sp>
      <p:pic>
        <p:nvPicPr>
          <p:cNvPr id="38" name="Picture 37">
            <a:extLst>
              <a:ext uri="{FF2B5EF4-FFF2-40B4-BE49-F238E27FC236}">
                <a16:creationId xmlns:a16="http://schemas.microsoft.com/office/drawing/2014/main" id="{566F2EDD-0F8B-40B1-BC2D-0650A64FE765}"/>
              </a:ext>
            </a:extLst>
          </p:cNvPr>
          <p:cNvPicPr>
            <a:picLocks noChangeAspect="1"/>
          </p:cNvPicPr>
          <p:nvPr/>
        </p:nvPicPr>
        <p:blipFill>
          <a:blip r:embed="rId7">
            <a:extLst>
              <a:ext uri="{28A0092B-C50C-407E-A947-70E740481C1C}">
                <a14:useLocalDpi xmlns:a14="http://schemas.microsoft.com/office/drawing/2010/main" val="0"/>
              </a:ext>
            </a:extLst>
          </a:blip>
          <a:srcRect t="5334" b="5334"/>
          <a:stretch/>
        </p:blipFill>
        <p:spPr>
          <a:xfrm>
            <a:off x="832671" y="2421210"/>
            <a:ext cx="4003915" cy="3299733"/>
          </a:xfrm>
          <a:prstGeom prst="roundRect">
            <a:avLst>
              <a:gd name="adj" fmla="val 16667"/>
            </a:avLst>
          </a:prstGeom>
          <a:ln w="38100">
            <a:solidFill>
              <a:srgbClr val="70AD47">
                <a:lumMod val="75000"/>
              </a:srgb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8"/>
          <a:stretch>
            <a:fillRect/>
          </a:stretch>
        </p:blipFill>
        <p:spPr>
          <a:xfrm>
            <a:off x="3066405" y="-80121"/>
            <a:ext cx="6078239" cy="2560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rPr>
              <a:t>2. </a:t>
            </a:r>
            <a:r>
              <a:rPr kumimoji="0" lang="vi-VN" sz="2800" b="1"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rPr>
              <a:t>Quan sát hình 3 và cho biết chức năng từng bộ phận của cơ quan tuần hoàn.</a:t>
            </a:r>
            <a:endParaRPr kumimoji="0" lang="en-GB" sz="2800" b="1"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34D3623-9FCC-4FE0-9D92-B710B1358FE0}"/>
              </a:ext>
            </a:extLst>
          </p:cNvPr>
          <p:cNvPicPr>
            <a:picLocks noChangeAspect="1"/>
          </p:cNvPicPr>
          <p:nvPr/>
        </p:nvPicPr>
        <p:blipFill>
          <a:blip r:embed="rId7"/>
          <a:stretch>
            <a:fillRect/>
          </a:stretch>
        </p:blipFill>
        <p:spPr>
          <a:xfrm>
            <a:off x="962025" y="1358366"/>
            <a:ext cx="4910137"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8"/>
          <a:stretch>
            <a:fillRect/>
          </a:stretch>
        </p:blipFill>
        <p:spPr>
          <a:xfrm>
            <a:off x="6753225" y="3001403"/>
            <a:ext cx="2952750" cy="3351771"/>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6067425" y="1435446"/>
            <a:ext cx="5446254" cy="1565956"/>
            <a:chOff x="4191454" y="1049107"/>
            <a:chExt cx="6246818" cy="1687028"/>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1506053"/>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28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Đọc thông tin và lên chỉ vào động mạch, tĩnh mạch và mao mạch trên sơ đồ.</a:t>
              </a:r>
              <a:endParaRPr lang="en-US" sz="28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372</Words>
  <Application>Microsoft Office PowerPoint</Application>
  <PresentationFormat>Widescreen</PresentationFormat>
  <Paragraphs>41</Paragraphs>
  <Slides>17</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等线</vt:lpstr>
      <vt:lpstr>微软雅黑</vt:lpstr>
      <vt:lpstr>黑体</vt:lpstr>
      <vt:lpstr>Arial</vt:lpstr>
      <vt:lpstr>Calibri</vt:lpstr>
      <vt:lpstr>Times New Roman</vt:lpstr>
      <vt:lpstr>UVN Banh Mi</vt:lpstr>
      <vt:lpstr>字魂59号-创粗黑</vt:lpstr>
      <vt:lpstr>office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35</cp:revision>
  <dcterms:created xsi:type="dcterms:W3CDTF">2022-11-13T11:16:52Z</dcterms:created>
  <dcterms:modified xsi:type="dcterms:W3CDTF">2024-02-23T13:39:03Z</dcterms:modified>
</cp:coreProperties>
</file>