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4"/>
  </p:notesMasterIdLst>
  <p:sldIdLst>
    <p:sldId id="464" r:id="rId7"/>
    <p:sldId id="281" r:id="rId8"/>
    <p:sldId id="283" r:id="rId9"/>
    <p:sldId id="304" r:id="rId10"/>
    <p:sldId id="297" r:id="rId11"/>
    <p:sldId id="301" r:id="rId12"/>
    <p:sldId id="336" r:id="rId13"/>
    <p:sldId id="338" r:id="rId14"/>
    <p:sldId id="470" r:id="rId15"/>
    <p:sldId id="471" r:id="rId16"/>
    <p:sldId id="472" r:id="rId17"/>
    <p:sldId id="473" r:id="rId18"/>
    <p:sldId id="339" r:id="rId19"/>
    <p:sldId id="474" r:id="rId20"/>
    <p:sldId id="475" r:id="rId21"/>
    <p:sldId id="477" r:id="rId22"/>
    <p:sldId id="298" r:id="rId23"/>
    <p:sldId id="387" r:id="rId24"/>
    <p:sldId id="467" r:id="rId25"/>
    <p:sldId id="476" r:id="rId26"/>
    <p:sldId id="315" r:id="rId27"/>
    <p:sldId id="316" r:id="rId28"/>
    <p:sldId id="317" r:id="rId29"/>
    <p:sldId id="318" r:id="rId30"/>
    <p:sldId id="319" r:id="rId31"/>
    <p:sldId id="468" r:id="rId32"/>
    <p:sldId id="4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1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2/26/2024</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2024/2/26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2/26/2024</a:t>
            </a:fld>
            <a:endParaRPr lang="en-US"/>
          </a:p>
        </p:txBody>
      </p:sp>
      <p:sp>
        <p:nvSpPr>
          <p:cNvPr id="5" name="Footer Placeholder 4">
            <a:extLst>
              <a:ext uri="{FF2B5EF4-FFF2-40B4-BE49-F238E27FC236}">
                <a16:creationId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png"/><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BAC8AE2-7550-E666-E100-85ABAD651C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47800" y="295275"/>
            <a:ext cx="1333500" cy="1333500"/>
          </a:xfrm>
          <a:prstGeom prst="rect">
            <a:avLst/>
          </a:prstGeom>
        </p:spPr>
      </p:pic>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30.xml"/><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notesSlide" Target="../notesSlides/notesSlide3.xml"/><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60.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5.jpeg"/><Relationship Id="rId12"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75.jpe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26.xml"/><Relationship Id="rId7" Type="http://schemas.openxmlformats.org/officeDocument/2006/relationships/image" Target="../media/image59.png"/><Relationship Id="rId12" Type="http://schemas.openxmlformats.org/officeDocument/2006/relationships/image" Target="../media/image64.png"/><Relationship Id="rId2" Type="http://schemas.microsoft.com/office/2007/relationships/media" Target="../media/media2.mp3"/><Relationship Id="rId16" Type="http://schemas.openxmlformats.org/officeDocument/2006/relationships/image" Target="../media/image68.png"/><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78.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27.png"/><Relationship Id="rId7"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34.png"/><Relationship Id="rId18" Type="http://schemas.openxmlformats.org/officeDocument/2006/relationships/image" Target="../media/image89.svg"/><Relationship Id="rId3" Type="http://schemas.openxmlformats.org/officeDocument/2006/relationships/image" Target="../media/image15.svg"/><Relationship Id="rId21" Type="http://schemas.openxmlformats.org/officeDocument/2006/relationships/image" Target="../media/image90.png"/><Relationship Id="rId7" Type="http://schemas.openxmlformats.org/officeDocument/2006/relationships/image" Target="../media/image16.png"/><Relationship Id="rId12" Type="http://schemas.openxmlformats.org/officeDocument/2006/relationships/image" Target="../media/image85.svg"/><Relationship Id="rId17" Type="http://schemas.openxmlformats.org/officeDocument/2006/relationships/image" Target="../media/image88.png"/><Relationship Id="rId2" Type="http://schemas.openxmlformats.org/officeDocument/2006/relationships/image" Target="../media/image14.png"/><Relationship Id="rId16" Type="http://schemas.openxmlformats.org/officeDocument/2006/relationships/image" Target="../media/image87.svg"/><Relationship Id="rId20" Type="http://schemas.openxmlformats.org/officeDocument/2006/relationships/image" Target="../media/image20.svg"/><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4.png"/><Relationship Id="rId5" Type="http://schemas.openxmlformats.org/officeDocument/2006/relationships/image" Target="../media/image38.svg"/><Relationship Id="rId15" Type="http://schemas.openxmlformats.org/officeDocument/2006/relationships/image" Target="../media/image86.png"/><Relationship Id="rId10" Type="http://schemas.openxmlformats.org/officeDocument/2006/relationships/image" Target="../media/image40.svg"/><Relationship Id="rId19" Type="http://schemas.openxmlformats.org/officeDocument/2006/relationships/image" Target="../media/image19.png"/><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43" name="Picture 18">
            <a:extLst>
              <a:ext uri="{FF2B5EF4-FFF2-40B4-BE49-F238E27FC236}">
                <a16:creationId xmlns:a16="http://schemas.microsoft.com/office/drawing/2014/main" id="{D8D827C4-C0AF-4E55-99CB-03C3B3410116}"/>
              </a:ext>
            </a:extLst>
          </p:cNvPr>
          <p:cNvPicPr>
            <a:picLocks noChangeAspect="1"/>
          </p:cNvPicPr>
          <p:nvPr/>
        </p:nvPicPr>
        <p:blipFill>
          <a:blip r:embed="rId5" cstate="print">
            <a:lum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070" y="3086101"/>
            <a:ext cx="3228913" cy="3787580"/>
          </a:xfrm>
          <a:prstGeom prst="rect">
            <a:avLst/>
          </a:prstGeom>
        </p:spPr>
      </p:pic>
      <p:pic>
        <p:nvPicPr>
          <p:cNvPr id="3" name="Picture 2" descr="A skull with a mushroom&#10;&#10;Description automatically generated">
            <a:extLst>
              <a:ext uri="{FF2B5EF4-FFF2-40B4-BE49-F238E27FC236}">
                <a16:creationId xmlns:a16="http://schemas.microsoft.com/office/drawing/2014/main" id="{29CD86A6-814D-78F0-850D-E4DFED5CC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5908" y="2499691"/>
            <a:ext cx="4813852" cy="4813852"/>
          </a:xfrm>
          <a:prstGeom prst="rect">
            <a:avLst/>
          </a:prstGeom>
        </p:spPr>
      </p:pic>
      <p:pic>
        <p:nvPicPr>
          <p:cNvPr id="5" name="Picture 4">
            <a:extLst>
              <a:ext uri="{FF2B5EF4-FFF2-40B4-BE49-F238E27FC236}">
                <a16:creationId xmlns:a16="http://schemas.microsoft.com/office/drawing/2014/main" id="{73CF781A-F268-CBD7-D668-458BDBD0E650}"/>
              </a:ext>
            </a:extLst>
          </p:cNvPr>
          <p:cNvPicPr>
            <a:picLocks noChangeAspect="1"/>
          </p:cNvPicPr>
          <p:nvPr/>
        </p:nvPicPr>
        <p:blipFill>
          <a:blip r:embed="rId8"/>
          <a:stretch>
            <a:fillRect/>
          </a:stretch>
        </p:blipFill>
        <p:spPr>
          <a:xfrm>
            <a:off x="2239472" y="202767"/>
            <a:ext cx="6096528" cy="786452"/>
          </a:xfrm>
          <a:prstGeom prst="rect">
            <a:avLst/>
          </a:prstGeom>
        </p:spPr>
      </p:pic>
      <p:pic>
        <p:nvPicPr>
          <p:cNvPr id="6" name="Picture 5">
            <a:extLst>
              <a:ext uri="{FF2B5EF4-FFF2-40B4-BE49-F238E27FC236}">
                <a16:creationId xmlns:a16="http://schemas.microsoft.com/office/drawing/2014/main" id="{3742A7CC-AE77-00F7-723A-30A235E24194}"/>
              </a:ext>
            </a:extLst>
          </p:cNvPr>
          <p:cNvPicPr>
            <a:picLocks noChangeAspect="1"/>
          </p:cNvPicPr>
          <p:nvPr/>
        </p:nvPicPr>
        <p:blipFill>
          <a:blip r:embed="rId9"/>
          <a:stretch>
            <a:fillRect/>
          </a:stretch>
        </p:blipFill>
        <p:spPr>
          <a:xfrm>
            <a:off x="0" y="1452643"/>
            <a:ext cx="11949196" cy="2523963"/>
          </a:xfrm>
          <a:prstGeom prst="rect">
            <a:avLst/>
          </a:prstGeom>
        </p:spPr>
      </p:pic>
      <p:pic>
        <p:nvPicPr>
          <p:cNvPr id="8" name="Picture 7">
            <a:extLst>
              <a:ext uri="{FF2B5EF4-FFF2-40B4-BE49-F238E27FC236}">
                <a16:creationId xmlns:a16="http://schemas.microsoft.com/office/drawing/2014/main" id="{CB71848D-B254-DDC9-6F93-D968CF8D5EED}"/>
              </a:ext>
            </a:extLst>
          </p:cNvPr>
          <p:cNvPicPr>
            <a:picLocks noChangeAspect="1"/>
          </p:cNvPicPr>
          <p:nvPr/>
        </p:nvPicPr>
        <p:blipFill>
          <a:blip r:embed="rId10"/>
          <a:stretch>
            <a:fillRect/>
          </a:stretch>
        </p:blipFill>
        <p:spPr>
          <a:xfrm>
            <a:off x="651042" y="272763"/>
            <a:ext cx="1993565" cy="749873"/>
          </a:xfrm>
          <a:prstGeom prst="rect">
            <a:avLst/>
          </a:prstGeom>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3990975" y="1401256"/>
            <a:ext cx="7620000" cy="153244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4282076" y="1504686"/>
            <a:ext cx="7309849" cy="1077218"/>
          </a:xfrm>
          <a:prstGeom prst="rect">
            <a:avLst/>
          </a:prstGeom>
          <a:noFill/>
        </p:spPr>
        <p:txBody>
          <a:bodyPr wrap="square" rtlCol="0">
            <a:spAutoFit/>
          </a:bodyPr>
          <a:lstStyle/>
          <a:p>
            <a:pPr lvl="0" algn="ctr">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Quan sát để nhận biết được tác hại của một số nấm mốc gây hỏng thực phẩm</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0397" y="1329814"/>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3" name="Picture 2">
            <a:extLst>
              <a:ext uri="{FF2B5EF4-FFF2-40B4-BE49-F238E27FC236}">
                <a16:creationId xmlns:a16="http://schemas.microsoft.com/office/drawing/2014/main" id="{63CFC4E1-D22E-8ADF-B780-60F31F972297}"/>
              </a:ext>
            </a:extLst>
          </p:cNvPr>
          <p:cNvPicPr>
            <a:picLocks noChangeAspect="1"/>
          </p:cNvPicPr>
          <p:nvPr/>
        </p:nvPicPr>
        <p:blipFill>
          <a:blip r:embed="rId7"/>
          <a:stretch>
            <a:fillRect/>
          </a:stretch>
        </p:blipFill>
        <p:spPr>
          <a:xfrm>
            <a:off x="2796584" y="205308"/>
            <a:ext cx="7760881" cy="1170533"/>
          </a:xfrm>
          <a:prstGeom prst="rect">
            <a:avLst/>
          </a:prstGeom>
        </p:spPr>
      </p:pic>
      <p:sp>
        <p:nvSpPr>
          <p:cNvPr id="4" name="任意多边形: 形状 40">
            <a:extLst>
              <a:ext uri="{FF2B5EF4-FFF2-40B4-BE49-F238E27FC236}">
                <a16:creationId xmlns:a16="http://schemas.microsoft.com/office/drawing/2014/main" id="{4368DC47-82EB-F3D8-A173-F7C70D0788D2}"/>
              </a:ext>
            </a:extLst>
          </p:cNvPr>
          <p:cNvSpPr/>
          <p:nvPr/>
        </p:nvSpPr>
        <p:spPr>
          <a:xfrm>
            <a:off x="3790950" y="3249106"/>
            <a:ext cx="7620000" cy="230396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 20">
            <a:extLst>
              <a:ext uri="{FF2B5EF4-FFF2-40B4-BE49-F238E27FC236}">
                <a16:creationId xmlns:a16="http://schemas.microsoft.com/office/drawing/2014/main" id="{A93692DC-8242-963B-D1C9-E04BB9221564}"/>
              </a:ext>
            </a:extLst>
          </p:cNvPr>
          <p:cNvSpPr txBox="1"/>
          <p:nvPr/>
        </p:nvSpPr>
        <p:spPr>
          <a:xfrm>
            <a:off x="4082051" y="3352536"/>
            <a:ext cx="7309849" cy="2062103"/>
          </a:xfrm>
          <a:prstGeom prst="rect">
            <a:avLst/>
          </a:prstGeom>
          <a:noFill/>
        </p:spPr>
        <p:txBody>
          <a:bodyPr wrap="square" rtlCol="0">
            <a:spAutoFit/>
          </a:bodyPr>
          <a:lstStyle/>
          <a:p>
            <a:pPr lvl="0" algn="just">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Nêu được một số tính chất và nguyên nhân gây hỏng thực phẩm; nêu được một số cách bảo quản thực phẩm như</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(làm lạnh, sấy khô</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ướp muối…)</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11">
            <a:extLst>
              <a:ext uri="{FF2B5EF4-FFF2-40B4-BE49-F238E27FC236}">
                <a16:creationId xmlns:a16="http://schemas.microsoft.com/office/drawing/2014/main" id="{E2C10EA0-BB78-7147-B3DF-B564C094E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0372" y="3177664"/>
            <a:ext cx="707138" cy="9977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4000"/>
                            </p:stCondLst>
                            <p:childTnLst>
                              <p:par>
                                <p:cTn id="29" presetID="18" presetClass="entr" presetSubtype="12"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5"/>
                                        </p:tgtEl>
                                        <p:attrNameLst>
                                          <p:attrName>style.visibility</p:attrName>
                                        </p:attrNameLst>
                                      </p:cBhvr>
                                      <p:to>
                                        <p:strVal val="visible"/>
                                      </p:to>
                                    </p:set>
                                    <p:anim calcmode="lin" valueType="num">
                                      <p:cBhvr>
                                        <p:cTn id="4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5"/>
                                        </p:tgtEl>
                                        <p:attrNameLst>
                                          <p:attrName>ppt_y</p:attrName>
                                        </p:attrNameLst>
                                      </p:cBhvr>
                                      <p:tavLst>
                                        <p:tav tm="0">
                                          <p:val>
                                            <p:strVal val="#ppt_y"/>
                                          </p:val>
                                        </p:tav>
                                        <p:tav tm="100000">
                                          <p:val>
                                            <p:strVal val="#ppt_y"/>
                                          </p:val>
                                        </p:tav>
                                      </p:tavLst>
                                    </p:anim>
                                    <p:anim calcmode="lin" valueType="num">
                                      <p:cBhvr>
                                        <p:cTn id="4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125030" y="5184766"/>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3481976" y="1495161"/>
            <a:ext cx="57011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Ôn</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lại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bài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đã</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học</a:t>
            </a:r>
            <a:endParaRPr kumimoji="0" lang="en-US" altLang="zh-CN" sz="3600" b="0" i="0"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8" name="任意多边形: 形状 40">
            <a:extLst>
              <a:ext uri="{FF2B5EF4-FFF2-40B4-BE49-F238E27FC236}">
                <a16:creationId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文本框 20">
            <a:extLst>
              <a:ext uri="{FF2B5EF4-FFF2-40B4-BE49-F238E27FC236}">
                <a16:creationId xmlns:a16="http://schemas.microsoft.com/office/drawing/2014/main" id="{BEA656E6-4AAF-4AAB-BDD2-C27177BFE1E9}"/>
              </a:ext>
            </a:extLst>
          </p:cNvPr>
          <p:cNvSpPr txBox="1"/>
          <p:nvPr/>
        </p:nvSpPr>
        <p:spPr>
          <a:xfrm>
            <a:off x="4916602" y="2837410"/>
            <a:ext cx="695075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Chuẩn</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bị</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tiết</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sau</a:t>
            </a:r>
            <a:endParaRPr kumimoji="0" lang="en-US" altLang="zh-CN" sz="3600" b="1" i="1"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a16="http://schemas.microsoft.com/office/drawing/2014/main" id="{088A514B-0460-4123-B61C-3A96F8F384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6003" y="2326193"/>
            <a:ext cx="1509025" cy="1509025"/>
          </a:xfrm>
          <a:prstGeom prst="rect">
            <a:avLst/>
          </a:prstGeom>
        </p:spPr>
      </p:pic>
      <p:pic>
        <p:nvPicPr>
          <p:cNvPr id="3" name="Picture 2">
            <a:extLst>
              <a:ext uri="{FF2B5EF4-FFF2-40B4-BE49-F238E27FC236}">
                <a16:creationId xmlns:a16="http://schemas.microsoft.com/office/drawing/2014/main" id="{4D3D77C8-BA7E-9BE6-B715-B0D33D212DB1}"/>
              </a:ext>
            </a:extLst>
          </p:cNvPr>
          <p:cNvPicPr>
            <a:picLocks noChangeAspect="1"/>
          </p:cNvPicPr>
          <p:nvPr/>
        </p:nvPicPr>
        <p:blipFill>
          <a:blip r:embed="rId9"/>
          <a:stretch>
            <a:fillRect/>
          </a:stretch>
        </p:blipFill>
        <p:spPr>
          <a:xfrm>
            <a:off x="3009636" y="297897"/>
            <a:ext cx="6096528" cy="1042506"/>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1850"/>
                            </p:stCondLst>
                            <p:childTnLst>
                              <p:par>
                                <p:cTn id="29" presetID="18" presetClass="entr" presetSubtype="1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9"/>
                                        </p:tgtEl>
                                        <p:attrNameLst>
                                          <p:attrName>ppt_y</p:attrName>
                                        </p:attrNameLst>
                                      </p:cBhvr>
                                      <p:tavLst>
                                        <p:tav tm="0">
                                          <p:val>
                                            <p:strVal val="#ppt_y"/>
                                          </p:val>
                                        </p:tav>
                                        <p:tav tm="100000">
                                          <p:val>
                                            <p:strVal val="#ppt_y"/>
                                          </p:val>
                                        </p:tav>
                                      </p:tavLst>
                                    </p:anim>
                                    <p:anim calcmode="lin" valueType="num">
                                      <p:cBhvr>
                                        <p:cTn id="44"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id="{5CEFF88D-ED03-4F63-B4EF-AF6B53EAB9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45DC9A99-6A84-4A64-9A19-6ABBC86B11FA}"/>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9984" y="1840906"/>
            <a:ext cx="4277076" cy="5017094"/>
          </a:xfrm>
          <a:prstGeom prst="rect">
            <a:avLst/>
          </a:prstGeom>
        </p:spPr>
      </p:pic>
      <p:sp>
        <p:nvSpPr>
          <p:cNvPr id="8" name="任意多边形: 形状 40">
            <a:extLst>
              <a:ext uri="{FF2B5EF4-FFF2-40B4-BE49-F238E27FC236}">
                <a16:creationId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5122" name="Text Box 2">
            <a:extLst>
              <a:ext uri="{FF2B5EF4-FFF2-40B4-BE49-F238E27FC236}">
                <a16:creationId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5123" name="Text Box 3">
            <a:extLst>
              <a:ext uri="{FF2B5EF4-FFF2-40B4-BE49-F238E27FC236}">
                <a16:creationId xmlns:a16="http://schemas.microsoft.com/office/drawing/2014/main"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mn-lt"/>
              <a:ea typeface="+mn-ea"/>
              <a:cs typeface="+mn-cs"/>
            </a:endParaRPr>
          </a:p>
        </p:txBody>
      </p:sp>
      <p:sp>
        <p:nvSpPr>
          <p:cNvPr id="5124" name="Text Box 7">
            <a:extLst>
              <a:ext uri="{FF2B5EF4-FFF2-40B4-BE49-F238E27FC236}">
                <a16:creationId xmlns:a16="http://schemas.microsoft.com/office/drawing/2014/main"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FFFF00"/>
              </a:solidFill>
              <a:effectLst/>
              <a:uLnTx/>
              <a:uFillTx/>
              <a:latin typeface="+mn-lt"/>
              <a:ea typeface="+mn-ea"/>
              <a:cs typeface="+mn-cs"/>
            </a:endParaRPr>
          </a:p>
        </p:txBody>
      </p:sp>
      <p:sp>
        <p:nvSpPr>
          <p:cNvPr id="80906" name="Text Box 10">
            <a:extLst>
              <a:ext uri="{FF2B5EF4-FFF2-40B4-BE49-F238E27FC236}">
                <a16:creationId xmlns:a16="http://schemas.microsoft.com/office/drawing/2014/main" id="{70302E56-051F-4B51-A51A-574CA612901D}"/>
              </a:ext>
            </a:extLst>
          </p:cNvPr>
          <p:cNvSpPr txBox="1">
            <a:spLocks noChangeArrowheads="1"/>
          </p:cNvSpPr>
          <p:nvPr/>
        </p:nvSpPr>
        <p:spPr bwMode="auto">
          <a:xfrm>
            <a:off x="3616334" y="583843"/>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eaLnBrk="1" hangingPunct="1"/>
            <a:r>
              <a:rPr lang="en-US" altLang="en-US" sz="3600" dirty="0" err="1">
                <a:solidFill>
                  <a:srgbClr val="002060"/>
                </a:solidFill>
                <a:latin typeface="+mn-lt"/>
              </a:rPr>
              <a:t>Hãy</a:t>
            </a:r>
            <a:r>
              <a:rPr lang="en-US" altLang="en-US" sz="3600" dirty="0">
                <a:solidFill>
                  <a:srgbClr val="002060"/>
                </a:solidFill>
                <a:latin typeface="+mn-lt"/>
              </a:rPr>
              <a:t> </a:t>
            </a:r>
            <a:r>
              <a:rPr lang="en-US" altLang="en-US" sz="3600" dirty="0" err="1">
                <a:solidFill>
                  <a:srgbClr val="002060"/>
                </a:solidFill>
                <a:latin typeface="+mn-lt"/>
              </a:rPr>
              <a:t>kể</a:t>
            </a:r>
            <a:r>
              <a:rPr lang="en-US" altLang="en-US" sz="3600" dirty="0">
                <a:solidFill>
                  <a:srgbClr val="002060"/>
                </a:solidFill>
                <a:latin typeface="+mn-lt"/>
              </a:rPr>
              <a:t> </a:t>
            </a:r>
            <a:r>
              <a:rPr lang="en-US" altLang="en-US" sz="3600" dirty="0" err="1">
                <a:solidFill>
                  <a:srgbClr val="002060"/>
                </a:solidFill>
                <a:latin typeface="+mn-lt"/>
              </a:rPr>
              <a:t>tên</a:t>
            </a:r>
            <a:r>
              <a:rPr lang="en-US" altLang="en-US" sz="3600" dirty="0">
                <a:solidFill>
                  <a:srgbClr val="002060"/>
                </a:solidFill>
                <a:latin typeface="+mn-lt"/>
              </a:rPr>
              <a:t> </a:t>
            </a:r>
            <a:r>
              <a:rPr lang="en-US" altLang="en-US" sz="3600" dirty="0" err="1">
                <a:solidFill>
                  <a:srgbClr val="002060"/>
                </a:solidFill>
                <a:latin typeface="+mn-lt"/>
              </a:rPr>
              <a:t>những</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gây</a:t>
            </a:r>
            <a:r>
              <a:rPr lang="en-US" altLang="en-US" sz="3600" dirty="0">
                <a:solidFill>
                  <a:srgbClr val="002060"/>
                </a:solidFill>
                <a:latin typeface="+mn-lt"/>
              </a:rPr>
              <a:t> </a:t>
            </a:r>
            <a:r>
              <a:rPr lang="en-US" altLang="en-US" sz="3600" dirty="0" err="1">
                <a:solidFill>
                  <a:srgbClr val="002060"/>
                </a:solidFill>
                <a:latin typeface="+mn-lt"/>
              </a:rPr>
              <a:t>hỏng</a:t>
            </a:r>
            <a:r>
              <a:rPr lang="en-US" altLang="en-US" sz="3600" dirty="0">
                <a:solidFill>
                  <a:srgbClr val="002060"/>
                </a:solidFill>
                <a:latin typeface="+mn-lt"/>
              </a:rPr>
              <a:t> </a:t>
            </a:r>
            <a:r>
              <a:rPr lang="en-US" altLang="en-US" sz="3600" dirty="0" err="1">
                <a:solidFill>
                  <a:srgbClr val="002060"/>
                </a:solidFill>
                <a:latin typeface="+mn-lt"/>
              </a:rPr>
              <a:t>thực</a:t>
            </a:r>
            <a:r>
              <a:rPr lang="en-US" altLang="en-US" sz="3600" dirty="0">
                <a:solidFill>
                  <a:srgbClr val="002060"/>
                </a:solidFill>
                <a:latin typeface="+mn-lt"/>
              </a:rPr>
              <a:t> </a:t>
            </a:r>
            <a:r>
              <a:rPr lang="en-US" altLang="en-US" sz="3600" dirty="0" err="1">
                <a:solidFill>
                  <a:srgbClr val="002060"/>
                </a:solidFill>
                <a:latin typeface="+mn-lt"/>
              </a:rPr>
              <a:t>phẩm</a:t>
            </a:r>
            <a:r>
              <a:rPr lang="en-US" altLang="en-US" sz="3600" dirty="0">
                <a:solidFill>
                  <a:srgbClr val="002060"/>
                </a:solidFill>
                <a:latin typeface="+mn-lt"/>
              </a:rPr>
              <a:t> </a:t>
            </a:r>
            <a:r>
              <a:rPr lang="en-US" altLang="en-US" sz="3600" dirty="0" err="1">
                <a:solidFill>
                  <a:srgbClr val="002060"/>
                </a:solidFill>
                <a:latin typeface="+mn-lt"/>
              </a:rPr>
              <a:t>hoặc</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độc</a:t>
            </a:r>
            <a:r>
              <a:rPr lang="en-US" altLang="en-US" sz="3600" dirty="0">
                <a:solidFill>
                  <a:srgbClr val="002060"/>
                </a:solidFill>
                <a:latin typeface="+mn-lt"/>
              </a:rPr>
              <a:t> </a:t>
            </a:r>
            <a:r>
              <a:rPr lang="en-US" altLang="en-US" sz="3600" dirty="0" err="1">
                <a:solidFill>
                  <a:srgbClr val="002060"/>
                </a:solidFill>
                <a:latin typeface="+mn-lt"/>
              </a:rPr>
              <a:t>mà</a:t>
            </a:r>
            <a:r>
              <a:rPr lang="en-US" altLang="en-US" sz="3600" dirty="0">
                <a:solidFill>
                  <a:srgbClr val="002060"/>
                </a:solidFill>
                <a:latin typeface="+mn-lt"/>
              </a:rPr>
              <a:t> </a:t>
            </a:r>
            <a:r>
              <a:rPr lang="en-US" altLang="en-US" sz="3600" dirty="0" err="1">
                <a:solidFill>
                  <a:srgbClr val="002060"/>
                </a:solidFill>
                <a:latin typeface="+mn-lt"/>
              </a:rPr>
              <a:t>em</a:t>
            </a:r>
            <a:r>
              <a:rPr lang="en-US" altLang="en-US" sz="3600" dirty="0">
                <a:solidFill>
                  <a:srgbClr val="002060"/>
                </a:solidFill>
                <a:latin typeface="+mn-lt"/>
              </a:rPr>
              <a:t> </a:t>
            </a:r>
            <a:r>
              <a:rPr lang="en-US" altLang="en-US" sz="3600" dirty="0" err="1">
                <a:solidFill>
                  <a:srgbClr val="002060"/>
                </a:solidFill>
                <a:latin typeface="+mn-lt"/>
              </a:rPr>
              <a:t>biết</a:t>
            </a:r>
            <a:r>
              <a:rPr lang="en-US" altLang="en-US" sz="3600" dirty="0">
                <a:solidFill>
                  <a:srgbClr val="002060"/>
                </a:solidFill>
                <a:latin typeface="+mn-lt"/>
              </a:rPr>
              <a:t>.</a:t>
            </a:r>
            <a:endParaRPr kumimoji="0" lang="en-US" altLang="en-US" sz="3600" b="1" i="0" u="none" strike="noStrike" kern="1200" cap="none" spc="0" normalizeH="0" baseline="0" noProof="0" dirty="0">
              <a:ln>
                <a:noFill/>
              </a:ln>
              <a:solidFill>
                <a:srgbClr val="002060"/>
              </a:solidFill>
              <a:effectLst/>
              <a:uLnTx/>
              <a:uFillTx/>
              <a:latin typeface="+mn-lt"/>
            </a:endParaRPr>
          </a:p>
        </p:txBody>
      </p:sp>
      <p:sp>
        <p:nvSpPr>
          <p:cNvPr id="80907" name="Text Box 11">
            <a:extLst>
              <a:ext uri="{FF2B5EF4-FFF2-40B4-BE49-F238E27FC236}">
                <a16:creationId xmlns:a16="http://schemas.microsoft.com/office/drawing/2014/main" id="{369F2DAC-FF78-436F-BAE7-977E494C67DF}"/>
              </a:ext>
            </a:extLst>
          </p:cNvPr>
          <p:cNvSpPr txBox="1">
            <a:spLocks noChangeArrowheads="1"/>
          </p:cNvSpPr>
          <p:nvPr/>
        </p:nvSpPr>
        <p:spPr bwMode="auto">
          <a:xfrm>
            <a:off x="4833146" y="2358315"/>
            <a:ext cx="661590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eaLnBrk="1" hangingPunct="1">
              <a:defRPr/>
            </a:pPr>
            <a:r>
              <a:rPr lang="en-US" altLang="en-US" sz="3600" dirty="0" err="1">
                <a:solidFill>
                  <a:srgbClr val="FF0000"/>
                </a:solidFill>
                <a:latin typeface="+mn-lt"/>
              </a:rPr>
              <a:t>Một</a:t>
            </a:r>
            <a:r>
              <a:rPr lang="en-US" altLang="en-US" sz="3600" dirty="0">
                <a:solidFill>
                  <a:srgbClr val="FF0000"/>
                </a:solidFill>
                <a:latin typeface="+mn-lt"/>
              </a:rPr>
              <a:t> </a:t>
            </a:r>
            <a:r>
              <a:rPr lang="en-US" altLang="en-US" sz="3600" dirty="0" err="1">
                <a:solidFill>
                  <a:srgbClr val="FF0000"/>
                </a:solidFill>
                <a:latin typeface="+mn-lt"/>
              </a:rPr>
              <a:t>số</a:t>
            </a:r>
            <a:r>
              <a:rPr lang="en-US" altLang="en-US" sz="3600" dirty="0">
                <a:solidFill>
                  <a:srgbClr val="FF0000"/>
                </a:solidFill>
                <a:latin typeface="+mn-lt"/>
              </a:rPr>
              <a:t> </a:t>
            </a:r>
            <a:r>
              <a:rPr lang="en-US" altLang="en-US" sz="3600" dirty="0" err="1">
                <a:solidFill>
                  <a:srgbClr val="FF0000"/>
                </a:solidFill>
                <a:latin typeface="+mn-lt"/>
              </a:rPr>
              <a:t>loại</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gây</a:t>
            </a:r>
            <a:r>
              <a:rPr lang="en-US" altLang="en-US" sz="3600" dirty="0">
                <a:solidFill>
                  <a:srgbClr val="FF0000"/>
                </a:solidFill>
                <a:latin typeface="+mn-lt"/>
              </a:rPr>
              <a:t> </a:t>
            </a:r>
            <a:r>
              <a:rPr lang="en-US" altLang="en-US" sz="3600" dirty="0" err="1">
                <a:solidFill>
                  <a:srgbClr val="FF0000"/>
                </a:solidFill>
                <a:latin typeface="+mn-lt"/>
              </a:rPr>
              <a:t>hỏng</a:t>
            </a:r>
            <a:r>
              <a:rPr lang="en-US" altLang="en-US" sz="3600" dirty="0">
                <a:solidFill>
                  <a:srgbClr val="FF0000"/>
                </a:solidFill>
                <a:latin typeface="+mn-lt"/>
              </a:rPr>
              <a:t> </a:t>
            </a:r>
            <a:r>
              <a:rPr lang="en-US" altLang="en-US" sz="3600" dirty="0" err="1">
                <a:solidFill>
                  <a:srgbClr val="FF0000"/>
                </a:solidFill>
                <a:latin typeface="+mn-lt"/>
              </a:rPr>
              <a:t>thực</a:t>
            </a:r>
            <a:r>
              <a:rPr lang="en-US" altLang="en-US" sz="3600" dirty="0">
                <a:solidFill>
                  <a:srgbClr val="FF0000"/>
                </a:solidFill>
                <a:latin typeface="+mn-lt"/>
              </a:rPr>
              <a:t> </a:t>
            </a:r>
            <a:r>
              <a:rPr lang="en-US" altLang="en-US" sz="3600" dirty="0" err="1">
                <a:solidFill>
                  <a:srgbClr val="FF0000"/>
                </a:solidFill>
                <a:latin typeface="+mn-lt"/>
              </a:rPr>
              <a:t>phẩm</a:t>
            </a:r>
            <a:r>
              <a:rPr lang="en-US" altLang="en-US" sz="3600" dirty="0">
                <a:solidFill>
                  <a:srgbClr val="FF0000"/>
                </a:solidFill>
                <a:latin typeface="+mn-lt"/>
              </a:rPr>
              <a:t> </a:t>
            </a:r>
            <a:r>
              <a:rPr lang="en-US" altLang="en-US" sz="3600" dirty="0" err="1">
                <a:solidFill>
                  <a:srgbClr val="FF0000"/>
                </a:solidFill>
                <a:latin typeface="+mn-lt"/>
              </a:rPr>
              <a:t>hoặc</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mốc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 </a:t>
            </a:r>
            <a:r>
              <a:rPr lang="en-US" altLang="en-US" sz="3600" dirty="0" err="1">
                <a:solidFill>
                  <a:srgbClr val="FF0000"/>
                </a:solidFill>
                <a:latin typeface="+mn-lt"/>
              </a:rPr>
              <a:t>tán</a:t>
            </a:r>
            <a:r>
              <a:rPr lang="en-US" altLang="en-US" sz="3600" dirty="0">
                <a:solidFill>
                  <a:srgbClr val="FF0000"/>
                </a:solidFill>
                <a:latin typeface="+mn-lt"/>
              </a:rPr>
              <a:t> </a:t>
            </a:r>
            <a:r>
              <a:rPr lang="en-US" altLang="en-US" sz="3600" dirty="0" err="1">
                <a:solidFill>
                  <a:srgbClr val="FF0000"/>
                </a:solidFill>
                <a:latin typeface="+mn-lt"/>
              </a:rPr>
              <a:t>trắng</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mũ</a:t>
            </a:r>
            <a:r>
              <a:rPr lang="en-US" altLang="en-US" sz="3600" dirty="0">
                <a:solidFill>
                  <a:srgbClr val="FF0000"/>
                </a:solidFill>
                <a:latin typeface="+mn-lt"/>
              </a:rPr>
              <a:t> </a:t>
            </a:r>
            <a:r>
              <a:rPr lang="en-US" altLang="en-US" sz="3600" dirty="0" err="1">
                <a:solidFill>
                  <a:srgbClr val="FF0000"/>
                </a:solidFill>
                <a:latin typeface="+mn-lt"/>
              </a:rPr>
              <a:t>khía</a:t>
            </a:r>
            <a:r>
              <a:rPr lang="en-US" altLang="en-US" sz="3600" dirty="0">
                <a:solidFill>
                  <a:srgbClr val="FF0000"/>
                </a:solidFill>
                <a:latin typeface="+mn-lt"/>
              </a:rPr>
              <a:t> </a:t>
            </a:r>
            <a:r>
              <a:rPr lang="en-US" altLang="en-US" sz="3600" dirty="0" err="1">
                <a:solidFill>
                  <a:srgbClr val="FF0000"/>
                </a:solidFill>
                <a:latin typeface="+mn-lt"/>
              </a:rPr>
              <a:t>nâu</a:t>
            </a:r>
            <a:r>
              <a:rPr lang="en-US" altLang="en-US" sz="3600" dirty="0">
                <a:solidFill>
                  <a:srgbClr val="FF0000"/>
                </a:solidFill>
                <a:latin typeface="+mn-lt"/>
              </a:rPr>
              <a:t> </a:t>
            </a:r>
            <a:r>
              <a:rPr lang="en-US" altLang="en-US" sz="3600" dirty="0" err="1">
                <a:solidFill>
                  <a:srgbClr val="FF0000"/>
                </a:solidFill>
                <a:latin typeface="+mn-lt"/>
              </a:rPr>
              <a:t>xám</a:t>
            </a:r>
            <a:r>
              <a:rPr lang="en-US" altLang="en-US" sz="3600" dirty="0">
                <a:solidFill>
                  <a:srgbClr val="FF0000"/>
                </a:solidFill>
                <a:latin typeface="+mn-lt"/>
              </a:rPr>
              <a:t>.</a:t>
            </a:r>
            <a:endParaRPr kumimoji="0" lang="en-US" altLang="en-US" sz="3600" b="1" i="0" u="none" strike="noStrike" kern="1200" cap="none" spc="0" normalizeH="0" baseline="0" noProof="0" dirty="0">
              <a:ln>
                <a:noFill/>
              </a:ln>
              <a:solidFill>
                <a:srgbClr val="FF0000"/>
              </a:solidFill>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0906">
                                            <p:txEl>
                                              <p:pRg st="0" end="0"/>
                                            </p:txEl>
                                          </p:spTgt>
                                        </p:tgtEl>
                                        <p:attrNameLst>
                                          <p:attrName>style.visibility</p:attrName>
                                        </p:attrNameLst>
                                      </p:cBhvr>
                                      <p:to>
                                        <p:strVal val="visible"/>
                                      </p:to>
                                    </p:set>
                                    <p:animEffect transition="in" filter="box(in)">
                                      <p:cBhvr>
                                        <p:cTn id="17" dur="500"/>
                                        <p:tgtEl>
                                          <p:spTgt spid="809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bg/>
                                          </p:spTgt>
                                        </p:tgtEl>
                                        <p:attrNameLst>
                                          <p:attrName>style.visibility</p:attrName>
                                        </p:attrNameLst>
                                      </p:cBhvr>
                                      <p:to>
                                        <p:strVal val="visible"/>
                                      </p:to>
                                    </p:set>
                                    <p:animEffect transition="in" filter="wipe(left)">
                                      <p:cBhvr>
                                        <p:cTn id="22" dur="500"/>
                                        <p:tgtEl>
                                          <p:spTgt spid="8090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0" end="0"/>
                                            </p:txEl>
                                          </p:spTgt>
                                        </p:tgtEl>
                                        <p:attrNameLst>
                                          <p:attrName>style.visibility</p:attrName>
                                        </p:attrNameLst>
                                      </p:cBhvr>
                                      <p:to>
                                        <p:strVal val="visible"/>
                                      </p:to>
                                    </p:set>
                                    <p:animEffect transition="in" filter="wipe(left)">
                                      <p:cBhvr>
                                        <p:cTn id="27" dur="500"/>
                                        <p:tgtEl>
                                          <p:spTgt spid="809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1" end="1"/>
                                            </p:txEl>
                                          </p:spTgt>
                                        </p:tgtEl>
                                        <p:attrNameLst>
                                          <p:attrName>style.visibility</p:attrName>
                                        </p:attrNameLst>
                                      </p:cBhvr>
                                      <p:to>
                                        <p:strVal val="visible"/>
                                      </p:to>
                                    </p:set>
                                    <p:animEffect transition="in" filter="wipe(left)">
                                      <p:cBhvr>
                                        <p:cTn id="32" dur="500"/>
                                        <p:tgtEl>
                                          <p:spTgt spid="8090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2" end="2"/>
                                            </p:txEl>
                                          </p:spTgt>
                                        </p:tgtEl>
                                        <p:attrNameLst>
                                          <p:attrName>style.visibility</p:attrName>
                                        </p:attrNameLst>
                                      </p:cBhvr>
                                      <p:to>
                                        <p:strVal val="visible"/>
                                      </p:to>
                                    </p:set>
                                    <p:animEffect transition="in" filter="wipe(left)">
                                      <p:cBhvr>
                                        <p:cTn id="37" dur="500"/>
                                        <p:tgtEl>
                                          <p:spTgt spid="8090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3" end="3"/>
                                            </p:txEl>
                                          </p:spTgt>
                                        </p:tgtEl>
                                        <p:attrNameLst>
                                          <p:attrName>style.visibility</p:attrName>
                                        </p:attrNameLst>
                                      </p:cBhvr>
                                      <p:to>
                                        <p:strVal val="visible"/>
                                      </p:to>
                                    </p:set>
                                    <p:animEffect transition="in" filter="wipe(left)">
                                      <p:cBhvr>
                                        <p:cTn id="42"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a16="http://schemas.microsoft.com/office/drawing/2014/main" id="{E70BD642-9C8F-4C5E-9EF9-52EE589B425F}"/>
              </a:ext>
            </a:extLst>
          </p:cNvPr>
          <p:cNvSpPr txBox="1"/>
          <p:nvPr/>
        </p:nvSpPr>
        <p:spPr>
          <a:xfrm>
            <a:off x="669796" y="713931"/>
            <a:ext cx="11093579" cy="5509200"/>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837</Words>
  <Application>Microsoft Office PowerPoint</Application>
  <PresentationFormat>Widescreen</PresentationFormat>
  <Paragraphs>59</Paragraphs>
  <Slides>27</Slides>
  <Notes>6</Notes>
  <HiddenSlides>0</HiddenSlides>
  <MMClips>2</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27</vt:i4>
      </vt:variant>
    </vt:vector>
  </HeadingPairs>
  <TitlesOfParts>
    <vt:vector size="53" baseType="lpstr">
      <vt:lpstr>等线</vt:lpstr>
      <vt:lpstr>微软雅黑</vt:lpstr>
      <vt:lpstr>.VnTime</vt:lpstr>
      <vt:lpstr>Amatic SC</vt:lpstr>
      <vt:lpstr>Anaheim</vt:lpstr>
      <vt:lpstr>Arial</vt:lpstr>
      <vt:lpstr>Calibri</vt:lpstr>
      <vt:lpstr>Cambria</vt:lpstr>
      <vt:lpstr>Didact Gothic</vt:lpstr>
      <vt:lpstr>Lato Hairline</vt:lpstr>
      <vt:lpstr>Lato Light</vt:lpstr>
      <vt:lpstr>Lato Regular</vt:lpstr>
      <vt:lpstr>Livvic</vt:lpstr>
      <vt:lpstr>Nunito</vt:lpstr>
      <vt:lpstr>Ranchers</vt:lpstr>
      <vt:lpstr>Roboto Condensed Light</vt:lpstr>
      <vt:lpstr>Rubik</vt:lpstr>
      <vt:lpstr>Tahoma</vt:lpstr>
      <vt:lpstr>Times New Roman</vt:lpstr>
      <vt:lpstr>思源黑体 CN Bold</vt: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36</cp:revision>
  <dcterms:created xsi:type="dcterms:W3CDTF">2023-11-11T06:14:58Z</dcterms:created>
  <dcterms:modified xsi:type="dcterms:W3CDTF">2024-02-26T07:50:08Z</dcterms:modified>
</cp:coreProperties>
</file>