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10" r:id="rId3"/>
    <p:sldMasterId id="2147483723" r:id="rId4"/>
  </p:sldMasterIdLst>
  <p:notesMasterIdLst>
    <p:notesMasterId r:id="rId28"/>
  </p:notesMasterIdLst>
  <p:sldIdLst>
    <p:sldId id="3265" r:id="rId5"/>
    <p:sldId id="3293" r:id="rId6"/>
    <p:sldId id="260" r:id="rId7"/>
    <p:sldId id="333" r:id="rId8"/>
    <p:sldId id="335" r:id="rId9"/>
    <p:sldId id="334" r:id="rId10"/>
    <p:sldId id="3270" r:id="rId11"/>
    <p:sldId id="296" r:id="rId12"/>
    <p:sldId id="3271" r:id="rId13"/>
    <p:sldId id="3281" r:id="rId14"/>
    <p:sldId id="332" r:id="rId15"/>
    <p:sldId id="3288" r:id="rId16"/>
    <p:sldId id="3290" r:id="rId17"/>
    <p:sldId id="3295" r:id="rId18"/>
    <p:sldId id="3294" r:id="rId19"/>
    <p:sldId id="3296" r:id="rId20"/>
    <p:sldId id="3297" r:id="rId21"/>
    <p:sldId id="3298" r:id="rId22"/>
    <p:sldId id="3289" r:id="rId23"/>
    <p:sldId id="3299" r:id="rId24"/>
    <p:sldId id="3300" r:id="rId25"/>
    <p:sldId id="317" r:id="rId26"/>
    <p:sldId id="3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F737D-D860-4FB6-B195-9E0F93D9BB64}" type="datetimeFigureOut">
              <a:rPr lang="en-US" smtClean="0"/>
              <a:t>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1FA76-100B-4AA2-AB9D-90469FC1C9FD}" type="slidenum">
              <a:rPr lang="en-US" smtClean="0"/>
              <a:t>‹#›</a:t>
            </a:fld>
            <a:endParaRPr lang="en-US"/>
          </a:p>
        </p:txBody>
      </p:sp>
    </p:spTree>
    <p:extLst>
      <p:ext uri="{BB962C8B-B14F-4D97-AF65-F5344CB8AC3E}">
        <p14:creationId xmlns:p14="http://schemas.microsoft.com/office/powerpoint/2010/main" val="2484786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5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6077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60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182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15723a48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15723a48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097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251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863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28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50348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162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265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2391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137105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876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4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3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07576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1723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5891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41529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6635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3054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236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630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593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5674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0491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37950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0851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4405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26636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832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2551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890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8833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0418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1285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642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6329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4352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235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1458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14142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8689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4435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158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81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2152963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7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1126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2/17/2024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594674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15843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2024/2/17</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20780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0910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454671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687487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82273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117429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51137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1646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4048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2703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9424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547970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84255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0" name="Google Shape;10;p2"/>
          <p:cNvSpPr txBox="1">
            <a:spLocks noGrp="1"/>
          </p:cNvSpPr>
          <p:nvPr>
            <p:ph type="ctrTitle"/>
          </p:nvPr>
        </p:nvSpPr>
        <p:spPr>
          <a:xfrm>
            <a:off x="1114767" y="1848300"/>
            <a:ext cx="6080800" cy="2380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8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114783" y="4228084"/>
            <a:ext cx="58120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222834" y="2645121"/>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6432954" y="333689"/>
            <a:ext cx="699077" cy="461803"/>
            <a:chOff x="-430300" y="2401925"/>
            <a:chExt cx="313300" cy="206975"/>
          </a:xfrm>
        </p:grpSpPr>
        <p:sp>
          <p:nvSpPr>
            <p:cNvPr id="15" name="Google Shape;15;p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2"/>
          <p:cNvSpPr/>
          <p:nvPr/>
        </p:nvSpPr>
        <p:spPr>
          <a:xfrm>
            <a:off x="11169710" y="90140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 name="Google Shape;22;p2"/>
          <p:cNvGrpSpPr/>
          <p:nvPr/>
        </p:nvGrpSpPr>
        <p:grpSpPr>
          <a:xfrm>
            <a:off x="3290626" y="5984883"/>
            <a:ext cx="698041" cy="550693"/>
            <a:chOff x="-2056375" y="1549825"/>
            <a:chExt cx="292950" cy="231125"/>
          </a:xfrm>
        </p:grpSpPr>
        <p:sp>
          <p:nvSpPr>
            <p:cNvPr id="23" name="Google Shape;23;p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8468933" y="6268197"/>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04452" y="525234"/>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flipH="1">
            <a:off x="10602087" y="106679"/>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1598401" y="4140863"/>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2"/>
          <p:cNvGrpSpPr/>
          <p:nvPr/>
        </p:nvGrpSpPr>
        <p:grpSpPr>
          <a:xfrm>
            <a:off x="2807233" y="163601"/>
            <a:ext cx="392400" cy="361633"/>
            <a:chOff x="761425" y="453250"/>
            <a:chExt cx="294300" cy="271225"/>
          </a:xfrm>
        </p:grpSpPr>
        <p:sp>
          <p:nvSpPr>
            <p:cNvPr id="34" name="Google Shape;34;p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2490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0"/>
        <p:cNvGrpSpPr/>
        <p:nvPr/>
      </p:nvGrpSpPr>
      <p:grpSpPr>
        <a:xfrm>
          <a:off x="0" y="0"/>
          <a:ext cx="0" cy="0"/>
          <a:chOff x="0" y="0"/>
          <a:chExt cx="0" cy="0"/>
        </a:xfrm>
      </p:grpSpPr>
      <p:pic>
        <p:nvPicPr>
          <p:cNvPr id="151" name="Google Shape;151;p7"/>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52" name="Google Shape;152;p7"/>
          <p:cNvSpPr txBox="1">
            <a:spLocks noGrp="1"/>
          </p:cNvSpPr>
          <p:nvPr>
            <p:ph type="title"/>
          </p:nvPr>
        </p:nvSpPr>
        <p:spPr>
          <a:xfrm>
            <a:off x="4508267" y="1729017"/>
            <a:ext cx="6536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body" idx="1"/>
          </p:nvPr>
        </p:nvSpPr>
        <p:spPr>
          <a:xfrm>
            <a:off x="4769167" y="2570967"/>
            <a:ext cx="6276000" cy="2558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chemeClr val="accent5"/>
              </a:buClr>
              <a:buSzPts val="1400"/>
              <a:buChar char="♥"/>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54" name="Google Shape;154;p7"/>
          <p:cNvSpPr/>
          <p:nvPr/>
        </p:nvSpPr>
        <p:spPr>
          <a:xfrm flipH="1">
            <a:off x="503076" y="5593686"/>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9452733" y="63631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10873700" y="5193424"/>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 name="Google Shape;157;p7"/>
          <p:cNvGrpSpPr/>
          <p:nvPr/>
        </p:nvGrpSpPr>
        <p:grpSpPr>
          <a:xfrm flipH="1">
            <a:off x="2718367" y="234318"/>
            <a:ext cx="419300" cy="359033"/>
            <a:chOff x="1960475" y="3376925"/>
            <a:chExt cx="314475" cy="269275"/>
          </a:xfrm>
        </p:grpSpPr>
        <p:sp>
          <p:nvSpPr>
            <p:cNvPr id="158" name="Google Shape;158;p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7"/>
          <p:cNvSpPr/>
          <p:nvPr/>
        </p:nvSpPr>
        <p:spPr>
          <a:xfrm>
            <a:off x="294152" y="36048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7"/>
          <p:cNvSpPr/>
          <p:nvPr/>
        </p:nvSpPr>
        <p:spPr>
          <a:xfrm flipH="1">
            <a:off x="10215521" y="254745"/>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503068" y="76206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7"/>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7"/>
          <p:cNvGrpSpPr/>
          <p:nvPr/>
        </p:nvGrpSpPr>
        <p:grpSpPr>
          <a:xfrm>
            <a:off x="2627500" y="6194152"/>
            <a:ext cx="392400" cy="361633"/>
            <a:chOff x="761425" y="453250"/>
            <a:chExt cx="294300" cy="271225"/>
          </a:xfrm>
        </p:grpSpPr>
        <p:sp>
          <p:nvSpPr>
            <p:cNvPr id="167" name="Google Shape;167;p7"/>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7"/>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7"/>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7"/>
          <p:cNvGrpSpPr/>
          <p:nvPr/>
        </p:nvGrpSpPr>
        <p:grpSpPr>
          <a:xfrm>
            <a:off x="5695883" y="6243669"/>
            <a:ext cx="280224" cy="262636"/>
            <a:chOff x="-282475" y="1572750"/>
            <a:chExt cx="182200" cy="170750"/>
          </a:xfrm>
        </p:grpSpPr>
        <p:sp>
          <p:nvSpPr>
            <p:cNvPr id="172" name="Google Shape;172;p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72353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40831482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2697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8560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89917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810907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500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7289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337622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3.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image" Target="../media/image9.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813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203545"/>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7402051"/>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429644032"/>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5.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emf"/><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g"/><Relationship Id="rId14" Type="http://schemas.microsoft.com/office/2007/relationships/hdphoto" Target="../media/hdphoto8.wdp"/></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5.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slide" Target="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5.png"/><Relationship Id="rId5" Type="http://schemas.microsoft.com/office/2007/relationships/hdphoto" Target="../media/hdphoto6.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slide" Target="slide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microsoft.com/office/2007/relationships/media" Target="../media/media2.mp3"/><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slide" Target="slide11.xml"/><Relationship Id="rId5" Type="http://schemas.openxmlformats.org/officeDocument/2006/relationships/slideLayout" Target="../slideLayouts/slideLayout67.xml"/><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image" Target="../media/image19.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microsoft.com/office/2007/relationships/media" Target="../media/media2.mp3"/><Relationship Id="rId7" Type="http://schemas.openxmlformats.org/officeDocument/2006/relationships/image" Target="../media/image17.png"/><Relationship Id="rId12" Type="http://schemas.openxmlformats.org/officeDocument/2006/relationships/slide" Target="slide1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slideLayout" Target="../slideLayouts/slideLayout67.xml"/><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image" Target="../media/image19.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2.png"/><Relationship Id="rId3" Type="http://schemas.microsoft.com/office/2007/relationships/media" Target="../media/media2.mp3"/><Relationship Id="rId7" Type="http://schemas.openxmlformats.org/officeDocument/2006/relationships/slide" Target="slide11.xml"/><Relationship Id="rId12" Type="http://schemas.openxmlformats.org/officeDocument/2006/relationships/image" Target="../media/image2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19.png"/><Relationship Id="rId5" Type="http://schemas.openxmlformats.org/officeDocument/2006/relationships/slideLayout" Target="../slideLayouts/slideLayout67.xml"/><Relationship Id="rId10"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image" Target="../media/image17.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26.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5.jpg"/><Relationship Id="rId1" Type="http://schemas.openxmlformats.org/officeDocument/2006/relationships/slideLayout" Target="../slideLayouts/slideLayout48.xml"/><Relationship Id="rId6" Type="http://schemas.openxmlformats.org/officeDocument/2006/relationships/image" Target="../media/image28.png"/><Relationship Id="rId11" Type="http://schemas.openxmlformats.org/officeDocument/2006/relationships/image" Target="../media/image31.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7.png"/><Relationship Id="rId9" Type="http://schemas.openxmlformats.org/officeDocument/2006/relationships/image" Target="../media/image30.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1" name="Picture 10">
            <a:extLst>
              <a:ext uri="{FF2B5EF4-FFF2-40B4-BE49-F238E27FC236}">
                <a16:creationId xmlns:a16="http://schemas.microsoft.com/office/drawing/2014/main" id="{C602AE4B-7A64-6332-4A21-994C0186BB7C}"/>
              </a:ext>
            </a:extLst>
          </p:cNvPr>
          <p:cNvPicPr>
            <a:picLocks noChangeAspect="1"/>
          </p:cNvPicPr>
          <p:nvPr/>
        </p:nvPicPr>
        <p:blipFill>
          <a:blip r:embed="rId4"/>
          <a:stretch>
            <a:fillRect/>
          </a:stretch>
        </p:blipFill>
        <p:spPr>
          <a:xfrm>
            <a:off x="5986477" y="2814024"/>
            <a:ext cx="4048095" cy="963251"/>
          </a:xfrm>
          <a:prstGeom prst="rect">
            <a:avLst/>
          </a:prstGeom>
        </p:spPr>
      </p:pic>
      <p:pic>
        <p:nvPicPr>
          <p:cNvPr id="13" name="Picture 12">
            <a:extLst>
              <a:ext uri="{FF2B5EF4-FFF2-40B4-BE49-F238E27FC236}">
                <a16:creationId xmlns:a16="http://schemas.microsoft.com/office/drawing/2014/main" id="{CC0DBE0F-A23A-7602-3341-AF0C0CD14509}"/>
              </a:ext>
            </a:extLst>
          </p:cNvPr>
          <p:cNvPicPr>
            <a:picLocks noChangeAspect="1"/>
          </p:cNvPicPr>
          <p:nvPr/>
        </p:nvPicPr>
        <p:blipFill>
          <a:blip r:embed="rId5"/>
          <a:stretch>
            <a:fillRect/>
          </a:stretch>
        </p:blipFill>
        <p:spPr>
          <a:xfrm>
            <a:off x="4517214" y="3536010"/>
            <a:ext cx="6986622" cy="1176630"/>
          </a:xfrm>
          <a:prstGeom prst="rect">
            <a:avLst/>
          </a:prstGeom>
        </p:spPr>
      </p:pic>
      <p:pic>
        <p:nvPicPr>
          <p:cNvPr id="10" name="Picture 9">
            <a:extLst>
              <a:ext uri="{FF2B5EF4-FFF2-40B4-BE49-F238E27FC236}">
                <a16:creationId xmlns:a16="http://schemas.microsoft.com/office/drawing/2014/main" id="{B1B340DC-33E3-CA58-35C5-C24FB64DFE0F}"/>
              </a:ext>
            </a:extLst>
          </p:cNvPr>
          <p:cNvPicPr>
            <a:picLocks noChangeAspect="1"/>
          </p:cNvPicPr>
          <p:nvPr/>
        </p:nvPicPr>
        <p:blipFill>
          <a:blip r:embed="rId6"/>
          <a:stretch>
            <a:fillRect/>
          </a:stretch>
        </p:blipFill>
        <p:spPr>
          <a:xfrm>
            <a:off x="6926470" y="4555185"/>
            <a:ext cx="2530059" cy="1176630"/>
          </a:xfrm>
          <a:prstGeom prst="rect">
            <a:avLst/>
          </a:prstGeom>
        </p:spPr>
      </p:pic>
    </p:spTree>
    <p:extLst>
      <p:ext uri="{BB962C8B-B14F-4D97-AF65-F5344CB8AC3E}">
        <p14:creationId xmlns:p14="http://schemas.microsoft.com/office/powerpoint/2010/main" val="33374072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7" name="Group 6">
            <a:extLst>
              <a:ext uri="{FF2B5EF4-FFF2-40B4-BE49-F238E27FC236}">
                <a16:creationId xmlns:a16="http://schemas.microsoft.com/office/drawing/2014/main" id="{F78E25ED-AAAB-3FA1-F6BA-B5C7D55770AA}"/>
              </a:ext>
            </a:extLst>
          </p:cNvPr>
          <p:cNvGrpSpPr/>
          <p:nvPr/>
        </p:nvGrpSpPr>
        <p:grpSpPr>
          <a:xfrm>
            <a:off x="187614" y="3557942"/>
            <a:ext cx="4618301" cy="3457858"/>
            <a:chOff x="187614" y="3557942"/>
            <a:chExt cx="4618301" cy="3457858"/>
          </a:xfrm>
        </p:grpSpPr>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51543EC-1C59-2BF7-71AE-54CFBBCF1B04}"/>
              </a:ext>
            </a:extLst>
          </p:cNvPr>
          <p:cNvSpPr txBox="1"/>
          <p:nvPr/>
        </p:nvSpPr>
        <p:spPr>
          <a:xfrm>
            <a:off x="4797931" y="1381443"/>
            <a:ext cx="6887250" cy="646331"/>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en-US" altLang="en-US" sz="3600" b="1">
                <a:solidFill>
                  <a:prstClr val="black"/>
                </a:solidFill>
                <a:latin typeface="Cambria" panose="02040503050406030204" pitchFamily="18" charset="0"/>
                <a:ea typeface="Cambria" panose="02040503050406030204" pitchFamily="18" charset="0"/>
              </a:rPr>
              <a:t>Hình ảnh mô tả hoạt động gì?</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6B5D0454-57BF-FAFB-0DFC-2AED0060AB74}"/>
              </a:ext>
            </a:extLst>
          </p:cNvPr>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Hoạt động này có ý nghĩa như thế nào?</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A582CED6-D311-E7FA-D323-78AAED20D0AC}"/>
              </a:ext>
            </a:extLst>
          </p:cNvPr>
          <p:cNvSpPr txBox="1"/>
          <p:nvPr/>
        </p:nvSpPr>
        <p:spPr>
          <a:xfrm>
            <a:off x="4902042" y="42956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Em cần làm gì để bảo tồn và giữ gìn giá trị của Cố đô Huế? </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749564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B56C68D6-829A-A706-7C91-A8DF4AB58FFD}"/>
              </a:ext>
            </a:extLst>
          </p:cNvPr>
          <p:cNvCxnSpPr>
            <a:cxnSpLocks/>
            <a:endCxn id="8" idx="0"/>
          </p:cNvCxnSpPr>
          <p:nvPr/>
        </p:nvCxnSpPr>
        <p:spPr>
          <a:xfrm flipH="1">
            <a:off x="1852613" y="1600201"/>
            <a:ext cx="3625055"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73D92EA-1BB0-7733-B73E-BBE9B9906453}"/>
              </a:ext>
            </a:extLst>
          </p:cNvPr>
          <p:cNvSpPr/>
          <p:nvPr/>
        </p:nvSpPr>
        <p:spPr>
          <a:xfrm>
            <a:off x="838200" y="2390777"/>
            <a:ext cx="2028825"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 Tu bổ, phục dựng các di tích;</a:t>
            </a:r>
          </a:p>
        </p:txBody>
      </p:sp>
      <p:sp>
        <p:nvSpPr>
          <p:cNvPr id="9" name="Rectangle: Rounded Corners 8">
            <a:extLst>
              <a:ext uri="{FF2B5EF4-FFF2-40B4-BE49-F238E27FC236}">
                <a16:creationId xmlns:a16="http://schemas.microsoft.com/office/drawing/2014/main" id="{E7AE5A79-1354-2048-E150-FD798DCE7158}"/>
              </a:ext>
            </a:extLst>
          </p:cNvPr>
          <p:cNvSpPr/>
          <p:nvPr/>
        </p:nvSpPr>
        <p:spPr>
          <a:xfrm>
            <a:off x="3220243" y="2419353"/>
            <a:ext cx="2570957"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Tuyên truyền về những giá trị văn hoá của vùng đất Cố đô;</a:t>
            </a:r>
          </a:p>
        </p:txBody>
      </p:sp>
      <p:cxnSp>
        <p:nvCxnSpPr>
          <p:cNvPr id="10" name="Straight Connector 9">
            <a:extLst>
              <a:ext uri="{FF2B5EF4-FFF2-40B4-BE49-F238E27FC236}">
                <a16:creationId xmlns:a16="http://schemas.microsoft.com/office/drawing/2014/main" id="{CC3F99DA-9120-F4C3-C192-92056FCDE016}"/>
              </a:ext>
            </a:extLst>
          </p:cNvPr>
          <p:cNvCxnSpPr>
            <a:cxnSpLocks/>
            <a:endCxn id="9" idx="0"/>
          </p:cNvCxnSpPr>
          <p:nvPr/>
        </p:nvCxnSpPr>
        <p:spPr>
          <a:xfrm flipH="1">
            <a:off x="4505722" y="1695450"/>
            <a:ext cx="1247378" cy="72390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B23213-1E60-3F1B-31A5-A65B5F282E6C}"/>
              </a:ext>
            </a:extLst>
          </p:cNvPr>
          <p:cNvCxnSpPr>
            <a:cxnSpLocks/>
            <a:endCxn id="13" idx="0"/>
          </p:cNvCxnSpPr>
          <p:nvPr/>
        </p:nvCxnSpPr>
        <p:spPr>
          <a:xfrm>
            <a:off x="6192043" y="1628776"/>
            <a:ext cx="1542258" cy="8477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1CD7D37D-B907-7445-479A-3B3CA7D2CEE1}"/>
              </a:ext>
            </a:extLst>
          </p:cNvPr>
          <p:cNvSpPr/>
          <p:nvPr/>
        </p:nvSpPr>
        <p:spPr>
          <a:xfrm>
            <a:off x="6210301" y="2476500"/>
            <a:ext cx="304799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Tích cực quảng bá những nét đẹp, giá trị văn hóa – lịch sử của Cố đô Huế tới du khách trong và ngoài nước.</a:t>
            </a:r>
            <a:endParaRPr lang="en-US" sz="2800" b="1" dirty="0">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B2E033E0-AFFF-17A3-20BB-56F4E7F587A1}"/>
              </a:ext>
            </a:extLst>
          </p:cNvPr>
          <p:cNvSpPr/>
          <p:nvPr/>
        </p:nvSpPr>
        <p:spPr>
          <a:xfrm>
            <a:off x="2657474" y="561975"/>
            <a:ext cx="6076951"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Để bảo tồn và giữ gìn giá trị của Cố đô Huế, chúng ta cần:</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FA548FCD-1BFE-F9CA-5A50-76F3687638E1}"/>
              </a:ext>
            </a:extLst>
          </p:cNvPr>
          <p:cNvCxnSpPr>
            <a:cxnSpLocks/>
            <a:endCxn id="21" idx="0"/>
          </p:cNvCxnSpPr>
          <p:nvPr/>
        </p:nvCxnSpPr>
        <p:spPr>
          <a:xfrm>
            <a:off x="7277100" y="1733550"/>
            <a:ext cx="3324226" cy="714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D4326BB-2207-F02F-1C4C-271C8D1AB1F2}"/>
              </a:ext>
            </a:extLst>
          </p:cNvPr>
          <p:cNvSpPr/>
          <p:nvPr/>
        </p:nvSpPr>
        <p:spPr>
          <a:xfrm>
            <a:off x="9429751" y="2447925"/>
            <a:ext cx="234314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Tuyên truyền, giáo dục để nâng cao ý thức trách nhiệm của người dân.</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53917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par>
                                <p:cTn id="37" presetID="22" presetClass="entr" presetSubtype="8"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866775" y="605634"/>
            <a:ext cx="10334625" cy="391596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just">
              <a:spcBef>
                <a:spcPct val="50000"/>
              </a:spcBef>
            </a:pPr>
            <a:r>
              <a:rPr lang="vi-VN" sz="2800" b="1" dirty="0">
                <a:solidFill>
                  <a:prstClr val="black"/>
                </a:solidFill>
                <a:latin typeface="Cambria" panose="02040503050406030204" pitchFamily="18" charset="0"/>
                <a:ea typeface="Cambria" panose="02040503050406030204" pitchFamily="18" charset="0"/>
                <a:cs typeface="Times New Roman" pitchFamily="18" charset="0"/>
              </a:rPr>
              <a:t>Cố đô Huế được UNESCO ghi danh là Di sản văn hóa thế giới, là điểm tham quan của du khách trong nước và quốc tế. Di sản này không chỉ có giá trị về văn hóa mà còn đem lại những giá trị về kinh tế. Để giữ gìn và bảo tồn quần thể di tích Cố đô Huế, hằng năm cần có nhiều hoạt động tu bổ, phục dựng và tôn tạo di sản. Mỗi chúng ta cần có hành động cụ thể của mình, cần chung tay góp phần giữ gìn và phát huy giá trị của di sản này.</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594158" y="42912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9012" y="42709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1312952" y="-287311"/>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631691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grpSp>
        <p:nvGrpSpPr>
          <p:cNvPr id="29" name="Google Shape;78;p4">
            <a:extLst>
              <a:ext uri="{FF2B5EF4-FFF2-40B4-BE49-F238E27FC236}">
                <a16:creationId xmlns:a16="http://schemas.microsoft.com/office/drawing/2014/main" id="{484BDE71-5111-530B-D5BD-191D74BFD77E}"/>
              </a:ext>
            </a:extLst>
          </p:cNvPr>
          <p:cNvGrpSpPr/>
          <p:nvPr/>
        </p:nvGrpSpPr>
        <p:grpSpPr>
          <a:xfrm>
            <a:off x="2790825" y="1688938"/>
            <a:ext cx="7277100" cy="3712789"/>
            <a:chOff x="1712498" y="767350"/>
            <a:chExt cx="5272441" cy="5604964"/>
          </a:xfrm>
        </p:grpSpPr>
        <p:sp>
          <p:nvSpPr>
            <p:cNvPr id="30" name="Google Shape;79;p4">
              <a:extLst>
                <a:ext uri="{FF2B5EF4-FFF2-40B4-BE49-F238E27FC236}">
                  <a16:creationId xmlns:a16="http://schemas.microsoft.com/office/drawing/2014/main" id="{52953CE0-C819-1B44-FE07-DAE83294F60B}"/>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80;p4">
              <a:extLst>
                <a:ext uri="{FF2B5EF4-FFF2-40B4-BE49-F238E27FC236}">
                  <a16:creationId xmlns:a16="http://schemas.microsoft.com/office/drawing/2014/main" id="{E808F24C-3021-CD99-9327-9124712585B1}"/>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81;p4">
              <a:extLst>
                <a:ext uri="{FF2B5EF4-FFF2-40B4-BE49-F238E27FC236}">
                  <a16:creationId xmlns:a16="http://schemas.microsoft.com/office/drawing/2014/main" id="{7CE92268-FAD8-61FA-93C7-9FC900957584}"/>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5" name="Google Shape;82;p4">
              <a:extLst>
                <a:ext uri="{FF2B5EF4-FFF2-40B4-BE49-F238E27FC236}">
                  <a16:creationId xmlns:a16="http://schemas.microsoft.com/office/drawing/2014/main" id="{404BCEBF-144A-C9AC-C629-99ED0FF9F3D1}"/>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6" name="Google Shape;83;p4">
              <a:extLst>
                <a:ext uri="{FF2B5EF4-FFF2-40B4-BE49-F238E27FC236}">
                  <a16:creationId xmlns:a16="http://schemas.microsoft.com/office/drawing/2014/main" id="{A2F7FB9F-CB16-9526-E7C1-9997A48070AF}"/>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84;p4">
              <a:extLst>
                <a:ext uri="{FF2B5EF4-FFF2-40B4-BE49-F238E27FC236}">
                  <a16:creationId xmlns:a16="http://schemas.microsoft.com/office/drawing/2014/main" id="{509BA027-0256-5EE2-3AF0-551D85B2237D}"/>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85;p4">
              <a:extLst>
                <a:ext uri="{FF2B5EF4-FFF2-40B4-BE49-F238E27FC236}">
                  <a16:creationId xmlns:a16="http://schemas.microsoft.com/office/drawing/2014/main" id="{0DD42528-FD99-5023-4134-BA7BDBAFB220}"/>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1029" name="Picture 2" descr="C:\Users\HP\Desktop\16659604.jpg">
            <a:extLst>
              <a:ext uri="{FF2B5EF4-FFF2-40B4-BE49-F238E27FC236}">
                <a16:creationId xmlns:a16="http://schemas.microsoft.com/office/drawing/2014/main" id="{726FF18C-F052-5861-780C-028264256EE6}"/>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797871" y="4189863"/>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3" descr="C:\Users\HP\Desktop\vector-illustration-boy-reading-book-260nw-560852614.jpg">
            <a:extLst>
              <a:ext uri="{FF2B5EF4-FFF2-40B4-BE49-F238E27FC236}">
                <a16:creationId xmlns:a16="http://schemas.microsoft.com/office/drawing/2014/main" id="{11CCAC26-3449-1EA5-A7D6-03BC8F06817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30753" y="403204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22">
            <a:extLst>
              <a:ext uri="{FF2B5EF4-FFF2-40B4-BE49-F238E27FC236}">
                <a16:creationId xmlns:a16="http://schemas.microsoft.com/office/drawing/2014/main" id="{9F173B07-6301-D6A3-1292-00663EF92C23}"/>
              </a:ext>
            </a:extLst>
          </p:cNvPr>
          <p:cNvSpPr>
            <a:spLocks noChangeArrowheads="1"/>
          </p:cNvSpPr>
          <p:nvPr/>
        </p:nvSpPr>
        <p:spPr bwMode="auto">
          <a:xfrm>
            <a:off x="3858637" y="1917852"/>
            <a:ext cx="5742564" cy="21236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4400" b="1" dirty="0">
                <a:solidFill>
                  <a:schemeClr val="tx1"/>
                </a:solidFill>
                <a:latin typeface="Cambria" panose="02040503050406030204" pitchFamily="18" charset="0"/>
                <a:ea typeface="Cambria" panose="02040503050406030204" pitchFamily="18" charset="0"/>
              </a:rPr>
              <a:t>1. </a:t>
            </a:r>
            <a:r>
              <a:rPr lang="vi-VN" altLang="en-US" sz="4400" b="1" dirty="0">
                <a:solidFill>
                  <a:schemeClr val="tx1"/>
                </a:solidFill>
                <a:latin typeface="Cambria" panose="02040503050406030204" pitchFamily="18" charset="0"/>
                <a:ea typeface="Cambria" panose="02040503050406030204" pitchFamily="18" charset="0"/>
              </a:rPr>
              <a:t>Vì sao Cố đô Huế là nơi thu hút nhiều khách du lịch?</a:t>
            </a:r>
            <a:endParaRPr lang="en-US" altLang="en-US" sz="44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31909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arn(inVertical)">
                                      <p:cBhvr>
                                        <p:cTn id="7" dur="500"/>
                                        <p:tgtEl>
                                          <p:spTgt spid="1029"/>
                                        </p:tgtEl>
                                      </p:cBhvr>
                                    </p:animEffect>
                                  </p:childTnLst>
                                </p:cTn>
                              </p:par>
                              <p:par>
                                <p:cTn id="8" presetID="16" presetClass="entr" presetSubtype="2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barn(inVertical)">
                                      <p:cBhvr>
                                        <p:cTn id="10" dur="500"/>
                                        <p:tgtEl>
                                          <p:spTgt spid="10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barn(inVertical)">
                                      <p:cBhvr>
                                        <p:cTn id="13" dur="500"/>
                                        <p:tgtEl>
                                          <p:spTgt spid="1031"/>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8" name="Picture 7">
            <a:extLst>
              <a:ext uri="{FF2B5EF4-FFF2-40B4-BE49-F238E27FC236}">
                <a16:creationId xmlns:a16="http://schemas.microsoft.com/office/drawing/2014/main" id="{7C86C22D-222F-33CA-6236-57A4F0122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717" y="3152747"/>
            <a:ext cx="3931919" cy="3093312"/>
          </a:xfrm>
          <a:prstGeom prst="rect">
            <a:avLst/>
          </a:prstGeom>
        </p:spPr>
      </p:pic>
      <p:sp>
        <p:nvSpPr>
          <p:cNvPr id="9" name="Rectangle 9">
            <a:extLst>
              <a:ext uri="{FF2B5EF4-FFF2-40B4-BE49-F238E27FC236}">
                <a16:creationId xmlns:a16="http://schemas.microsoft.com/office/drawing/2014/main" id="{51E4C983-0B62-926B-AF07-43F4A9D9EC2A}"/>
              </a:ext>
            </a:extLst>
          </p:cNvPr>
          <p:cNvSpPr>
            <a:spLocks noChangeArrowheads="1"/>
          </p:cNvSpPr>
          <p:nvPr/>
        </p:nvSpPr>
        <p:spPr bwMode="auto">
          <a:xfrm>
            <a:off x="3400425" y="590550"/>
            <a:ext cx="7781925" cy="3333750"/>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Cố đô Huế là nơi thu hút nhiều khách du lịch</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vì</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nơi đây có nhiều cảnh quan thiên nhiên đẹp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(sông Hương, núi Ngự Bình,…)</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và nhiều công trình kiến trúc độc đáo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(chùa Thiên Mụ, cổng Ngọ Môn, Hoàng thành, lăng Tự Đức,…)</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3989910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482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1254187"/>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Hoàn thiện những nội dung (theo gợi ý dưới đây) vào vở về những việc nên làm hoặc không nên làm để bảo tồn và phát huy giá trị của Cố đô Huế.</a:t>
              </a:r>
              <a:endPar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5E7EC877-182B-0759-11C7-1D797DDA4DBF}"/>
              </a:ext>
            </a:extLst>
          </p:cNvPr>
          <p:cNvPicPr>
            <a:picLocks noChangeAspect="1"/>
          </p:cNvPicPr>
          <p:nvPr/>
        </p:nvPicPr>
        <p:blipFill>
          <a:blip r:embed="rId3"/>
          <a:stretch>
            <a:fillRect/>
          </a:stretch>
        </p:blipFill>
        <p:spPr>
          <a:xfrm>
            <a:off x="2743199" y="1643062"/>
            <a:ext cx="6831519" cy="3462338"/>
          </a:xfrm>
          <a:prstGeom prst="rect">
            <a:avLst/>
          </a:prstGeom>
        </p:spPr>
      </p:pic>
    </p:spTree>
    <p:extLst>
      <p:ext uri="{BB962C8B-B14F-4D97-AF65-F5344CB8AC3E}">
        <p14:creationId xmlns:p14="http://schemas.microsoft.com/office/powerpoint/2010/main" val="22299194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101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pink flower with a black background&#10;&#10;Description automatically generated">
            <a:extLst>
              <a:ext uri="{FF2B5EF4-FFF2-40B4-BE49-F238E27FC236}">
                <a16:creationId xmlns:a16="http://schemas.microsoft.com/office/drawing/2014/main" id="{2E76F3D6-7C32-443E-80D7-69E70BD49E1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18521" y="664023"/>
            <a:ext cx="5087557" cy="5529954"/>
          </a:xfrm>
          <a:prstGeom prst="rect">
            <a:avLst/>
          </a:prstGeom>
        </p:spPr>
      </p:pic>
      <p:sp>
        <p:nvSpPr>
          <p:cNvPr id="10" name="TextBox 9">
            <a:extLst>
              <a:ext uri="{FF2B5EF4-FFF2-40B4-BE49-F238E27FC236}">
                <a16:creationId xmlns:a16="http://schemas.microsoft.com/office/drawing/2014/main" id="{BE6CA6E6-0839-1F1E-C5DE-A89062D1034E}"/>
              </a:ext>
            </a:extLst>
          </p:cNvPr>
          <p:cNvSpPr txBox="1"/>
          <p:nvPr/>
        </p:nvSpPr>
        <p:spPr>
          <a:xfrm>
            <a:off x="2343150" y="2971800"/>
            <a:ext cx="1609725" cy="830997"/>
          </a:xfrm>
          <a:prstGeom prst="rect">
            <a:avLst/>
          </a:prstGeom>
          <a:noFill/>
        </p:spPr>
        <p:txBody>
          <a:bodyPr wrap="square" rtlCol="0">
            <a:spAutoFit/>
          </a:bodyPr>
          <a:lstStyle/>
          <a:p>
            <a:pPr algn="ctr"/>
            <a:r>
              <a:rPr lang="en-US" sz="4800" b="1" dirty="0" err="1"/>
              <a:t>Nên</a:t>
            </a:r>
            <a:endParaRPr lang="en-US" sz="4800" b="1" dirty="0"/>
          </a:p>
        </p:txBody>
      </p:sp>
      <p:pic>
        <p:nvPicPr>
          <p:cNvPr id="11" name="Picture 10" descr="A pink flower with a black background&#10;&#10;Description automatically generated">
            <a:extLst>
              <a:ext uri="{FF2B5EF4-FFF2-40B4-BE49-F238E27FC236}">
                <a16:creationId xmlns:a16="http://schemas.microsoft.com/office/drawing/2014/main" id="{06E49425-6AA9-70EC-BAB0-C0008A27EE0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400196" y="454473"/>
            <a:ext cx="5087557" cy="5529954"/>
          </a:xfrm>
          <a:prstGeom prst="rect">
            <a:avLst/>
          </a:prstGeom>
        </p:spPr>
      </p:pic>
      <p:sp>
        <p:nvSpPr>
          <p:cNvPr id="12" name="TextBox 11">
            <a:extLst>
              <a:ext uri="{FF2B5EF4-FFF2-40B4-BE49-F238E27FC236}">
                <a16:creationId xmlns:a16="http://schemas.microsoft.com/office/drawing/2014/main" id="{FA95D582-131B-F7DD-1415-E438159E744F}"/>
              </a:ext>
            </a:extLst>
          </p:cNvPr>
          <p:cNvSpPr txBox="1"/>
          <p:nvPr/>
        </p:nvSpPr>
        <p:spPr>
          <a:xfrm>
            <a:off x="8105775" y="2647950"/>
            <a:ext cx="1609725" cy="1323439"/>
          </a:xfrm>
          <a:prstGeom prst="rect">
            <a:avLst/>
          </a:prstGeom>
          <a:noFill/>
        </p:spPr>
        <p:txBody>
          <a:bodyPr wrap="square" rtlCol="0">
            <a:spAutoFit/>
          </a:bodyPr>
          <a:lstStyle/>
          <a:p>
            <a:pPr algn="ctr"/>
            <a:r>
              <a:rPr lang="en-US" sz="4000" b="1" dirty="0" err="1"/>
              <a:t>Không</a:t>
            </a:r>
            <a:r>
              <a:rPr lang="en-US" sz="4000" b="1" dirty="0"/>
              <a:t> </a:t>
            </a:r>
            <a:r>
              <a:rPr lang="en-US" sz="4000" b="1" dirty="0" err="1"/>
              <a:t>nên</a:t>
            </a:r>
            <a:endParaRPr lang="en-US" sz="4000" b="1" dirty="0"/>
          </a:p>
        </p:txBody>
      </p:sp>
      <p:sp>
        <p:nvSpPr>
          <p:cNvPr id="13" name="TextBox 12">
            <a:extLst>
              <a:ext uri="{FF2B5EF4-FFF2-40B4-BE49-F238E27FC236}">
                <a16:creationId xmlns:a16="http://schemas.microsoft.com/office/drawing/2014/main" id="{9D5A084E-D9E6-D5F4-DC27-27059672563D}"/>
              </a:ext>
            </a:extLst>
          </p:cNvPr>
          <p:cNvSpPr txBox="1"/>
          <p:nvPr/>
        </p:nvSpPr>
        <p:spPr>
          <a:xfrm>
            <a:off x="2495551" y="847725"/>
            <a:ext cx="1476374" cy="1631216"/>
          </a:xfrm>
          <a:prstGeom prst="rect">
            <a:avLst/>
          </a:prstGeom>
          <a:noFill/>
        </p:spPr>
        <p:txBody>
          <a:bodyPr wrap="square" rtlCol="0">
            <a:spAutoFit/>
          </a:bodyPr>
          <a:lstStyle/>
          <a:p>
            <a:pPr algn="ctr"/>
            <a:r>
              <a:rPr lang="en-US" sz="2000" b="1" i="0" dirty="0" err="1">
                <a:solidFill>
                  <a:srgbClr val="000000"/>
                </a:solidFill>
                <a:effectLst/>
                <a:ea typeface="Open Sans" panose="020B0606030504020204" pitchFamily="34" charset="0"/>
                <a:cs typeface="Open Sans" panose="020B0606030504020204" pitchFamily="34" charset="0"/>
              </a:rPr>
              <a:t>Thực</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hiện</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đúng</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nội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quy</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khi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tham</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quan</a:t>
            </a:r>
            <a:r>
              <a:rPr lang="en-US" sz="2000" b="1" i="0" dirty="0">
                <a:solidFill>
                  <a:srgbClr val="000000"/>
                </a:solidFill>
                <a:effectLst/>
                <a:ea typeface="Open Sans" panose="020B0606030504020204" pitchFamily="34" charset="0"/>
                <a:cs typeface="Open Sans" panose="020B0606030504020204" pitchFamily="34" charset="0"/>
              </a:rPr>
              <a:t> di </a:t>
            </a:r>
            <a:r>
              <a:rPr lang="en-US" sz="2000" b="1" i="0" dirty="0" err="1">
                <a:solidFill>
                  <a:srgbClr val="000000"/>
                </a:solidFill>
                <a:effectLst/>
                <a:ea typeface="Open Sans" panose="020B0606030504020204" pitchFamily="34" charset="0"/>
                <a:cs typeface="Open Sans" panose="020B0606030504020204" pitchFamily="34" charset="0"/>
              </a:rPr>
              <a:t>tích</a:t>
            </a:r>
            <a:r>
              <a:rPr lang="en-US" sz="2000" b="1" i="0" dirty="0">
                <a:solidFill>
                  <a:srgbClr val="000000"/>
                </a:solidFill>
                <a:effectLst/>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F8F36A5A-FE88-AB6B-F7A4-12B1426A5230}"/>
              </a:ext>
            </a:extLst>
          </p:cNvPr>
          <p:cNvSpPr txBox="1"/>
          <p:nvPr/>
        </p:nvSpPr>
        <p:spPr>
          <a:xfrm>
            <a:off x="4038601" y="1857375"/>
            <a:ext cx="1476374" cy="1569660"/>
          </a:xfrm>
          <a:prstGeom prst="rect">
            <a:avLst/>
          </a:prstGeom>
          <a:noFill/>
        </p:spPr>
        <p:txBody>
          <a:bodyPr wrap="square" rtlCol="0">
            <a:spAutoFit/>
          </a:bodyPr>
          <a:lstStyle/>
          <a:p>
            <a:pPr algn="ctr"/>
            <a:r>
              <a:rPr lang="en-US" sz="2400" b="1" dirty="0">
                <a:solidFill>
                  <a:srgbClr val="000000"/>
                </a:solidFill>
                <a:ea typeface="Open Sans" panose="020B0606030504020204" pitchFamily="34" charset="0"/>
                <a:cs typeface="Open Sans" panose="020B0606030504020204" pitchFamily="34" charset="0"/>
              </a:rPr>
              <a:t>Tu </a:t>
            </a:r>
            <a:r>
              <a:rPr lang="en-US" sz="2400" b="1" dirty="0" err="1">
                <a:solidFill>
                  <a:srgbClr val="000000"/>
                </a:solidFill>
                <a:ea typeface="Open Sans" panose="020B0606030504020204" pitchFamily="34" charset="0"/>
                <a:cs typeface="Open Sans" panose="020B0606030504020204" pitchFamily="34" charset="0"/>
              </a:rPr>
              <a:t>bổ</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phục</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dựng</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các</a:t>
            </a:r>
            <a:r>
              <a:rPr lang="en-US" sz="2400" b="1" dirty="0">
                <a:solidFill>
                  <a:srgbClr val="000000"/>
                </a:solidFill>
                <a:ea typeface="Open Sans" panose="020B0606030504020204" pitchFamily="34" charset="0"/>
                <a:cs typeface="Open Sans" panose="020B0606030504020204" pitchFamily="34" charset="0"/>
              </a:rPr>
              <a:t> di </a:t>
            </a:r>
            <a:r>
              <a:rPr lang="en-US" sz="2400" b="1" dirty="0" err="1">
                <a:solidFill>
                  <a:srgbClr val="000000"/>
                </a:solidFill>
                <a:ea typeface="Open Sans" panose="020B0606030504020204" pitchFamily="34" charset="0"/>
                <a:cs typeface="Open Sans" panose="020B0606030504020204" pitchFamily="34" charset="0"/>
              </a:rPr>
              <a:t>tích</a:t>
            </a:r>
            <a:endParaRPr lang="en-US" sz="2400" b="1" dirty="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DCD91A0D-8FAF-C976-E95E-619D8A5C1792}"/>
              </a:ext>
            </a:extLst>
          </p:cNvPr>
          <p:cNvSpPr txBox="1"/>
          <p:nvPr/>
        </p:nvSpPr>
        <p:spPr>
          <a:xfrm>
            <a:off x="3762375" y="3667125"/>
            <a:ext cx="1933575" cy="1477328"/>
          </a:xfrm>
          <a:prstGeom prst="rect">
            <a:avLst/>
          </a:prstGeom>
          <a:noFill/>
        </p:spPr>
        <p:txBody>
          <a:bodyPr wrap="square" rtlCol="0">
            <a:spAutoFit/>
          </a:bodyPr>
          <a:lstStyle/>
          <a:p>
            <a:pPr algn="ctr"/>
            <a:r>
              <a:rPr lang="en-US" b="1" dirty="0" err="1">
                <a:solidFill>
                  <a:srgbClr val="000000"/>
                </a:solidFill>
                <a:ea typeface="Open Sans" panose="020B0606030504020204" pitchFamily="34" charset="0"/>
                <a:cs typeface="Open Sans" panose="020B0606030504020204" pitchFamily="34" charset="0"/>
              </a:rPr>
              <a:t>Tuyên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truyền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về</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những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nét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đẹp</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giá</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trị</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văn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hoá</a:t>
            </a:r>
            <a:r>
              <a:rPr lang="en-US" b="1" dirty="0">
                <a:solidFill>
                  <a:srgbClr val="000000"/>
                </a:solidFill>
                <a:ea typeface="Open Sans" panose="020B0606030504020204" pitchFamily="34" charset="0"/>
                <a:cs typeface="Open Sans" panose="020B0606030504020204" pitchFamily="34" charset="0"/>
              </a:rPr>
              <a:t> - </a:t>
            </a:r>
            <a:r>
              <a:rPr lang="en-US" b="1" dirty="0" err="1">
                <a:solidFill>
                  <a:srgbClr val="000000"/>
                </a:solidFill>
                <a:ea typeface="Open Sans" panose="020B0606030504020204" pitchFamily="34" charset="0"/>
                <a:cs typeface="Open Sans" panose="020B0606030504020204" pitchFamily="34" charset="0"/>
              </a:rPr>
              <a:t>lịch</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sử</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của</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vùng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đất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Cố</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đô</a:t>
            </a:r>
            <a:r>
              <a:rPr lang="en-US" b="1" dirty="0">
                <a:solidFill>
                  <a:srgbClr val="000000"/>
                </a:solidFill>
                <a:ea typeface="Open Sans" panose="020B0606030504020204" pitchFamily="34" charset="0"/>
                <a:cs typeface="Open Sans" panose="020B0606030504020204" pitchFamily="34" charset="0"/>
              </a:rPr>
              <a:t>;</a:t>
            </a:r>
            <a:endParaRPr lang="en-US" b="1" dirty="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EC2C9846-84DB-AD68-F162-8401EAE1B175}"/>
              </a:ext>
            </a:extLst>
          </p:cNvPr>
          <p:cNvSpPr txBox="1"/>
          <p:nvPr/>
        </p:nvSpPr>
        <p:spPr>
          <a:xfrm>
            <a:off x="685800" y="3495675"/>
            <a:ext cx="1933575" cy="1754326"/>
          </a:xfrm>
          <a:prstGeom prst="rect">
            <a:avLst/>
          </a:prstGeom>
          <a:noFill/>
        </p:spPr>
        <p:txBody>
          <a:bodyPr wrap="square" rtlCol="0">
            <a:spAutoFit/>
          </a:bodyPr>
          <a:lstStyle/>
          <a:p>
            <a:pPr algn="ctr"/>
            <a:r>
              <a:rPr lang="vi-VN" b="1" dirty="0">
                <a:solidFill>
                  <a:srgbClr val="000000"/>
                </a:solidFill>
                <a:ea typeface="Open Sans" panose="020B0606030504020204" pitchFamily="34" charset="0"/>
                <a:cs typeface="Open Sans" panose="020B0606030504020204" pitchFamily="34" charset="0"/>
              </a:rPr>
              <a:t>Tuyên truyền, giáo dục để nâng cao ý thức trách nhiệm của người dân.</a:t>
            </a:r>
            <a:endParaRPr lang="en-US" b="1" dirty="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F944CF59-D0F8-F086-C3D9-0351627AB047}"/>
              </a:ext>
            </a:extLst>
          </p:cNvPr>
          <p:cNvSpPr txBox="1"/>
          <p:nvPr/>
        </p:nvSpPr>
        <p:spPr>
          <a:xfrm>
            <a:off x="8210551" y="723900"/>
            <a:ext cx="1476374" cy="954107"/>
          </a:xfrm>
          <a:prstGeom prst="rect">
            <a:avLst/>
          </a:prstGeom>
          <a:noFill/>
        </p:spPr>
        <p:txBody>
          <a:bodyPr wrap="square" rtlCol="0">
            <a:spAutoFit/>
          </a:bodyPr>
          <a:lstStyle/>
          <a:p>
            <a:pPr algn="ctr"/>
            <a:r>
              <a:rPr lang="en-US" sz="2800" b="1" dirty="0" err="1">
                <a:solidFill>
                  <a:srgbClr val="000000"/>
                </a:solidFill>
                <a:ea typeface="Open Sans" panose="020B0606030504020204" pitchFamily="34" charset="0"/>
                <a:cs typeface="Open Sans" panose="020B0606030504020204" pitchFamily="34" charset="0"/>
              </a:rPr>
              <a:t>Vứt</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rác</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bừa</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bãi</a:t>
            </a:r>
            <a:r>
              <a:rPr lang="en-US" sz="2800" b="1" dirty="0">
                <a:solidFill>
                  <a:srgbClr val="000000"/>
                </a:solidFill>
                <a:ea typeface="Open Sans" panose="020B0606030504020204" pitchFamily="34" charset="0"/>
                <a:cs typeface="Open Sans" panose="020B0606030504020204" pitchFamily="34" charset="0"/>
              </a:rPr>
              <a:t>.</a:t>
            </a:r>
            <a:endParaRPr lang="en-US" sz="2800" b="1" dirty="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891FF0B5-FD2F-2757-5106-C0C317A628D9}"/>
              </a:ext>
            </a:extLst>
          </p:cNvPr>
          <p:cNvSpPr txBox="1"/>
          <p:nvPr/>
        </p:nvSpPr>
        <p:spPr>
          <a:xfrm>
            <a:off x="9848851" y="18669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Vi </a:t>
            </a:r>
            <a:r>
              <a:rPr lang="en-US" sz="2000" b="1" dirty="0" err="1">
                <a:solidFill>
                  <a:srgbClr val="000000"/>
                </a:solidFill>
                <a:ea typeface="Open Sans" panose="020B0606030504020204" pitchFamily="34" charset="0"/>
                <a:cs typeface="Open Sans" panose="020B0606030504020204" pitchFamily="34" charset="0"/>
              </a:rPr>
              <a:t>phạm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nội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tham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D5B176B5-1587-6845-EEF0-0E31E2ADED67}"/>
              </a:ext>
            </a:extLst>
          </p:cNvPr>
          <p:cNvSpPr txBox="1"/>
          <p:nvPr/>
        </p:nvSpPr>
        <p:spPr>
          <a:xfrm>
            <a:off x="9782176" y="35433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Viết</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vẽ</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bậy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endParaRPr lang="en-US" sz="2000" b="1" dirty="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3748F283-1441-2BF4-2EDE-A74FC4F22F6B}"/>
              </a:ext>
            </a:extLst>
          </p:cNvPr>
          <p:cNvSpPr txBox="1"/>
          <p:nvPr/>
        </p:nvSpPr>
        <p:spPr>
          <a:xfrm>
            <a:off x="8267701" y="4524375"/>
            <a:ext cx="1476374" cy="1323439"/>
          </a:xfrm>
          <a:prstGeom prst="rect">
            <a:avLst/>
          </a:prstGeom>
          <a:noFill/>
        </p:spPr>
        <p:txBody>
          <a:bodyPr wrap="square" rtlCol="0">
            <a:spAutoFit/>
          </a:bodyPr>
          <a:lstStyle/>
          <a:p>
            <a:pPr algn="ctr"/>
            <a:r>
              <a:rPr lang="en-US" sz="2000" b="1" dirty="0" err="1">
                <a:solidFill>
                  <a:srgbClr val="000000"/>
                </a:solidFill>
                <a:ea typeface="Open Sans" panose="020B0606030504020204" pitchFamily="34" charset="0"/>
                <a:cs typeface="Open Sans" panose="020B0606030504020204" pitchFamily="34" charset="0"/>
              </a:rPr>
              <a:t>Phá</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hoại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cảnh</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26401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down)">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wipe(down)">
                                      <p:cBhvr>
                                        <p:cTn id="32" dur="500"/>
                                        <p:tgtEl>
                                          <p:spTgt spid="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down)">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wipe(down)">
                                      <p:cBhvr>
                                        <p:cTn id="4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0C7BF3BD-8F86-DADA-455C-872030255A40}"/>
              </a:ext>
            </a:extLst>
          </p:cNvPr>
          <p:cNvPicPr>
            <a:picLocks noChangeAspect="1"/>
          </p:cNvPicPr>
          <p:nvPr/>
        </p:nvPicPr>
        <p:blipFill>
          <a:blip r:embed="rId5"/>
          <a:stretch>
            <a:fillRect/>
          </a:stretch>
        </p:blipFill>
        <p:spPr>
          <a:xfrm>
            <a:off x="2995082" y="2059622"/>
            <a:ext cx="7840136" cy="1481456"/>
          </a:xfrm>
          <a:prstGeom prst="rect">
            <a:avLst/>
          </a:prstGeom>
        </p:spPr>
      </p:pic>
    </p:spTree>
    <p:extLst>
      <p:ext uri="{BB962C8B-B14F-4D97-AF65-F5344CB8AC3E}">
        <p14:creationId xmlns:p14="http://schemas.microsoft.com/office/powerpoint/2010/main" val="32615794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42A1A462-D9E9-E172-CE50-0BC258B05BBE}"/>
              </a:ext>
            </a:extLst>
          </p:cNvPr>
          <p:cNvGrpSpPr/>
          <p:nvPr/>
        </p:nvGrpSpPr>
        <p:grpSpPr>
          <a:xfrm>
            <a:off x="548220" y="1304926"/>
            <a:ext cx="11134032" cy="3971924"/>
            <a:chOff x="7355303" y="1404642"/>
            <a:chExt cx="4106665" cy="2447521"/>
          </a:xfrm>
        </p:grpSpPr>
        <p:sp>
          <p:nvSpPr>
            <p:cNvPr id="9" name="Rectangle: Rounded Corners 8">
              <a:extLst>
                <a:ext uri="{FF2B5EF4-FFF2-40B4-BE49-F238E27FC236}">
                  <a16:creationId xmlns:a16="http://schemas.microsoft.com/office/drawing/2014/main" id="{439BE4AE-5D06-AA6E-C93C-49489514FFAB}"/>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Rectangle 5">
              <a:extLst>
                <a:ext uri="{FF2B5EF4-FFF2-40B4-BE49-F238E27FC236}">
                  <a16:creationId xmlns:a16="http://schemas.microsoft.com/office/drawing/2014/main" id="{9C0DA5C8-674E-38B8-5200-FEB3CF09EA21}"/>
                </a:ext>
              </a:extLst>
            </p:cNvPr>
            <p:cNvSpPr>
              <a:spLocks noChangeArrowheads="1"/>
            </p:cNvSpPr>
            <p:nvPr/>
          </p:nvSpPr>
          <p:spPr bwMode="auto">
            <a:xfrm>
              <a:off x="7461631" y="1547009"/>
              <a:ext cx="3942428" cy="23051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Lựa chọn và thực hiện một trong hai nhiệm vụ sau.</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1. Thiết kế một tấm áp phích nhằm tuyên truyền mọi người bảo vệ di tích Cố đô Huế.</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2. Đóng vai hướng dẫn viên du lịch, hãy giới thiệu về một cảnh quan thiên nhiên hoặc một di tích trong Quần thể di tích Cố đô Huế.</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704578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D58F9D3-3DDC-364A-3F51-CB1D89156F1B}"/>
              </a:ext>
            </a:extLst>
          </p:cNvPr>
          <p:cNvSpPr txBox="1"/>
          <p:nvPr/>
        </p:nvSpPr>
        <p:spPr>
          <a:xfrm>
            <a:off x="581025" y="457200"/>
            <a:ext cx="11220450" cy="5386090"/>
          </a:xfrm>
          <a:prstGeom prst="rect">
            <a:avLst/>
          </a:prstGeom>
          <a:noFill/>
        </p:spPr>
        <p:txBody>
          <a:bodyPr wrap="square" rtlCol="0">
            <a:spAutoFit/>
          </a:bodyPr>
          <a:lstStyle/>
          <a:p>
            <a:pPr algn="ctr"/>
            <a:r>
              <a:rPr lang="vi-VN" sz="3200" b="1" i="0" dirty="0">
                <a:solidFill>
                  <a:srgbClr val="FF0000"/>
                </a:solidFill>
                <a:effectLst/>
                <a:latin typeface="Calibri" panose="020F0502020204030204" pitchFamily="34" charset="0"/>
                <a:cs typeface="Calibri" panose="020F0502020204030204" pitchFamily="34" charset="0"/>
              </a:rPr>
              <a:t>Giới thiệu về Chùa Thiên Mụ</a:t>
            </a:r>
          </a:p>
          <a:p>
            <a:pPr algn="just"/>
            <a:r>
              <a:rPr lang="vi-VN" sz="2400" b="0" i="0" dirty="0">
                <a:solidFill>
                  <a:srgbClr val="000000"/>
                </a:solidFill>
                <a:effectLst/>
                <a:latin typeface="Calibri" panose="020F0502020204030204" pitchFamily="34" charset="0"/>
                <a:cs typeface="Calibri" panose="020F0502020204030204" pitchFamily="34" charset="0"/>
              </a:rPr>
              <a:t>- Chùa Thiên Mụ, còn được gọi là chùa Linh Mụ, được chúa Nguyễn Hoàng cho xây dựng vào năm 1601. Chùa nằm bên bờ Bắc sông Hương thuộc địa phận xã Hương Long, cách trung tâm thành phố Huế 5 km.</a:t>
            </a:r>
          </a:p>
          <a:p>
            <a:pPr algn="just"/>
            <a:r>
              <a:rPr lang="vi-VN" sz="2400" b="0" i="0" dirty="0">
                <a:solidFill>
                  <a:srgbClr val="000000"/>
                </a:solidFill>
                <a:effectLst/>
                <a:latin typeface="Calibri" panose="020F0502020204030204" pitchFamily="34" charset="0"/>
                <a:cs typeface="Calibri" panose="020F0502020204030204" pitchFamily="34" charset="0"/>
              </a:rPr>
              <a:t>- Hai công trình kiến trúc chính của chùa là Tháp Phước Duyên và Điện Đại Hùng.</a:t>
            </a:r>
          </a:p>
          <a:p>
            <a:pPr algn="just"/>
            <a:r>
              <a:rPr lang="vi-VN" sz="2400" b="0" i="0" dirty="0">
                <a:solidFill>
                  <a:srgbClr val="000000"/>
                </a:solidFill>
                <a:effectLst/>
                <a:latin typeface="Calibri" panose="020F0502020204030204" pitchFamily="34" charset="0"/>
                <a:cs typeface="Calibri" panose="020F0502020204030204" pitchFamily="34" charset="0"/>
              </a:rPr>
              <a:t>+ Tháp Phước Duyên hình bát giác cao 7 tầng, 21m, mỗi tầng thờ một đức Như Lai, tầng cao nhất thờ Đức Thế Tôn;</a:t>
            </a:r>
          </a:p>
          <a:p>
            <a:pPr algn="just"/>
            <a:r>
              <a:rPr lang="vi-VN" sz="2400" b="0" i="0" dirty="0">
                <a:solidFill>
                  <a:srgbClr val="000000"/>
                </a:solidFill>
                <a:effectLst/>
                <a:latin typeface="Calibri" panose="020F0502020204030204" pitchFamily="34" charset="0"/>
                <a:cs typeface="Calibri" panose="020F0502020204030204" pitchFamily="34" charset="0"/>
              </a:rPr>
              <a:t>+ Điện Đại Hùng là ngôi điện chính trong chùa, có kiến trúc nguy nga đồ sộ; ngoài bức tượng Phật bằng đồng trong điện còn có vô số tượng và một khánh đồng đúc năm 1677; một bức hoành phi bằng gỗ được sơn son thếp vàng do tự tay chúa Nguyễn Phúc Chu đề tặng năm 1714.</a:t>
            </a:r>
          </a:p>
          <a:p>
            <a:pPr algn="just"/>
            <a:r>
              <a:rPr lang="vi-VN" sz="2400" b="0" i="0" dirty="0">
                <a:solidFill>
                  <a:srgbClr val="000000"/>
                </a:solidFill>
                <a:effectLst/>
                <a:latin typeface="Calibri" panose="020F0502020204030204" pitchFamily="34" charset="0"/>
                <a:cs typeface="Calibri" panose="020F0502020204030204" pitchFamily="34" charset="0"/>
              </a:rPr>
              <a:t>- Từ ngày xây dựng cho đến nay ngôi chùa đã được trùng tu 8 lần. Qua những lần trùng tu, ngôi chùa vẫn giữ được vẻ đẹp uy nghiêm, huy hoàng, tráng lệ.</a:t>
            </a:r>
          </a:p>
          <a:p>
            <a:pPr algn="just"/>
            <a:r>
              <a:rPr lang="vi-VN" sz="2400" b="0" i="0" dirty="0">
                <a:solidFill>
                  <a:srgbClr val="000000"/>
                </a:solidFill>
                <a:effectLst/>
                <a:latin typeface="Calibri" panose="020F0502020204030204" pitchFamily="34" charset="0"/>
                <a:cs typeface="Calibri" panose="020F0502020204030204" pitchFamily="34" charset="0"/>
              </a:rPr>
              <a:t>- Năm 1996, Bộ Văn hóa và Thông tin đã công nhận Chùa Thiên Mụ là di tích cấp quốc gia.</a:t>
            </a:r>
          </a:p>
        </p:txBody>
      </p:sp>
    </p:spTree>
    <p:extLst>
      <p:ext uri="{BB962C8B-B14F-4D97-AF65-F5344CB8AC3E}">
        <p14:creationId xmlns:p14="http://schemas.microsoft.com/office/powerpoint/2010/main" val="12088258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053" y="4503761"/>
            <a:ext cx="2313939" cy="2234830"/>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0"/>
            <a:ext cx="2139700" cy="4343409"/>
          </a:xfrm>
          <a:prstGeom prst="rect">
            <a:avLst/>
          </a:prstGeom>
        </p:spPr>
      </p:pic>
      <p:pic>
        <p:nvPicPr>
          <p:cNvPr id="2" name="Picture 1">
            <a:extLst>
              <a:ext uri="{FF2B5EF4-FFF2-40B4-BE49-F238E27FC236}">
                <a16:creationId xmlns:a16="http://schemas.microsoft.com/office/drawing/2014/main" id="{CC20059E-41C1-3936-89F2-75505626D872}"/>
              </a:ext>
            </a:extLst>
          </p:cNvPr>
          <p:cNvPicPr>
            <a:picLocks noChangeAspect="1"/>
          </p:cNvPicPr>
          <p:nvPr/>
        </p:nvPicPr>
        <p:blipFill>
          <a:blip r:embed="rId7"/>
          <a:stretch>
            <a:fillRect/>
          </a:stretch>
        </p:blipFill>
        <p:spPr>
          <a:xfrm>
            <a:off x="-508697" y="-459628"/>
            <a:ext cx="7340220" cy="3651821"/>
          </a:xfrm>
          <a:prstGeom prst="rect">
            <a:avLst/>
          </a:prstGeom>
        </p:spPr>
      </p:pic>
      <p:sp>
        <p:nvSpPr>
          <p:cNvPr id="4" name="TextBox 3">
            <a:extLst>
              <a:ext uri="{FF2B5EF4-FFF2-40B4-BE49-F238E27FC236}">
                <a16:creationId xmlns:a16="http://schemas.microsoft.com/office/drawing/2014/main" id="{46967D38-CCF6-32DB-5E39-930C2856A5DC}"/>
              </a:ext>
            </a:extLst>
          </p:cNvPr>
          <p:cNvSpPr txBox="1"/>
          <p:nvPr/>
        </p:nvSpPr>
        <p:spPr>
          <a:xfrm>
            <a:off x="3533775" y="2276475"/>
            <a:ext cx="3619500"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40085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AE141FB0-3A2B-C56C-45F8-299BA08E625D}"/>
              </a:ext>
            </a:extLst>
          </p:cNvPr>
          <p:cNvPicPr>
            <a:picLocks noChangeAspect="1"/>
          </p:cNvPicPr>
          <p:nvPr/>
        </p:nvPicPr>
        <p:blipFill>
          <a:blip r:embed="rId4"/>
          <a:stretch>
            <a:fillRect/>
          </a:stretch>
        </p:blipFill>
        <p:spPr>
          <a:xfrm>
            <a:off x="4934995" y="2544382"/>
            <a:ext cx="6553768" cy="3023878"/>
          </a:xfrm>
          <a:prstGeom prst="rect">
            <a:avLst/>
          </a:prstGeom>
        </p:spPr>
      </p:pic>
    </p:spTree>
    <p:extLst>
      <p:ext uri="{BB962C8B-B14F-4D97-AF65-F5344CB8AC3E}">
        <p14:creationId xmlns:p14="http://schemas.microsoft.com/office/powerpoint/2010/main" val="5986886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093" name="Google Shape;1093;p41"/>
          <p:cNvGrpSpPr/>
          <p:nvPr/>
        </p:nvGrpSpPr>
        <p:grpSpPr>
          <a:xfrm>
            <a:off x="0" y="2987139"/>
            <a:ext cx="3363685" cy="3879016"/>
            <a:chOff x="1279628" y="1309145"/>
            <a:chExt cx="2193598" cy="2529666"/>
          </a:xfrm>
        </p:grpSpPr>
        <p:sp>
          <p:nvSpPr>
            <p:cNvPr id="1094" name="Google Shape;1094;p41"/>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5" name="Google Shape;1095;p41"/>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6" name="Google Shape;1096;p41"/>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7" name="Google Shape;1097;p41"/>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8" name="Google Shape;1098;p41"/>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9" name="Google Shape;1099;p41"/>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0" name="Google Shape;1100;p41"/>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1" name="Google Shape;1101;p41"/>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2" name="Google Shape;1102;p41"/>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3" name="Google Shape;1103;p41"/>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4" name="Google Shape;1104;p41"/>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5" name="Google Shape;1105;p41"/>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6" name="Google Shape;1106;p41"/>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7" name="Google Shape;1107;p41"/>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8" name="Google Shape;1108;p41"/>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9" name="Google Shape;1109;p41"/>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0" name="Google Shape;1110;p41"/>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1" name="Google Shape;1111;p41"/>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2" name="Google Shape;1112;p41"/>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3" name="Google Shape;1113;p41"/>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4" name="Google Shape;1114;p41"/>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5" name="Google Shape;1115;p41"/>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6" name="Google Shape;1116;p41"/>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7" name="Google Shape;1117;p41"/>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8" name="Google Shape;1118;p41"/>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19" name="Google Shape;1119;p41"/>
          <p:cNvSpPr/>
          <p:nvPr/>
        </p:nvSpPr>
        <p:spPr>
          <a:xfrm flipH="1">
            <a:off x="3713637" y="50352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2"/>
          </a:solidFill>
          <a:ln w="340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21" name="Google Shape;1121;p41"/>
          <p:cNvGrpSpPr/>
          <p:nvPr/>
        </p:nvGrpSpPr>
        <p:grpSpPr>
          <a:xfrm>
            <a:off x="8425600" y="280332"/>
            <a:ext cx="699077" cy="461803"/>
            <a:chOff x="-430300" y="2401925"/>
            <a:chExt cx="313300" cy="206975"/>
          </a:xfrm>
        </p:grpSpPr>
        <p:sp>
          <p:nvSpPr>
            <p:cNvPr id="1122" name="Google Shape;1122;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3" name="Google Shape;1123;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4" name="Google Shape;1124;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5" name="Google Shape;1125;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7" name="Google Shape;1127;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28" name="Google Shape;1128;p41"/>
          <p:cNvGrpSpPr/>
          <p:nvPr/>
        </p:nvGrpSpPr>
        <p:grpSpPr>
          <a:xfrm flipH="1">
            <a:off x="7829387" y="5500756"/>
            <a:ext cx="699077" cy="461803"/>
            <a:chOff x="-430300" y="2401925"/>
            <a:chExt cx="313300" cy="206975"/>
          </a:xfrm>
        </p:grpSpPr>
        <p:sp>
          <p:nvSpPr>
            <p:cNvPr id="1129" name="Google Shape;1129;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0" name="Google Shape;1130;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1" name="Google Shape;1131;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2" name="Google Shape;1132;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3" name="Google Shape;1133;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4" name="Google Shape;1134;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 name="Google Shape;1036;p39">
            <a:extLst>
              <a:ext uri="{FF2B5EF4-FFF2-40B4-BE49-F238E27FC236}">
                <a16:creationId xmlns:a16="http://schemas.microsoft.com/office/drawing/2014/main" id="{8EF9B622-D9FB-4DA0-A7FB-978EE6038350}"/>
              </a:ext>
            </a:extLst>
          </p:cNvPr>
          <p:cNvSpPr/>
          <p:nvPr/>
        </p:nvSpPr>
        <p:spPr>
          <a:xfrm>
            <a:off x="1188417" y="598693"/>
            <a:ext cx="9676561" cy="234358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4" name="Google Shape;1827;p54">
            <a:extLst>
              <a:ext uri="{FF2B5EF4-FFF2-40B4-BE49-F238E27FC236}">
                <a16:creationId xmlns:a16="http://schemas.microsoft.com/office/drawing/2014/main" id="{6547DE78-EFE4-4803-8211-BBC7BD9AAE76}"/>
              </a:ext>
            </a:extLst>
          </p:cNvPr>
          <p:cNvGrpSpPr/>
          <p:nvPr/>
        </p:nvGrpSpPr>
        <p:grpSpPr>
          <a:xfrm>
            <a:off x="8919864" y="3537701"/>
            <a:ext cx="2557545" cy="3320300"/>
            <a:chOff x="-221649" y="1584725"/>
            <a:chExt cx="1007990" cy="1308610"/>
          </a:xfrm>
        </p:grpSpPr>
        <p:sp>
          <p:nvSpPr>
            <p:cNvPr id="55" name="Google Shape;1828;p54">
              <a:extLst>
                <a:ext uri="{FF2B5EF4-FFF2-40B4-BE49-F238E27FC236}">
                  <a16:creationId xmlns:a16="http://schemas.microsoft.com/office/drawing/2014/main" id="{A62D27D6-3016-412D-B85B-29EBC406E1FA}"/>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829;p54">
              <a:extLst>
                <a:ext uri="{FF2B5EF4-FFF2-40B4-BE49-F238E27FC236}">
                  <a16:creationId xmlns:a16="http://schemas.microsoft.com/office/drawing/2014/main" id="{66F7CD38-8108-4910-A4E9-8DB687D4CC81}"/>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830;p54">
              <a:extLst>
                <a:ext uri="{FF2B5EF4-FFF2-40B4-BE49-F238E27FC236}">
                  <a16:creationId xmlns:a16="http://schemas.microsoft.com/office/drawing/2014/main" id="{38555EDE-6C34-4164-9106-0AAE5B821DEA}"/>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831;p54">
              <a:extLst>
                <a:ext uri="{FF2B5EF4-FFF2-40B4-BE49-F238E27FC236}">
                  <a16:creationId xmlns:a16="http://schemas.microsoft.com/office/drawing/2014/main" id="{981FEB38-8BB4-45E2-A81B-5FA47592D4AA}"/>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832;p54">
              <a:extLst>
                <a:ext uri="{FF2B5EF4-FFF2-40B4-BE49-F238E27FC236}">
                  <a16:creationId xmlns:a16="http://schemas.microsoft.com/office/drawing/2014/main" id="{A76D78FE-1E22-4AF7-AA95-E50C3CA916D3}"/>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833;p54">
              <a:extLst>
                <a:ext uri="{FF2B5EF4-FFF2-40B4-BE49-F238E27FC236}">
                  <a16:creationId xmlns:a16="http://schemas.microsoft.com/office/drawing/2014/main" id="{2F2EB3AB-DBB5-44C9-9911-72A63B6CA44E}"/>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834;p54">
              <a:extLst>
                <a:ext uri="{FF2B5EF4-FFF2-40B4-BE49-F238E27FC236}">
                  <a16:creationId xmlns:a16="http://schemas.microsoft.com/office/drawing/2014/main" id="{B30B18E6-45F3-4C7D-B37F-B7E06AE670DF}"/>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835;p54">
              <a:extLst>
                <a:ext uri="{FF2B5EF4-FFF2-40B4-BE49-F238E27FC236}">
                  <a16:creationId xmlns:a16="http://schemas.microsoft.com/office/drawing/2014/main" id="{FEC5F747-2DA6-4A6A-8E3E-CC40F02D21FF}"/>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836;p54">
              <a:extLst>
                <a:ext uri="{FF2B5EF4-FFF2-40B4-BE49-F238E27FC236}">
                  <a16:creationId xmlns:a16="http://schemas.microsoft.com/office/drawing/2014/main" id="{2E1E9A23-116B-469F-AF53-6AEDA71E31D2}"/>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837;p54">
              <a:extLst>
                <a:ext uri="{FF2B5EF4-FFF2-40B4-BE49-F238E27FC236}">
                  <a16:creationId xmlns:a16="http://schemas.microsoft.com/office/drawing/2014/main" id="{273A3301-0D6A-4C9C-A826-0762A19A5D4C}"/>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838;p54">
              <a:extLst>
                <a:ext uri="{FF2B5EF4-FFF2-40B4-BE49-F238E27FC236}">
                  <a16:creationId xmlns:a16="http://schemas.microsoft.com/office/drawing/2014/main" id="{AF7CCC77-EA17-474A-9FA7-78442770AA39}"/>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839;p54">
              <a:extLst>
                <a:ext uri="{FF2B5EF4-FFF2-40B4-BE49-F238E27FC236}">
                  <a16:creationId xmlns:a16="http://schemas.microsoft.com/office/drawing/2014/main" id="{FA050D09-9B20-4894-8078-446C2C3AA929}"/>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840;p54">
              <a:extLst>
                <a:ext uri="{FF2B5EF4-FFF2-40B4-BE49-F238E27FC236}">
                  <a16:creationId xmlns:a16="http://schemas.microsoft.com/office/drawing/2014/main" id="{1438CF95-36FD-4AC4-BDDF-804930F669BE}"/>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841;p54">
              <a:extLst>
                <a:ext uri="{FF2B5EF4-FFF2-40B4-BE49-F238E27FC236}">
                  <a16:creationId xmlns:a16="http://schemas.microsoft.com/office/drawing/2014/main" id="{F9DCE995-2D36-4EE6-A456-BC860488884E}"/>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842;p54">
              <a:extLst>
                <a:ext uri="{FF2B5EF4-FFF2-40B4-BE49-F238E27FC236}">
                  <a16:creationId xmlns:a16="http://schemas.microsoft.com/office/drawing/2014/main" id="{E908EFB5-9365-4108-AAE9-FFB0251F6981}"/>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843;p54">
              <a:extLst>
                <a:ext uri="{FF2B5EF4-FFF2-40B4-BE49-F238E27FC236}">
                  <a16:creationId xmlns:a16="http://schemas.microsoft.com/office/drawing/2014/main" id="{851D5D39-7D50-4233-B63A-F8FDE3031DCE}"/>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844;p54">
              <a:extLst>
                <a:ext uri="{FF2B5EF4-FFF2-40B4-BE49-F238E27FC236}">
                  <a16:creationId xmlns:a16="http://schemas.microsoft.com/office/drawing/2014/main" id="{35F2E60B-34FA-4D3A-9406-5E0870782CCF}"/>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845;p54">
              <a:extLst>
                <a:ext uri="{FF2B5EF4-FFF2-40B4-BE49-F238E27FC236}">
                  <a16:creationId xmlns:a16="http://schemas.microsoft.com/office/drawing/2014/main" id="{BA199F2D-45E1-41F4-B0A3-21DF057A1A3B}"/>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846;p54">
              <a:extLst>
                <a:ext uri="{FF2B5EF4-FFF2-40B4-BE49-F238E27FC236}">
                  <a16:creationId xmlns:a16="http://schemas.microsoft.com/office/drawing/2014/main" id="{2BBA2FB6-5473-458C-9DC0-F41E47C94BE7}"/>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847;p54">
              <a:extLst>
                <a:ext uri="{FF2B5EF4-FFF2-40B4-BE49-F238E27FC236}">
                  <a16:creationId xmlns:a16="http://schemas.microsoft.com/office/drawing/2014/main" id="{0B2F217F-345C-41CC-A9BE-85684EBE9E7A}"/>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1848;p54">
              <a:extLst>
                <a:ext uri="{FF2B5EF4-FFF2-40B4-BE49-F238E27FC236}">
                  <a16:creationId xmlns:a16="http://schemas.microsoft.com/office/drawing/2014/main" id="{C92F89A2-D3EA-4518-91EC-AFE91550D6F8}"/>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1849;p54">
              <a:extLst>
                <a:ext uri="{FF2B5EF4-FFF2-40B4-BE49-F238E27FC236}">
                  <a16:creationId xmlns:a16="http://schemas.microsoft.com/office/drawing/2014/main" id="{94AC98A8-07AC-4A40-9D1F-E5E01E679847}"/>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1850;p54">
              <a:extLst>
                <a:ext uri="{FF2B5EF4-FFF2-40B4-BE49-F238E27FC236}">
                  <a16:creationId xmlns:a16="http://schemas.microsoft.com/office/drawing/2014/main" id="{38712B27-4737-4590-9E25-848D3381A754}"/>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1851;p54">
              <a:extLst>
                <a:ext uri="{FF2B5EF4-FFF2-40B4-BE49-F238E27FC236}">
                  <a16:creationId xmlns:a16="http://schemas.microsoft.com/office/drawing/2014/main" id="{E315F170-62C9-4705-920F-9609DB64D101}"/>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1852;p54">
              <a:extLst>
                <a:ext uri="{FF2B5EF4-FFF2-40B4-BE49-F238E27FC236}">
                  <a16:creationId xmlns:a16="http://schemas.microsoft.com/office/drawing/2014/main" id="{2BB96F77-0DCE-4DCC-A359-2D921E89C955}"/>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1853;p54">
              <a:extLst>
                <a:ext uri="{FF2B5EF4-FFF2-40B4-BE49-F238E27FC236}">
                  <a16:creationId xmlns:a16="http://schemas.microsoft.com/office/drawing/2014/main" id="{A96F1DDB-865B-42B3-87CB-064232CBCF44}"/>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46E69049-D150-D28B-F202-A1637EF5D860}"/>
              </a:ext>
            </a:extLst>
          </p:cNvPr>
          <p:cNvPicPr>
            <a:picLocks noChangeAspect="1"/>
          </p:cNvPicPr>
          <p:nvPr/>
        </p:nvPicPr>
        <p:blipFill>
          <a:blip r:embed="rId3"/>
          <a:stretch>
            <a:fillRect/>
          </a:stretch>
        </p:blipFill>
        <p:spPr>
          <a:xfrm>
            <a:off x="817927" y="1176438"/>
            <a:ext cx="10632346" cy="2066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1D4EC37-0B03-46DA-A84F-7D29E58154C0}"/>
              </a:ext>
            </a:extLst>
          </p:cNvPr>
          <p:cNvSpPr/>
          <p:nvPr/>
        </p:nvSpPr>
        <p:spPr>
          <a:xfrm>
            <a:off x="537489" y="312164"/>
            <a:ext cx="10566400" cy="2238912"/>
          </a:xfrm>
          <a:prstGeom prst="wedgeRoundRectCallout">
            <a:avLst>
              <a:gd name="adj1" fmla="val -38092"/>
              <a:gd name="adj2" fmla="val 79148"/>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A36627F2-9A44-4A49-8832-C3299A96A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1456" y="5613577"/>
            <a:ext cx="3967069" cy="1020612"/>
          </a:xfrm>
          <a:prstGeom prst="rect">
            <a:avLst/>
          </a:prstGeom>
        </p:spPr>
      </p:pic>
      <p:pic>
        <p:nvPicPr>
          <p:cNvPr id="8" name="Picture 7">
            <a:extLst>
              <a:ext uri="{FF2B5EF4-FFF2-40B4-BE49-F238E27FC236}">
                <a16:creationId xmlns:a16="http://schemas.microsoft.com/office/drawing/2014/main" id="{A2261095-916C-4BBD-91DF-20BA1695F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7921" y="3979178"/>
            <a:ext cx="3962633" cy="1020612"/>
          </a:xfrm>
          <a:prstGeom prst="rect">
            <a:avLst/>
          </a:prstGeom>
        </p:spPr>
      </p:pic>
      <p:pic>
        <p:nvPicPr>
          <p:cNvPr id="9" name="Picture 8">
            <a:extLst>
              <a:ext uri="{FF2B5EF4-FFF2-40B4-BE49-F238E27FC236}">
                <a16:creationId xmlns:a16="http://schemas.microsoft.com/office/drawing/2014/main" id="{35297007-2DD9-436F-837E-CCCA0C64F6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8086" y="4014123"/>
            <a:ext cx="3962631" cy="1025047"/>
          </a:xfrm>
          <a:prstGeom prst="rect">
            <a:avLst/>
          </a:prstGeom>
        </p:spPr>
      </p:pic>
      <p:pic>
        <p:nvPicPr>
          <p:cNvPr id="10" name="Picture 9">
            <a:extLst>
              <a:ext uri="{FF2B5EF4-FFF2-40B4-BE49-F238E27FC236}">
                <a16:creationId xmlns:a16="http://schemas.microsoft.com/office/drawing/2014/main" id="{A936EAF0-C4F0-4397-9D71-981521A803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3484" y="5613577"/>
            <a:ext cx="3967069" cy="1020612"/>
          </a:xfrm>
          <a:prstGeom prst="rect">
            <a:avLst/>
          </a:prstGeom>
        </p:spPr>
      </p:pic>
      <p:pic>
        <p:nvPicPr>
          <p:cNvPr id="11" name="Picture 10">
            <a:hlinkClick r:id="rId11" action="ppaction://hlinksldjump"/>
            <a:extLst>
              <a:ext uri="{FF2B5EF4-FFF2-40B4-BE49-F238E27FC236}">
                <a16:creationId xmlns:a16="http://schemas.microsoft.com/office/drawing/2014/main" id="{F6F243A1-2026-42D4-ADB5-DFDFA5545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12" name="AmthanhThua">
            <a:hlinkClick r:id="" action="ppaction://media"/>
            <a:extLst>
              <a:ext uri="{FF2B5EF4-FFF2-40B4-BE49-F238E27FC236}">
                <a16:creationId xmlns:a16="http://schemas.microsoft.com/office/drawing/2014/main" id="{8A3D0D13-D9D7-43CB-B653-8FF75A6091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88178" y="4592854"/>
            <a:ext cx="649817" cy="649817"/>
          </a:xfrm>
          <a:prstGeom prst="rect">
            <a:avLst/>
          </a:prstGeom>
        </p:spPr>
      </p:pic>
      <p:sp>
        <p:nvSpPr>
          <p:cNvPr id="13" name="TextBox 12">
            <a:extLst>
              <a:ext uri="{FF2B5EF4-FFF2-40B4-BE49-F238E27FC236}">
                <a16:creationId xmlns:a16="http://schemas.microsoft.com/office/drawing/2014/main" id="{629246D5-673B-426E-837C-EF6A7D861FDC}"/>
              </a:ext>
            </a:extLst>
          </p:cNvPr>
          <p:cNvSpPr txBox="1"/>
          <p:nvPr/>
        </p:nvSpPr>
        <p:spPr>
          <a:xfrm>
            <a:off x="-2474116" y="1431620"/>
            <a:ext cx="2067232"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05472DAD-592C-448E-8827-E79F3A620797}"/>
              </a:ext>
            </a:extLst>
          </p:cNvPr>
          <p:cNvSpPr txBox="1"/>
          <p:nvPr/>
        </p:nvSpPr>
        <p:spPr>
          <a:xfrm>
            <a:off x="-2321638" y="3549065"/>
            <a:ext cx="1768005"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64F5BEB1-46E0-4FA0-8F5D-893A12607AE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88178" y="513824"/>
            <a:ext cx="649817" cy="649817"/>
          </a:xfrm>
          <a:prstGeom prst="rect">
            <a:avLst/>
          </a:prstGeom>
        </p:spPr>
      </p:pic>
      <p:sp>
        <p:nvSpPr>
          <p:cNvPr id="16" name="Rectangle 15">
            <a:extLst>
              <a:ext uri="{FF2B5EF4-FFF2-40B4-BE49-F238E27FC236}">
                <a16:creationId xmlns:a16="http://schemas.microsoft.com/office/drawing/2014/main" id="{2BE51CF3-B92F-4525-8DF7-E02CC2619A62}"/>
              </a:ext>
            </a:extLst>
          </p:cNvPr>
          <p:cNvSpPr/>
          <p:nvPr/>
        </p:nvSpPr>
        <p:spPr>
          <a:xfrm>
            <a:off x="3934590" y="4182116"/>
            <a:ext cx="333869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Mụ</a:t>
            </a:r>
            <a:endPar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7" name="Rectangle 16">
            <a:extLst>
              <a:ext uri="{FF2B5EF4-FFF2-40B4-BE49-F238E27FC236}">
                <a16:creationId xmlns:a16="http://schemas.microsoft.com/office/drawing/2014/main" id="{C67973BB-04C2-494A-8568-2B48B1F3BD6A}"/>
              </a:ext>
            </a:extLst>
          </p:cNvPr>
          <p:cNvSpPr/>
          <p:nvPr/>
        </p:nvSpPr>
        <p:spPr>
          <a:xfrm>
            <a:off x="4294097" y="5749870"/>
            <a:ext cx="2740516"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Dâu</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8" name="Rectangle 17">
            <a:extLst>
              <a:ext uri="{FF2B5EF4-FFF2-40B4-BE49-F238E27FC236}">
                <a16:creationId xmlns:a16="http://schemas.microsoft.com/office/drawing/2014/main" id="{7F4A12BE-C417-47DC-A967-2F41EAAD533E}"/>
              </a:ext>
            </a:extLst>
          </p:cNvPr>
          <p:cNvSpPr/>
          <p:nvPr/>
        </p:nvSpPr>
        <p:spPr>
          <a:xfrm>
            <a:off x="8608285" y="4091765"/>
            <a:ext cx="3288853"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Hương</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75BBF9F0-257A-48F9-BE23-50DF519310A3}"/>
              </a:ext>
            </a:extLst>
          </p:cNvPr>
          <p:cNvSpPr/>
          <p:nvPr/>
        </p:nvSpPr>
        <p:spPr>
          <a:xfrm>
            <a:off x="8909453" y="5735510"/>
            <a:ext cx="2740516" cy="779765"/>
          </a:xfrm>
          <a:prstGeom prst="rect">
            <a:avLst/>
          </a:prstGeom>
          <a:noFill/>
        </p:spPr>
        <p:txBody>
          <a:bodyPr wrap="square" lIns="121920" tIns="60960" rIns="121920" bIns="60960">
            <a:spAutoFit/>
          </a:bodyPr>
          <a:lstStyle/>
          <a:p>
            <a:pPr algn="ctr" defTabSz="1219170">
              <a:buClr>
                <a:srgbClr val="000000"/>
              </a:buClr>
            </a:pP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Keo</a:t>
            </a:r>
            <a:endPar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pic>
        <p:nvPicPr>
          <p:cNvPr id="20" name="AmthanhThua">
            <a:hlinkClick r:id="" action="ppaction://media"/>
            <a:extLst>
              <a:ext uri="{FF2B5EF4-FFF2-40B4-BE49-F238E27FC236}">
                <a16:creationId xmlns:a16="http://schemas.microsoft.com/office/drawing/2014/main" id="{9BE0B249-5251-426E-8C40-C7CFA0B53D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98149" y="5424746"/>
            <a:ext cx="649817" cy="649817"/>
          </a:xfrm>
          <a:prstGeom prst="rect">
            <a:avLst/>
          </a:prstGeom>
        </p:spPr>
      </p:pic>
      <p:pic>
        <p:nvPicPr>
          <p:cNvPr id="21" name="AmthanhThua">
            <a:hlinkClick r:id="" action="ppaction://media"/>
            <a:extLst>
              <a:ext uri="{FF2B5EF4-FFF2-40B4-BE49-F238E27FC236}">
                <a16:creationId xmlns:a16="http://schemas.microsoft.com/office/drawing/2014/main" id="{0CCE9322-823A-4BE3-92EB-D691F43C5DE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8742" y="6256577"/>
            <a:ext cx="649817" cy="649817"/>
          </a:xfrm>
          <a:prstGeom prst="rect">
            <a:avLst/>
          </a:prstGeom>
        </p:spPr>
      </p:pic>
      <p:sp>
        <p:nvSpPr>
          <p:cNvPr id="22" name="Rectangle 21">
            <a:extLst>
              <a:ext uri="{FF2B5EF4-FFF2-40B4-BE49-F238E27FC236}">
                <a16:creationId xmlns:a16="http://schemas.microsoft.com/office/drawing/2014/main" id="{077C2ACE-B324-4130-9DE7-05A970ABC0AC}"/>
              </a:ext>
            </a:extLst>
          </p:cNvPr>
          <p:cNvSpPr/>
          <p:nvPr/>
        </p:nvSpPr>
        <p:spPr>
          <a:xfrm>
            <a:off x="1381539" y="500956"/>
            <a:ext cx="9144000" cy="1764457"/>
          </a:xfrm>
          <a:prstGeom prst="rect">
            <a:avLst/>
          </a:prstGeom>
          <a:noFill/>
        </p:spPr>
        <p:txBody>
          <a:bodyPr wrap="square" lIns="121920" tIns="60960" rIns="121920" bIns="60960">
            <a:spAutoFit/>
          </a:bodyPr>
          <a:lstStyle/>
          <a:p>
            <a:pPr algn="ctr" defTabSz="1219170">
              <a:buClr>
                <a:srgbClr val="000000"/>
              </a:buClr>
            </a:pPr>
            <a:r>
              <a:rPr lang="vi-VN"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Ngôi chùa nào được mệnh danh là “Đệ nhất cổ tự”?</a:t>
            </a:r>
            <a:endParaRPr lang="en-US"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24" name="Picture 23">
            <a:extLst>
              <a:ext uri="{FF2B5EF4-FFF2-40B4-BE49-F238E27FC236}">
                <a16:creationId xmlns:a16="http://schemas.microsoft.com/office/drawing/2014/main" id="{CD315546-04C2-4CCC-AAB0-03B6A23D96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9739" y="3863553"/>
            <a:ext cx="1377527" cy="984673"/>
          </a:xfrm>
          <a:prstGeom prst="rect">
            <a:avLst/>
          </a:prstGeom>
        </p:spPr>
      </p:pic>
      <p:grpSp>
        <p:nvGrpSpPr>
          <p:cNvPr id="25" name="Google Shape;1093;p41">
            <a:extLst>
              <a:ext uri="{FF2B5EF4-FFF2-40B4-BE49-F238E27FC236}">
                <a16:creationId xmlns:a16="http://schemas.microsoft.com/office/drawing/2014/main" id="{ADD3B155-D086-4FAE-A455-889A97D6286F}"/>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27597705-DFF6-4879-815C-C6487451FC26}"/>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2B3DB326-5874-405A-A525-5B45E9BA5AD8}"/>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85EC316F-E9B2-4863-BC7B-43523B2ECE03}"/>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F8B768E5-2B67-47EB-AB8C-E387BE70C38C}"/>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C5EEAD76-3807-4607-BBC2-A1C1C5295DC6}"/>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467F0760-7D50-4732-9FAB-F2985F013BBF}"/>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6391DA6F-4F5C-4979-BA7E-679A5C97E31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9D7DD092-7FD1-4B8E-914D-8B83637EEF7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744E30B7-31B6-418A-9752-0F037ACC3946}"/>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F897E0C5-5E8E-46DA-B1F5-E6B6609E87D0}"/>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142399F4-4B39-474B-9BA4-928E6510CC0C}"/>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B64E6485-9669-4D34-B019-B3F6D11E2C31}"/>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737D3E55-0D15-45D0-8F66-A5E237392E37}"/>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68065821-3BF7-4CAF-8887-363B78AC1F8E}"/>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1C3EA54C-0465-4ABE-8844-8D7AB9005201}"/>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00359278-E336-4C40-B94E-7B4102F29426}"/>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E7B8B68C-1EFC-4201-B118-F1EA536C9D5B}"/>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D465EC10-4182-486E-9CD0-B5613D267E08}"/>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77728049-B3B1-4E34-A07C-0392CE2BA1C0}"/>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7F7230CE-90D8-4FF9-A380-6397C7978DBB}"/>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4F33FA5-2D3C-4762-AB62-62466CF840EE}"/>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31BA4DEA-8515-4DFD-94CC-E529C5C7474F}"/>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CD29C3FB-7A0D-4EFD-878F-48107C387253}"/>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68F6FD62-4380-4C90-A432-2C1ECF9B61F6}"/>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40FAB348-7141-47E8-B37A-649B189A99E5}"/>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482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5"/>
                                        </p:tgtEl>
                                      </p:cBhvr>
                                    </p:cmd>
                                  </p:childTnLst>
                                </p:cTn>
                              </p:par>
                              <p:par>
                                <p:cTn id="48" presetID="23" presetClass="entr" presetSubtype="32"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12"/>
                                        </p:tgtEl>
                                      </p:cBhvr>
                                    </p:cmd>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0"/>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1"/>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16" grpId="0"/>
      <p:bldP spid="17" grpId="0"/>
      <p:bldP spid="17" grpId="1"/>
      <p:bldP spid="18" grpId="0"/>
      <p:bldP spid="18" grpId="1"/>
      <p:bldP spid="19" grpId="0"/>
      <p:bldP spid="19" grpId="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BC5D8C4-C119-4FB0-A52B-B66ABEEF3AB3}"/>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44A9327B-DC3D-473E-9E5B-D3F722842B5A}"/>
              </a:ext>
            </a:extLst>
          </p:cNvPr>
          <p:cNvSpPr/>
          <p:nvPr/>
        </p:nvSpPr>
        <p:spPr>
          <a:xfrm>
            <a:off x="477078" y="525310"/>
            <a:ext cx="10514772" cy="1969770"/>
          </a:xfrm>
          <a:prstGeom prst="rect">
            <a:avLst/>
          </a:prstGeom>
          <a:noFill/>
        </p:spPr>
        <p:txBody>
          <a:bodyPr wrap="square" lIns="121920" tIns="60960" rIns="121920" bIns="60960">
            <a:spAutoFit/>
          </a:bodyPr>
          <a:lstStyle/>
          <a:p>
            <a:pPr algn="ctr" defTabSz="1219170">
              <a:buClr>
                <a:srgbClr val="000000"/>
              </a:buClr>
            </a:pPr>
            <a:r>
              <a:rPr lang="vi-VN"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2: Đây là cổng lớn nhất trong 4 cổng chính của Kinh thành Huế chỉ dành cho vua đi hoặc tiếp các sứ thần.</a:t>
            </a:r>
            <a:endParaRPr lang="en-US"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8" name="Picture 7">
            <a:extLst>
              <a:ext uri="{FF2B5EF4-FFF2-40B4-BE49-F238E27FC236}">
                <a16:creationId xmlns:a16="http://schemas.microsoft.com/office/drawing/2014/main" id="{8DB50E6C-6353-408F-98F3-2ABB818A3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695" y="5413039"/>
            <a:ext cx="4413331" cy="1135421"/>
          </a:xfrm>
          <a:prstGeom prst="rect">
            <a:avLst/>
          </a:prstGeom>
        </p:spPr>
      </p:pic>
      <p:pic>
        <p:nvPicPr>
          <p:cNvPr id="9" name="Picture 8">
            <a:extLst>
              <a:ext uri="{FF2B5EF4-FFF2-40B4-BE49-F238E27FC236}">
                <a16:creationId xmlns:a16="http://schemas.microsoft.com/office/drawing/2014/main" id="{D986088C-ECB0-4732-B943-9C6F750B4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4507" y="3766112"/>
            <a:ext cx="4408395" cy="1135421"/>
          </a:xfrm>
          <a:prstGeom prst="rect">
            <a:avLst/>
          </a:prstGeom>
        </p:spPr>
      </p:pic>
      <p:pic>
        <p:nvPicPr>
          <p:cNvPr id="10" name="Picture 9">
            <a:extLst>
              <a:ext uri="{FF2B5EF4-FFF2-40B4-BE49-F238E27FC236}">
                <a16:creationId xmlns:a16="http://schemas.microsoft.com/office/drawing/2014/main" id="{45E11E3C-A1AC-44FB-A8A5-06602AC4F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8085" y="3773895"/>
            <a:ext cx="4408395" cy="1140357"/>
          </a:xfrm>
          <a:prstGeom prst="rect">
            <a:avLst/>
          </a:prstGeom>
        </p:spPr>
      </p:pic>
      <p:pic>
        <p:nvPicPr>
          <p:cNvPr id="11" name="Picture 10">
            <a:extLst>
              <a:ext uri="{FF2B5EF4-FFF2-40B4-BE49-F238E27FC236}">
                <a16:creationId xmlns:a16="http://schemas.microsoft.com/office/drawing/2014/main" id="{0A7A9B7E-9530-410E-B4C1-5835153EE3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5309" y="5439699"/>
            <a:ext cx="4413331" cy="1135421"/>
          </a:xfrm>
          <a:prstGeom prst="rect">
            <a:avLst/>
          </a:prstGeom>
        </p:spPr>
      </p:pic>
      <p:pic>
        <p:nvPicPr>
          <p:cNvPr id="12" name="AmthanhThua">
            <a:hlinkClick r:id="" action="ppaction://media"/>
            <a:extLst>
              <a:ext uri="{FF2B5EF4-FFF2-40B4-BE49-F238E27FC236}">
                <a16:creationId xmlns:a16="http://schemas.microsoft.com/office/drawing/2014/main" id="{89F914EB-3566-40AC-A2DB-DC766284D9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67908" y="4460032"/>
            <a:ext cx="649817" cy="649817"/>
          </a:xfrm>
          <a:prstGeom prst="rect">
            <a:avLst/>
          </a:prstGeom>
        </p:spPr>
      </p:pic>
      <p:sp>
        <p:nvSpPr>
          <p:cNvPr id="13" name="TextBox 12">
            <a:extLst>
              <a:ext uri="{FF2B5EF4-FFF2-40B4-BE49-F238E27FC236}">
                <a16:creationId xmlns:a16="http://schemas.microsoft.com/office/drawing/2014/main" id="{86B102AD-5D31-4108-A283-ED6254B37038}"/>
              </a:ext>
            </a:extLst>
          </p:cNvPr>
          <p:cNvSpPr txBox="1"/>
          <p:nvPr/>
        </p:nvSpPr>
        <p:spPr>
          <a:xfrm>
            <a:off x="-2341315" y="12987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D5A0D6BF-9DAF-46D9-82E5-0286A893D188}"/>
              </a:ext>
            </a:extLst>
          </p:cNvPr>
          <p:cNvSpPr txBox="1"/>
          <p:nvPr/>
        </p:nvSpPr>
        <p:spPr>
          <a:xfrm>
            <a:off x="-2212615" y="34162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E42640CA-098D-4F7C-81C2-25E942CA1F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67908" y="381001"/>
            <a:ext cx="649817" cy="649817"/>
          </a:xfrm>
          <a:prstGeom prst="rect">
            <a:avLst/>
          </a:prstGeom>
        </p:spPr>
      </p:pic>
      <p:sp>
        <p:nvSpPr>
          <p:cNvPr id="16" name="Rectangle 15">
            <a:extLst>
              <a:ext uri="{FF2B5EF4-FFF2-40B4-BE49-F238E27FC236}">
                <a16:creationId xmlns:a16="http://schemas.microsoft.com/office/drawing/2014/main" id="{E63B03B3-4406-4423-A000-AFDE5AB6F928}"/>
              </a:ext>
            </a:extLst>
          </p:cNvPr>
          <p:cNvSpPr/>
          <p:nvPr/>
        </p:nvSpPr>
        <p:spPr>
          <a:xfrm>
            <a:off x="3653249" y="3890146"/>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Tây</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7" name="Rectangle 16">
            <a:extLst>
              <a:ext uri="{FF2B5EF4-FFF2-40B4-BE49-F238E27FC236}">
                <a16:creationId xmlns:a16="http://schemas.microsoft.com/office/drawing/2014/main" id="{66CF8930-9FDA-4AB5-9C90-21CD7DF51CFA}"/>
              </a:ext>
            </a:extLst>
          </p:cNvPr>
          <p:cNvSpPr/>
          <p:nvPr/>
        </p:nvSpPr>
        <p:spPr>
          <a:xfrm>
            <a:off x="3645157" y="5609871"/>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cs typeface="Arial"/>
                <a:sym typeface="Arial"/>
              </a:rPr>
              <a:t>Đông</a:t>
            </a:r>
            <a:endParaRPr lang="en-US" sz="3200"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CDD3D1D8-C9A4-425D-91BE-FADF3E2F4093}"/>
              </a:ext>
            </a:extLst>
          </p:cNvPr>
          <p:cNvSpPr/>
          <p:nvPr/>
        </p:nvSpPr>
        <p:spPr>
          <a:xfrm>
            <a:off x="8318054" y="3908417"/>
            <a:ext cx="304281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Ngọ</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Môn</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9" name="Rectangle 18">
            <a:extLst>
              <a:ext uri="{FF2B5EF4-FFF2-40B4-BE49-F238E27FC236}">
                <a16:creationId xmlns:a16="http://schemas.microsoft.com/office/drawing/2014/main" id="{1A67CC6D-071F-4DC8-9776-03D0F7D422F1}"/>
              </a:ext>
            </a:extLst>
          </p:cNvPr>
          <p:cNvSpPr/>
          <p:nvPr/>
        </p:nvSpPr>
        <p:spPr>
          <a:xfrm>
            <a:off x="8667997" y="5572425"/>
            <a:ext cx="3253600"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Đức</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0" name="AmthanhThua">
            <a:hlinkClick r:id="" action="ppaction://media"/>
            <a:extLst>
              <a:ext uri="{FF2B5EF4-FFF2-40B4-BE49-F238E27FC236}">
                <a16:creationId xmlns:a16="http://schemas.microsoft.com/office/drawing/2014/main" id="{827E41B7-44E4-4D3E-81EC-1BADF433CF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7878" y="5291924"/>
            <a:ext cx="649817" cy="649817"/>
          </a:xfrm>
          <a:prstGeom prst="rect">
            <a:avLst/>
          </a:prstGeom>
        </p:spPr>
      </p:pic>
      <p:pic>
        <p:nvPicPr>
          <p:cNvPr id="21" name="AmthanhThua">
            <a:hlinkClick r:id="" action="ppaction://media"/>
            <a:extLst>
              <a:ext uri="{FF2B5EF4-FFF2-40B4-BE49-F238E27FC236}">
                <a16:creationId xmlns:a16="http://schemas.microsoft.com/office/drawing/2014/main" id="{FA07B5E1-FCDE-46F1-8049-74A3C84794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8472" y="6123754"/>
            <a:ext cx="649817" cy="649817"/>
          </a:xfrm>
          <a:prstGeom prst="rect">
            <a:avLst/>
          </a:prstGeom>
        </p:spPr>
      </p:pic>
      <p:pic>
        <p:nvPicPr>
          <p:cNvPr id="23" name="Picture 22">
            <a:hlinkClick r:id="rId12" action="ppaction://hlinksldjump"/>
            <a:extLst>
              <a:ext uri="{FF2B5EF4-FFF2-40B4-BE49-F238E27FC236}">
                <a16:creationId xmlns:a16="http://schemas.microsoft.com/office/drawing/2014/main" id="{520E31AD-232B-4622-BBA5-1BB2149E73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24" name="Picture 23">
            <a:extLst>
              <a:ext uri="{FF2B5EF4-FFF2-40B4-BE49-F238E27FC236}">
                <a16:creationId xmlns:a16="http://schemas.microsoft.com/office/drawing/2014/main" id="{6F2F8227-31C6-409E-B1CD-3428E81CFAA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16567" y="3902864"/>
            <a:ext cx="1184836" cy="846936"/>
          </a:xfrm>
          <a:prstGeom prst="rect">
            <a:avLst/>
          </a:prstGeom>
        </p:spPr>
      </p:pic>
      <p:grpSp>
        <p:nvGrpSpPr>
          <p:cNvPr id="25" name="Google Shape;1827;p54">
            <a:extLst>
              <a:ext uri="{FF2B5EF4-FFF2-40B4-BE49-F238E27FC236}">
                <a16:creationId xmlns:a16="http://schemas.microsoft.com/office/drawing/2014/main" id="{E7A8A9E0-9602-4499-B3FD-8B30A3896963}"/>
              </a:ext>
            </a:extLst>
          </p:cNvPr>
          <p:cNvGrpSpPr/>
          <p:nvPr/>
        </p:nvGrpSpPr>
        <p:grpSpPr>
          <a:xfrm>
            <a:off x="148165" y="3537701"/>
            <a:ext cx="2557545" cy="3320300"/>
            <a:chOff x="-221649" y="1584725"/>
            <a:chExt cx="1007990" cy="1308610"/>
          </a:xfrm>
        </p:grpSpPr>
        <p:sp>
          <p:nvSpPr>
            <p:cNvPr id="26" name="Google Shape;1828;p54">
              <a:extLst>
                <a:ext uri="{FF2B5EF4-FFF2-40B4-BE49-F238E27FC236}">
                  <a16:creationId xmlns:a16="http://schemas.microsoft.com/office/drawing/2014/main" id="{D63AD907-1F60-492E-B2AB-BDF7AA3E7804}"/>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829;p54">
              <a:extLst>
                <a:ext uri="{FF2B5EF4-FFF2-40B4-BE49-F238E27FC236}">
                  <a16:creationId xmlns:a16="http://schemas.microsoft.com/office/drawing/2014/main" id="{A33A06A2-C229-4FF0-8CDF-DA3D03EF3D5F}"/>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830;p54">
              <a:extLst>
                <a:ext uri="{FF2B5EF4-FFF2-40B4-BE49-F238E27FC236}">
                  <a16:creationId xmlns:a16="http://schemas.microsoft.com/office/drawing/2014/main" id="{1037D3B7-2B2D-4172-9562-6E1547A45F09}"/>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831;p54">
              <a:extLst>
                <a:ext uri="{FF2B5EF4-FFF2-40B4-BE49-F238E27FC236}">
                  <a16:creationId xmlns:a16="http://schemas.microsoft.com/office/drawing/2014/main" id="{B6693273-C088-417A-A5BE-200E2246E3AE}"/>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832;p54">
              <a:extLst>
                <a:ext uri="{FF2B5EF4-FFF2-40B4-BE49-F238E27FC236}">
                  <a16:creationId xmlns:a16="http://schemas.microsoft.com/office/drawing/2014/main" id="{362F85C3-45BD-4865-BAEC-F0C4AC692C7E}"/>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833;p54">
              <a:extLst>
                <a:ext uri="{FF2B5EF4-FFF2-40B4-BE49-F238E27FC236}">
                  <a16:creationId xmlns:a16="http://schemas.microsoft.com/office/drawing/2014/main" id="{BEEB4E47-3085-4FD4-A6B0-4721DC15EA5B}"/>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834;p54">
              <a:extLst>
                <a:ext uri="{FF2B5EF4-FFF2-40B4-BE49-F238E27FC236}">
                  <a16:creationId xmlns:a16="http://schemas.microsoft.com/office/drawing/2014/main" id="{2A005870-CF39-469B-B5BE-02962DEF0040}"/>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835;p54">
              <a:extLst>
                <a:ext uri="{FF2B5EF4-FFF2-40B4-BE49-F238E27FC236}">
                  <a16:creationId xmlns:a16="http://schemas.microsoft.com/office/drawing/2014/main" id="{75BAAF46-DC7E-469D-9547-32C8A93F1DBC}"/>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836;p54">
              <a:extLst>
                <a:ext uri="{FF2B5EF4-FFF2-40B4-BE49-F238E27FC236}">
                  <a16:creationId xmlns:a16="http://schemas.microsoft.com/office/drawing/2014/main" id="{39AEC933-18DA-4EC6-8A86-9796A0413CB3}"/>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837;p54">
              <a:extLst>
                <a:ext uri="{FF2B5EF4-FFF2-40B4-BE49-F238E27FC236}">
                  <a16:creationId xmlns:a16="http://schemas.microsoft.com/office/drawing/2014/main" id="{BD99F0A8-4406-4A91-BD3C-5A11E554B8E3}"/>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838;p54">
              <a:extLst>
                <a:ext uri="{FF2B5EF4-FFF2-40B4-BE49-F238E27FC236}">
                  <a16:creationId xmlns:a16="http://schemas.microsoft.com/office/drawing/2014/main" id="{25783353-6CAA-422C-AB3B-8DE9B2EBF266}"/>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839;p54">
              <a:extLst>
                <a:ext uri="{FF2B5EF4-FFF2-40B4-BE49-F238E27FC236}">
                  <a16:creationId xmlns:a16="http://schemas.microsoft.com/office/drawing/2014/main" id="{08E13CAA-72D6-4C12-AE44-1D4E28A893C0}"/>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840;p54">
              <a:extLst>
                <a:ext uri="{FF2B5EF4-FFF2-40B4-BE49-F238E27FC236}">
                  <a16:creationId xmlns:a16="http://schemas.microsoft.com/office/drawing/2014/main" id="{79673A02-0E6F-404C-9C13-293A39FE3B38}"/>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841;p54">
              <a:extLst>
                <a:ext uri="{FF2B5EF4-FFF2-40B4-BE49-F238E27FC236}">
                  <a16:creationId xmlns:a16="http://schemas.microsoft.com/office/drawing/2014/main" id="{377EF3E7-50C6-49C4-AA34-644CFF4276D1}"/>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842;p54">
              <a:extLst>
                <a:ext uri="{FF2B5EF4-FFF2-40B4-BE49-F238E27FC236}">
                  <a16:creationId xmlns:a16="http://schemas.microsoft.com/office/drawing/2014/main" id="{4B01D929-914C-439A-97E6-F635129B3E96}"/>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843;p54">
              <a:extLst>
                <a:ext uri="{FF2B5EF4-FFF2-40B4-BE49-F238E27FC236}">
                  <a16:creationId xmlns:a16="http://schemas.microsoft.com/office/drawing/2014/main" id="{091BF696-825B-4BAC-AAC9-6C444B1EC896}"/>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844;p54">
              <a:extLst>
                <a:ext uri="{FF2B5EF4-FFF2-40B4-BE49-F238E27FC236}">
                  <a16:creationId xmlns:a16="http://schemas.microsoft.com/office/drawing/2014/main" id="{85E323BA-3996-4602-B7A2-82A475E8219D}"/>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845;p54">
              <a:extLst>
                <a:ext uri="{FF2B5EF4-FFF2-40B4-BE49-F238E27FC236}">
                  <a16:creationId xmlns:a16="http://schemas.microsoft.com/office/drawing/2014/main" id="{514972AC-8A5D-4B95-8005-842C1275F8DF}"/>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846;p54">
              <a:extLst>
                <a:ext uri="{FF2B5EF4-FFF2-40B4-BE49-F238E27FC236}">
                  <a16:creationId xmlns:a16="http://schemas.microsoft.com/office/drawing/2014/main" id="{8E4A21FB-3226-4B9A-8944-CD18BE77E40B}"/>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847;p54">
              <a:extLst>
                <a:ext uri="{FF2B5EF4-FFF2-40B4-BE49-F238E27FC236}">
                  <a16:creationId xmlns:a16="http://schemas.microsoft.com/office/drawing/2014/main" id="{D7FEFDD9-AFE8-406E-9E6B-F0120278FA8D}"/>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848;p54">
              <a:extLst>
                <a:ext uri="{FF2B5EF4-FFF2-40B4-BE49-F238E27FC236}">
                  <a16:creationId xmlns:a16="http://schemas.microsoft.com/office/drawing/2014/main" id="{7B724A9E-EF81-4DF9-B8B9-27194FA6D3DF}"/>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849;p54">
              <a:extLst>
                <a:ext uri="{FF2B5EF4-FFF2-40B4-BE49-F238E27FC236}">
                  <a16:creationId xmlns:a16="http://schemas.microsoft.com/office/drawing/2014/main" id="{9BBDA981-35E1-43BA-BD4F-8FDCA11D3A44}"/>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850;p54">
              <a:extLst>
                <a:ext uri="{FF2B5EF4-FFF2-40B4-BE49-F238E27FC236}">
                  <a16:creationId xmlns:a16="http://schemas.microsoft.com/office/drawing/2014/main" id="{95023809-1860-4E33-A616-1D2693E6B51A}"/>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851;p54">
              <a:extLst>
                <a:ext uri="{FF2B5EF4-FFF2-40B4-BE49-F238E27FC236}">
                  <a16:creationId xmlns:a16="http://schemas.microsoft.com/office/drawing/2014/main" id="{B306F190-0D5E-476A-BFA0-8E37EB63919D}"/>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852;p54">
              <a:extLst>
                <a:ext uri="{FF2B5EF4-FFF2-40B4-BE49-F238E27FC236}">
                  <a16:creationId xmlns:a16="http://schemas.microsoft.com/office/drawing/2014/main" id="{C7850422-CD3F-4C20-87BD-C590F6742167}"/>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853;p54">
              <a:extLst>
                <a:ext uri="{FF2B5EF4-FFF2-40B4-BE49-F238E27FC236}">
                  <a16:creationId xmlns:a16="http://schemas.microsoft.com/office/drawing/2014/main" id="{5C43FF67-D8FD-4711-BA49-1F35F6F5DFD7}"/>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063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2"/>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5"/>
                                        </p:tgtEl>
                                      </p:cBhvr>
                                    </p:cmd>
                                  </p:childTnLst>
                                </p:cTn>
                              </p:par>
                              <p:par>
                                <p:cTn id="53" presetID="23" presetClass="entr" presetSubtype="3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strVal val="4*#ppt_w"/>
                                          </p:val>
                                        </p:tav>
                                        <p:tav tm="100000">
                                          <p:val>
                                            <p:strVal val="#ppt_w"/>
                                          </p:val>
                                        </p:tav>
                                      </p:tavLst>
                                    </p:anim>
                                    <p:anim calcmode="lin" valueType="num">
                                      <p:cBhvr>
                                        <p:cTn id="5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Check mark.wav"/>
                                        </p:tgtEl>
                                      </p:cMediaNode>
                                    </p:audio>
                                  </p:sub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1"/>
                                        </p:tgtEl>
                                      </p:cBhvr>
                                    </p:cmd>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0"/>
                                        </p:tgtEl>
                                      </p:cBhvr>
                                    </p:cmd>
                                  </p:childTnLst>
                                </p:cTn>
                              </p:par>
                            </p:childTnLst>
                          </p:cTn>
                        </p:par>
                      </p:childTnLst>
                    </p:cTn>
                  </p:par>
                </p:childTnLst>
              </p:cTn>
              <p:nextCondLst>
                <p:cond evt="onClick" delay="0">
                  <p:tgtEl>
                    <p:spTgt spid="9"/>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7" grpId="0"/>
      <p:bldP spid="16" grpId="0"/>
      <p:bldP spid="16" grpId="1"/>
      <p:bldP spid="17" grpId="0"/>
      <p:bldP spid="17" grpId="1"/>
      <p:bldP spid="18" grpId="0"/>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21F17984-F0A7-4A6E-B53C-9D05D23DC9D6}"/>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4BF5C13D-8777-4014-AD89-412305FF9DA4}"/>
              </a:ext>
            </a:extLst>
          </p:cNvPr>
          <p:cNvSpPr/>
          <p:nvPr/>
        </p:nvSpPr>
        <p:spPr>
          <a:xfrm>
            <a:off x="1292087" y="465673"/>
            <a:ext cx="9819860" cy="1600438"/>
          </a:xfrm>
          <a:prstGeom prst="rect">
            <a:avLst/>
          </a:prstGeom>
          <a:noFill/>
        </p:spPr>
        <p:txBody>
          <a:bodyPr wrap="square" lIns="121920" tIns="60960" rIns="121920" bIns="60960">
            <a:spAutoFit/>
          </a:bodyPr>
          <a:lstStyle/>
          <a:p>
            <a:pPr algn="ctr" defTabSz="1219170">
              <a:buClr>
                <a:srgbClr val="000000"/>
              </a:buClr>
            </a:pPr>
            <a:r>
              <a:rPr lang="vi-VN"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3: Dòng sông thơ mộng nằm cạnh núi Ngự Bình?</a:t>
            </a:r>
            <a:endPar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7" name="Picture 6">
            <a:hlinkClick r:id="rId7" action="ppaction://hlinksldjump"/>
            <a:extLst>
              <a:ext uri="{FF2B5EF4-FFF2-40B4-BE49-F238E27FC236}">
                <a16:creationId xmlns:a16="http://schemas.microsoft.com/office/drawing/2014/main" id="{A7EB8286-CE15-45BD-8B84-1FB896C774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9" name="Picture 8">
            <a:extLst>
              <a:ext uri="{FF2B5EF4-FFF2-40B4-BE49-F238E27FC236}">
                <a16:creationId xmlns:a16="http://schemas.microsoft.com/office/drawing/2014/main" id="{3B1AF097-8732-45F0-A454-0D5FCD857F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080" y="5494848"/>
            <a:ext cx="4473489" cy="1150899"/>
          </a:xfrm>
          <a:prstGeom prst="rect">
            <a:avLst/>
          </a:prstGeom>
        </p:spPr>
      </p:pic>
      <p:pic>
        <p:nvPicPr>
          <p:cNvPr id="10" name="Picture 9">
            <a:extLst>
              <a:ext uri="{FF2B5EF4-FFF2-40B4-BE49-F238E27FC236}">
                <a16:creationId xmlns:a16="http://schemas.microsoft.com/office/drawing/2014/main" id="{28C2457F-3D24-48D2-88DF-178011301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8718" y="3982671"/>
            <a:ext cx="4468484" cy="1150899"/>
          </a:xfrm>
          <a:prstGeom prst="rect">
            <a:avLst/>
          </a:prstGeom>
        </p:spPr>
      </p:pic>
      <p:pic>
        <p:nvPicPr>
          <p:cNvPr id="11" name="Picture 10">
            <a:extLst>
              <a:ext uri="{FF2B5EF4-FFF2-40B4-BE49-F238E27FC236}">
                <a16:creationId xmlns:a16="http://schemas.microsoft.com/office/drawing/2014/main" id="{EA1D8C60-C7A2-4490-B0E6-DB288F775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4423" y="3991883"/>
            <a:ext cx="4468485" cy="1155901"/>
          </a:xfrm>
          <a:prstGeom prst="rect">
            <a:avLst/>
          </a:prstGeom>
        </p:spPr>
      </p:pic>
      <p:pic>
        <p:nvPicPr>
          <p:cNvPr id="12" name="Picture 11">
            <a:extLst>
              <a:ext uri="{FF2B5EF4-FFF2-40B4-BE49-F238E27FC236}">
                <a16:creationId xmlns:a16="http://schemas.microsoft.com/office/drawing/2014/main" id="{26254DCC-31BB-4D85-B670-CDF0AB51B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6230" y="5430013"/>
            <a:ext cx="4473489" cy="1150899"/>
          </a:xfrm>
          <a:prstGeom prst="rect">
            <a:avLst/>
          </a:prstGeom>
        </p:spPr>
      </p:pic>
      <p:pic>
        <p:nvPicPr>
          <p:cNvPr id="13" name="AmthanhThua">
            <a:hlinkClick r:id="" action="ppaction://media"/>
            <a:extLst>
              <a:ext uri="{FF2B5EF4-FFF2-40B4-BE49-F238E27FC236}">
                <a16:creationId xmlns:a16="http://schemas.microsoft.com/office/drawing/2014/main" id="{3F800D74-26D1-44A6-A6B1-6390DC67C6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48338" y="4256832"/>
            <a:ext cx="649817" cy="649817"/>
          </a:xfrm>
          <a:prstGeom prst="rect">
            <a:avLst/>
          </a:prstGeom>
        </p:spPr>
      </p:pic>
      <p:sp>
        <p:nvSpPr>
          <p:cNvPr id="14" name="TextBox 13">
            <a:extLst>
              <a:ext uri="{FF2B5EF4-FFF2-40B4-BE49-F238E27FC236}">
                <a16:creationId xmlns:a16="http://schemas.microsoft.com/office/drawing/2014/main" id="{449E054E-355B-472F-8A23-91837C558CF7}"/>
              </a:ext>
            </a:extLst>
          </p:cNvPr>
          <p:cNvSpPr txBox="1"/>
          <p:nvPr/>
        </p:nvSpPr>
        <p:spPr>
          <a:xfrm>
            <a:off x="-2421745" y="10955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1FB8A605-6338-41BD-BDD0-F6B246FDAED6}"/>
              </a:ext>
            </a:extLst>
          </p:cNvPr>
          <p:cNvSpPr txBox="1"/>
          <p:nvPr/>
        </p:nvSpPr>
        <p:spPr>
          <a:xfrm>
            <a:off x="-2293046" y="32130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6" name="59c3c5f047238">
            <a:hlinkClick r:id="" action="ppaction://media"/>
            <a:extLst>
              <a:ext uri="{FF2B5EF4-FFF2-40B4-BE49-F238E27FC236}">
                <a16:creationId xmlns:a16="http://schemas.microsoft.com/office/drawing/2014/main" id="{C6D4B337-9990-4ACB-86D6-4ADB4EF0F4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8338" y="177801"/>
            <a:ext cx="649817" cy="649817"/>
          </a:xfrm>
          <a:prstGeom prst="rect">
            <a:avLst/>
          </a:prstGeom>
        </p:spPr>
      </p:pic>
      <p:sp>
        <p:nvSpPr>
          <p:cNvPr id="17" name="Rectangle 16">
            <a:extLst>
              <a:ext uri="{FF2B5EF4-FFF2-40B4-BE49-F238E27FC236}">
                <a16:creationId xmlns:a16="http://schemas.microsoft.com/office/drawing/2014/main" id="{055395DC-63A0-452F-8FAF-8EF43B8CF902}"/>
              </a:ext>
            </a:extLst>
          </p:cNvPr>
          <p:cNvSpPr/>
          <p:nvPr/>
        </p:nvSpPr>
        <p:spPr>
          <a:xfrm>
            <a:off x="3590626" y="4113923"/>
            <a:ext cx="3525791"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Kinh</a:t>
            </a:r>
            <a:r>
              <a:rPr lang="en-US" sz="3200" b="1" kern="0" dirty="0">
                <a:solidFill>
                  <a:srgbClr val="000000"/>
                </a:solidFill>
                <a:cs typeface="Arial"/>
                <a:sym typeface="Arial"/>
              </a:rPr>
              <a:t> </a:t>
            </a:r>
            <a:r>
              <a:rPr lang="en-US" sz="3200" b="1" kern="0" dirty="0" err="1">
                <a:solidFill>
                  <a:srgbClr val="000000"/>
                </a:solidFill>
                <a:cs typeface="Arial"/>
                <a:sym typeface="Arial"/>
              </a:rPr>
              <a:t>Thầy</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95CAB1C7-B000-4CEA-B8A5-F1434D003B70}"/>
              </a:ext>
            </a:extLst>
          </p:cNvPr>
          <p:cNvSpPr/>
          <p:nvPr/>
        </p:nvSpPr>
        <p:spPr>
          <a:xfrm>
            <a:off x="3178097" y="5528822"/>
            <a:ext cx="4072699" cy="677108"/>
          </a:xfrm>
          <a:prstGeom prst="rect">
            <a:avLst/>
          </a:prstGeom>
          <a:noFill/>
        </p:spPr>
        <p:txBody>
          <a:bodyPr wrap="square" lIns="121920" tIns="60960" rIns="121920" bIns="60960">
            <a:spAutoFit/>
          </a:bodyPr>
          <a:lstStyle/>
          <a:p>
            <a:pPr algn="ctr" defTabSz="1219170">
              <a:buClr>
                <a:srgbClr val="000000"/>
              </a:buClr>
            </a:pPr>
            <a:r>
              <a:rPr lang="en-US" sz="3600" b="1" kern="0" dirty="0" err="1">
                <a:solidFill>
                  <a:srgbClr val="000000"/>
                </a:solidFill>
                <a:latin typeface="Arial" panose="020B0604020202020204" pitchFamily="34" charset="0"/>
                <a:cs typeface="Calibri" panose="020F0502020204030204" pitchFamily="34" charset="0"/>
                <a:sym typeface="Arial"/>
              </a:rPr>
              <a:t>Sông</a:t>
            </a:r>
            <a:r>
              <a:rPr lang="en-US" sz="3600" b="1" kern="0" dirty="0">
                <a:solidFill>
                  <a:srgbClr val="000000"/>
                </a:solidFill>
                <a:latin typeface="Arial" panose="020B0604020202020204" pitchFamily="34" charset="0"/>
                <a:cs typeface="Calibri" panose="020F0502020204030204" pitchFamily="34" charset="0"/>
                <a:sym typeface="Arial"/>
              </a:rPr>
              <a:t> </a:t>
            </a:r>
            <a:r>
              <a:rPr lang="en-US" sz="3600" b="1" kern="0" dirty="0" err="1">
                <a:solidFill>
                  <a:srgbClr val="000000"/>
                </a:solidFill>
                <a:latin typeface="Arial" panose="020B0604020202020204" pitchFamily="34" charset="0"/>
                <a:cs typeface="Calibri" panose="020F0502020204030204" pitchFamily="34" charset="0"/>
                <a:sym typeface="Arial"/>
              </a:rPr>
              <a:t>Gianh</a:t>
            </a:r>
            <a:endParaRPr lang="en-US" sz="3600" b="1" kern="0" dirty="0">
              <a:ln w="0"/>
              <a:solidFill>
                <a:srgbClr val="000000"/>
              </a:solidFill>
              <a:effectLst>
                <a:outerShdw blurRad="38100" dist="19050" dir="2700000" algn="tl" rotWithShape="0">
                  <a:srgbClr val="191919">
                    <a:alpha val="40000"/>
                  </a:srgbClr>
                </a:outerShdw>
              </a:effectLst>
              <a:latin typeface="Arial"/>
              <a:cs typeface="Calibri" panose="020F0502020204030204" pitchFamily="34" charset="0"/>
              <a:sym typeface="Arial"/>
            </a:endParaRPr>
          </a:p>
        </p:txBody>
      </p:sp>
      <p:sp>
        <p:nvSpPr>
          <p:cNvPr id="19" name="Rectangle 18">
            <a:extLst>
              <a:ext uri="{FF2B5EF4-FFF2-40B4-BE49-F238E27FC236}">
                <a16:creationId xmlns:a16="http://schemas.microsoft.com/office/drawing/2014/main" id="{1E66222E-D158-4718-84D0-3665ED031389}"/>
              </a:ext>
            </a:extLst>
          </p:cNvPr>
          <p:cNvSpPr/>
          <p:nvPr/>
        </p:nvSpPr>
        <p:spPr>
          <a:xfrm>
            <a:off x="8363541" y="4179983"/>
            <a:ext cx="3449259"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Hồng</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20" name="Rectangle 19">
            <a:extLst>
              <a:ext uri="{FF2B5EF4-FFF2-40B4-BE49-F238E27FC236}">
                <a16:creationId xmlns:a16="http://schemas.microsoft.com/office/drawing/2014/main" id="{0CC10EEF-255C-4919-BE7F-0097A9891842}"/>
              </a:ext>
            </a:extLst>
          </p:cNvPr>
          <p:cNvSpPr/>
          <p:nvPr/>
        </p:nvSpPr>
        <p:spPr>
          <a:xfrm>
            <a:off x="8141233" y="5753019"/>
            <a:ext cx="3327832"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latin typeface="Arial"/>
                <a:cs typeface="Arial"/>
                <a:sym typeface="Arial"/>
              </a:rPr>
              <a:t>Sông</a:t>
            </a:r>
            <a:r>
              <a:rPr lang="en-US" sz="3200" b="1" kern="0" dirty="0">
                <a:solidFill>
                  <a:srgbClr val="000000"/>
                </a:solidFill>
                <a:latin typeface="Arial"/>
                <a:cs typeface="Arial"/>
                <a:sym typeface="Arial"/>
              </a:rPr>
              <a:t> </a:t>
            </a:r>
            <a:r>
              <a:rPr lang="en-US" sz="3200" b="1" kern="0" dirty="0" err="1">
                <a:solidFill>
                  <a:srgbClr val="000000"/>
                </a:solidFill>
                <a:latin typeface="Arial"/>
                <a:cs typeface="Arial"/>
                <a:sym typeface="Arial"/>
              </a:rPr>
              <a:t>Hương</a:t>
            </a:r>
            <a:endParaRPr lang="en-US" sz="3200" b="1"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1" name="AmthanhThua">
            <a:hlinkClick r:id="" action="ppaction://media"/>
            <a:extLst>
              <a:ext uri="{FF2B5EF4-FFF2-40B4-BE49-F238E27FC236}">
                <a16:creationId xmlns:a16="http://schemas.microsoft.com/office/drawing/2014/main" id="{7F16D0E9-17F6-4A6D-B2B4-E79FAFE847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58309" y="5088724"/>
            <a:ext cx="649817" cy="649817"/>
          </a:xfrm>
          <a:prstGeom prst="rect">
            <a:avLst/>
          </a:prstGeom>
        </p:spPr>
      </p:pic>
      <p:pic>
        <p:nvPicPr>
          <p:cNvPr id="22" name="AmthanhThua">
            <a:hlinkClick r:id="" action="ppaction://media"/>
            <a:extLst>
              <a:ext uri="{FF2B5EF4-FFF2-40B4-BE49-F238E27FC236}">
                <a16:creationId xmlns:a16="http://schemas.microsoft.com/office/drawing/2014/main" id="{06CEE57E-4BC2-4AF0-8983-78FA4EC5685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38902" y="5920554"/>
            <a:ext cx="649817" cy="649817"/>
          </a:xfrm>
          <a:prstGeom prst="rect">
            <a:avLst/>
          </a:prstGeom>
        </p:spPr>
      </p:pic>
      <p:pic>
        <p:nvPicPr>
          <p:cNvPr id="23" name="Picture 22">
            <a:extLst>
              <a:ext uri="{FF2B5EF4-FFF2-40B4-BE49-F238E27FC236}">
                <a16:creationId xmlns:a16="http://schemas.microsoft.com/office/drawing/2014/main" id="{5F62474B-3425-449D-B24D-F0E5FB3900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33847" y="5731035"/>
            <a:ext cx="1270439" cy="908125"/>
          </a:xfrm>
          <a:prstGeom prst="rect">
            <a:avLst/>
          </a:prstGeom>
        </p:spPr>
      </p:pic>
      <p:grpSp>
        <p:nvGrpSpPr>
          <p:cNvPr id="25" name="Google Shape;1093;p41">
            <a:extLst>
              <a:ext uri="{FF2B5EF4-FFF2-40B4-BE49-F238E27FC236}">
                <a16:creationId xmlns:a16="http://schemas.microsoft.com/office/drawing/2014/main" id="{FADACFD2-0FC7-450B-9DB7-1041CE5FE495}"/>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CBB8C66D-F33D-44C1-B422-E55F9186783F}"/>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45CB3BCC-C616-4BB7-BC2D-2FA205894207}"/>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3F95DB38-849F-4E56-83ED-3EBBC8FEBB2E}"/>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DD62FE10-C283-4121-8E7B-98AB8AB3600F}"/>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1DFB96D8-950F-4542-A446-41B1E0312851}"/>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1B6360DE-F60A-4A56-8FDD-8CD2E1170748}"/>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260195C4-4261-4271-92BF-02BAB5242E9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32ED563B-5702-4EED-BE1A-43859C2C2F6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E8A8BB36-742E-4ADB-8D6B-186A0BA622D3}"/>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4E7C757E-8347-4621-A7C0-0D9689C75CF1}"/>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F21A0F0D-AE79-4E07-BC5B-20C8C4703BC4}"/>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192EF3A0-1AE8-4A91-A26B-850E649816EA}"/>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996DF444-AE58-43E8-836A-14AA53D10FEB}"/>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D806C7BA-8059-420F-BDF9-3FA75C67DF17}"/>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471A4334-4527-4F24-BAF3-47A36C1CC828}"/>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EA7A8B56-5E36-4D1C-8AA6-CA15DCAAD963}"/>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4CA1180F-8B62-4F76-AAB3-F8271794D7FF}"/>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40924438-EBB9-45B5-9B5B-5B48C93FD759}"/>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CB83D846-12C9-4613-89E5-C1A6C1A48B28}"/>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F47DDC31-017B-4A33-8AEE-36A1B329D210}"/>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A1A26E9-8B77-4D85-AFCD-08E966571AE9}"/>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49EA8245-798B-4374-8A96-3B3D1EBC3B89}"/>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33B2D677-C4AE-4D4E-B9C1-77A9C7993FEB}"/>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7BD2AC2F-42EF-4016-BDA9-6E605E113963}"/>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6784BC10-849C-47DC-A1DA-AD79DDC88B62}"/>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859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6"/>
                                        </p:tgtEl>
                                      </p:cBhvr>
                                    </p:cmd>
                                  </p:childTnLst>
                                </p:cTn>
                              </p:par>
                              <p:par>
                                <p:cTn id="48" presetID="23" presetClass="entr" presetSubtype="32"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strVal val="4*#ppt_w"/>
                                          </p:val>
                                        </p:tav>
                                        <p:tav tm="100000">
                                          <p:val>
                                            <p:strVal val="#ppt_w"/>
                                          </p:val>
                                        </p:tav>
                                      </p:tavLst>
                                    </p:anim>
                                    <p:anim calcmode="lin" valueType="num">
                                      <p:cBhvr>
                                        <p:cTn id="5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21"/>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2"/>
                                        </p:tgtEl>
                                      </p:cBhvr>
                                    </p:cmd>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3"/>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2"/>
                </p:tgtEl>
              </p:cMediaNode>
            </p:audio>
          </p:childTnLst>
        </p:cTn>
      </p:par>
    </p:tnLst>
    <p:bldLst>
      <p:bldP spid="5" grpId="0" animBg="1"/>
      <p:bldP spid="6" grpId="0"/>
      <p:bldP spid="17" grpId="0"/>
      <p:bldP spid="17" grpId="1"/>
      <p:bldP spid="18" grpId="0"/>
      <p:bldP spid="18" grpId="1"/>
      <p:bldP spid="19" grpId="0"/>
      <p:bldP spid="19" grpId="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39" name="Picture 1038">
            <a:extLst>
              <a:ext uri="{FF2B5EF4-FFF2-40B4-BE49-F238E27FC236}">
                <a16:creationId xmlns:a16="http://schemas.microsoft.com/office/drawing/2014/main" id="{D8607C51-D6B3-BAAE-30F8-66689F42DEEE}"/>
              </a:ext>
            </a:extLst>
          </p:cNvPr>
          <p:cNvPicPr>
            <a:picLocks noChangeAspect="1"/>
          </p:cNvPicPr>
          <p:nvPr/>
        </p:nvPicPr>
        <p:blipFill>
          <a:blip r:embed="rId5"/>
          <a:stretch>
            <a:fillRect/>
          </a:stretch>
        </p:blipFill>
        <p:spPr>
          <a:xfrm>
            <a:off x="5061468" y="986329"/>
            <a:ext cx="4535817" cy="3694496"/>
          </a:xfrm>
          <a:prstGeom prst="rect">
            <a:avLst/>
          </a:prstGeom>
        </p:spPr>
      </p:pic>
    </p:spTree>
    <p:extLst>
      <p:ext uri="{BB962C8B-B14F-4D97-AF65-F5344CB8AC3E}">
        <p14:creationId xmlns:p14="http://schemas.microsoft.com/office/powerpoint/2010/main" val="41989672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308324"/>
          </a:xfrm>
          <a:prstGeom prst="rect">
            <a:avLst/>
          </a:prstGeom>
          <a:noFill/>
        </p:spPr>
        <p:txBody>
          <a:bodyPr wrap="square" rtlCol="0">
            <a:spAutoFit/>
          </a:bodyPr>
          <a:lstStyle/>
          <a:p>
            <a:pPr lvl="0" algn="ctr" defTabSz="457200"/>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Hoạt</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3: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Bảo</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tồn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giữ</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gìn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giá</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trị</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5774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963530"/>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 thông tin và quan sát hình 7, em hãy cho biết cần làm gì để bảo tồn và giữ gìn giá trị của Cố đô Huế?</a:t>
              </a:r>
            </a:p>
          </p:txBody>
        </p:sp>
      </p:grpSp>
      <p:pic>
        <p:nvPicPr>
          <p:cNvPr id="8" name="Picture 7">
            <a:extLst>
              <a:ext uri="{FF2B5EF4-FFF2-40B4-BE49-F238E27FC236}">
                <a16:creationId xmlns:a16="http://schemas.microsoft.com/office/drawing/2014/main" id="{156096C2-4F98-CE94-743A-E7A03A5FC475}"/>
              </a:ext>
            </a:extLst>
          </p:cNvPr>
          <p:cNvPicPr>
            <a:picLocks noChangeAspect="1"/>
          </p:cNvPicPr>
          <p:nvPr/>
        </p:nvPicPr>
        <p:blipFill>
          <a:blip r:embed="rId3"/>
          <a:stretch>
            <a:fillRect/>
          </a:stretch>
        </p:blipFill>
        <p:spPr>
          <a:xfrm>
            <a:off x="1409699" y="1414462"/>
            <a:ext cx="8888917" cy="4338638"/>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1115</Words>
  <Application>Microsoft Office PowerPoint</Application>
  <PresentationFormat>Widescreen</PresentationFormat>
  <Paragraphs>96</Paragraphs>
  <Slides>23</Slides>
  <Notes>11</Notes>
  <HiddenSlides>0</HiddenSlides>
  <MMClips>12</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23</vt:i4>
      </vt:variant>
    </vt:vector>
  </HeadingPairs>
  <TitlesOfParts>
    <vt:vector size="42" baseType="lpstr">
      <vt:lpstr>微软雅黑</vt:lpstr>
      <vt:lpstr>宋体</vt:lpstr>
      <vt:lpstr>Arial</vt:lpstr>
      <vt:lpstr>Bebas Neue</vt:lpstr>
      <vt:lpstr>Calibri</vt:lpstr>
      <vt:lpstr>Calibri Light</vt:lpstr>
      <vt:lpstr>Cambria</vt:lpstr>
      <vt:lpstr>Chau Philomene One</vt:lpstr>
      <vt:lpstr>等线</vt:lpstr>
      <vt:lpstr>Georgia</vt:lpstr>
      <vt:lpstr>Handlee</vt:lpstr>
      <vt:lpstr>Open Sans</vt:lpstr>
      <vt:lpstr>Signika Negative</vt:lpstr>
      <vt:lpstr>Tahoma</vt:lpstr>
      <vt:lpstr>Times New Roman</vt:lpstr>
      <vt:lpstr>6_Office 主题</vt:lpstr>
      <vt:lpstr>1_Office Theme</vt:lpstr>
      <vt:lpstr>1_Simple Light</vt:lpstr>
      <vt:lpstr>Social Skills Subject for Pre-K: Practicing Polite Habits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TKA</cp:lastModifiedBy>
  <cp:revision>21</cp:revision>
  <dcterms:created xsi:type="dcterms:W3CDTF">2023-11-14T08:52:16Z</dcterms:created>
  <dcterms:modified xsi:type="dcterms:W3CDTF">2024-02-17T13:43:43Z</dcterms:modified>
</cp:coreProperties>
</file>