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69" r:id="rId4"/>
    <p:sldMasterId id="2147483672" r:id="rId5"/>
    <p:sldMasterId id="2147483676" r:id="rId6"/>
    <p:sldMasterId id="2147483679" r:id="rId7"/>
  </p:sldMasterIdLst>
  <p:notesMasterIdLst>
    <p:notesMasterId r:id="rId29"/>
  </p:notesMasterIdLst>
  <p:sldIdLst>
    <p:sldId id="258" r:id="rId8"/>
    <p:sldId id="304" r:id="rId9"/>
    <p:sldId id="305" r:id="rId10"/>
    <p:sldId id="308" r:id="rId11"/>
    <p:sldId id="309" r:id="rId12"/>
    <p:sldId id="315" r:id="rId13"/>
    <p:sldId id="311" r:id="rId14"/>
    <p:sldId id="316" r:id="rId15"/>
    <p:sldId id="257" r:id="rId16"/>
    <p:sldId id="321" r:id="rId17"/>
    <p:sldId id="319" r:id="rId18"/>
    <p:sldId id="324" r:id="rId19"/>
    <p:sldId id="329" r:id="rId20"/>
    <p:sldId id="325" r:id="rId21"/>
    <p:sldId id="330" r:id="rId22"/>
    <p:sldId id="331" r:id="rId23"/>
    <p:sldId id="322" r:id="rId24"/>
    <p:sldId id="327" r:id="rId25"/>
    <p:sldId id="300" r:id="rId26"/>
    <p:sldId id="328" r:id="rId27"/>
    <p:sldId id="3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58417-98BD-43FD-A6FA-A3D07F13DC21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65609-33CA-4EA0-A97D-100FEA688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54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8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50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239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016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607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78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840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e5980929bf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4" name="Google Shape;1804;ge5980929bf_0_1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716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e5980929bf_2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e5980929bf_2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828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92129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80843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1900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4504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bg>
      <p:bgPr>
        <a:solidFill>
          <a:srgbClr val="FFE1DF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0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10" name="Google Shape;710;p20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11" name="Google Shape;711;p20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20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20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20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20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20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20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20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20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20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20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2" name="Google Shape;722;p20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23" name="Google Shape;723;p20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20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20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20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7" name="Google Shape;727;p20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8" name="Google Shape;728;p20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20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20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20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20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20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20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20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20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20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20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20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20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20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20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43" name="Google Shape;743;p20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44" name="Google Shape;744;p20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5" name="Google Shape;745;p20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46" name="Google Shape;746;p20"/>
              <p:cNvSpPr/>
              <p:nvPr/>
            </p:nvSpPr>
            <p:spPr>
              <a:xfrm>
                <a:off x="362532" y="1204951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0"/>
              <p:cNvSpPr/>
              <p:nvPr/>
            </p:nvSpPr>
            <p:spPr>
              <a:xfrm>
                <a:off x="8538768" y="237303"/>
                <a:ext cx="242700" cy="2427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8" name="Google Shape;748;p20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72007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9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303" name="Google Shape;303;p9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304" name="Google Shape;304;p9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9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9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9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9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9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9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9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9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9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9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5" name="Google Shape;315;p9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316" name="Google Shape;316;p9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9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9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9" name="Google Shape;319;p9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" name="Google Shape;320;p9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" name="Google Shape;321;p9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2" name="Google Shape;322;p9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3" name="Google Shape;323;p9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4" name="Google Shape;324;p9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5" name="Google Shape;325;p9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6" name="Google Shape;326;p9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7" name="Google Shape;327;p9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8" name="Google Shape;328;p9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9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9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9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9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9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9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9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36" name="Google Shape;336;p9"/>
          <p:cNvGrpSpPr/>
          <p:nvPr/>
        </p:nvGrpSpPr>
        <p:grpSpPr>
          <a:xfrm>
            <a:off x="1490259" y="927000"/>
            <a:ext cx="9211484" cy="5004000"/>
            <a:chOff x="1117694" y="695250"/>
            <a:chExt cx="6908613" cy="3753000"/>
          </a:xfrm>
        </p:grpSpPr>
        <p:sp>
          <p:nvSpPr>
            <p:cNvPr id="337" name="Google Shape;337;p9"/>
            <p:cNvSpPr/>
            <p:nvPr/>
          </p:nvSpPr>
          <p:spPr>
            <a:xfrm>
              <a:off x="1341300" y="923850"/>
              <a:ext cx="6461400" cy="3295800"/>
            </a:xfrm>
            <a:prstGeom prst="roundRect">
              <a:avLst>
                <a:gd name="adj" fmla="val 11227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8" name="Google Shape;338;p9"/>
            <p:cNvGrpSpPr/>
            <p:nvPr/>
          </p:nvGrpSpPr>
          <p:grpSpPr>
            <a:xfrm>
              <a:off x="1117694" y="695250"/>
              <a:ext cx="6908613" cy="3753000"/>
              <a:chOff x="1112700" y="695250"/>
              <a:chExt cx="6908613" cy="3753000"/>
            </a:xfrm>
          </p:grpSpPr>
          <p:sp>
            <p:nvSpPr>
              <p:cNvPr id="339" name="Google Shape;339;p9"/>
              <p:cNvSpPr/>
              <p:nvPr/>
            </p:nvSpPr>
            <p:spPr>
              <a:xfrm>
                <a:off x="1112700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9"/>
              <p:cNvSpPr/>
              <p:nvPr/>
            </p:nvSpPr>
            <p:spPr>
              <a:xfrm>
                <a:off x="7778613" y="6952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9"/>
              <p:cNvSpPr/>
              <p:nvPr/>
            </p:nvSpPr>
            <p:spPr>
              <a:xfrm>
                <a:off x="1112700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9"/>
              <p:cNvSpPr/>
              <p:nvPr/>
            </p:nvSpPr>
            <p:spPr>
              <a:xfrm>
                <a:off x="7778613" y="4205550"/>
                <a:ext cx="242700" cy="242700"/>
              </a:xfrm>
              <a:prstGeom prst="heart">
                <a:avLst/>
              </a:prstGeom>
              <a:solidFill>
                <a:schemeClr val="accent4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3" name="Google Shape;343;p9"/>
          <p:cNvSpPr txBox="1">
            <a:spLocks noGrp="1"/>
          </p:cNvSpPr>
          <p:nvPr>
            <p:ph type="subTitle" idx="1"/>
          </p:nvPr>
        </p:nvSpPr>
        <p:spPr>
          <a:xfrm>
            <a:off x="3015000" y="3093295"/>
            <a:ext cx="61620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44" name="Google Shape;344;p9"/>
          <p:cNvSpPr txBox="1">
            <a:spLocks noGrp="1"/>
          </p:cNvSpPr>
          <p:nvPr>
            <p:ph type="title"/>
          </p:nvPr>
        </p:nvSpPr>
        <p:spPr>
          <a:xfrm>
            <a:off x="3015000" y="1810633"/>
            <a:ext cx="61620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5741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37105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73690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9513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7077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187373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49001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57028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5569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4CA24C8-0F33-BA33-31AE-37C4CC6EEE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24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5B9F9C-9A5D-4730-140D-1B7468E6A4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247650"/>
            <a:ext cx="1408813" cy="14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73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105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2509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632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023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72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C9CE1-C794-D181-15B1-B637CA40A7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831" y="2215037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22758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số ghi ở mỗi nhụy hoa, biết số ghi ở nhụy hoa bằng trung bình cộng của các số ghi ở cánh hoa.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2A6CA35-47F8-6ADA-2483-ECAD0FC12D9F}"/>
              </a:ext>
            </a:extLst>
          </p:cNvPr>
          <p:cNvGrpSpPr/>
          <p:nvPr/>
        </p:nvGrpSpPr>
        <p:grpSpPr>
          <a:xfrm>
            <a:off x="1517907" y="1780935"/>
            <a:ext cx="3832559" cy="3317156"/>
            <a:chOff x="1241682" y="1942860"/>
            <a:chExt cx="3832559" cy="3317156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009799DB-025B-4AED-4039-B8E81D741936}"/>
                </a:ext>
              </a:extLst>
            </p:cNvPr>
            <p:cNvSpPr/>
            <p:nvPr/>
          </p:nvSpPr>
          <p:spPr>
            <a:xfrm rot="11050060">
              <a:off x="3244220" y="1942860"/>
              <a:ext cx="1830021" cy="15648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1BE543C6-76C8-BA79-02DC-F2CE6AFF5075}"/>
                </a:ext>
              </a:extLst>
            </p:cNvPr>
            <p:cNvSpPr/>
            <p:nvPr/>
          </p:nvSpPr>
          <p:spPr>
            <a:xfrm rot="17405110">
              <a:off x="2465486" y="3494641"/>
              <a:ext cx="1830021" cy="170073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03F8DC61-3D41-83F0-B8E1-EBF7B1294A5A}"/>
                </a:ext>
              </a:extLst>
            </p:cNvPr>
            <p:cNvSpPr/>
            <p:nvPr/>
          </p:nvSpPr>
          <p:spPr>
            <a:xfrm rot="3521393">
              <a:off x="1160181" y="2214343"/>
              <a:ext cx="1830021" cy="1667019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2DE4C0-0CA4-AC25-54DF-369E832483CC}"/>
                </a:ext>
              </a:extLst>
            </p:cNvPr>
            <p:cNvSpPr/>
            <p:nvPr/>
          </p:nvSpPr>
          <p:spPr>
            <a:xfrm>
              <a:off x="2543175" y="2867025"/>
              <a:ext cx="1238250" cy="97155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9F2505F-D29A-934D-8139-7C2F2C750F5A}"/>
                </a:ext>
              </a:extLst>
            </p:cNvPr>
            <p:cNvSpPr/>
            <p:nvPr/>
          </p:nvSpPr>
          <p:spPr>
            <a:xfrm>
              <a:off x="2800350" y="3057525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BC606E-8DAA-1FCD-EEE6-5440E9CED5F3}"/>
                </a:ext>
              </a:extLst>
            </p:cNvPr>
            <p:cNvSpPr txBox="1"/>
            <p:nvPr/>
          </p:nvSpPr>
          <p:spPr>
            <a:xfrm>
              <a:off x="1619250" y="2638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DB6B3A-7E77-5D08-47B6-D26E26ECBC4B}"/>
                </a:ext>
              </a:extLst>
            </p:cNvPr>
            <p:cNvSpPr txBox="1"/>
            <p:nvPr/>
          </p:nvSpPr>
          <p:spPr>
            <a:xfrm>
              <a:off x="3848100" y="22669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ABBC99-2FC5-F4A7-2610-298A5E3847E5}"/>
                </a:ext>
              </a:extLst>
            </p:cNvPr>
            <p:cNvSpPr txBox="1"/>
            <p:nvPr/>
          </p:nvSpPr>
          <p:spPr>
            <a:xfrm>
              <a:off x="2962275" y="39338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B8B62B-4538-2EB9-75F0-C20C4BF73842}"/>
              </a:ext>
            </a:extLst>
          </p:cNvPr>
          <p:cNvGrpSpPr/>
          <p:nvPr/>
        </p:nvGrpSpPr>
        <p:grpSpPr>
          <a:xfrm>
            <a:off x="6276975" y="1625728"/>
            <a:ext cx="3757962" cy="3527297"/>
            <a:chOff x="6516629" y="1625728"/>
            <a:chExt cx="3518308" cy="34016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B641B2EA-C4E3-26F4-4437-B5B7FD06FFD9}"/>
                </a:ext>
              </a:extLst>
            </p:cNvPr>
            <p:cNvSpPr/>
            <p:nvPr/>
          </p:nvSpPr>
          <p:spPr>
            <a:xfrm rot="7783610">
              <a:off x="7335968" y="1629458"/>
              <a:ext cx="1282437" cy="1274977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ardrop 10">
              <a:extLst>
                <a:ext uri="{FF2B5EF4-FFF2-40B4-BE49-F238E27FC236}">
                  <a16:creationId xmlns:a16="http://schemas.microsoft.com/office/drawing/2014/main" id="{BA8CC0C0-0CAA-FA06-758E-6692FB7C3E1C}"/>
                </a:ext>
              </a:extLst>
            </p:cNvPr>
            <p:cNvSpPr/>
            <p:nvPr/>
          </p:nvSpPr>
          <p:spPr>
            <a:xfrm rot="12087250">
              <a:off x="8654137" y="1949516"/>
              <a:ext cx="1380800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ardrop 15">
              <a:extLst>
                <a:ext uri="{FF2B5EF4-FFF2-40B4-BE49-F238E27FC236}">
                  <a16:creationId xmlns:a16="http://schemas.microsoft.com/office/drawing/2014/main" id="{2DD7EB58-4817-BEEB-3C3D-BD40E449C1EA}"/>
                </a:ext>
              </a:extLst>
            </p:cNvPr>
            <p:cNvSpPr/>
            <p:nvPr/>
          </p:nvSpPr>
          <p:spPr>
            <a:xfrm rot="16580813">
              <a:off x="8638673" y="3290805"/>
              <a:ext cx="1369440" cy="1328040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2B72E20-FDD4-6527-9D3A-C3659A64D998}"/>
                </a:ext>
              </a:extLst>
            </p:cNvPr>
            <p:cNvSpPr/>
            <p:nvPr/>
          </p:nvSpPr>
          <p:spPr>
            <a:xfrm rot="19773600">
              <a:off x="7384858" y="3683210"/>
              <a:ext cx="1319055" cy="1344143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6B5A5272-E217-0685-6D58-3B34FC18A19E}"/>
                </a:ext>
              </a:extLst>
            </p:cNvPr>
            <p:cNvSpPr/>
            <p:nvPr/>
          </p:nvSpPr>
          <p:spPr>
            <a:xfrm rot="1363652">
              <a:off x="6516629" y="2686612"/>
              <a:ext cx="1256578" cy="1246204"/>
            </a:xfrm>
            <a:prstGeom prst="teardrop">
              <a:avLst/>
            </a:prstGeom>
            <a:solidFill>
              <a:srgbClr val="F5C7D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DCBF47-D9A4-F041-8D67-F070E4E1721E}"/>
                </a:ext>
              </a:extLst>
            </p:cNvPr>
            <p:cNvSpPr/>
            <p:nvPr/>
          </p:nvSpPr>
          <p:spPr>
            <a:xfrm>
              <a:off x="7610475" y="2695574"/>
              <a:ext cx="1504950" cy="1152525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E9FE08-B5F7-4A7E-530B-E6F88D09805A}"/>
                </a:ext>
              </a:extLst>
            </p:cNvPr>
            <p:cNvSpPr/>
            <p:nvPr/>
          </p:nvSpPr>
          <p:spPr>
            <a:xfrm>
              <a:off x="7972425" y="2971800"/>
              <a:ext cx="762000" cy="58102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9453DD-3155-4097-762D-260ED60DADE6}"/>
                </a:ext>
              </a:extLst>
            </p:cNvPr>
            <p:cNvSpPr txBox="1"/>
            <p:nvPr/>
          </p:nvSpPr>
          <p:spPr>
            <a:xfrm>
              <a:off x="7581900" y="187642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42507-E064-8514-E44A-CC5C86E49FB1}"/>
                </a:ext>
              </a:extLst>
            </p:cNvPr>
            <p:cNvSpPr txBox="1"/>
            <p:nvPr/>
          </p:nvSpPr>
          <p:spPr>
            <a:xfrm>
              <a:off x="8943975" y="22288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19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4E556AF-7722-6535-6B97-B843C248D2BF}"/>
                </a:ext>
              </a:extLst>
            </p:cNvPr>
            <p:cNvSpPr txBox="1"/>
            <p:nvPr/>
          </p:nvSpPr>
          <p:spPr>
            <a:xfrm>
              <a:off x="8877300" y="358140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09003-13EC-F5F5-0D7C-976BB4F99855}"/>
                </a:ext>
              </a:extLst>
            </p:cNvPr>
            <p:cNvSpPr txBox="1"/>
            <p:nvPr/>
          </p:nvSpPr>
          <p:spPr>
            <a:xfrm>
              <a:off x="7648575" y="3905250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6E3E6B-C6E3-7BE2-F31B-BF3AB349AE2D}"/>
                </a:ext>
              </a:extLst>
            </p:cNvPr>
            <p:cNvSpPr txBox="1"/>
            <p:nvPr/>
          </p:nvSpPr>
          <p:spPr>
            <a:xfrm>
              <a:off x="6753225" y="2962275"/>
              <a:ext cx="8858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25AFBE2-544A-A95E-534A-75237AE44A57}"/>
              </a:ext>
            </a:extLst>
          </p:cNvPr>
          <p:cNvSpPr txBox="1"/>
          <p:nvPr/>
        </p:nvSpPr>
        <p:spPr>
          <a:xfrm>
            <a:off x="447675" y="5276850"/>
            <a:ext cx="472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(28 + 24 + 26) : 3 = 26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09B5744-C4D9-C674-A8CF-764A5393DF55}"/>
              </a:ext>
            </a:extLst>
          </p:cNvPr>
          <p:cNvSpPr/>
          <p:nvPr/>
        </p:nvSpPr>
        <p:spPr>
          <a:xfrm>
            <a:off x="3067050" y="2895600"/>
            <a:ext cx="762000" cy="5810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182C33-E4CC-29C7-8ADC-CD623AD32941}"/>
              </a:ext>
            </a:extLst>
          </p:cNvPr>
          <p:cNvSpPr txBox="1"/>
          <p:nvPr/>
        </p:nvSpPr>
        <p:spPr>
          <a:xfrm>
            <a:off x="5419725" y="5295900"/>
            <a:ext cx="657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(13+ 15 + 17 + 19 + 21) : 5 = 17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1830060-6BAB-3D48-D765-C3420B17C196}"/>
              </a:ext>
            </a:extLst>
          </p:cNvPr>
          <p:cNvSpPr/>
          <p:nvPr/>
        </p:nvSpPr>
        <p:spPr>
          <a:xfrm>
            <a:off x="7800974" y="3019425"/>
            <a:ext cx="904875" cy="638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 animBg="1"/>
      <p:bldP spid="40" grpId="0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21613" y="560728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39024" y="323851"/>
            <a:ext cx="10133875" cy="14105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bác Vân có 8 bao thóc tẻ cân nặng 400 kg và 4 bao thóc nếp cân nặng 224 kg. Hỏi trung bình mỗi bao thóc nhà bác Vân cân nặng bao nhiêu ki-lô-gam?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PNG hạt Lúa, Bông Lúa 4 - Hình Tách Nền Trong Suốt - KhoThietKe.Net">
            <a:extLst>
              <a:ext uri="{FF2B5EF4-FFF2-40B4-BE49-F238E27FC236}">
                <a16:creationId xmlns:a16="http://schemas.microsoft.com/office/drawing/2014/main" id="{2346226D-67D5-8D24-840D-CBD8B07F7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03154"/>
            <a:ext cx="4591050" cy="348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67724-4E65-3451-7313-1AE75A42D868}"/>
              </a:ext>
            </a:extLst>
          </p:cNvPr>
          <p:cNvSpPr txBox="1"/>
          <p:nvPr/>
        </p:nvSpPr>
        <p:spPr>
          <a:xfrm>
            <a:off x="514350" y="1657350"/>
            <a:ext cx="4676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400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224 kg</a:t>
            </a:r>
          </a:p>
          <a:p>
            <a:pPr algn="just" latinLnBrk="0"/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bao: ? kg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318977" y="3441680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8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400 + 224 = 642 (kg)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8 + 4 = 12  bao)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624 : 12 = 52 (kg)</a:t>
            </a:r>
          </a:p>
          <a:p>
            <a:pPr algn="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lang="en-US" sz="240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40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5486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1B784-95C8-7D0D-37AA-1352895DFA9B}"/>
              </a:ext>
            </a:extLst>
          </p:cNvPr>
          <p:cNvSpPr txBox="1"/>
          <p:nvPr/>
        </p:nvSpPr>
        <p:spPr>
          <a:xfrm>
            <a:off x="1009651" y="476250"/>
            <a:ext cx="10344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A92F3-724A-7FB0-019E-2A42D4A5B24B}"/>
              </a:ext>
            </a:extLst>
          </p:cNvPr>
          <p:cNvSpPr txBox="1"/>
          <p:nvPr/>
        </p:nvSpPr>
        <p:spPr>
          <a:xfrm>
            <a:off x="1028701" y="1295400"/>
            <a:ext cx="10344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( 400 + 224): (8 + 4) = 52 (kg)</a:t>
            </a: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Google Shape;2109;p67">
            <a:extLst>
              <a:ext uri="{FF2B5EF4-FFF2-40B4-BE49-F238E27FC236}">
                <a16:creationId xmlns:a16="http://schemas.microsoft.com/office/drawing/2014/main" id="{9AD00C12-12A5-1FCC-45FA-271194E2843B}"/>
              </a:ext>
            </a:extLst>
          </p:cNvPr>
          <p:cNvSpPr/>
          <p:nvPr/>
        </p:nvSpPr>
        <p:spPr>
          <a:xfrm>
            <a:off x="2371691" y="3362325"/>
            <a:ext cx="8953534" cy="2276475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Với phép tính này ta phải đặt số kg thóc của 8 bao thóc tẻ và 4 bao thóc nếp trước sau đó chia cho tổng số bao thóc tẻ và thóc nếp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DA1B479E-1F86-C5BD-CA86-1A7764E70B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489" y="2401815"/>
            <a:ext cx="5027428" cy="50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0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53035" y="549677"/>
            <a:ext cx="1263800" cy="1195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F348FB1E-D88A-B694-3F6E-7687A1516B67}"/>
              </a:ext>
            </a:extLst>
          </p:cNvPr>
          <p:cNvSpPr/>
          <p:nvPr/>
        </p:nvSpPr>
        <p:spPr>
          <a:xfrm>
            <a:off x="1390650" y="209551"/>
            <a:ext cx="10534649" cy="1847850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nhất, Rô-bốt làm được 20 cái bánh giầy. Ngày thứ hai, Rô-bốt làm được nhiều hơn ngày thứ nhất 4 cái bánh. Hỏi trung bình mỗi ngày Rô-bốt làm được bao nhiêu cái bánh giầy?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2438399" y="1866900"/>
            <a:ext cx="70008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93724-D89C-2BB1-38EF-DAC1A8ABCD76}"/>
              </a:ext>
            </a:extLst>
          </p:cNvPr>
          <p:cNvSpPr txBox="1"/>
          <p:nvPr/>
        </p:nvSpPr>
        <p:spPr>
          <a:xfrm>
            <a:off x="1143000" y="3781425"/>
            <a:ext cx="95916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 thứ hai, Rô- bốt làm được số cái bánh giày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20 + 4 = 24 (cái)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Trung bình mỗi ngày Rô- bốt làm được số cái bánh là:</a:t>
            </a:r>
          </a:p>
          <a:p>
            <a:pPr algn="ct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(20 + 24)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= 22 (cái)</a:t>
            </a:r>
          </a:p>
          <a:p>
            <a:pPr algn="r" latinLnBrk="0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Đáp 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224122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381100" y="408342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658075" y="384382"/>
            <a:ext cx="9991000" cy="1140703"/>
          </a:xfrm>
          <a:prstGeom prst="roundRect">
            <a:avLst/>
          </a:prstGeom>
          <a:noFill/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ED7D31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rồi trả lời câu hỏi.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19CC6-1419-4FC0-5BDB-F6A9F7CE7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377" y="1519016"/>
            <a:ext cx="7600502" cy="35420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4CE6D9-6788-7873-D74E-63FF0F243EF6}"/>
              </a:ext>
            </a:extLst>
          </p:cNvPr>
          <p:cNvSpPr txBox="1"/>
          <p:nvPr/>
        </p:nvSpPr>
        <p:spPr>
          <a:xfrm>
            <a:off x="3104707" y="5284381"/>
            <a:ext cx="752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51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57E84A-1EBE-C2B2-95C2-DC2E7918B72B}"/>
              </a:ext>
            </a:extLst>
          </p:cNvPr>
          <p:cNvSpPr txBox="1"/>
          <p:nvPr/>
        </p:nvSpPr>
        <p:spPr>
          <a:xfrm>
            <a:off x="1991832" y="856807"/>
            <a:ext cx="7000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Bài 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= 30</a:t>
            </a:r>
          </a:p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– 18 = 12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8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CF1CF5-25E6-7F6A-AF35-3A5DD063C6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3106" y="2129312"/>
            <a:ext cx="9327688" cy="22374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BBA6D4-AD3D-4DB1-0ECC-3389FB07245D}"/>
              </a:ext>
            </a:extLst>
          </p:cNvPr>
          <p:cNvGrpSpPr/>
          <p:nvPr/>
        </p:nvGrpSpPr>
        <p:grpSpPr>
          <a:xfrm>
            <a:off x="1347517" y="1697780"/>
            <a:ext cx="1343073" cy="1320938"/>
            <a:chOff x="1809068" y="2147815"/>
            <a:chExt cx="1343073" cy="1320938"/>
          </a:xfrm>
        </p:grpSpPr>
        <p:sp>
          <p:nvSpPr>
            <p:cNvPr id="5" name="椭圆 11">
              <a:extLst>
                <a:ext uri="{FF2B5EF4-FFF2-40B4-BE49-F238E27FC236}">
                  <a16:creationId xmlns:a16="http://schemas.microsoft.com/office/drawing/2014/main" id="{DC78B059-311C-45DF-38B4-AF3EDBD22AB2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6FEA1927-6C47-2DA5-1A71-C5C35052A41B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̀m số TB cộng Toan 4">
            <a:hlinkClick r:id="" action="ppaction://media"/>
            <a:extLst>
              <a:ext uri="{FF2B5EF4-FFF2-40B4-BE49-F238E27FC236}">
                <a16:creationId xmlns:a16="http://schemas.microsoft.com/office/drawing/2014/main" id="{52E44509-D018-96CB-81D7-12A8EBEB9B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2371691" y="2779359"/>
            <a:ext cx="8953534" cy="2859441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dõi thời gian đi từ nhà đến trường của em trong một tuần và tính trung bình thời gian để em đến trường mỗi ngày.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287515"/>
            <a:ext cx="5027428" cy="5027428"/>
          </a:xfrm>
          <a:prstGeom prst="rect">
            <a:avLst/>
          </a:prstGeom>
        </p:spPr>
      </p:pic>
      <p:pic>
        <p:nvPicPr>
          <p:cNvPr id="54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3625" y="4572733"/>
            <a:ext cx="2601790" cy="26017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2E835-C1F4-F4ED-3668-A05E3932A174}"/>
              </a:ext>
            </a:extLst>
          </p:cNvPr>
          <p:cNvSpPr txBox="1"/>
          <p:nvPr/>
        </p:nvSpPr>
        <p:spPr>
          <a:xfrm>
            <a:off x="4749211" y="612776"/>
            <a:ext cx="33315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524747"/>
            <a:ext cx="3954223" cy="39542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DA16E-9D8D-12A7-D526-9697D0AA9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126295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图片 11">
            <a:extLst>
              <a:ext uri="{FF2B5EF4-FFF2-40B4-BE49-F238E27FC236}">
                <a16:creationId xmlns:a16="http://schemas.microsoft.com/office/drawing/2014/main" id="{8DEDFAB0-E809-AD7F-ACAF-7FB072165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8CCA26-4331-73D0-66DD-6C988B6070B0}"/>
              </a:ext>
            </a:extLst>
          </p:cNvPr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2BCECD-7AC1-ABF8-25B6-C9BE50E9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B6D9F9-4950-BAD5-2B45-5FE480751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D81F6C-E685-2FE3-1694-B2FD69B5D951}"/>
                </a:ext>
              </a:extLst>
            </p:cNvPr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5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sp>
        <p:nvSpPr>
          <p:cNvPr id="35" name="文本框 3">
            <a:extLst>
              <a:ext uri="{FF2B5EF4-FFF2-40B4-BE49-F238E27FC236}">
                <a16:creationId xmlns:a16="http://schemas.microsoft.com/office/drawing/2014/main" id="{854A2BB1-BD6B-4687-9270-C336152ABB8D}"/>
              </a:ext>
            </a:extLst>
          </p:cNvPr>
          <p:cNvSpPr txBox="1"/>
          <p:nvPr/>
        </p:nvSpPr>
        <p:spPr>
          <a:xfrm>
            <a:off x="4069465" y="2434104"/>
            <a:ext cx="5739301" cy="212365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rPr>
              <a:t>CHÚC CÁC EM HỌC TỐT</a:t>
            </a:r>
            <a:endParaRPr kumimoji="1" lang="zh-CN" altLang="en-US" sz="66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 31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21</a:t>
            </a: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4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4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26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0" grpId="0" animBg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47;p34">
            <a:extLst>
              <a:ext uri="{FF2B5EF4-FFF2-40B4-BE49-F238E27FC236}">
                <a16:creationId xmlns:a16="http://schemas.microsoft.com/office/drawing/2014/main" id="{FB2E41E5-D4EE-B3F8-C86F-6C3EE51E36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3950" y="629888"/>
            <a:ext cx="1003935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nl-NL" sz="40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17; 21; 25.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oogle Shape;1077;p34">
            <a:extLst>
              <a:ext uri="{FF2B5EF4-FFF2-40B4-BE49-F238E27FC236}">
                <a16:creationId xmlns:a16="http://schemas.microsoft.com/office/drawing/2014/main" id="{76A9065E-8207-6F96-9619-315A4C352ECB}"/>
              </a:ext>
            </a:extLst>
          </p:cNvPr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8" name="Google Shape;1078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699922A-EF07-A890-D7F6-2E6A53926428}"/>
                </a:ext>
              </a:extLst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" name="Google Shape;1079;p34">
              <a:hlinkClick r:id="rId4" action="ppaction://hlinksldjump"/>
              <a:extLst>
                <a:ext uri="{FF2B5EF4-FFF2-40B4-BE49-F238E27FC236}">
                  <a16:creationId xmlns:a16="http://schemas.microsoft.com/office/drawing/2014/main" id="{152ECB94-5C55-1287-19EC-D255DAAEA95C}"/>
                </a:ext>
              </a:extLst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0" name="Google Shape;1173;p37">
            <a:extLst>
              <a:ext uri="{FF2B5EF4-FFF2-40B4-BE49-F238E27FC236}">
                <a16:creationId xmlns:a16="http://schemas.microsoft.com/office/drawing/2014/main" id="{ADF372DB-E6D0-7263-9850-3EFFDA78DF34}"/>
              </a:ext>
            </a:extLst>
          </p:cNvPr>
          <p:cNvSpPr/>
          <p:nvPr/>
        </p:nvSpPr>
        <p:spPr>
          <a:xfrm>
            <a:off x="3801650" y="20804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1" name="Google Shape;1174;p37">
            <a:extLst>
              <a:ext uri="{FF2B5EF4-FFF2-40B4-BE49-F238E27FC236}">
                <a16:creationId xmlns:a16="http://schemas.microsoft.com/office/drawing/2014/main" id="{9674965F-2DBD-7530-0E4E-69B762F6CC3E}"/>
              </a:ext>
            </a:extLst>
          </p:cNvPr>
          <p:cNvGrpSpPr/>
          <p:nvPr/>
        </p:nvGrpSpPr>
        <p:grpSpPr>
          <a:xfrm>
            <a:off x="7546797" y="2220940"/>
            <a:ext cx="942453" cy="807115"/>
            <a:chOff x="7569175" y="1212625"/>
            <a:chExt cx="237900" cy="235500"/>
          </a:xfrm>
        </p:grpSpPr>
        <p:sp>
          <p:nvSpPr>
            <p:cNvPr id="22" name="Google Shape;1175;p37">
              <a:extLst>
                <a:ext uri="{FF2B5EF4-FFF2-40B4-BE49-F238E27FC236}">
                  <a16:creationId xmlns:a16="http://schemas.microsoft.com/office/drawing/2014/main" id="{9E0DEBAB-1184-7993-AB89-537AF6717087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1176;p37">
              <a:extLst>
                <a:ext uri="{FF2B5EF4-FFF2-40B4-BE49-F238E27FC236}">
                  <a16:creationId xmlns:a16="http://schemas.microsoft.com/office/drawing/2014/main" id="{B8EFBBDC-41CE-B139-5429-671D813DF15A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4" name="Google Shape;1159;p37">
            <a:extLst>
              <a:ext uri="{FF2B5EF4-FFF2-40B4-BE49-F238E27FC236}">
                <a16:creationId xmlns:a16="http://schemas.microsoft.com/office/drawing/2014/main" id="{925CAB5C-5ACC-B246-27B2-D02A97AC9FBB}"/>
              </a:ext>
            </a:extLst>
          </p:cNvPr>
          <p:cNvSpPr/>
          <p:nvPr/>
        </p:nvSpPr>
        <p:spPr>
          <a:xfrm rot="10800000">
            <a:off x="3801650" y="31461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B94EE0-BA5E-2768-A567-6E8FEE8F2261}"/>
              </a:ext>
            </a:extLst>
          </p:cNvPr>
          <p:cNvSpPr txBox="1"/>
          <p:nvPr/>
        </p:nvSpPr>
        <p:spPr>
          <a:xfrm>
            <a:off x="3671465" y="3559091"/>
            <a:ext cx="47358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21</a:t>
            </a:r>
            <a:endParaRPr kumimoji="0" lang="vi-VN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p64"/>
          <p:cNvSpPr txBox="1">
            <a:spLocks noGrp="1"/>
          </p:cNvSpPr>
          <p:nvPr>
            <p:ph type="title"/>
          </p:nvPr>
        </p:nvSpPr>
        <p:spPr>
          <a:xfrm>
            <a:off x="904875" y="686700"/>
            <a:ext cx="10525125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9; 13; 15; 19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3604627" y="2388645"/>
            <a:ext cx="4403600" cy="3267200"/>
          </a:xfrm>
          <a:prstGeom prst="roundRect">
            <a:avLst>
              <a:gd name="adj" fmla="val 564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15" name="Google Shape;2015;p64"/>
          <p:cNvSpPr/>
          <p:nvPr/>
        </p:nvSpPr>
        <p:spPr>
          <a:xfrm>
            <a:off x="3604418" y="2869317"/>
            <a:ext cx="4403600" cy="2831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grpSp>
        <p:nvGrpSpPr>
          <p:cNvPr id="4" name="Google Shape;1174;p37">
            <a:extLst>
              <a:ext uri="{FF2B5EF4-FFF2-40B4-BE49-F238E27FC236}">
                <a16:creationId xmlns:a16="http://schemas.microsoft.com/office/drawing/2014/main" id="{22F79C4C-9487-B2E0-E23B-954D75B4F418}"/>
              </a:ext>
            </a:extLst>
          </p:cNvPr>
          <p:cNvGrpSpPr/>
          <p:nvPr/>
        </p:nvGrpSpPr>
        <p:grpSpPr>
          <a:xfrm>
            <a:off x="7261047" y="2516215"/>
            <a:ext cx="942453" cy="807115"/>
            <a:chOff x="7569175" y="1212625"/>
            <a:chExt cx="237900" cy="235500"/>
          </a:xfrm>
        </p:grpSpPr>
        <p:sp>
          <p:nvSpPr>
            <p:cNvPr id="5" name="Google Shape;1175;p37">
              <a:extLst>
                <a:ext uri="{FF2B5EF4-FFF2-40B4-BE49-F238E27FC236}">
                  <a16:creationId xmlns:a16="http://schemas.microsoft.com/office/drawing/2014/main" id="{AAAB603D-7CE3-B801-8179-EC1730919153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" name="Google Shape;1176;p37">
              <a:extLst>
                <a:ext uri="{FF2B5EF4-FFF2-40B4-BE49-F238E27FC236}">
                  <a16:creationId xmlns:a16="http://schemas.microsoft.com/office/drawing/2014/main" id="{C81EB6FF-F2A0-03E6-FAB2-DCE51401A091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258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0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57"/>
          <p:cNvSpPr txBox="1">
            <a:spLocks noGrp="1"/>
          </p:cNvSpPr>
          <p:nvPr>
            <p:ph type="title"/>
          </p:nvPr>
        </p:nvSpPr>
        <p:spPr>
          <a:xfrm>
            <a:off x="1671050" y="480767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kg; chó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15 kg; lợn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25 kg.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3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07" name="Google Shape;1807;p57"/>
          <p:cNvSpPr/>
          <p:nvPr/>
        </p:nvSpPr>
        <p:spPr>
          <a:xfrm>
            <a:off x="3655310" y="2650249"/>
            <a:ext cx="4758815" cy="2831200"/>
          </a:xfrm>
          <a:prstGeom prst="roundRect">
            <a:avLst>
              <a:gd name="adj" fmla="val 12107"/>
            </a:avLst>
          </a:prstGeom>
          <a:solidFill>
            <a:schemeClr val="tx2">
              <a:lumMod val="20000"/>
              <a:lumOff val="80000"/>
            </a:schemeClr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548633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kg</a:t>
            </a:r>
            <a:endParaRPr kumimoji="0" sz="7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6" name="Google Shape;1724;p54">
            <a:extLst>
              <a:ext uri="{FF2B5EF4-FFF2-40B4-BE49-F238E27FC236}">
                <a16:creationId xmlns:a16="http://schemas.microsoft.com/office/drawing/2014/main" id="{D22F80DC-052D-4EF7-95FE-29B44228B5D6}"/>
              </a:ext>
            </a:extLst>
          </p:cNvPr>
          <p:cNvSpPr/>
          <p:nvPr/>
        </p:nvSpPr>
        <p:spPr>
          <a:xfrm>
            <a:off x="3655311" y="2402649"/>
            <a:ext cx="4758814" cy="419465"/>
          </a:xfrm>
          <a:prstGeom prst="round2SameRect">
            <a:avLst>
              <a:gd name="adj1" fmla="val 36134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7" name="Google Shape;1725;p54">
            <a:extLst>
              <a:ext uri="{FF2B5EF4-FFF2-40B4-BE49-F238E27FC236}">
                <a16:creationId xmlns:a16="http://schemas.microsoft.com/office/drawing/2014/main" id="{1FA9BFC8-F5FA-4EC2-B22D-60ACD5350DE1}"/>
              </a:ext>
            </a:extLst>
          </p:cNvPr>
          <p:cNvGrpSpPr/>
          <p:nvPr/>
        </p:nvGrpSpPr>
        <p:grpSpPr>
          <a:xfrm>
            <a:off x="7966910" y="2393575"/>
            <a:ext cx="510027" cy="495200"/>
            <a:chOff x="7569175" y="1212625"/>
            <a:chExt cx="237900" cy="235500"/>
          </a:xfrm>
        </p:grpSpPr>
        <p:sp>
          <p:nvSpPr>
            <p:cNvPr id="28" name="Google Shape;1726;p54">
              <a:extLst>
                <a:ext uri="{FF2B5EF4-FFF2-40B4-BE49-F238E27FC236}">
                  <a16:creationId xmlns:a16="http://schemas.microsoft.com/office/drawing/2014/main" id="{6A914FD6-BABD-4FBF-9243-B17C7C7F8320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1727;p54">
              <a:extLst>
                <a:ext uri="{FF2B5EF4-FFF2-40B4-BE49-F238E27FC236}">
                  <a16:creationId xmlns:a16="http://schemas.microsoft.com/office/drawing/2014/main" id="{EDE40CBA-C9B0-479B-8304-8213674AA26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4670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p73">
            <a:hlinkClick r:id="rId3" action="ppaction://hlinksldjump"/>
          </p:cNvPr>
          <p:cNvSpPr/>
          <p:nvPr/>
        </p:nvSpPr>
        <p:spPr>
          <a:xfrm>
            <a:off x="2741830" y="3093295"/>
            <a:ext cx="6609636" cy="1489191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2301" name="Google Shape;2301;p73"/>
          <p:cNvSpPr txBox="1">
            <a:spLocks noGrp="1"/>
          </p:cNvSpPr>
          <p:nvPr>
            <p:ph type="subTitle" idx="1"/>
          </p:nvPr>
        </p:nvSpPr>
        <p:spPr>
          <a:xfrm>
            <a:off x="3015000" y="3206889"/>
            <a:ext cx="61620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THẬT XUẤT SẮC</a:t>
            </a:r>
            <a:endParaRPr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02" name="Google Shape;2302;p73"/>
          <p:cNvSpPr txBox="1">
            <a:spLocks noGrp="1"/>
          </p:cNvSpPr>
          <p:nvPr>
            <p:ph type="title"/>
          </p:nvPr>
        </p:nvSpPr>
        <p:spPr>
          <a:xfrm>
            <a:off x="2654597" y="1777295"/>
            <a:ext cx="6882807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TUYỆT VỜI </a:t>
            </a:r>
            <a:r>
              <a:rPr lang="e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526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675C47-94D0-AE39-BAE0-D2FB14E45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7191" y="1578055"/>
            <a:ext cx="1725318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33443-A685-48C2-EE71-1981CFD4E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8009" y="1881952"/>
            <a:ext cx="7718205" cy="2926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4A901-4FC2-2D7B-007A-D6AD01CEF77C}"/>
              </a:ext>
            </a:extLst>
          </p:cNvPr>
          <p:cNvSpPr txBox="1"/>
          <p:nvPr/>
        </p:nvSpPr>
        <p:spPr>
          <a:xfrm>
            <a:off x="5257800" y="43529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637</Words>
  <Application>Microsoft Office PowerPoint</Application>
  <PresentationFormat>Widescreen</PresentationFormat>
  <Paragraphs>92</Paragraphs>
  <Slides>21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#9Slide07 Cadena</vt:lpstr>
      <vt:lpstr>Arial</vt:lpstr>
      <vt:lpstr>Calibri</vt:lpstr>
      <vt:lpstr>Cambria</vt:lpstr>
      <vt:lpstr>Coiny</vt:lpstr>
      <vt:lpstr>等线</vt:lpstr>
      <vt:lpstr>等线 Light</vt:lpstr>
      <vt:lpstr>Fredoka One</vt:lpstr>
      <vt:lpstr>雷盖体</vt:lpstr>
      <vt:lpstr>第一PPT，www.1ppt.com</vt:lpstr>
      <vt:lpstr>Funny Family Quiz by Slidesgo</vt:lpstr>
      <vt:lpstr>1_Funny Family Quiz by Slidesgo</vt:lpstr>
      <vt:lpstr>4_Funny Family Quiz by Slidesgo</vt:lpstr>
      <vt:lpstr>8_Funny Family Quiz by Slidesgo</vt:lpstr>
      <vt:lpstr>5_Funny Family Quiz by Slidesgo</vt:lpstr>
      <vt:lpstr>9_Funny Family Quiz by Slidesgo</vt:lpstr>
      <vt:lpstr>PowerPoint Presentation</vt:lpstr>
      <vt:lpstr>PowerPoint Presentation</vt:lpstr>
      <vt:lpstr>BẮT ĐẦU !</vt:lpstr>
      <vt:lpstr>1. Tìm số trung bình cộng của: 31 và 21</vt:lpstr>
      <vt:lpstr>2. Tìm số trung bình cộng của: 17; 21; 25.</vt:lpstr>
      <vt:lpstr>3. Tìm số trung bình cộng của: 9; 13; 15; 19</vt:lpstr>
      <vt:lpstr>4. Cân nặng của gà: 2 kg; chó: 15 kg; lợn: 25 kg. Tìm số trung bình cộng cân nặng của 3 con vật.</vt:lpstr>
      <vt:lpstr>TUYỆT VỜI 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2023-12-05T06:34:36Z</dcterms:created>
  <dcterms:modified xsi:type="dcterms:W3CDTF">2024-02-28T01:24:20Z</dcterms:modified>
</cp:coreProperties>
</file>