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23"/>
  </p:notesMasterIdLst>
  <p:sldIdLst>
    <p:sldId id="258" r:id="rId3"/>
    <p:sldId id="279" r:id="rId4"/>
    <p:sldId id="280" r:id="rId5"/>
    <p:sldId id="281" r:id="rId6"/>
    <p:sldId id="282" r:id="rId7"/>
    <p:sldId id="283" r:id="rId8"/>
    <p:sldId id="257" r:id="rId9"/>
    <p:sldId id="276" r:id="rId10"/>
    <p:sldId id="277" r:id="rId11"/>
    <p:sldId id="285" r:id="rId12"/>
    <p:sldId id="261" r:id="rId13"/>
    <p:sldId id="284" r:id="rId14"/>
    <p:sldId id="260" r:id="rId15"/>
    <p:sldId id="286" r:id="rId16"/>
    <p:sldId id="287" r:id="rId17"/>
    <p:sldId id="288" r:id="rId18"/>
    <p:sldId id="289" r:id="rId19"/>
    <p:sldId id="271" r:id="rId20"/>
    <p:sldId id="290"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DE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4" d="100"/>
          <a:sy n="94" d="100"/>
        </p:scale>
        <p:origin x="43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266C0-F73B-45EB-8A78-CCB5A4969475}" type="datetimeFigureOut">
              <a:rPr lang="en-US" smtClean="0"/>
              <a:t>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C56249-511D-4BF4-B0CF-5E7A7B03DD21}" type="slidenum">
              <a:rPr lang="en-US" smtClean="0"/>
              <a:t>‹#›</a:t>
            </a:fld>
            <a:endParaRPr lang="en-US"/>
          </a:p>
        </p:txBody>
      </p:sp>
    </p:spTree>
    <p:extLst>
      <p:ext uri="{BB962C8B-B14F-4D97-AF65-F5344CB8AC3E}">
        <p14:creationId xmlns:p14="http://schemas.microsoft.com/office/powerpoint/2010/main" val="2689053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18C56249-511D-4BF4-B0CF-5E7A7B03DD21}" type="slidenum">
              <a:rPr lang="en-US" smtClean="0"/>
              <a:t>1</a:t>
            </a:fld>
            <a:endParaRPr lang="en-US"/>
          </a:p>
        </p:txBody>
      </p:sp>
    </p:spTree>
    <p:extLst>
      <p:ext uri="{BB962C8B-B14F-4D97-AF65-F5344CB8AC3E}">
        <p14:creationId xmlns:p14="http://schemas.microsoft.com/office/powerpoint/2010/main" val="3274771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C56249-511D-4BF4-B0CF-5E7A7B03DD21}" type="slidenum">
              <a:rPr lang="en-US" smtClean="0"/>
              <a:t>20</a:t>
            </a:fld>
            <a:endParaRPr lang="en-US"/>
          </a:p>
        </p:txBody>
      </p:sp>
    </p:spTree>
    <p:extLst>
      <p:ext uri="{BB962C8B-B14F-4D97-AF65-F5344CB8AC3E}">
        <p14:creationId xmlns:p14="http://schemas.microsoft.com/office/powerpoint/2010/main" val="3179514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2/26/2024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65532220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2/26/2024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61667362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2/26/2024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69952577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2073713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E200363-7C94-4E36-8FB5-0E352645C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4E77426-1DDD-4F81-95DE-5A7062A9AF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sp>
        <p:nvSpPr>
          <p:cNvPr id="11" name="矩形: 圆角 10">
            <a:extLst>
              <a:ext uri="{FF2B5EF4-FFF2-40B4-BE49-F238E27FC236}">
                <a16:creationId xmlns:a16="http://schemas.microsoft.com/office/drawing/2014/main" id="{EAAEC667-B4D8-448E-A070-D30133DE6F84}"/>
              </a:ext>
            </a:extLst>
          </p:cNvPr>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9854702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7200"/>
                    </a14:imgEffect>
                    <a14:imgEffect>
                      <a14:saturation sat="400000"/>
                    </a14:imgEffect>
                  </a14:imgLayer>
                </a14:imgProps>
              </a:ext>
            </a:extLst>
          </a:blip>
          <a:stretch>
            <a:fillRect/>
          </a:stretch>
        </p:blipFill>
        <p:spPr>
          <a:xfrm>
            <a:off x="-2977" y="0"/>
            <a:ext cx="12197954" cy="6858000"/>
          </a:xfrm>
          <a:prstGeom prst="rect">
            <a:avLst/>
          </a:prstGeom>
        </p:spPr>
      </p:pic>
      <p:sp>
        <p:nvSpPr>
          <p:cNvPr id="7" name="Rectangle 6"/>
          <p:cNvSpPr/>
          <p:nvPr userDrawn="1"/>
        </p:nvSpPr>
        <p:spPr>
          <a:xfrm>
            <a:off x="298938" y="246185"/>
            <a:ext cx="11588262" cy="640080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E:\0000000我图PPT\03.20\亲子乐园\34.png"/>
          <p:cNvPicPr>
            <a:picLocks noChangeAspect="1" noChangeArrowheads="1"/>
          </p:cNvPicPr>
          <p:nvPr userDrawn="1"/>
        </p:nvPicPr>
        <p:blipFill>
          <a:blip r:embed="rId4">
            <a:extLst>
              <a:ext uri="{BEBA8EAE-BF5A-486C-A8C5-ECC9F3942E4B}">
                <a14:imgProps xmlns:a14="http://schemas.microsoft.com/office/drawing/2010/main">
                  <a14:imgLayer r:embed="rId5">
                    <a14:imgEffect>
                      <a14:colorTemperature colorTemp="72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990" y="5134708"/>
            <a:ext cx="12194117" cy="2412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874322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B9B79B-378A-4B43-ABE8-12C910C011DE}"/>
              </a:ext>
            </a:extLst>
          </p:cNvPr>
          <p:cNvPicPr>
            <a:picLocks noChangeAspect="1"/>
          </p:cNvPicPr>
          <p:nvPr userDrawn="1"/>
        </p:nvPicPr>
        <p:blipFill>
          <a:blip r:embed="rId2"/>
          <a:stretch>
            <a:fillRect/>
          </a:stretch>
        </p:blipFill>
        <p:spPr>
          <a:xfrm>
            <a:off x="-616299" y="-895350"/>
            <a:ext cx="13815206" cy="8362950"/>
          </a:xfrm>
          <a:prstGeom prst="rect">
            <a:avLst/>
          </a:prstGeom>
        </p:spPr>
      </p:pic>
    </p:spTree>
    <p:extLst>
      <p:ext uri="{BB962C8B-B14F-4D97-AF65-F5344CB8AC3E}">
        <p14:creationId xmlns:p14="http://schemas.microsoft.com/office/powerpoint/2010/main" val="3699652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D11014-B856-42BC-BBF2-CA7B352345E6}"/>
              </a:ext>
            </a:extLst>
          </p:cNvPr>
          <p:cNvPicPr>
            <a:picLocks noChangeAspect="1"/>
          </p:cNvPicPr>
          <p:nvPr userDrawn="1"/>
        </p:nvPicPr>
        <p:blipFill>
          <a:blip r:embed="rId2"/>
          <a:stretch>
            <a:fillRect/>
          </a:stretch>
        </p:blipFill>
        <p:spPr>
          <a:xfrm>
            <a:off x="-617584" y="-647700"/>
            <a:ext cx="13493113" cy="8362950"/>
          </a:xfrm>
          <a:prstGeom prst="rect">
            <a:avLst/>
          </a:prstGeom>
        </p:spPr>
      </p:pic>
    </p:spTree>
    <p:extLst>
      <p:ext uri="{BB962C8B-B14F-4D97-AF65-F5344CB8AC3E}">
        <p14:creationId xmlns:p14="http://schemas.microsoft.com/office/powerpoint/2010/main" val="173276102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AE2FCB-B0B6-4D13-ABA8-E15BF4E80F88}"/>
              </a:ext>
            </a:extLst>
          </p:cNvPr>
          <p:cNvPicPr>
            <a:picLocks noChangeAspect="1"/>
          </p:cNvPicPr>
          <p:nvPr userDrawn="1"/>
        </p:nvPicPr>
        <p:blipFill>
          <a:blip r:embed="rId2"/>
          <a:stretch>
            <a:fillRect/>
          </a:stretch>
        </p:blipFill>
        <p:spPr>
          <a:xfrm>
            <a:off x="-636634" y="-704850"/>
            <a:ext cx="13457284" cy="8340744"/>
          </a:xfrm>
          <a:prstGeom prst="rect">
            <a:avLst/>
          </a:prstGeom>
        </p:spPr>
      </p:pic>
    </p:spTree>
    <p:extLst>
      <p:ext uri="{BB962C8B-B14F-4D97-AF65-F5344CB8AC3E}">
        <p14:creationId xmlns:p14="http://schemas.microsoft.com/office/powerpoint/2010/main" val="185396343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2/26/2024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346652701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2/26/2024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70733496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2/26/2024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840576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2/26/2024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23172118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2/26/2024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2088239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2/26/2024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99046097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2/26/2024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4644895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29B0D86-CA48-4787-855E-63B4005BD669}" type="datetimeFigureOut">
              <a:rPr lang="en-US" smtClean="0"/>
              <a:t>2/26/2024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BD4757E-6037-4188-8E71-323633840D24}" type="slidenum">
              <a:rPr lang="en-US" smtClean="0"/>
              <a:t>‹#›</a:t>
            </a:fld>
            <a:endParaRPr lang="en-US"/>
          </a:p>
        </p:txBody>
      </p:sp>
    </p:spTree>
    <p:extLst>
      <p:ext uri="{BB962C8B-B14F-4D97-AF65-F5344CB8AC3E}">
        <p14:creationId xmlns:p14="http://schemas.microsoft.com/office/powerpoint/2010/main" val="146993382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1D0682BD-E4E4-9576-D9F8-C584F9F7C01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617483" y="171057"/>
            <a:ext cx="1365512" cy="1365512"/>
          </a:xfrm>
          <a:prstGeom prst="rect">
            <a:avLst/>
          </a:prstGeom>
        </p:spPr>
      </p:pic>
    </p:spTree>
    <p:extLst>
      <p:ext uri="{BB962C8B-B14F-4D97-AF65-F5344CB8AC3E}">
        <p14:creationId xmlns:p14="http://schemas.microsoft.com/office/powerpoint/2010/main" val="22914288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6" r:id="rId14"/>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80455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9.png"/><Relationship Id="rId10" Type="http://schemas.microsoft.com/office/2007/relationships/hdphoto" Target="../media/hdphoto3.wdp"/><Relationship Id="rId4" Type="http://schemas.openxmlformats.org/officeDocument/2006/relationships/image" Target="../media/image17.png"/><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15.xml"/><Relationship Id="rId6" Type="http://schemas.openxmlformats.org/officeDocument/2006/relationships/image" Target="../media/image15.png"/><Relationship Id="rId5" Type="http://schemas.openxmlformats.org/officeDocument/2006/relationships/slide" Target="slide6.xml"/><Relationship Id="rId4" Type="http://schemas.openxmlformats.org/officeDocument/2006/relationships/slide" Target="slide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slide" Target="slide3.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16.xml"/><Relationship Id="rId5" Type="http://schemas.openxmlformats.org/officeDocument/2006/relationships/image" Target="../media/image16.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303" y="165877"/>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5" t="8591" r="69242" b="40741"/>
          <a:stretch/>
        </p:blipFill>
        <p:spPr>
          <a:xfrm>
            <a:off x="461808" y="136931"/>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353" r="11950" b="29574"/>
          <a:stretch/>
        </p:blipFill>
        <p:spPr>
          <a:xfrm>
            <a:off x="583056" y="1860256"/>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19582" b="18913"/>
          <a:stretch/>
        </p:blipFill>
        <p:spPr>
          <a:xfrm>
            <a:off x="4907825" y="3248013"/>
            <a:ext cx="5789243" cy="3560638"/>
          </a:xfrm>
          <a:prstGeom prst="rect">
            <a:avLst/>
          </a:prstGeom>
        </p:spPr>
      </p:pic>
      <p:pic>
        <p:nvPicPr>
          <p:cNvPr id="8" name="Picture 7">
            <a:extLst>
              <a:ext uri="{FF2B5EF4-FFF2-40B4-BE49-F238E27FC236}">
                <a16:creationId xmlns:a16="http://schemas.microsoft.com/office/drawing/2014/main" id="{778464EF-05F5-0857-A5FE-B5CE8EFD2DAB}"/>
              </a:ext>
            </a:extLst>
          </p:cNvPr>
          <p:cNvPicPr>
            <a:picLocks noChangeAspect="1"/>
          </p:cNvPicPr>
          <p:nvPr/>
        </p:nvPicPr>
        <p:blipFill>
          <a:blip r:embed="rId8"/>
          <a:stretch>
            <a:fillRect/>
          </a:stretch>
        </p:blipFill>
        <p:spPr>
          <a:xfrm>
            <a:off x="2950785" y="528098"/>
            <a:ext cx="8888738" cy="2749534"/>
          </a:xfrm>
          <a:prstGeom prst="rect">
            <a:avLst/>
          </a:prstGeom>
        </p:spPr>
      </p:pic>
    </p:spTree>
    <p:extLst>
      <p:ext uri="{BB962C8B-B14F-4D97-AF65-F5344CB8AC3E}">
        <p14:creationId xmlns:p14="http://schemas.microsoft.com/office/powerpoint/2010/main" val="26495061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462974" cy="1384995"/>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Đọc các câu dưới đây và thực hiện yêu cầu.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r>
              <a:rPr kumimoji="0" lang="vi-VN"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45A082"/>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aphicFrame>
        <p:nvGraphicFramePr>
          <p:cNvPr id="12" name="Table 12">
            <a:extLst>
              <a:ext uri="{FF2B5EF4-FFF2-40B4-BE49-F238E27FC236}">
                <a16:creationId xmlns:a16="http://schemas.microsoft.com/office/drawing/2014/main" id="{D8AC5BB3-02A6-A96C-D560-0C18B83C29CE}"/>
              </a:ext>
            </a:extLst>
          </p:cNvPr>
          <p:cNvGraphicFramePr>
            <a:graphicFrameLocks noGrp="1"/>
          </p:cNvGraphicFramePr>
          <p:nvPr/>
        </p:nvGraphicFramePr>
        <p:xfrm>
          <a:off x="552451" y="2472266"/>
          <a:ext cx="4638674" cy="3400849"/>
        </p:xfrm>
        <a:graphic>
          <a:graphicData uri="http://schemas.openxmlformats.org/drawingml/2006/table">
            <a:tbl>
              <a:tblPr firstRow="1" bandRow="1">
                <a:tableStyleId>{5C22544A-7EE6-4342-B048-85BDC9FD1C3A}</a:tableStyleId>
              </a:tblPr>
              <a:tblGrid>
                <a:gridCol w="463867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graphicFrame>
        <p:nvGraphicFramePr>
          <p:cNvPr id="13" name="Table 12">
            <a:extLst>
              <a:ext uri="{FF2B5EF4-FFF2-40B4-BE49-F238E27FC236}">
                <a16:creationId xmlns:a16="http://schemas.microsoft.com/office/drawing/2014/main" id="{A60DB381-304D-D768-4F5C-4979DD47DAF0}"/>
              </a:ext>
            </a:extLst>
          </p:cNvPr>
          <p:cNvGraphicFramePr>
            <a:graphicFrameLocks noGrp="1"/>
          </p:cNvGraphicFramePr>
          <p:nvPr/>
        </p:nvGraphicFramePr>
        <p:xfrm>
          <a:off x="6219826" y="2481791"/>
          <a:ext cx="5343524" cy="3400849"/>
        </p:xfrm>
        <a:graphic>
          <a:graphicData uri="http://schemas.openxmlformats.org/drawingml/2006/table">
            <a:tbl>
              <a:tblPr firstRow="1" bandRow="1">
                <a:tableStyleId>{5C22544A-7EE6-4342-B048-85BDC9FD1C3A}</a:tableStyleId>
              </a:tblPr>
              <a:tblGrid>
                <a:gridCol w="5343524">
                  <a:extLst>
                    <a:ext uri="{9D8B030D-6E8A-4147-A177-3AD203B41FA5}">
                      <a16:colId xmlns:a16="http://schemas.microsoft.com/office/drawing/2014/main" val="3931057938"/>
                    </a:ext>
                  </a:extLst>
                </a:gridCol>
              </a:tblGrid>
              <a:tr h="566209">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839259">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839259">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Tree>
    <p:extLst>
      <p:ext uri="{BB962C8B-B14F-4D97-AF65-F5344CB8AC3E}">
        <p14:creationId xmlns:p14="http://schemas.microsoft.com/office/powerpoint/2010/main" val="90137252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2">
            <a:extLst>
              <a:ext uri="{FF2B5EF4-FFF2-40B4-BE49-F238E27FC236}">
                <a16:creationId xmlns:a16="http://schemas.microsoft.com/office/drawing/2014/main" id="{681B211F-9E7C-85D7-7F19-373A102E83EC}"/>
              </a:ext>
            </a:extLst>
          </p:cNvPr>
          <p:cNvGraphicFramePr>
            <a:graphicFrameLocks noGrp="1"/>
          </p:cNvGraphicFramePr>
          <p:nvPr>
            <p:extLst>
              <p:ext uri="{D42A27DB-BD31-4B8C-83A1-F6EECF244321}">
                <p14:modId xmlns:p14="http://schemas.microsoft.com/office/powerpoint/2010/main" val="1821597874"/>
              </p:ext>
            </p:extLst>
          </p:nvPr>
        </p:nvGraphicFramePr>
        <p:xfrm>
          <a:off x="1485901" y="1504950"/>
          <a:ext cx="9534524" cy="3895725"/>
        </p:xfrm>
        <a:graphic>
          <a:graphicData uri="http://schemas.openxmlformats.org/drawingml/2006/table">
            <a:tbl>
              <a:tblPr firstRow="1" bandRow="1">
                <a:tableStyleId>{5C22544A-7EE6-4342-B048-85BDC9FD1C3A}</a:tableStyleId>
              </a:tblPr>
              <a:tblGrid>
                <a:gridCol w="9534524">
                  <a:extLst>
                    <a:ext uri="{9D8B030D-6E8A-4147-A177-3AD203B41FA5}">
                      <a16:colId xmlns:a16="http://schemas.microsoft.com/office/drawing/2014/main" val="3931057938"/>
                    </a:ext>
                  </a:extLst>
                </a:gridCol>
              </a:tblGrid>
              <a:tr h="609600">
                <a:tc>
                  <a:txBody>
                    <a:bodyPr/>
                    <a:lstStyle/>
                    <a:p>
                      <a:pPr algn="ctr"/>
                      <a:r>
                        <a:rPr lang="en-US" sz="2800"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028700">
                <a:tc>
                  <a:txBody>
                    <a:bodyPr/>
                    <a:lstStyle/>
                    <a:p>
                      <a:pPr algn="just"/>
                      <a:r>
                        <a:rPr lang="en-US" sz="2800" dirty="0" err="1">
                          <a:solidFill>
                            <a:srgbClr val="002060"/>
                          </a:solidFill>
                          <a:latin typeface="Cambria" panose="02040503050406030204" pitchFamily="18" charset="0"/>
                          <a:ea typeface="Cambria" panose="02040503050406030204" pitchFamily="18" charset="0"/>
                        </a:rPr>
                        <a:t>Bác</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đã</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khắp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năm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bốn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biển</a:t>
                      </a:r>
                      <a:r>
                        <a:rPr lang="en-US" sz="2800" dirty="0">
                          <a:solidFill>
                            <a:srgbClr val="002060"/>
                          </a:solidFill>
                          <a:latin typeface="Cambria" panose="02040503050406030204" pitchFamily="18" charset="0"/>
                          <a:ea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04900">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đọc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Tuyên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ngôn</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độc</a:t>
                      </a:r>
                      <a:r>
                        <a:rPr lang="en-US" sz="2800" i="1" kern="1200" dirty="0">
                          <a:solidFill>
                            <a:srgbClr val="002060"/>
                          </a:solidFill>
                          <a:effectLst/>
                          <a:latin typeface="Cambria" panose="02040503050406030204" pitchFamily="18" charset="0"/>
                          <a:ea typeface="Cambria" panose="02040503050406030204" pitchFamily="18" charset="0"/>
                          <a:cs typeface="+mn-cs"/>
                        </a:rPr>
                        <a:t> </a:t>
                      </a:r>
                      <a:r>
                        <a:rPr lang="en-US" sz="2800" i="1" kern="1200" dirty="0" err="1">
                          <a:solidFill>
                            <a:srgbClr val="002060"/>
                          </a:solidFill>
                          <a:effectLst/>
                          <a:latin typeface="Cambria" panose="02040503050406030204" pitchFamily="18" charset="0"/>
                          <a:ea typeface="Cambria" panose="02040503050406030204" pitchFamily="18" charset="0"/>
                          <a:cs typeface="+mn-cs"/>
                        </a:rPr>
                        <a:t>lập</a:t>
                      </a:r>
                      <a:r>
                        <a:rPr lang="en-US" sz="2800" i="1"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52525">
                <a:tc>
                  <a:txBody>
                    <a:bodyPr/>
                    <a:lstStyle/>
                    <a:p>
                      <a:pPr algn="just"/>
                      <a:r>
                        <a:rPr lang="en-US" sz="2800" kern="1200" dirty="0" err="1">
                          <a:solidFill>
                            <a:srgbClr val="002060"/>
                          </a:solidFill>
                          <a:effectLst/>
                          <a:latin typeface="Cambria" panose="02040503050406030204" pitchFamily="18" charset="0"/>
                          <a:ea typeface="Cambria" panose="02040503050406030204" pitchFamily="18" charset="0"/>
                          <a:cs typeface="+mn-cs"/>
                        </a:rPr>
                        <a:t>Vườn</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cây</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Bác</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Hồ</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xanh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tốt</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quanh</a:t>
                      </a:r>
                      <a:r>
                        <a:rPr lang="en-US" sz="2800" kern="1200" dirty="0">
                          <a:solidFill>
                            <a:srgbClr val="002060"/>
                          </a:solidFill>
                          <a:effectLst/>
                          <a:latin typeface="Cambria" panose="02040503050406030204" pitchFamily="18" charset="0"/>
                          <a:ea typeface="Cambria" panose="02040503050406030204" pitchFamily="18" charset="0"/>
                          <a:cs typeface="+mn-cs"/>
                        </a:rPr>
                        <a:t> </a:t>
                      </a:r>
                      <a:r>
                        <a:rPr lang="en-US" sz="2800" kern="1200" dirty="0" err="1">
                          <a:solidFill>
                            <a:srgbClr val="002060"/>
                          </a:solidFill>
                          <a:effectLst/>
                          <a:latin typeface="Cambria" panose="02040503050406030204" pitchFamily="18" charset="0"/>
                          <a:ea typeface="Cambria" panose="02040503050406030204" pitchFamily="18" charset="0"/>
                          <a:cs typeface="+mn-cs"/>
                        </a:rPr>
                        <a:t>năm</a:t>
                      </a:r>
                      <a:r>
                        <a:rPr lang="en-US" sz="2800" kern="1200" dirty="0">
                          <a:solidFill>
                            <a:srgbClr val="002060"/>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cxnSp>
        <p:nvCxnSpPr>
          <p:cNvPr id="4" name="Straight Connector 3">
            <a:extLst>
              <a:ext uri="{FF2B5EF4-FFF2-40B4-BE49-F238E27FC236}">
                <a16:creationId xmlns:a16="http://schemas.microsoft.com/office/drawing/2014/main" id="{BA7DDF2E-6CEE-E125-E9BE-4FE081534442}"/>
              </a:ext>
            </a:extLst>
          </p:cNvPr>
          <p:cNvCxnSpPr/>
          <p:nvPr/>
        </p:nvCxnSpPr>
        <p:spPr>
          <a:xfrm>
            <a:off x="1562100" y="2590800"/>
            <a:ext cx="561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8970D1-94F1-5FAF-0C51-B9B523AF878B}"/>
              </a:ext>
            </a:extLst>
          </p:cNvPr>
          <p:cNvSpPr txBox="1"/>
          <p:nvPr/>
        </p:nvSpPr>
        <p:spPr>
          <a:xfrm>
            <a:off x="1533525" y="26384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6" name="Straight Connector 5">
            <a:extLst>
              <a:ext uri="{FF2B5EF4-FFF2-40B4-BE49-F238E27FC236}">
                <a16:creationId xmlns:a16="http://schemas.microsoft.com/office/drawing/2014/main" id="{C638B9AF-6D4F-3ED2-FB13-67FECFC53DA6}"/>
              </a:ext>
            </a:extLst>
          </p:cNvPr>
          <p:cNvCxnSpPr>
            <a:cxnSpLocks/>
          </p:cNvCxnSpPr>
          <p:nvPr/>
        </p:nvCxnSpPr>
        <p:spPr>
          <a:xfrm>
            <a:off x="2266950" y="2590800"/>
            <a:ext cx="4562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9A25249-792F-6611-0948-A97743727600}"/>
              </a:ext>
            </a:extLst>
          </p:cNvPr>
          <p:cNvSpPr txBox="1"/>
          <p:nvPr/>
        </p:nvSpPr>
        <p:spPr>
          <a:xfrm>
            <a:off x="4276725" y="26003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28" name="Straight Connector 27">
            <a:extLst>
              <a:ext uri="{FF2B5EF4-FFF2-40B4-BE49-F238E27FC236}">
                <a16:creationId xmlns:a16="http://schemas.microsoft.com/office/drawing/2014/main" id="{C1DF1650-6F97-A933-942E-ED488F8A6AB3}"/>
              </a:ext>
            </a:extLst>
          </p:cNvPr>
          <p:cNvCxnSpPr>
            <a:cxnSpLocks/>
          </p:cNvCxnSpPr>
          <p:nvPr/>
        </p:nvCxnSpPr>
        <p:spPr>
          <a:xfrm>
            <a:off x="1600200" y="3600450"/>
            <a:ext cx="1028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CF041EC-326D-820A-FD77-15812201B38C}"/>
              </a:ext>
            </a:extLst>
          </p:cNvPr>
          <p:cNvSpPr txBox="1"/>
          <p:nvPr/>
        </p:nvSpPr>
        <p:spPr>
          <a:xfrm>
            <a:off x="1790700" y="362902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40" name="Straight Connector 39">
            <a:extLst>
              <a:ext uri="{FF2B5EF4-FFF2-40B4-BE49-F238E27FC236}">
                <a16:creationId xmlns:a16="http://schemas.microsoft.com/office/drawing/2014/main" id="{0CD1CD73-A28A-B497-A692-724D8DEDA21B}"/>
              </a:ext>
            </a:extLst>
          </p:cNvPr>
          <p:cNvCxnSpPr>
            <a:cxnSpLocks/>
          </p:cNvCxnSpPr>
          <p:nvPr/>
        </p:nvCxnSpPr>
        <p:spPr>
          <a:xfrm>
            <a:off x="2733675" y="3609975"/>
            <a:ext cx="34861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EB1464E-6258-A935-C7C0-185BC31D37D0}"/>
              </a:ext>
            </a:extLst>
          </p:cNvPr>
          <p:cNvSpPr txBox="1"/>
          <p:nvPr/>
        </p:nvSpPr>
        <p:spPr>
          <a:xfrm>
            <a:off x="4229100" y="358140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cxnSp>
        <p:nvCxnSpPr>
          <p:cNvPr id="43" name="Straight Connector 42">
            <a:extLst>
              <a:ext uri="{FF2B5EF4-FFF2-40B4-BE49-F238E27FC236}">
                <a16:creationId xmlns:a16="http://schemas.microsoft.com/office/drawing/2014/main" id="{FC1AAA60-9829-E5BE-435F-B81B0C98A28E}"/>
              </a:ext>
            </a:extLst>
          </p:cNvPr>
          <p:cNvCxnSpPr>
            <a:cxnSpLocks/>
          </p:cNvCxnSpPr>
          <p:nvPr/>
        </p:nvCxnSpPr>
        <p:spPr>
          <a:xfrm>
            <a:off x="1685925" y="4752975"/>
            <a:ext cx="2419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7BE02EB-BC86-C33E-2C98-0A838ECD0853}"/>
              </a:ext>
            </a:extLst>
          </p:cNvPr>
          <p:cNvSpPr txBox="1"/>
          <p:nvPr/>
        </p:nvSpPr>
        <p:spPr>
          <a:xfrm>
            <a:off x="2590800" y="4705350"/>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CN</a:t>
            </a:r>
          </a:p>
        </p:txBody>
      </p:sp>
      <p:cxnSp>
        <p:nvCxnSpPr>
          <p:cNvPr id="53" name="Straight Connector 52">
            <a:extLst>
              <a:ext uri="{FF2B5EF4-FFF2-40B4-BE49-F238E27FC236}">
                <a16:creationId xmlns:a16="http://schemas.microsoft.com/office/drawing/2014/main" id="{FEA8D605-0E17-DFA2-8C41-D28882A3F65B}"/>
              </a:ext>
            </a:extLst>
          </p:cNvPr>
          <p:cNvCxnSpPr>
            <a:cxnSpLocks/>
          </p:cNvCxnSpPr>
          <p:nvPr/>
        </p:nvCxnSpPr>
        <p:spPr>
          <a:xfrm>
            <a:off x="4210050" y="4772025"/>
            <a:ext cx="3019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0EE403B-6C1E-0C95-F8CD-63BBC21007F0}"/>
              </a:ext>
            </a:extLst>
          </p:cNvPr>
          <p:cNvSpPr txBox="1"/>
          <p:nvPr/>
        </p:nvSpPr>
        <p:spPr>
          <a:xfrm>
            <a:off x="5457825" y="4752975"/>
            <a:ext cx="714375"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VN</a:t>
            </a:r>
          </a:p>
        </p:txBody>
      </p:sp>
      <p:sp>
        <p:nvSpPr>
          <p:cNvPr id="57" name="TextBox 56">
            <a:extLst>
              <a:ext uri="{FF2B5EF4-FFF2-40B4-BE49-F238E27FC236}">
                <a16:creationId xmlns:a16="http://schemas.microsoft.com/office/drawing/2014/main" id="{3A1F7A3B-CD2D-B53F-F429-D247E972F17D}"/>
              </a:ext>
            </a:extLst>
          </p:cNvPr>
          <p:cNvSpPr txBox="1"/>
          <p:nvPr/>
        </p:nvSpPr>
        <p:spPr>
          <a:xfrm>
            <a:off x="1619250" y="639246"/>
            <a:ext cx="97917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chủ ngữ, vị ngữ của mỗi câu ở cột A.</a:t>
            </a:r>
          </a:p>
        </p:txBody>
      </p:sp>
    </p:spTree>
    <p:extLst>
      <p:ext uri="{BB962C8B-B14F-4D97-AF65-F5344CB8AC3E}">
        <p14:creationId xmlns:p14="http://schemas.microsoft.com/office/powerpoint/2010/main" val="11185125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barn(inVertical)">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barn(inVertical)">
                                      <p:cBhvr>
                                        <p:cTn id="31" dur="500"/>
                                        <p:tgtEl>
                                          <p:spTgt spid="40"/>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barn(inVertical)">
                                      <p:cBhvr>
                                        <p:cTn id="34" dur="500"/>
                                        <p:tgtEl>
                                          <p:spTgt spid="4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barn(inVertical)">
                                      <p:cBhvr>
                                        <p:cTn id="39" dur="500"/>
                                        <p:tgtEl>
                                          <p:spTgt spid="4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barn(inVertical)">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3"/>
                                        </p:tgtEl>
                                        <p:attrNameLst>
                                          <p:attrName>style.visibility</p:attrName>
                                        </p:attrNameLst>
                                      </p:cBhvr>
                                      <p:to>
                                        <p:strVal val="visible"/>
                                      </p:to>
                                    </p:set>
                                    <p:animEffect transition="in" filter="barn(inVertical)">
                                      <p:cBhvr>
                                        <p:cTn id="47" dur="500"/>
                                        <p:tgtEl>
                                          <p:spTgt spid="5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barn(inVertical)">
                                      <p:cBhvr>
                                        <p:cTn id="5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36" grpId="0"/>
      <p:bldP spid="41" grpId="0"/>
      <p:bldP spid="44" grpId="0"/>
      <p:bldP spid="5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4871BC-1938-56EE-045A-D7E3E3A09276}"/>
              </a:ext>
            </a:extLst>
          </p:cNvPr>
          <p:cNvGraphicFramePr>
            <a:graphicFrameLocks noGrp="1"/>
          </p:cNvGraphicFramePr>
          <p:nvPr>
            <p:extLst>
              <p:ext uri="{D42A27DB-BD31-4B8C-83A1-F6EECF244321}">
                <p14:modId xmlns:p14="http://schemas.microsoft.com/office/powerpoint/2010/main" val="2020274442"/>
              </p:ext>
            </p:extLst>
          </p:nvPr>
        </p:nvGraphicFramePr>
        <p:xfrm>
          <a:off x="1304926" y="1548341"/>
          <a:ext cx="9820274" cy="4071409"/>
        </p:xfrm>
        <a:graphic>
          <a:graphicData uri="http://schemas.openxmlformats.org/drawingml/2006/table">
            <a:tbl>
              <a:tblPr firstRow="1" bandRow="1">
                <a:tableStyleId>{5C22544A-7EE6-4342-B048-85BDC9FD1C3A}</a:tableStyleId>
              </a:tblPr>
              <a:tblGrid>
                <a:gridCol w="9820274">
                  <a:extLst>
                    <a:ext uri="{9D8B030D-6E8A-4147-A177-3AD203B41FA5}">
                      <a16:colId xmlns:a16="http://schemas.microsoft.com/office/drawing/2014/main" val="3931057938"/>
                    </a:ext>
                  </a:extLst>
                </a:gridCol>
              </a:tblGrid>
              <a:tr h="677851">
                <a:tc>
                  <a:txBody>
                    <a:bodyPr/>
                    <a:lstStyle/>
                    <a:p>
                      <a:pPr algn="ctr"/>
                      <a:r>
                        <a:rPr lang="en-US" sz="2800"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1DEFF"/>
                    </a:solidFill>
                  </a:tcPr>
                </a:tc>
                <a:extLst>
                  <a:ext uri="{0D108BD9-81ED-4DB2-BD59-A6C34878D82A}">
                    <a16:rowId xmlns:a16="http://schemas.microsoft.com/office/drawing/2014/main" val="980363629"/>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Để</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tìm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đường</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cứu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nước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đã</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đi</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khắp</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châu</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bốn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biển</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6309324"/>
                  </a:ext>
                </a:extLst>
              </a:tr>
              <a:tr h="1131186">
                <a:tc>
                  <a:txBody>
                    <a:bodyPr/>
                    <a:lstStyle/>
                    <a:p>
                      <a:pPr algn="just"/>
                      <a:r>
                        <a:rPr lang="en-US" sz="2800" kern="1200" dirty="0" err="1">
                          <a:solidFill>
                            <a:schemeClr val="dk1"/>
                          </a:solidFill>
                          <a:effectLst/>
                          <a:latin typeface="Cambria" panose="02040503050406030204" pitchFamily="18" charset="0"/>
                          <a:ea typeface="Cambria" panose="02040503050406030204" pitchFamily="18" charset="0"/>
                          <a:cs typeface="+mn-cs"/>
                        </a:rPr>
                        <a:t>Ngày</a:t>
                      </a:r>
                      <a:r>
                        <a:rPr lang="en-US" sz="2800" kern="1200" dirty="0">
                          <a:solidFill>
                            <a:schemeClr val="dk1"/>
                          </a:solidFill>
                          <a:effectLst/>
                          <a:latin typeface="Cambria" panose="02040503050406030204" pitchFamily="18" charset="0"/>
                          <a:ea typeface="Cambria" panose="02040503050406030204" pitchFamily="18" charset="0"/>
                          <a:cs typeface="+mn-cs"/>
                        </a:rPr>
                        <a:t> 2 </a:t>
                      </a:r>
                      <a:r>
                        <a:rPr lang="en-US" sz="2800" kern="1200" dirty="0" err="1">
                          <a:solidFill>
                            <a:schemeClr val="dk1"/>
                          </a:solidFill>
                          <a:effectLst/>
                          <a:latin typeface="Cambria" panose="02040503050406030204" pitchFamily="18" charset="0"/>
                          <a:ea typeface="Cambria" panose="02040503050406030204" pitchFamily="18" charset="0"/>
                          <a:cs typeface="+mn-cs"/>
                        </a:rPr>
                        <a:t>tháng</a:t>
                      </a:r>
                      <a:r>
                        <a:rPr lang="en-US" sz="2800" kern="1200" dirty="0">
                          <a:solidFill>
                            <a:schemeClr val="dk1"/>
                          </a:solidFill>
                          <a:effectLst/>
                          <a:latin typeface="Cambria" panose="02040503050406030204" pitchFamily="18" charset="0"/>
                          <a:ea typeface="Cambria" panose="02040503050406030204" pitchFamily="18" charset="0"/>
                          <a:cs typeface="+mn-cs"/>
                        </a:rPr>
                        <a:t> 9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 1945,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đọc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Tuyên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ngôn</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độc</a:t>
                      </a:r>
                      <a:r>
                        <a:rPr lang="en-US" sz="2800" i="1" kern="1200" dirty="0">
                          <a:solidFill>
                            <a:schemeClr val="dk1"/>
                          </a:solidFill>
                          <a:effectLst/>
                          <a:latin typeface="Cambria" panose="02040503050406030204" pitchFamily="18" charset="0"/>
                          <a:ea typeface="Cambria" panose="02040503050406030204" pitchFamily="18" charset="0"/>
                          <a:cs typeface="+mn-cs"/>
                        </a:rPr>
                        <a:t> </a:t>
                      </a:r>
                      <a:r>
                        <a:rPr lang="en-US" sz="2800" i="1" kern="1200" dirty="0" err="1">
                          <a:solidFill>
                            <a:schemeClr val="dk1"/>
                          </a:solidFill>
                          <a:effectLst/>
                          <a:latin typeface="Cambria" panose="02040503050406030204" pitchFamily="18" charset="0"/>
                          <a:ea typeface="Cambria" panose="02040503050406030204" pitchFamily="18" charset="0"/>
                          <a:cs typeface="+mn-cs"/>
                        </a:rPr>
                        <a:t>lập</a:t>
                      </a:r>
                      <a:r>
                        <a:rPr lang="en-US" sz="2800" i="1"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617942"/>
                  </a:ext>
                </a:extLst>
              </a:tr>
              <a:tr h="1131186">
                <a:tc>
                  <a:txBody>
                    <a:bodyPr/>
                    <a:lstStyle/>
                    <a:p>
                      <a:pPr algn="just"/>
                      <a:r>
                        <a:rPr lang="en-US" sz="2800" kern="1200" dirty="0">
                          <a:solidFill>
                            <a:schemeClr val="dk1"/>
                          </a:solidFill>
                          <a:effectLst/>
                          <a:latin typeface="Cambria" panose="02040503050406030204" pitchFamily="18" charset="0"/>
                          <a:ea typeface="Cambria" panose="02040503050406030204" pitchFamily="18" charset="0"/>
                          <a:cs typeface="+mn-cs"/>
                        </a:rPr>
                        <a:t>Trong </a:t>
                      </a:r>
                      <a:r>
                        <a:rPr lang="en-US" sz="2800" kern="1200" dirty="0" err="1">
                          <a:solidFill>
                            <a:schemeClr val="dk1"/>
                          </a:solidFill>
                          <a:effectLst/>
                          <a:latin typeface="Cambria" panose="02040503050406030204" pitchFamily="18" charset="0"/>
                          <a:ea typeface="Cambria" panose="02040503050406030204" pitchFamily="18" charset="0"/>
                          <a:cs typeface="+mn-cs"/>
                        </a:rPr>
                        <a:t>Phủ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Chủ</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tịch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vườn</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cây</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Bác</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Hồ</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xanh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tốt</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quanh</a:t>
                      </a:r>
                      <a:r>
                        <a:rPr lang="en-US" sz="2800" kern="1200" dirty="0">
                          <a:solidFill>
                            <a:schemeClr val="dk1"/>
                          </a:solidFill>
                          <a:effectLst/>
                          <a:latin typeface="Cambria" panose="02040503050406030204" pitchFamily="18" charset="0"/>
                          <a:ea typeface="Cambria" panose="02040503050406030204" pitchFamily="18" charset="0"/>
                          <a:cs typeface="+mn-cs"/>
                        </a:rPr>
                        <a:t> </a:t>
                      </a:r>
                      <a:r>
                        <a:rPr lang="en-US" sz="2800" kern="1200" dirty="0" err="1">
                          <a:solidFill>
                            <a:schemeClr val="dk1"/>
                          </a:solidFill>
                          <a:effectLst/>
                          <a:latin typeface="Cambria" panose="02040503050406030204" pitchFamily="18" charset="0"/>
                          <a:ea typeface="Cambria" panose="02040503050406030204" pitchFamily="18" charset="0"/>
                          <a:cs typeface="+mn-cs"/>
                        </a:rPr>
                        <a:t>năm</a:t>
                      </a:r>
                      <a:r>
                        <a:rPr lang="en-US" sz="2800" kern="1200" dirty="0">
                          <a:solidFill>
                            <a:schemeClr val="dk1"/>
                          </a:solidFill>
                          <a:effectLst/>
                          <a:latin typeface="Cambria" panose="02040503050406030204" pitchFamily="18" charset="0"/>
                          <a:ea typeface="Cambria" panose="02040503050406030204" pitchFamily="18" charset="0"/>
                          <a:cs typeface="+mn-cs"/>
                        </a:rPr>
                        <a:t>.</a:t>
                      </a:r>
                      <a:endParaRPr lang="en-US" sz="2800"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3133736"/>
                  </a:ext>
                </a:extLst>
              </a:tr>
            </a:tbl>
          </a:graphicData>
        </a:graphic>
      </p:graphicFrame>
      <p:sp>
        <p:nvSpPr>
          <p:cNvPr id="3" name="TextBox 2">
            <a:extLst>
              <a:ext uri="{FF2B5EF4-FFF2-40B4-BE49-F238E27FC236}">
                <a16:creationId xmlns:a16="http://schemas.microsoft.com/office/drawing/2014/main" id="{C97FCBFE-CE4F-1FD3-F7B1-1013AF5EC80A}"/>
              </a:ext>
            </a:extLst>
          </p:cNvPr>
          <p:cNvSpPr txBox="1"/>
          <p:nvPr/>
        </p:nvSpPr>
        <p:spPr>
          <a:xfrm>
            <a:off x="895350" y="639246"/>
            <a:ext cx="10515600" cy="646331"/>
          </a:xfrm>
          <a:prstGeom prst="rect">
            <a:avLst/>
          </a:prstGeom>
          <a:noFill/>
        </p:spPr>
        <p:txBody>
          <a:bodyPr wrap="square">
            <a:spAutoFit/>
          </a:bodyPr>
          <a:lstStyle/>
          <a:p>
            <a:pPr lvl="0" algn="just">
              <a:defRPr/>
            </a:pPr>
            <a:r>
              <a:rPr lang="vi-VN" altLang="en-US" sz="36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Tìm thành phần được thêm vào mỗi câu ở cột B.</a:t>
            </a:r>
          </a:p>
        </p:txBody>
      </p:sp>
      <p:cxnSp>
        <p:nvCxnSpPr>
          <p:cNvPr id="4" name="Straight Connector 3">
            <a:extLst>
              <a:ext uri="{FF2B5EF4-FFF2-40B4-BE49-F238E27FC236}">
                <a16:creationId xmlns:a16="http://schemas.microsoft.com/office/drawing/2014/main" id="{5ACB3534-C663-8A4C-5397-00507C1B9AAC}"/>
              </a:ext>
            </a:extLst>
          </p:cNvPr>
          <p:cNvCxnSpPr>
            <a:cxnSpLocks/>
          </p:cNvCxnSpPr>
          <p:nvPr/>
        </p:nvCxnSpPr>
        <p:spPr>
          <a:xfrm>
            <a:off x="1390650" y="2695575"/>
            <a:ext cx="37052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C9E4F48-66C1-EFF7-440E-A196AD3B6D4B}"/>
              </a:ext>
            </a:extLst>
          </p:cNvPr>
          <p:cNvCxnSpPr>
            <a:cxnSpLocks/>
          </p:cNvCxnSpPr>
          <p:nvPr/>
        </p:nvCxnSpPr>
        <p:spPr>
          <a:xfrm>
            <a:off x="1419225" y="3829050"/>
            <a:ext cx="3800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C4E6B50-99B0-B218-3052-9F1CBBD6D4CB}"/>
              </a:ext>
            </a:extLst>
          </p:cNvPr>
          <p:cNvCxnSpPr>
            <a:cxnSpLocks/>
          </p:cNvCxnSpPr>
          <p:nvPr/>
        </p:nvCxnSpPr>
        <p:spPr>
          <a:xfrm>
            <a:off x="1400175" y="4953000"/>
            <a:ext cx="30099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0434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Thành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phần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thêm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ở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cột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B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bài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tập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1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714375" y="2019300"/>
            <a:ext cx="2962275"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Thời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gian</a:t>
            </a:r>
            <a:endParaRPr lang="en-US" sz="4000" dirty="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FE837C14-C067-DC96-877F-22A58BBD90A3}"/>
              </a:ext>
            </a:extLst>
          </p:cNvPr>
          <p:cNvSpPr/>
          <p:nvPr/>
        </p:nvSpPr>
        <p:spPr>
          <a:xfrm>
            <a:off x="4238625" y="2000250"/>
            <a:ext cx="2962275" cy="923925"/>
          </a:xfrm>
          <a:prstGeom prst="roundRect">
            <a:avLst/>
          </a:prstGeom>
          <a:solidFill>
            <a:schemeClr val="accent5">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Nơi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chốn</a:t>
            </a:r>
            <a:endParaRPr lang="en-US" sz="4000" dirty="0">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9648067E-A8BE-DE0A-8403-88B2E72E7761}"/>
              </a:ext>
            </a:extLst>
          </p:cNvPr>
          <p:cNvSpPr/>
          <p:nvPr/>
        </p:nvSpPr>
        <p:spPr>
          <a:xfrm>
            <a:off x="7867650" y="1962150"/>
            <a:ext cx="2962275" cy="923925"/>
          </a:xfrm>
          <a:prstGeom prst="roundRect">
            <a:avLst/>
          </a:prstGeom>
          <a:solidFill>
            <a:schemeClr val="accent4">
              <a:lumMod val="40000"/>
              <a:lumOff val="6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latin typeface="Cambria" panose="02040503050406030204" pitchFamily="18" charset="0"/>
                <a:ea typeface="Cambria" panose="02040503050406030204" pitchFamily="18" charset="0"/>
              </a:rPr>
              <a:t>Mục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đích</a:t>
            </a:r>
            <a:endParaRPr lang="en-US" sz="40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298C2510-E4A6-F393-3386-EAF35EC6BAA3}"/>
              </a:ext>
            </a:extLst>
          </p:cNvPr>
          <p:cNvSpPr txBox="1"/>
          <p:nvPr/>
        </p:nvSpPr>
        <p:spPr>
          <a:xfrm>
            <a:off x="600075" y="3390900"/>
            <a:ext cx="11172825" cy="553998"/>
          </a:xfrm>
          <a:prstGeom prst="rect">
            <a:avLst/>
          </a:prstGeom>
          <a:noFill/>
        </p:spPr>
        <p:txBody>
          <a:bodyPr wrap="square" rtlCol="0">
            <a:spAutoFit/>
          </a:bodyPr>
          <a:lstStyle/>
          <a:p>
            <a:r>
              <a:rPr lang="vi-VN" sz="3000" b="1" i="1" kern="1200" dirty="0">
                <a:solidFill>
                  <a:srgbClr val="FF0000"/>
                </a:solidFill>
                <a:effectLst/>
                <a:latin typeface="Cambria" panose="02040503050406030204" pitchFamily="18" charset="0"/>
                <a:ea typeface="Cambria" panose="02040503050406030204" pitchFamily="18" charset="0"/>
                <a:cs typeface="+mn-cs"/>
              </a:rPr>
              <a:t>Để tìm đường cứu nước </a:t>
            </a:r>
            <a:r>
              <a:rPr lang="vi-VN" sz="3000" b="1" kern="1200" dirty="0">
                <a:solidFill>
                  <a:srgbClr val="FF0000"/>
                </a:solidFill>
                <a:effectLst/>
                <a:latin typeface="Cambria" panose="02040503050406030204" pitchFamily="18" charset="0"/>
                <a:ea typeface="Cambria" panose="02040503050406030204" pitchFamily="18" charset="0"/>
                <a:cs typeface="+mn-cs"/>
              </a:rPr>
              <a:t>bổ sung thông tin về mục đích cho câu.</a:t>
            </a:r>
            <a:endParaRPr lang="en-US" sz="3000" b="1"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2510163F-74F8-0A6B-67CC-713A9DEB971E}"/>
              </a:ext>
            </a:extLst>
          </p:cNvPr>
          <p:cNvSpPr txBox="1"/>
          <p:nvPr/>
        </p:nvSpPr>
        <p:spPr>
          <a:xfrm>
            <a:off x="590550" y="4305300"/>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Ngày 2 tháng 9 năm 1945 </a:t>
            </a:r>
            <a:r>
              <a:rPr lang="vi-VN" sz="3000" b="1" dirty="0">
                <a:solidFill>
                  <a:srgbClr val="FF0000"/>
                </a:solidFill>
                <a:latin typeface="Cambria" panose="02040503050406030204" pitchFamily="18" charset="0"/>
                <a:ea typeface="Cambria" panose="02040503050406030204" pitchFamily="18" charset="0"/>
              </a:rPr>
              <a:t>bổ sung thông tin về thời gian.</a:t>
            </a:r>
            <a:endParaRPr lang="en-US" sz="3000" b="1" dirty="0">
              <a:solidFill>
                <a:srgbClr val="FF0000"/>
              </a:solidFill>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A6161ED6-8DEE-FB9D-6CFF-D5B67DB5C33A}"/>
              </a:ext>
            </a:extLst>
          </p:cNvPr>
          <p:cNvSpPr txBox="1"/>
          <p:nvPr/>
        </p:nvSpPr>
        <p:spPr>
          <a:xfrm>
            <a:off x="571500" y="5286375"/>
            <a:ext cx="11172825" cy="553998"/>
          </a:xfrm>
          <a:prstGeom prst="rect">
            <a:avLst/>
          </a:prstGeom>
          <a:noFill/>
        </p:spPr>
        <p:txBody>
          <a:bodyPr wrap="square" rtlCol="0">
            <a:spAutoFit/>
          </a:bodyPr>
          <a:lstStyle/>
          <a:p>
            <a:r>
              <a:rPr lang="vi-VN" sz="3000" b="1" i="1" dirty="0">
                <a:solidFill>
                  <a:srgbClr val="FF0000"/>
                </a:solidFill>
                <a:latin typeface="Cambria" panose="02040503050406030204" pitchFamily="18" charset="0"/>
                <a:ea typeface="Cambria" panose="02040503050406030204" pitchFamily="18" charset="0"/>
              </a:rPr>
              <a:t>Trong Phủ Chủ tịch </a:t>
            </a:r>
            <a:r>
              <a:rPr lang="vi-VN" sz="3000" b="1" dirty="0">
                <a:solidFill>
                  <a:srgbClr val="FF0000"/>
                </a:solidFill>
                <a:latin typeface="Cambria" panose="02040503050406030204" pitchFamily="18" charset="0"/>
                <a:ea typeface="Cambria" panose="02040503050406030204" pitchFamily="18" charset="0"/>
              </a:rPr>
              <a:t>bổ sung thông tin về nơi chốn.</a:t>
            </a:r>
            <a:endParaRPr lang="en-US" sz="3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9674117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5" grpId="0" animBg="1"/>
      <p:bldP spid="16" grpId="0" animBg="1"/>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1077218"/>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vi-VN" altLang="en-US" sz="3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Nhận xét các thành phần được thêm vào các câu ở cột B của bài tập 1.</a:t>
            </a:r>
            <a:endParaRPr kumimoji="0" lang="en-US" altLang="en-US" sz="32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Rectangle: Rounded Corners 13">
            <a:extLst>
              <a:ext uri="{FF2B5EF4-FFF2-40B4-BE49-F238E27FC236}">
                <a16:creationId xmlns:a16="http://schemas.microsoft.com/office/drawing/2014/main" id="{F8CB0CA0-7F43-5768-DC26-9A34D97ED7E6}"/>
              </a:ext>
            </a:extLst>
          </p:cNvPr>
          <p:cNvSpPr/>
          <p:nvPr/>
        </p:nvSpPr>
        <p:spPr>
          <a:xfrm>
            <a:off x="1162051" y="23336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a.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trí</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9D8F81DC-0F9E-F8AE-A5E4-54DD0CE15DB1}"/>
              </a:ext>
            </a:extLst>
          </p:cNvPr>
          <p:cNvSpPr/>
          <p:nvPr/>
        </p:nvSpPr>
        <p:spPr>
          <a:xfrm>
            <a:off x="1085850" y="4343400"/>
            <a:ext cx="9620250" cy="781050"/>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a:solidFill>
                  <a:prstClr val="black"/>
                </a:solidFill>
                <a:latin typeface="Cambria" panose="02040503050406030204" pitchFamily="18" charset="0"/>
                <a:ea typeface="Cambria" panose="02040503050406030204" pitchFamily="18" charset="0"/>
              </a:rPr>
              <a:t>b. </a:t>
            </a:r>
            <a:r>
              <a:rPr lang="en-US" sz="3600" dirty="0" err="1">
                <a:solidFill>
                  <a:prstClr val="black"/>
                </a:solidFill>
                <a:latin typeface="Cambria" panose="02040503050406030204" pitchFamily="18" charset="0"/>
                <a:ea typeface="Cambria" panose="02040503050406030204" pitchFamily="18" charset="0"/>
              </a:rPr>
              <a:t>Về</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dấu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hiệu</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ngăn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cách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với</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chủ</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vị</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DA69826-7CC3-9CAB-DBF2-E24FA8F30C5F}"/>
              </a:ext>
            </a:extLst>
          </p:cNvPr>
          <p:cNvSpPr txBox="1"/>
          <p:nvPr/>
        </p:nvSpPr>
        <p:spPr>
          <a:xfrm>
            <a:off x="781050" y="3476625"/>
            <a:ext cx="10572749" cy="646331"/>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được thêm vào đứng ở đầu câu</a:t>
            </a:r>
            <a:endParaRPr lang="en-US" sz="36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D89CCA2B-4D8C-BE17-5513-675C511207CE}"/>
              </a:ext>
            </a:extLst>
          </p:cNvPr>
          <p:cNvSpPr txBox="1"/>
          <p:nvPr/>
        </p:nvSpPr>
        <p:spPr>
          <a:xfrm>
            <a:off x="838200" y="5343525"/>
            <a:ext cx="10372725" cy="1200329"/>
          </a:xfrm>
          <a:prstGeom prst="rect">
            <a:avLst/>
          </a:prstGeom>
          <a:noFill/>
        </p:spPr>
        <p:txBody>
          <a:bodyPr wrap="square" rtlCol="0">
            <a:spAutoFit/>
          </a:bodyPr>
          <a:lstStyle/>
          <a:p>
            <a:r>
              <a:rPr lang="vi-VN" sz="3600" b="1" i="1" dirty="0">
                <a:solidFill>
                  <a:srgbClr val="FF0000"/>
                </a:solidFill>
                <a:latin typeface="Cambria" panose="02040503050406030204" pitchFamily="18" charset="0"/>
                <a:ea typeface="Cambria" panose="02040503050406030204" pitchFamily="18" charset="0"/>
              </a:rPr>
              <a:t>Thành phần này được ngăn cách với 2 thành phần chính của câu bằng dấu phẩy</a:t>
            </a:r>
            <a:endParaRPr lang="en-US" sz="3600" b="1" dirty="0">
              <a:solidFill>
                <a:srgbClr val="FF0000"/>
              </a:solidFill>
              <a:latin typeface="Cambria" panose="02040503050406030204" pitchFamily="18" charset="0"/>
              <a:ea typeface="Cambria" panose="02040503050406030204" pitchFamily="18" charset="0"/>
            </a:endParaRPr>
          </a:p>
        </p:txBody>
      </p:sp>
      <p:pic>
        <p:nvPicPr>
          <p:cNvPr id="22" name="Picture 21">
            <a:extLst>
              <a:ext uri="{FF2B5EF4-FFF2-40B4-BE49-F238E27FC236}">
                <a16:creationId xmlns:a16="http://schemas.microsoft.com/office/drawing/2014/main" id="{1A6B7E27-0122-CBE3-8564-9EF64EF0107B}"/>
              </a:ext>
            </a:extLst>
          </p:cNvPr>
          <p:cNvPicPr>
            <a:picLocks noChangeAspect="1"/>
          </p:cNvPicPr>
          <p:nvPr/>
        </p:nvPicPr>
        <p:blipFill>
          <a:blip r:embed="rId2"/>
          <a:stretch>
            <a:fillRect/>
          </a:stretch>
        </p:blipFill>
        <p:spPr>
          <a:xfrm>
            <a:off x="7712051" y="1440784"/>
            <a:ext cx="3136923" cy="2124552"/>
          </a:xfrm>
          <a:prstGeom prst="rect">
            <a:avLst/>
          </a:prstGeom>
        </p:spPr>
      </p:pic>
      <p:cxnSp>
        <p:nvCxnSpPr>
          <p:cNvPr id="23" name="Straight Connector 22">
            <a:extLst>
              <a:ext uri="{FF2B5EF4-FFF2-40B4-BE49-F238E27FC236}">
                <a16:creationId xmlns:a16="http://schemas.microsoft.com/office/drawing/2014/main" id="{8591A6AE-94A0-1EC7-E690-0DDDF96DAED6}"/>
              </a:ext>
            </a:extLst>
          </p:cNvPr>
          <p:cNvCxnSpPr>
            <a:cxnSpLocks/>
          </p:cNvCxnSpPr>
          <p:nvPr/>
        </p:nvCxnSpPr>
        <p:spPr>
          <a:xfrm>
            <a:off x="7781925" y="2085975"/>
            <a:ext cx="21812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7C8711C-3F15-8610-2EE6-45BC6C920688}"/>
              </a:ext>
            </a:extLst>
          </p:cNvPr>
          <p:cNvCxnSpPr>
            <a:cxnSpLocks/>
          </p:cNvCxnSpPr>
          <p:nvPr/>
        </p:nvCxnSpPr>
        <p:spPr>
          <a:xfrm>
            <a:off x="7781925" y="2628900"/>
            <a:ext cx="2257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811B068-3F78-B07D-4463-75FD354D9DFC}"/>
              </a:ext>
            </a:extLst>
          </p:cNvPr>
          <p:cNvCxnSpPr>
            <a:cxnSpLocks/>
          </p:cNvCxnSpPr>
          <p:nvPr/>
        </p:nvCxnSpPr>
        <p:spPr>
          <a:xfrm>
            <a:off x="7753350" y="3171825"/>
            <a:ext cx="1809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DFDF8268-47E0-45B9-21E4-6D23586A2EB6}"/>
              </a:ext>
            </a:extLst>
          </p:cNvPr>
          <p:cNvSpPr/>
          <p:nvPr/>
        </p:nvSpPr>
        <p:spPr>
          <a:xfrm>
            <a:off x="9877425" y="19145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20BE9D37-D916-D880-DC34-BB83ADB16FF2}"/>
              </a:ext>
            </a:extLst>
          </p:cNvPr>
          <p:cNvSpPr/>
          <p:nvPr/>
        </p:nvSpPr>
        <p:spPr>
          <a:xfrm>
            <a:off x="10029825" y="2447925"/>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D77813ED-54C2-332F-C378-9D5C5F67116A}"/>
              </a:ext>
            </a:extLst>
          </p:cNvPr>
          <p:cNvSpPr/>
          <p:nvPr/>
        </p:nvSpPr>
        <p:spPr>
          <a:xfrm>
            <a:off x="9477375" y="2990850"/>
            <a:ext cx="104775" cy="257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18529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barn(inVertical)">
                                      <p:cBhvr>
                                        <p:cTn id="21" dur="500"/>
                                        <p:tgtEl>
                                          <p:spTgt spid="23"/>
                                        </p:tgtEl>
                                      </p:cBhvr>
                                    </p:animEffect>
                                  </p:childTnLst>
                                </p:cTn>
                              </p:par>
                              <p:par>
                                <p:cTn id="22" presetID="16" presetClass="entr" presetSubtype="21"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par>
                                <p:cTn id="25" presetID="16" presetClass="entr" presetSubtype="21"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barn(inVertical)">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7"/>
                                        </p:tgtEl>
                                      </p:cBhvr>
                                    </p:animEffect>
                                    <p:set>
                                      <p:cBhvr>
                                        <p:cTn id="43" dur="1" fill="hold">
                                          <p:stCondLst>
                                            <p:cond delay="499"/>
                                          </p:stCondLst>
                                        </p:cTn>
                                        <p:tgtEl>
                                          <p:spTgt spid="27"/>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wipe(down)">
                                      <p:cBhvr>
                                        <p:cTn id="48" dur="500"/>
                                        <p:tgtEl>
                                          <p:spTgt spid="29"/>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down)">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barn(inVertical)">
                                      <p:cBhvr>
                                        <p:cTn id="5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P spid="12" grpId="0" animBg="1"/>
      <p:bldP spid="13" grpId="0"/>
      <p:bldP spid="20" grpId="0"/>
      <p:bldP spid="29" grpId="0" animBg="1"/>
      <p:bldP spid="30"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454C9E7-5350-B06F-0EE0-E9D5DBDAF941}"/>
              </a:ext>
            </a:extLst>
          </p:cNvPr>
          <p:cNvSpPr/>
          <p:nvPr/>
        </p:nvSpPr>
        <p:spPr>
          <a:xfrm>
            <a:off x="742951" y="2447925"/>
            <a:ext cx="2371724"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Trạng</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ngữ</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80818961-F2DB-FE7A-0268-B128AEC80DDD}"/>
              </a:ext>
            </a:extLst>
          </p:cNvPr>
          <p:cNvCxnSpPr>
            <a:cxnSpLocks/>
            <a:stCxn id="2" idx="3"/>
            <a:endCxn id="5" idx="1"/>
          </p:cNvCxnSpPr>
          <p:nvPr/>
        </p:nvCxnSpPr>
        <p:spPr>
          <a:xfrm flipV="1">
            <a:off x="3114675" y="1662113"/>
            <a:ext cx="542926" cy="12477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7FB9886B-AFBE-2A8F-B4A4-5FFEF1BE73AF}"/>
              </a:ext>
            </a:extLst>
          </p:cNvPr>
          <p:cNvSpPr/>
          <p:nvPr/>
        </p:nvSpPr>
        <p:spPr>
          <a:xfrm>
            <a:off x="3657601" y="1200150"/>
            <a:ext cx="5772150" cy="9239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3600" dirty="0" err="1">
                <a:solidFill>
                  <a:prstClr val="black"/>
                </a:solidFill>
                <a:latin typeface="Cambria" panose="02040503050406030204" pitchFamily="18" charset="0"/>
                <a:ea typeface="Cambria" panose="02040503050406030204" pitchFamily="18" charset="0"/>
              </a:rPr>
              <a:t>Là</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thành</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phần</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phụ</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của</a:t>
            </a:r>
            <a:r>
              <a:rPr lang="en-US" sz="3600" dirty="0">
                <a:solidFill>
                  <a:prstClr val="black"/>
                </a:solidFill>
                <a:latin typeface="Cambria" panose="02040503050406030204" pitchFamily="18" charset="0"/>
                <a:ea typeface="Cambria" panose="02040503050406030204" pitchFamily="18" charset="0"/>
              </a:rPr>
              <a:t> </a:t>
            </a:r>
            <a:r>
              <a:rPr lang="en-US" sz="3600" dirty="0" err="1">
                <a:solidFill>
                  <a:prstClr val="black"/>
                </a:solidFill>
                <a:latin typeface="Cambria" panose="02040503050406030204" pitchFamily="18" charset="0"/>
                <a:ea typeface="Cambria" panose="02040503050406030204" pitchFamily="18" charset="0"/>
              </a:rPr>
              <a:t>câu</a:t>
            </a:r>
            <a:r>
              <a:rPr lang="en-US" sz="3600" dirty="0">
                <a:solidFill>
                  <a:prstClr val="black"/>
                </a:solidFill>
                <a:latin typeface="Cambria" panose="02040503050406030204" pitchFamily="18" charset="0"/>
                <a:ea typeface="Cambria" panose="020405030504060302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7" name="Straight Connector 6">
            <a:extLst>
              <a:ext uri="{FF2B5EF4-FFF2-40B4-BE49-F238E27FC236}">
                <a16:creationId xmlns:a16="http://schemas.microsoft.com/office/drawing/2014/main" id="{F462B1E6-E369-1272-C68C-BE413D09F183}"/>
              </a:ext>
            </a:extLst>
          </p:cNvPr>
          <p:cNvCxnSpPr>
            <a:cxnSpLocks/>
            <a:stCxn id="2" idx="3"/>
            <a:endCxn id="8" idx="1"/>
          </p:cNvCxnSpPr>
          <p:nvPr/>
        </p:nvCxnSpPr>
        <p:spPr>
          <a:xfrm>
            <a:off x="3114675" y="2909888"/>
            <a:ext cx="571501" cy="33337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3761AE4D-753B-4594-07AE-5191B57FF310}"/>
              </a:ext>
            </a:extLst>
          </p:cNvPr>
          <p:cNvSpPr/>
          <p:nvPr/>
        </p:nvSpPr>
        <p:spPr>
          <a:xfrm>
            <a:off x="3686176" y="2552700"/>
            <a:ext cx="7258049" cy="1381125"/>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B</a:t>
            </a:r>
            <a:r>
              <a:rPr lang="vi-VN" sz="2800" dirty="0">
                <a:solidFill>
                  <a:prstClr val="black"/>
                </a:solidFill>
                <a:latin typeface="Cambria" panose="02040503050406030204" pitchFamily="18" charset="0"/>
                <a:ea typeface="Cambria" panose="02040503050406030204" pitchFamily="18" charset="0"/>
              </a:rPr>
              <a:t>ổ sung thông tin về thời gian, nơi chốn, mục đích, nguyên nhân, phương tiện,... của sự việc nếu trong câu.</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6808EE30-ECFA-1FA0-B491-32FF40FFF701}"/>
              </a:ext>
            </a:extLst>
          </p:cNvPr>
          <p:cNvCxnSpPr>
            <a:cxnSpLocks/>
            <a:stCxn id="2" idx="3"/>
            <a:endCxn id="17" idx="1"/>
          </p:cNvCxnSpPr>
          <p:nvPr/>
        </p:nvCxnSpPr>
        <p:spPr>
          <a:xfrm>
            <a:off x="3114675" y="2909888"/>
            <a:ext cx="504826" cy="19478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4F2F7E14-B873-D8B8-7C58-36127FC7CE70}"/>
              </a:ext>
            </a:extLst>
          </p:cNvPr>
          <p:cNvSpPr/>
          <p:nvPr/>
        </p:nvSpPr>
        <p:spPr>
          <a:xfrm>
            <a:off x="3619501" y="4333874"/>
            <a:ext cx="7258049" cy="1047751"/>
          </a:xfrm>
          <a:prstGeom prst="roundRect">
            <a:avLst/>
          </a:prstGeom>
          <a:solidFill>
            <a:schemeClr val="accent4">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just"/>
            <a:r>
              <a:rPr lang="en-US" sz="2800" dirty="0">
                <a:solidFill>
                  <a:prstClr val="black"/>
                </a:solidFill>
                <a:latin typeface="Cambria" panose="02040503050406030204" pitchFamily="18" charset="0"/>
                <a:ea typeface="Cambria" panose="02040503050406030204" pitchFamily="18" charset="0"/>
              </a:rPr>
              <a:t>T</a:t>
            </a:r>
            <a:r>
              <a:rPr lang="vi-VN" sz="2800" dirty="0">
                <a:solidFill>
                  <a:prstClr val="black"/>
                </a:solidFill>
                <a:latin typeface="Cambria" panose="02040503050406030204" pitchFamily="18" charset="0"/>
                <a:ea typeface="Cambria" panose="02040503050406030204" pitchFamily="18" charset="0"/>
              </a:rPr>
              <a:t>hường đứng đầu câu, ngăn cách với hai thành phần chính của câu bằng </a:t>
            </a:r>
            <a:r>
              <a:rPr lang="vi-VN" sz="2800" i="1" dirty="0">
                <a:solidFill>
                  <a:prstClr val="black"/>
                </a:solidFill>
                <a:latin typeface="Cambria" panose="02040503050406030204" pitchFamily="18" charset="0"/>
                <a:ea typeface="Cambria" panose="02040503050406030204" pitchFamily="18" charset="0"/>
              </a:rPr>
              <a:t>dấu phẩy.</a:t>
            </a:r>
            <a:endPar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410668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wipe(down)">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8"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339116"/>
            <a:ext cx="9321281" cy="954107"/>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Tìm</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văn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biết</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mỗi</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trạng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bổ</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sung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thông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tin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cho</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 name="Rectangle: Rounded Corners 14">
            <a:extLst>
              <a:ext uri="{FF2B5EF4-FFF2-40B4-BE49-F238E27FC236}">
                <a16:creationId xmlns:a16="http://schemas.microsoft.com/office/drawing/2014/main" id="{06A8B0EC-6A5D-A2C9-541D-60D4D070BC7E}"/>
              </a:ext>
            </a:extLst>
          </p:cNvPr>
          <p:cNvSpPr/>
          <p:nvPr/>
        </p:nvSpPr>
        <p:spPr>
          <a:xfrm>
            <a:off x="1181101" y="2152649"/>
            <a:ext cx="9582150" cy="2390775"/>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Năm 938, trên sông Bạch Đằng, Ngô Quyền đã chỉ huy quân dân ta đánh bại quân Nam Hán. Sau chiến thắng oanh liệt đó, ông lên ngôi vua và chọn Cổ Loa làm kinh đô. Ngày nay, đền thờ và lãng Ngô Quyền ở thị xã Sơn Tây đã trở thành một địa chỉ du lịch tâm linh nổi tiếng.</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326243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5F0E0C3-0A2D-34CE-702F-67293B99A8F6}"/>
              </a:ext>
            </a:extLst>
          </p:cNvPr>
          <p:cNvGraphicFramePr>
            <a:graphicFrameLocks noGrp="1"/>
          </p:cNvGraphicFramePr>
          <p:nvPr>
            <p:extLst>
              <p:ext uri="{D42A27DB-BD31-4B8C-83A1-F6EECF244321}">
                <p14:modId xmlns:p14="http://schemas.microsoft.com/office/powerpoint/2010/main" val="3663029525"/>
              </p:ext>
            </p:extLst>
          </p:nvPr>
        </p:nvGraphicFramePr>
        <p:xfrm>
          <a:off x="1190625" y="809624"/>
          <a:ext cx="9458325" cy="5181601"/>
        </p:xfrm>
        <a:graphic>
          <a:graphicData uri="http://schemas.openxmlformats.org/drawingml/2006/table">
            <a:tbl>
              <a:tblPr/>
              <a:tblGrid>
                <a:gridCol w="1771650">
                  <a:extLst>
                    <a:ext uri="{9D8B030D-6E8A-4147-A177-3AD203B41FA5}">
                      <a16:colId xmlns:a16="http://schemas.microsoft.com/office/drawing/2014/main" val="3215041989"/>
                    </a:ext>
                  </a:extLst>
                </a:gridCol>
                <a:gridCol w="4533900">
                  <a:extLst>
                    <a:ext uri="{9D8B030D-6E8A-4147-A177-3AD203B41FA5}">
                      <a16:colId xmlns:a16="http://schemas.microsoft.com/office/drawing/2014/main" val="3557246026"/>
                    </a:ext>
                  </a:extLst>
                </a:gridCol>
                <a:gridCol w="3152775">
                  <a:extLst>
                    <a:ext uri="{9D8B030D-6E8A-4147-A177-3AD203B41FA5}">
                      <a16:colId xmlns:a16="http://schemas.microsoft.com/office/drawing/2014/main" val="3068702113"/>
                    </a:ext>
                  </a:extLst>
                </a:gridCol>
              </a:tblGrid>
              <a:tr h="1107144">
                <a:tc>
                  <a:txBody>
                    <a:bodyPr/>
                    <a:lstStyle/>
                    <a:p>
                      <a:pPr algn="ctr" fontAlgn="t" latinLnBrk="0"/>
                      <a:r>
                        <a:rPr lang="en-US" sz="3200" b="0" dirty="0">
                          <a:effectLst/>
                          <a:latin typeface="Cambria" panose="02040503050406030204" pitchFamily="18" charset="0"/>
                          <a:ea typeface="Cambria" panose="02040503050406030204" pitchFamily="18" charset="0"/>
                        </a:rPr>
                        <a:t>STT</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Trạng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ngữ</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fontAlgn="t" latinLnBrk="0"/>
                      <a:r>
                        <a:rPr lang="en-US" sz="3200" b="1" dirty="0" err="1">
                          <a:effectLst/>
                          <a:latin typeface="Cambria" panose="02040503050406030204" pitchFamily="18" charset="0"/>
                          <a:ea typeface="Cambria" panose="02040503050406030204" pitchFamily="18" charset="0"/>
                        </a:rPr>
                        <a:t>Bổ</a:t>
                      </a:r>
                      <a:r>
                        <a:rPr lang="en-US" sz="3200" b="1" dirty="0">
                          <a:effectLst/>
                          <a:latin typeface="Cambria" panose="02040503050406030204" pitchFamily="18" charset="0"/>
                          <a:ea typeface="Cambria" panose="02040503050406030204" pitchFamily="18" charset="0"/>
                        </a:rPr>
                        <a:t> sung </a:t>
                      </a:r>
                      <a:r>
                        <a:rPr lang="en-US" sz="3200" b="1" dirty="0" err="1">
                          <a:effectLst/>
                          <a:latin typeface="Cambria" panose="02040503050406030204" pitchFamily="18" charset="0"/>
                          <a:ea typeface="Cambria" panose="02040503050406030204" pitchFamily="18" charset="0"/>
                        </a:rPr>
                        <a:t>thông</a:t>
                      </a:r>
                      <a:r>
                        <a:rPr lang="en-US" sz="3200" b="1" dirty="0">
                          <a:effectLst/>
                          <a:latin typeface="Cambria" panose="02040503050406030204" pitchFamily="18" charset="0"/>
                          <a:ea typeface="Cambria" panose="02040503050406030204" pitchFamily="18" charset="0"/>
                        </a:rPr>
                        <a:t> tin</a:t>
                      </a:r>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86310283"/>
                  </a:ext>
                </a:extLst>
              </a:tr>
              <a:tr h="874057">
                <a:tc rowSpan="2">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1</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3802871"/>
                  </a:ext>
                </a:extLst>
              </a:tr>
              <a:tr h="904875">
                <a:tc vMerge="1">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vi-VN"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57882740"/>
                  </a:ext>
                </a:extLst>
              </a:tr>
              <a:tr h="1257300">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2</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76874645"/>
                  </a:ext>
                </a:extLst>
              </a:tr>
              <a:tr h="1038225">
                <a:tc>
                  <a:txBody>
                    <a:bodyPr/>
                    <a:lstStyle/>
                    <a:p>
                      <a:pPr algn="just" fontAlgn="t" latinLnBrk="0"/>
                      <a:r>
                        <a:rPr lang="en-US" sz="3200" b="0" dirty="0" err="1">
                          <a:effectLst/>
                          <a:latin typeface="Cambria" panose="02040503050406030204" pitchFamily="18" charset="0"/>
                          <a:ea typeface="Cambria" panose="02040503050406030204" pitchFamily="18" charset="0"/>
                        </a:rPr>
                        <a:t>Câu</a:t>
                      </a:r>
                      <a:r>
                        <a:rPr lang="en-US" sz="3200" b="0" dirty="0">
                          <a:effectLst/>
                          <a:latin typeface="Cambria" panose="02040503050406030204" pitchFamily="18" charset="0"/>
                          <a:ea typeface="Cambria" panose="02040503050406030204" pitchFamily="18" charset="0"/>
                        </a:rPr>
                        <a:t> 3</a:t>
                      </a: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fontAlgn="t" latinLnBrk="0"/>
                      <a:endParaRPr lang="en-US" sz="3200" b="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13008029"/>
                  </a:ext>
                </a:extLst>
              </a:tr>
            </a:tbl>
          </a:graphicData>
        </a:graphic>
      </p:graphicFrame>
      <p:sp>
        <p:nvSpPr>
          <p:cNvPr id="3" name="TextBox 2">
            <a:extLst>
              <a:ext uri="{FF2B5EF4-FFF2-40B4-BE49-F238E27FC236}">
                <a16:creationId xmlns:a16="http://schemas.microsoft.com/office/drawing/2014/main" id="{D40EE8A6-1031-7FED-6EB6-B98F53FD7C18}"/>
              </a:ext>
            </a:extLst>
          </p:cNvPr>
          <p:cNvSpPr txBox="1"/>
          <p:nvPr/>
        </p:nvSpPr>
        <p:spPr>
          <a:xfrm>
            <a:off x="3362325" y="19335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Năm</a:t>
            </a:r>
            <a:r>
              <a:rPr lang="en-US" sz="3600" dirty="0">
                <a:latin typeface="Cambria" panose="02040503050406030204" pitchFamily="18" charset="0"/>
                <a:ea typeface="Cambria" panose="02040503050406030204" pitchFamily="18" charset="0"/>
              </a:rPr>
              <a:t> 938</a:t>
            </a:r>
          </a:p>
        </p:txBody>
      </p:sp>
      <p:sp>
        <p:nvSpPr>
          <p:cNvPr id="4" name="TextBox 3">
            <a:extLst>
              <a:ext uri="{FF2B5EF4-FFF2-40B4-BE49-F238E27FC236}">
                <a16:creationId xmlns:a16="http://schemas.microsoft.com/office/drawing/2014/main" id="{F45B5D66-D62B-D429-0E20-C5D22C5C8DBF}"/>
              </a:ext>
            </a:extLst>
          </p:cNvPr>
          <p:cNvSpPr txBox="1"/>
          <p:nvPr/>
        </p:nvSpPr>
        <p:spPr>
          <a:xfrm>
            <a:off x="7324725" y="2000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16FCCCD-2992-F00A-37D3-8C817420AEF4}"/>
              </a:ext>
            </a:extLst>
          </p:cNvPr>
          <p:cNvSpPr txBox="1"/>
          <p:nvPr/>
        </p:nvSpPr>
        <p:spPr>
          <a:xfrm>
            <a:off x="3028950" y="2895600"/>
            <a:ext cx="4429125" cy="646331"/>
          </a:xfrm>
          <a:prstGeom prst="rect">
            <a:avLst/>
          </a:prstGeom>
          <a:noFill/>
        </p:spPr>
        <p:txBody>
          <a:bodyPr wrap="square" rtlCol="0">
            <a:spAutoFit/>
          </a:bodyPr>
          <a:lstStyle/>
          <a:p>
            <a:pPr algn="ctr"/>
            <a:r>
              <a:rPr lang="en-US" sz="3600">
                <a:latin typeface="Cambria" panose="02040503050406030204" pitchFamily="18" charset="0"/>
                <a:ea typeface="Cambria" panose="02040503050406030204" pitchFamily="18" charset="0"/>
              </a:rPr>
              <a:t>Trên sông Bạch Đằng</a:t>
            </a:r>
            <a:endParaRPr lang="en-US" sz="3600" dirty="0">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B0C843B0-A1FF-F2D9-F940-EEE02289AB8A}"/>
              </a:ext>
            </a:extLst>
          </p:cNvPr>
          <p:cNvSpPr txBox="1"/>
          <p:nvPr/>
        </p:nvSpPr>
        <p:spPr>
          <a:xfrm>
            <a:off x="7381875" y="296227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Nơi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chốn</a:t>
            </a:r>
            <a:endParaRPr lang="en-US" sz="36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5F1888C-34DE-A03A-E846-37C3CF5D77F6}"/>
              </a:ext>
            </a:extLst>
          </p:cNvPr>
          <p:cNvSpPr txBox="1"/>
          <p:nvPr/>
        </p:nvSpPr>
        <p:spPr>
          <a:xfrm>
            <a:off x="2990850" y="3733800"/>
            <a:ext cx="4429125" cy="1077218"/>
          </a:xfrm>
          <a:prstGeom prst="rect">
            <a:avLst/>
          </a:prstGeom>
          <a:noFill/>
        </p:spPr>
        <p:txBody>
          <a:bodyPr wrap="square" rtlCol="0">
            <a:spAutoFit/>
          </a:bodyPr>
          <a:lstStyle/>
          <a:p>
            <a:pPr algn="just"/>
            <a:r>
              <a:rPr lang="en-US" sz="3200" dirty="0">
                <a:latin typeface="Cambria" panose="02040503050406030204" pitchFamily="18" charset="0"/>
                <a:ea typeface="Cambria" panose="02040503050406030204" pitchFamily="18" charset="0"/>
              </a:rPr>
              <a:t>Sau </a:t>
            </a:r>
            <a:r>
              <a:rPr lang="en-US" sz="3200" dirty="0" err="1">
                <a:latin typeface="Cambria" panose="02040503050406030204" pitchFamily="18" charset="0"/>
                <a:ea typeface="Cambria" panose="02040503050406030204" pitchFamily="18" charset="0"/>
              </a:rPr>
              <a:t>chiến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thắng</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oanh</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liệt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đó</a:t>
            </a:r>
            <a:endParaRPr lang="en-US" sz="3200"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ACB023B7-E6C7-4BD6-0B33-4C3ABCB0849E}"/>
              </a:ext>
            </a:extLst>
          </p:cNvPr>
          <p:cNvSpPr txBox="1"/>
          <p:nvPr/>
        </p:nvSpPr>
        <p:spPr>
          <a:xfrm>
            <a:off x="7353300" y="3905250"/>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F9558264-8584-7E53-F0BF-02DF5A12ECA8}"/>
              </a:ext>
            </a:extLst>
          </p:cNvPr>
          <p:cNvSpPr txBox="1"/>
          <p:nvPr/>
        </p:nvSpPr>
        <p:spPr>
          <a:xfrm>
            <a:off x="2857500" y="4972050"/>
            <a:ext cx="4429125" cy="707886"/>
          </a:xfrm>
          <a:prstGeom prst="rect">
            <a:avLst/>
          </a:prstGeom>
          <a:noFill/>
        </p:spPr>
        <p:txBody>
          <a:bodyPr wrap="square" rtlCol="0">
            <a:spAutoFit/>
          </a:bodyPr>
          <a:lstStyle/>
          <a:p>
            <a:pPr algn="ctr"/>
            <a:r>
              <a:rPr lang="en-US" sz="4000" dirty="0" err="1">
                <a:latin typeface="Cambria" panose="02040503050406030204" pitchFamily="18" charset="0"/>
                <a:ea typeface="Cambria" panose="02040503050406030204" pitchFamily="18" charset="0"/>
              </a:rPr>
              <a:t>Ngày</a:t>
            </a:r>
            <a:r>
              <a:rPr lang="en-US" sz="4000" dirty="0">
                <a:latin typeface="Cambria" panose="02040503050406030204" pitchFamily="18" charset="0"/>
                <a:ea typeface="Cambria" panose="02040503050406030204" pitchFamily="18" charset="0"/>
              </a:rPr>
              <a:t> nay</a:t>
            </a:r>
          </a:p>
        </p:txBody>
      </p:sp>
      <p:sp>
        <p:nvSpPr>
          <p:cNvPr id="10" name="TextBox 9">
            <a:extLst>
              <a:ext uri="{FF2B5EF4-FFF2-40B4-BE49-F238E27FC236}">
                <a16:creationId xmlns:a16="http://schemas.microsoft.com/office/drawing/2014/main" id="{90129162-0FFF-95A0-05CF-A0AAF175BBCC}"/>
              </a:ext>
            </a:extLst>
          </p:cNvPr>
          <p:cNvSpPr txBox="1"/>
          <p:nvPr/>
        </p:nvSpPr>
        <p:spPr>
          <a:xfrm>
            <a:off x="7391400" y="5076825"/>
            <a:ext cx="3419475" cy="646331"/>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Thời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gian</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3541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446092" y="-8955"/>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887674" y="1069887"/>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7" name="Picture 6">
            <a:extLst>
              <a:ext uri="{FF2B5EF4-FFF2-40B4-BE49-F238E27FC236}">
                <a16:creationId xmlns:a16="http://schemas.microsoft.com/office/drawing/2014/main" id="{BB3FA131-186B-3583-758C-03B2C65B67BC}"/>
              </a:ext>
            </a:extLst>
          </p:cNvPr>
          <p:cNvPicPr>
            <a:picLocks noChangeAspect="1"/>
          </p:cNvPicPr>
          <p:nvPr/>
        </p:nvPicPr>
        <p:blipFill>
          <a:blip r:embed="rId7"/>
          <a:stretch>
            <a:fillRect/>
          </a:stretch>
        </p:blipFill>
        <p:spPr>
          <a:xfrm>
            <a:off x="1423172" y="453630"/>
            <a:ext cx="9766157" cy="3078684"/>
          </a:xfrm>
          <a:prstGeom prst="rect">
            <a:avLst/>
          </a:prstGeom>
        </p:spPr>
      </p:pic>
    </p:spTree>
    <p:extLst>
      <p:ext uri="{BB962C8B-B14F-4D97-AF65-F5344CB8AC3E}">
        <p14:creationId xmlns:p14="http://schemas.microsoft.com/office/powerpoint/2010/main" val="321821959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3557558-05D5-803D-2400-4475950D8E09}"/>
              </a:ext>
            </a:extLst>
          </p:cNvPr>
          <p:cNvSpPr/>
          <p:nvPr/>
        </p:nvSpPr>
        <p:spPr>
          <a:xfrm>
            <a:off x="5103341" y="446788"/>
            <a:ext cx="1927654" cy="467612"/>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615BA74-121E-9018-2E9F-14C96E5183C6}"/>
              </a:ext>
            </a:extLst>
          </p:cNvPr>
          <p:cNvSpPr txBox="1">
            <a:spLocks noChangeArrowheads="1"/>
          </p:cNvSpPr>
          <p:nvPr/>
        </p:nvSpPr>
        <p:spPr bwMode="auto">
          <a:xfrm>
            <a:off x="1280044" y="539141"/>
            <a:ext cx="9321281" cy="523220"/>
          </a:xfrm>
          <a:prstGeom prst="rect">
            <a:avLst/>
          </a:prstGeom>
          <a:solidFill>
            <a:srgbClr val="FFFF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defRPr/>
            </a:pP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Sắp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xếp</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hoàn</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chỉnh</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đúng</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b="1" kern="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nghĩa</a:t>
            </a:r>
            <a:r>
              <a:rPr lang="en-US" altLang="en-US" sz="2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endParaRPr kumimoji="0" lang="en-US" altLang="en-US" sz="28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4" name="Google Shape;574;p28">
            <a:extLst>
              <a:ext uri="{FF2B5EF4-FFF2-40B4-BE49-F238E27FC236}">
                <a16:creationId xmlns:a16="http://schemas.microsoft.com/office/drawing/2014/main" id="{BAB1976C-E84C-0CCA-5E3A-3DDE9145DBAE}"/>
              </a:ext>
            </a:extLst>
          </p:cNvPr>
          <p:cNvGrpSpPr/>
          <p:nvPr/>
        </p:nvGrpSpPr>
        <p:grpSpPr>
          <a:xfrm rot="-1793444">
            <a:off x="745012" y="194872"/>
            <a:ext cx="1060076" cy="532736"/>
            <a:chOff x="3093176" y="1236326"/>
            <a:chExt cx="886783" cy="445649"/>
          </a:xfrm>
        </p:grpSpPr>
        <p:sp>
          <p:nvSpPr>
            <p:cNvPr id="5" name="Google Shape;575;p28">
              <a:extLst>
                <a:ext uri="{FF2B5EF4-FFF2-40B4-BE49-F238E27FC236}">
                  <a16:creationId xmlns:a16="http://schemas.microsoft.com/office/drawing/2014/main" id="{1947434C-C1D3-AFA3-4FD8-DAAE45B9C8C3}"/>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8AE78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576;p28">
              <a:extLst>
                <a:ext uri="{FF2B5EF4-FFF2-40B4-BE49-F238E27FC236}">
                  <a16:creationId xmlns:a16="http://schemas.microsoft.com/office/drawing/2014/main" id="{77FE1A93-35EC-5410-2C02-381665F18538}"/>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577;p28">
              <a:extLst>
                <a:ext uri="{FF2B5EF4-FFF2-40B4-BE49-F238E27FC236}">
                  <a16:creationId xmlns:a16="http://schemas.microsoft.com/office/drawing/2014/main" id="{93A3C9CE-F6E4-6D24-BDC5-534395562924}"/>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C5F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 name="Google Shape;582;p28">
            <a:extLst>
              <a:ext uri="{FF2B5EF4-FFF2-40B4-BE49-F238E27FC236}">
                <a16:creationId xmlns:a16="http://schemas.microsoft.com/office/drawing/2014/main" id="{8EB69778-2ACA-B6E1-DC1F-F3DEDBD468F7}"/>
              </a:ext>
            </a:extLst>
          </p:cNvPr>
          <p:cNvGrpSpPr/>
          <p:nvPr/>
        </p:nvGrpSpPr>
        <p:grpSpPr>
          <a:xfrm rot="1793444" flipH="1">
            <a:off x="10212978" y="252538"/>
            <a:ext cx="1060076" cy="532736"/>
            <a:chOff x="3093176" y="1236326"/>
            <a:chExt cx="886783" cy="445649"/>
          </a:xfrm>
        </p:grpSpPr>
        <p:sp>
          <p:nvSpPr>
            <p:cNvPr id="9" name="Google Shape;583;p28">
              <a:extLst>
                <a:ext uri="{FF2B5EF4-FFF2-40B4-BE49-F238E27FC236}">
                  <a16:creationId xmlns:a16="http://schemas.microsoft.com/office/drawing/2014/main" id="{6EC4A402-8D44-E5F2-7C8B-CF96841806C0}"/>
                </a:ext>
              </a:extLst>
            </p:cNvPr>
            <p:cNvSpPr/>
            <p:nvPr/>
          </p:nvSpPr>
          <p:spPr>
            <a:xfrm>
              <a:off x="3093176" y="1236326"/>
              <a:ext cx="886783" cy="445649"/>
            </a:xfrm>
            <a:custGeom>
              <a:avLst/>
              <a:gdLst/>
              <a:ahLst/>
              <a:cxnLst/>
              <a:rect l="l" t="t" r="r" b="b"/>
              <a:pathLst>
                <a:path w="7434" h="3736" extrusionOk="0">
                  <a:moveTo>
                    <a:pt x="3811" y="1"/>
                  </a:moveTo>
                  <a:cubicBezTo>
                    <a:pt x="2390" y="1"/>
                    <a:pt x="999" y="20"/>
                    <a:pt x="612" y="29"/>
                  </a:cubicBezTo>
                  <a:cubicBezTo>
                    <a:pt x="236" y="38"/>
                    <a:pt x="1005" y="607"/>
                    <a:pt x="1039" y="728"/>
                  </a:cubicBezTo>
                  <a:cubicBezTo>
                    <a:pt x="1073" y="851"/>
                    <a:pt x="1" y="1178"/>
                    <a:pt x="38" y="1313"/>
                  </a:cubicBezTo>
                  <a:cubicBezTo>
                    <a:pt x="76" y="1449"/>
                    <a:pt x="915" y="1757"/>
                    <a:pt x="937" y="1838"/>
                  </a:cubicBezTo>
                  <a:cubicBezTo>
                    <a:pt x="960" y="1920"/>
                    <a:pt x="16" y="2312"/>
                    <a:pt x="66" y="2488"/>
                  </a:cubicBezTo>
                  <a:cubicBezTo>
                    <a:pt x="114" y="2665"/>
                    <a:pt x="877" y="2834"/>
                    <a:pt x="900" y="2915"/>
                  </a:cubicBezTo>
                  <a:cubicBezTo>
                    <a:pt x="923" y="2997"/>
                    <a:pt x="170" y="3394"/>
                    <a:pt x="242" y="3652"/>
                  </a:cubicBezTo>
                  <a:cubicBezTo>
                    <a:pt x="259" y="3713"/>
                    <a:pt x="567" y="3736"/>
                    <a:pt x="1040" y="3736"/>
                  </a:cubicBezTo>
                  <a:cubicBezTo>
                    <a:pt x="2391" y="3736"/>
                    <a:pt x="5085" y="3551"/>
                    <a:pt x="6181" y="3551"/>
                  </a:cubicBezTo>
                  <a:cubicBezTo>
                    <a:pt x="6327" y="3551"/>
                    <a:pt x="6445" y="3555"/>
                    <a:pt x="6528" y="3562"/>
                  </a:cubicBezTo>
                  <a:cubicBezTo>
                    <a:pt x="6568" y="3566"/>
                    <a:pt x="6606" y="3568"/>
                    <a:pt x="6640" y="3568"/>
                  </a:cubicBezTo>
                  <a:cubicBezTo>
                    <a:pt x="7363" y="3568"/>
                    <a:pt x="6735" y="2788"/>
                    <a:pt x="6586" y="2788"/>
                  </a:cubicBezTo>
                  <a:cubicBezTo>
                    <a:pt x="6583" y="2788"/>
                    <a:pt x="6580" y="2789"/>
                    <a:pt x="6577" y="2789"/>
                  </a:cubicBezTo>
                  <a:cubicBezTo>
                    <a:pt x="6571" y="2791"/>
                    <a:pt x="6567" y="2792"/>
                    <a:pt x="6564" y="2792"/>
                  </a:cubicBezTo>
                  <a:cubicBezTo>
                    <a:pt x="6485" y="2792"/>
                    <a:pt x="7003" y="2379"/>
                    <a:pt x="7073" y="2256"/>
                  </a:cubicBezTo>
                  <a:cubicBezTo>
                    <a:pt x="7146" y="2127"/>
                    <a:pt x="6617" y="1908"/>
                    <a:pt x="6596" y="1827"/>
                  </a:cubicBezTo>
                  <a:cubicBezTo>
                    <a:pt x="6573" y="1745"/>
                    <a:pt x="7214" y="1341"/>
                    <a:pt x="7179" y="1219"/>
                  </a:cubicBezTo>
                  <a:cubicBezTo>
                    <a:pt x="7145" y="1098"/>
                    <a:pt x="6790" y="816"/>
                    <a:pt x="6767" y="734"/>
                  </a:cubicBezTo>
                  <a:cubicBezTo>
                    <a:pt x="6745" y="653"/>
                    <a:pt x="7434" y="346"/>
                    <a:pt x="7377" y="142"/>
                  </a:cubicBezTo>
                  <a:cubicBezTo>
                    <a:pt x="7346" y="30"/>
                    <a:pt x="5556" y="1"/>
                    <a:pt x="3811" y="1"/>
                  </a:cubicBezTo>
                  <a:close/>
                </a:path>
              </a:pathLst>
            </a:custGeom>
            <a:solidFill>
              <a:srgbClr val="6351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584;p28">
              <a:extLst>
                <a:ext uri="{FF2B5EF4-FFF2-40B4-BE49-F238E27FC236}">
                  <a16:creationId xmlns:a16="http://schemas.microsoft.com/office/drawing/2014/main" id="{487ECC8D-D389-C801-45DD-8B5716BAE73D}"/>
                </a:ext>
              </a:extLst>
            </p:cNvPr>
            <p:cNvSpPr/>
            <p:nvPr/>
          </p:nvSpPr>
          <p:spPr>
            <a:xfrm>
              <a:off x="3465472" y="1291674"/>
              <a:ext cx="227123" cy="41988"/>
            </a:xfrm>
            <a:custGeom>
              <a:avLst/>
              <a:gdLst/>
              <a:ahLst/>
              <a:cxnLst/>
              <a:rect l="l" t="t" r="r" b="b"/>
              <a:pathLst>
                <a:path w="1904" h="352" extrusionOk="0">
                  <a:moveTo>
                    <a:pt x="1249" y="0"/>
                  </a:moveTo>
                  <a:cubicBezTo>
                    <a:pt x="898" y="0"/>
                    <a:pt x="547" y="14"/>
                    <a:pt x="195" y="41"/>
                  </a:cubicBezTo>
                  <a:cubicBezTo>
                    <a:pt x="1" y="56"/>
                    <a:pt x="24" y="352"/>
                    <a:pt x="211" y="352"/>
                  </a:cubicBezTo>
                  <a:cubicBezTo>
                    <a:pt x="216" y="352"/>
                    <a:pt x="221" y="352"/>
                    <a:pt x="226" y="351"/>
                  </a:cubicBezTo>
                  <a:cubicBezTo>
                    <a:pt x="581" y="324"/>
                    <a:pt x="936" y="311"/>
                    <a:pt x="1291" y="311"/>
                  </a:cubicBezTo>
                  <a:cubicBezTo>
                    <a:pt x="1429" y="311"/>
                    <a:pt x="1567" y="313"/>
                    <a:pt x="1705" y="317"/>
                  </a:cubicBezTo>
                  <a:cubicBezTo>
                    <a:pt x="1707" y="317"/>
                    <a:pt x="1709" y="317"/>
                    <a:pt x="1711" y="317"/>
                  </a:cubicBezTo>
                  <a:cubicBezTo>
                    <a:pt x="1904" y="317"/>
                    <a:pt x="1872" y="13"/>
                    <a:pt x="1674" y="7"/>
                  </a:cubicBezTo>
                  <a:cubicBezTo>
                    <a:pt x="1533" y="2"/>
                    <a:pt x="1391" y="0"/>
                    <a:pt x="1249"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585;p28">
              <a:extLst>
                <a:ext uri="{FF2B5EF4-FFF2-40B4-BE49-F238E27FC236}">
                  <a16:creationId xmlns:a16="http://schemas.microsoft.com/office/drawing/2014/main" id="{DD23D72E-AD5C-CECB-A591-EC2D16675F2D}"/>
                </a:ext>
              </a:extLst>
            </p:cNvPr>
            <p:cNvSpPr/>
            <p:nvPr/>
          </p:nvSpPr>
          <p:spPr>
            <a:xfrm>
              <a:off x="3714067" y="1293583"/>
              <a:ext cx="98770" cy="38768"/>
            </a:xfrm>
            <a:custGeom>
              <a:avLst/>
              <a:gdLst/>
              <a:ahLst/>
              <a:cxnLst/>
              <a:rect l="l" t="t" r="r" b="b"/>
              <a:pathLst>
                <a:path w="828" h="325" extrusionOk="0">
                  <a:moveTo>
                    <a:pt x="495" y="1"/>
                  </a:moveTo>
                  <a:cubicBezTo>
                    <a:pt x="395" y="1"/>
                    <a:pt x="295" y="4"/>
                    <a:pt x="195" y="13"/>
                  </a:cubicBezTo>
                  <a:cubicBezTo>
                    <a:pt x="0" y="29"/>
                    <a:pt x="23" y="324"/>
                    <a:pt x="210" y="324"/>
                  </a:cubicBezTo>
                  <a:cubicBezTo>
                    <a:pt x="215" y="324"/>
                    <a:pt x="220" y="324"/>
                    <a:pt x="225" y="324"/>
                  </a:cubicBezTo>
                  <a:cubicBezTo>
                    <a:pt x="325" y="315"/>
                    <a:pt x="425" y="309"/>
                    <a:pt x="524" y="309"/>
                  </a:cubicBezTo>
                  <a:cubicBezTo>
                    <a:pt x="561" y="309"/>
                    <a:pt x="597" y="310"/>
                    <a:pt x="634" y="312"/>
                  </a:cubicBezTo>
                  <a:cubicBezTo>
                    <a:pt x="638" y="312"/>
                    <a:pt x="641" y="312"/>
                    <a:pt x="645" y="312"/>
                  </a:cubicBezTo>
                  <a:cubicBezTo>
                    <a:pt x="725" y="312"/>
                    <a:pt x="799" y="272"/>
                    <a:pt x="814" y="185"/>
                  </a:cubicBezTo>
                  <a:cubicBezTo>
                    <a:pt x="827" y="110"/>
                    <a:pt x="772" y="8"/>
                    <a:pt x="687" y="5"/>
                  </a:cubicBezTo>
                  <a:cubicBezTo>
                    <a:pt x="623" y="2"/>
                    <a:pt x="559" y="1"/>
                    <a:pt x="49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Rectangle: Rounded Corners 11">
            <a:extLst>
              <a:ext uri="{FF2B5EF4-FFF2-40B4-BE49-F238E27FC236}">
                <a16:creationId xmlns:a16="http://schemas.microsoft.com/office/drawing/2014/main" id="{1E121C22-7DF3-CE78-2669-68559F814232}"/>
              </a:ext>
            </a:extLst>
          </p:cNvPr>
          <p:cNvSpPr/>
          <p:nvPr/>
        </p:nvSpPr>
        <p:spPr>
          <a:xfrm>
            <a:off x="1971675" y="1762125"/>
            <a:ext cx="8077199" cy="923925"/>
          </a:xfrm>
          <a:prstGeom prst="roundRect">
            <a:avLst/>
          </a:prstGeom>
          <a:solidFill>
            <a:schemeClr val="accent6">
              <a:lumMod val="20000"/>
              <a:lumOff val="80000"/>
            </a:schemeClr>
          </a:solidFill>
          <a:ln w="57150">
            <a:prstDash val="sysDo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400" dirty="0">
                <a:solidFill>
                  <a:prstClr val="black"/>
                </a:solidFill>
                <a:latin typeface="Cambria" panose="02040503050406030204" pitchFamily="18" charset="0"/>
                <a:ea typeface="Cambria" panose="02040503050406030204" pitchFamily="18" charset="0"/>
              </a:rPr>
              <a:t>hót,  chim, Trong vườn,  líu lo</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D15187D6-0758-A261-2EBB-7E09A01DF568}"/>
              </a:ext>
            </a:extLst>
          </p:cNvPr>
          <p:cNvSpPr txBox="1"/>
          <p:nvPr/>
        </p:nvSpPr>
        <p:spPr>
          <a:xfrm>
            <a:off x="1790700" y="3352800"/>
            <a:ext cx="8858250"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=&gt; Trong </a:t>
            </a:r>
            <a:r>
              <a:rPr lang="en-US" sz="4400" b="1" dirty="0" err="1">
                <a:solidFill>
                  <a:srgbClr val="FF0000"/>
                </a:solidFill>
                <a:latin typeface="Cambria" panose="02040503050406030204" pitchFamily="18" charset="0"/>
                <a:ea typeface="Cambria" panose="02040503050406030204" pitchFamily="18" charset="0"/>
              </a:rPr>
              <a:t>vườn</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chim</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hót</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líu</a:t>
            </a:r>
            <a:r>
              <a:rPr lang="en-US" sz="4400" b="1" dirty="0">
                <a:solidFill>
                  <a:srgbClr val="FF0000"/>
                </a:solidFill>
                <a:latin typeface="Cambria" panose="02040503050406030204" pitchFamily="18" charset="0"/>
                <a:ea typeface="Cambria" panose="02040503050406030204" pitchFamily="18" charset="0"/>
              </a:rPr>
              <a:t> lo.</a:t>
            </a:r>
          </a:p>
        </p:txBody>
      </p:sp>
    </p:spTree>
    <p:extLst>
      <p:ext uri="{BB962C8B-B14F-4D97-AF65-F5344CB8AC3E}">
        <p14:creationId xmlns:p14="http://schemas.microsoft.com/office/powerpoint/2010/main" val="25489477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Effect transition="in" filter="wipe(down)">
                                      <p:cBhvr>
                                        <p:cTn id="1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A17F04-6C54-A695-8348-6884AB0D5E47}"/>
              </a:ext>
            </a:extLst>
          </p:cNvPr>
          <p:cNvPicPr>
            <a:picLocks noChangeAspect="1"/>
          </p:cNvPicPr>
          <p:nvPr/>
        </p:nvPicPr>
        <p:blipFill>
          <a:blip r:embed="rId2"/>
          <a:stretch>
            <a:fillRect/>
          </a:stretch>
        </p:blipFill>
        <p:spPr>
          <a:xfrm>
            <a:off x="574632" y="3429000"/>
            <a:ext cx="11327350" cy="3718882"/>
          </a:xfrm>
          <a:prstGeom prst="rect">
            <a:avLst/>
          </a:prstGeom>
        </p:spPr>
      </p:pic>
    </p:spTree>
    <p:extLst>
      <p:ext uri="{BB962C8B-B14F-4D97-AF65-F5344CB8AC3E}">
        <p14:creationId xmlns:p14="http://schemas.microsoft.com/office/powerpoint/2010/main" val="34689059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3">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245" t="8591" r="69242" b="40741"/>
          <a:stretch/>
        </p:blipFill>
        <p:spPr>
          <a:xfrm>
            <a:off x="0" y="144449"/>
            <a:ext cx="2091052" cy="2019300"/>
          </a:xfrm>
          <a:prstGeom prst="rect">
            <a:avLst/>
          </a:prstGeom>
        </p:spPr>
      </p:pic>
      <p:pic>
        <p:nvPicPr>
          <p:cNvPr id="2" name="Picture 1">
            <a:extLst>
              <a:ext uri="{FF2B5EF4-FFF2-40B4-BE49-F238E27FC236}">
                <a16:creationId xmlns:a16="http://schemas.microsoft.com/office/drawing/2014/main" id="{729D9ACA-A4B5-D926-EED5-3D12BE096B8E}"/>
              </a:ext>
            </a:extLst>
          </p:cNvPr>
          <p:cNvPicPr>
            <a:picLocks noChangeAspect="1"/>
          </p:cNvPicPr>
          <p:nvPr/>
        </p:nvPicPr>
        <p:blipFill>
          <a:blip r:embed="rId9">
            <a:duotone>
              <a:prstClr val="black"/>
              <a:schemeClr val="accent3">
                <a:tint val="45000"/>
                <a:satMod val="400000"/>
              </a:schemeClr>
            </a:duotone>
            <a:extLst>
              <a:ext uri="{BEBA8EAE-BF5A-486C-A8C5-ECC9F3942E4B}">
                <a14:imgProps xmlns:a14="http://schemas.microsoft.com/office/drawing/2010/main">
                  <a14:imgLayer r:embed="rId10">
                    <a14:imgEffect>
                      <a14:artisticTexturizer/>
                    </a14:imgEffect>
                  </a14:imgLayer>
                </a14:imgProps>
              </a:ext>
              <a:ext uri="{28A0092B-C50C-407E-A947-70E740481C1C}">
                <a14:useLocalDpi xmlns:a14="http://schemas.microsoft.com/office/drawing/2010/main" val="0"/>
              </a:ext>
            </a:extLst>
          </a:blip>
          <a:stretch>
            <a:fillRect/>
          </a:stretch>
        </p:blipFill>
        <p:spPr>
          <a:xfrm>
            <a:off x="854786" y="1237686"/>
            <a:ext cx="5422632" cy="3532254"/>
          </a:xfrm>
          <a:prstGeom prst="rect">
            <a:avLst/>
          </a:prstGeom>
        </p:spPr>
      </p:pic>
    </p:spTree>
    <p:extLst>
      <p:ext uri="{BB962C8B-B14F-4D97-AF65-F5344CB8AC3E}">
        <p14:creationId xmlns:p14="http://schemas.microsoft.com/office/powerpoint/2010/main" val="27340796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 calcmode="lin" valueType="num">
                                      <p:cBhvr>
                                        <p:cTn id="24" dur="500" fill="hold"/>
                                        <p:tgtEl>
                                          <p:spTgt spid="22"/>
                                        </p:tgtEl>
                                        <p:attrNameLst>
                                          <p:attrName>ppt_w</p:attrName>
                                        </p:attrNameLst>
                                      </p:cBhvr>
                                      <p:tavLst>
                                        <p:tav tm="0">
                                          <p:val>
                                            <p:fltVal val="0"/>
                                          </p:val>
                                        </p:tav>
                                        <p:tav tm="100000">
                                          <p:val>
                                            <p:strVal val="#ppt_w"/>
                                          </p:val>
                                        </p:tav>
                                      </p:tavLst>
                                    </p:anim>
                                    <p:anim calcmode="lin" valueType="num">
                                      <p:cBhvr>
                                        <p:cTn id="25" dur="500" fill="hold"/>
                                        <p:tgtEl>
                                          <p:spTgt spid="22"/>
                                        </p:tgtEl>
                                        <p:attrNameLst>
                                          <p:attrName>ppt_h</p:attrName>
                                        </p:attrNameLst>
                                      </p:cBhvr>
                                      <p:tavLst>
                                        <p:tav tm="0">
                                          <p:val>
                                            <p:fltVal val="0"/>
                                          </p:val>
                                        </p:tav>
                                        <p:tav tm="100000">
                                          <p:val>
                                            <p:strVal val="#ppt_h"/>
                                          </p:val>
                                        </p:tav>
                                      </p:tavLst>
                                    </p:anim>
                                    <p:animEffect transition="in" filter="fade">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a:extLst>
              <a:ext uri="{FF2B5EF4-FFF2-40B4-BE49-F238E27FC236}">
                <a16:creationId xmlns:a16="http://schemas.microsoft.com/office/drawing/2014/main" id="{AAB64F0E-3261-E839-467F-E697E3923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1371602" y="4347134"/>
            <a:ext cx="2102068" cy="1659528"/>
          </a:xfrm>
          <a:prstGeom prst="rect">
            <a:avLst/>
          </a:prstGeom>
        </p:spPr>
      </p:pic>
      <p:pic>
        <p:nvPicPr>
          <p:cNvPr id="5" name="Picture 4">
            <a:hlinkClick r:id="rId4" action="ppaction://hlinksldjump"/>
            <a:extLst>
              <a:ext uri="{FF2B5EF4-FFF2-40B4-BE49-F238E27FC236}">
                <a16:creationId xmlns:a16="http://schemas.microsoft.com/office/drawing/2014/main" id="{9FB841AA-4BC8-19B5-B527-238FBE308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3283134" y="2218478"/>
            <a:ext cx="2102068" cy="1659528"/>
          </a:xfrm>
          <a:prstGeom prst="rect">
            <a:avLst/>
          </a:prstGeom>
        </p:spPr>
      </p:pic>
      <p:pic>
        <p:nvPicPr>
          <p:cNvPr id="6" name="Picture 5">
            <a:hlinkClick r:id="rId5" action="ppaction://hlinksldjump"/>
            <a:extLst>
              <a:ext uri="{FF2B5EF4-FFF2-40B4-BE49-F238E27FC236}">
                <a16:creationId xmlns:a16="http://schemas.microsoft.com/office/drawing/2014/main" id="{BF557063-49DA-C464-06BC-BDF1F786ED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6484302" y="1475865"/>
            <a:ext cx="1655379" cy="1659528"/>
          </a:xfrm>
          <a:prstGeom prst="rect">
            <a:avLst/>
          </a:prstGeom>
        </p:spPr>
      </p:pic>
      <p:pic>
        <p:nvPicPr>
          <p:cNvPr id="7" name="Picture 6">
            <a:extLst>
              <a:ext uri="{FF2B5EF4-FFF2-40B4-BE49-F238E27FC236}">
                <a16:creationId xmlns:a16="http://schemas.microsoft.com/office/drawing/2014/main" id="{80974FA6-77F1-9FB4-0BC7-971F2C345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6887" y="4347134"/>
            <a:ext cx="2711839" cy="2605195"/>
          </a:xfrm>
          <a:prstGeom prst="rect">
            <a:avLst/>
          </a:prstGeom>
        </p:spPr>
      </p:pic>
      <p:grpSp>
        <p:nvGrpSpPr>
          <p:cNvPr id="8" name="Group 7">
            <a:extLst>
              <a:ext uri="{FF2B5EF4-FFF2-40B4-BE49-F238E27FC236}">
                <a16:creationId xmlns:a16="http://schemas.microsoft.com/office/drawing/2014/main" id="{AD4D66D6-0751-08DE-03EA-3973E61C3AA2}"/>
              </a:ext>
            </a:extLst>
          </p:cNvPr>
          <p:cNvGrpSpPr/>
          <p:nvPr/>
        </p:nvGrpSpPr>
        <p:grpSpPr>
          <a:xfrm>
            <a:off x="302875" y="3878006"/>
            <a:ext cx="2266293" cy="859946"/>
            <a:chOff x="302875" y="3878006"/>
            <a:chExt cx="2266293" cy="859946"/>
          </a:xfrm>
        </p:grpSpPr>
        <p:sp>
          <p:nvSpPr>
            <p:cNvPr id="9" name="Speech Bubble: Oval 10">
              <a:extLst>
                <a:ext uri="{FF2B5EF4-FFF2-40B4-BE49-F238E27FC236}">
                  <a16:creationId xmlns:a16="http://schemas.microsoft.com/office/drawing/2014/main" id="{1D2AB6CC-313B-F84C-A786-F80B9A9FBDF0}"/>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0" name="TextBox 9">
              <a:extLst>
                <a:ext uri="{FF2B5EF4-FFF2-40B4-BE49-F238E27FC236}">
                  <a16:creationId xmlns:a16="http://schemas.microsoft.com/office/drawing/2014/main" id="{D64667E8-FC92-6B86-6C70-655D86569DF4}"/>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1" name="Group 10">
            <a:extLst>
              <a:ext uri="{FF2B5EF4-FFF2-40B4-BE49-F238E27FC236}">
                <a16:creationId xmlns:a16="http://schemas.microsoft.com/office/drawing/2014/main" id="{B81C6010-4BEC-B7C0-8CA2-C1FE9216F991}"/>
              </a:ext>
            </a:extLst>
          </p:cNvPr>
          <p:cNvGrpSpPr/>
          <p:nvPr/>
        </p:nvGrpSpPr>
        <p:grpSpPr>
          <a:xfrm>
            <a:off x="1937413" y="1818520"/>
            <a:ext cx="2266293" cy="859946"/>
            <a:chOff x="302875" y="3878006"/>
            <a:chExt cx="2266293" cy="859946"/>
          </a:xfrm>
        </p:grpSpPr>
        <p:sp>
          <p:nvSpPr>
            <p:cNvPr id="12" name="Speech Bubble: Oval 13">
              <a:extLst>
                <a:ext uri="{FF2B5EF4-FFF2-40B4-BE49-F238E27FC236}">
                  <a16:creationId xmlns:a16="http://schemas.microsoft.com/office/drawing/2014/main" id="{B02E95A0-EB39-80B9-75F8-46AA45C3896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3" name="TextBox 12">
              <a:extLst>
                <a:ext uri="{FF2B5EF4-FFF2-40B4-BE49-F238E27FC236}">
                  <a16:creationId xmlns:a16="http://schemas.microsoft.com/office/drawing/2014/main" id="{70CDEF5A-F80C-6632-4420-BCA901145F0B}"/>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4" name="Group 13">
            <a:extLst>
              <a:ext uri="{FF2B5EF4-FFF2-40B4-BE49-F238E27FC236}">
                <a16:creationId xmlns:a16="http://schemas.microsoft.com/office/drawing/2014/main" id="{20A7838F-16A3-1692-4BB7-635493546886}"/>
              </a:ext>
            </a:extLst>
          </p:cNvPr>
          <p:cNvGrpSpPr/>
          <p:nvPr/>
        </p:nvGrpSpPr>
        <p:grpSpPr>
          <a:xfrm>
            <a:off x="5351155" y="895510"/>
            <a:ext cx="2266293" cy="859946"/>
            <a:chOff x="302875" y="3878006"/>
            <a:chExt cx="2266293" cy="859946"/>
          </a:xfrm>
        </p:grpSpPr>
        <p:sp>
          <p:nvSpPr>
            <p:cNvPr id="15" name="Speech Bubble: Oval 16">
              <a:extLst>
                <a:ext uri="{FF2B5EF4-FFF2-40B4-BE49-F238E27FC236}">
                  <a16:creationId xmlns:a16="http://schemas.microsoft.com/office/drawing/2014/main" id="{B2DFAF44-C391-87B2-C833-BDECD8121BF8}"/>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6" name="TextBox 15">
              <a:extLst>
                <a:ext uri="{FF2B5EF4-FFF2-40B4-BE49-F238E27FC236}">
                  <a16:creationId xmlns:a16="http://schemas.microsoft.com/office/drawing/2014/main" id="{C37F0AA9-D0B9-44ED-7D79-BAEEDA58EC0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7" name="Arrow: Right 1">
            <a:hlinkClick r:id="rId7" action="ppaction://hlinksldjump"/>
            <a:extLst>
              <a:ext uri="{FF2B5EF4-FFF2-40B4-BE49-F238E27FC236}">
                <a16:creationId xmlns:a16="http://schemas.microsoft.com/office/drawing/2014/main" id="{72D87F74-15BD-1C79-F724-2F5AFB70EFE2}"/>
              </a:ext>
            </a:extLst>
          </p:cNvPr>
          <p:cNvSpPr/>
          <p:nvPr/>
        </p:nvSpPr>
        <p:spPr>
          <a:xfrm>
            <a:off x="10820398" y="5649731"/>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736889"/>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500"/>
                            </p:stCondLst>
                            <p:childTnLst>
                              <p:par>
                                <p:cTn id="9" presetID="64" presetClass="path" presetSubtype="0" accel="50000" decel="50000" fill="hold" nodeType="afterEffect">
                                  <p:stCondLst>
                                    <p:cond delay="0"/>
                                  </p:stCondLst>
                                  <p:childTnLst>
                                    <p:animMotion origin="layout" path="M 0.01993 -1.11111E-6 L 0.12748 -0.18981 " pathEditMode="fixed" rAng="0" ptsTypes="AA">
                                      <p:cBhvr>
                                        <p:cTn id="10" dur="2000" fill="hold"/>
                                        <p:tgtEl>
                                          <p:spTgt spid="7"/>
                                        </p:tgtEl>
                                        <p:attrNameLst>
                                          <p:attrName>ppt_x</p:attrName>
                                          <p:attrName>ppt_y</p:attrName>
                                        </p:attrNameLst>
                                      </p:cBhvr>
                                      <p:rCtr x="5378" y="-9491"/>
                                    </p:animMotion>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cTn>
                              </p:par>
                            </p:childTnLst>
                          </p:cTn>
                        </p:par>
                        <p:par>
                          <p:cTn id="17" fill="hold">
                            <p:stCondLst>
                              <p:cond delay="500"/>
                            </p:stCondLst>
                            <p:childTnLst>
                              <p:par>
                                <p:cTn id="18" presetID="64" presetClass="path" presetSubtype="0" accel="50000" decel="50000" fill="hold" nodeType="afterEffect">
                                  <p:stCondLst>
                                    <p:cond delay="0"/>
                                  </p:stCondLst>
                                  <p:childTnLst>
                                    <p:animMotion origin="layout" path="M 0.12748 -0.18981 L 0.3905 -0.3243 " pathEditMode="fixed" rAng="0" ptsTypes="AA">
                                      <p:cBhvr>
                                        <p:cTn id="19" dur="2000" fill="hold"/>
                                        <p:tgtEl>
                                          <p:spTgt spid="7"/>
                                        </p:tgtEl>
                                        <p:attrNameLst>
                                          <p:attrName>ppt_x</p:attrName>
                                          <p:attrName>ppt_y</p:attrName>
                                        </p:attrNameLst>
                                      </p:cBhvr>
                                      <p:rCtr x="13151" y="-6736"/>
                                    </p:animMotion>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686050" y="325706"/>
            <a:ext cx="9420225"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43FBE1A-12C5-2E24-9EFB-FB2B44D8F0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766563" y="316231"/>
            <a:ext cx="2102068" cy="1659528"/>
          </a:xfrm>
          <a:prstGeom prst="rect">
            <a:avLst/>
          </a:prstGeom>
        </p:spPr>
      </p:pic>
      <p:grpSp>
        <p:nvGrpSpPr>
          <p:cNvPr id="6" name="Group 5">
            <a:extLst>
              <a:ext uri="{FF2B5EF4-FFF2-40B4-BE49-F238E27FC236}">
                <a16:creationId xmlns:a16="http://schemas.microsoft.com/office/drawing/2014/main" id="{842EA7BB-F818-6B56-85F9-8CDCF9A10C3E}"/>
              </a:ext>
            </a:extLst>
          </p:cNvPr>
          <p:cNvGrpSpPr/>
          <p:nvPr/>
        </p:nvGrpSpPr>
        <p:grpSpPr>
          <a:xfrm>
            <a:off x="-214343" y="30194"/>
            <a:ext cx="2266293" cy="859946"/>
            <a:chOff x="302875" y="3878006"/>
            <a:chExt cx="2266293" cy="859946"/>
          </a:xfrm>
        </p:grpSpPr>
        <p:sp>
          <p:nvSpPr>
            <p:cNvPr id="7" name="Speech Bubble: Oval 7">
              <a:extLst>
                <a:ext uri="{FF2B5EF4-FFF2-40B4-BE49-F238E27FC236}">
                  <a16:creationId xmlns:a16="http://schemas.microsoft.com/office/drawing/2014/main" id="{88EF8AAF-1885-E1D4-38FE-B9287C929FE6}"/>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8" name="TextBox 7">
              <a:extLst>
                <a:ext uri="{FF2B5EF4-FFF2-40B4-BE49-F238E27FC236}">
                  <a16:creationId xmlns:a16="http://schemas.microsoft.com/office/drawing/2014/main" id="{D7482C70-07CE-2B2B-CEB2-EDBA8F735562}"/>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9" name="TextBox 8">
            <a:extLst>
              <a:ext uri="{FF2B5EF4-FFF2-40B4-BE49-F238E27FC236}">
                <a16:creationId xmlns:a16="http://schemas.microsoft.com/office/drawing/2014/main" id="{4A1B0FDC-092C-EA16-0F63-9500F0D797AD}"/>
              </a:ext>
            </a:extLst>
          </p:cNvPr>
          <p:cNvSpPr txBox="1"/>
          <p:nvPr/>
        </p:nvSpPr>
        <p:spPr>
          <a:xfrm>
            <a:off x="2647950" y="437315"/>
            <a:ext cx="95440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Xác định chủ ngữ của câu sau: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Cầu Thê Húc đỏ thắm dưới ánh bình minh.</a:t>
            </a:r>
          </a:p>
        </p:txBody>
      </p:sp>
      <p:grpSp>
        <p:nvGrpSpPr>
          <p:cNvPr id="10" name="Group 9">
            <a:extLst>
              <a:ext uri="{FF2B5EF4-FFF2-40B4-BE49-F238E27FC236}">
                <a16:creationId xmlns:a16="http://schemas.microsoft.com/office/drawing/2014/main" id="{8F5F092C-8148-A68F-0E9F-2939CB256417}"/>
              </a:ext>
            </a:extLst>
          </p:cNvPr>
          <p:cNvGrpSpPr/>
          <p:nvPr/>
        </p:nvGrpSpPr>
        <p:grpSpPr>
          <a:xfrm>
            <a:off x="4439946" y="3025982"/>
            <a:ext cx="5475579" cy="1129886"/>
            <a:chOff x="6830721" y="2864057"/>
            <a:chExt cx="4537107" cy="1129886"/>
          </a:xfrm>
        </p:grpSpPr>
        <p:sp>
          <p:nvSpPr>
            <p:cNvPr id="11" name="Rectangle: Rounded Corners 24">
              <a:extLst>
                <a:ext uri="{FF2B5EF4-FFF2-40B4-BE49-F238E27FC236}">
                  <a16:creationId xmlns:a16="http://schemas.microsoft.com/office/drawing/2014/main"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C27FD4D-74EC-22C5-C8C7-026E41DB7F45}"/>
                </a:ext>
              </a:extLst>
            </p:cNvPr>
            <p:cNvSpPr txBox="1"/>
            <p:nvPr/>
          </p:nvSpPr>
          <p:spPr>
            <a:xfrm>
              <a:off x="7223859" y="3044278"/>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Cầu</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Thê</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Húc</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6" name="Picture 25">
            <a:extLst>
              <a:ext uri="{FF2B5EF4-FFF2-40B4-BE49-F238E27FC236}">
                <a16:creationId xmlns:a16="http://schemas.microsoft.com/office/drawing/2014/main" id="{11C6CA03-ABE9-0706-2ECC-F854473231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208" b="61433"/>
          <a:stretch/>
        </p:blipFill>
        <p:spPr>
          <a:xfrm>
            <a:off x="9289106" y="2962275"/>
            <a:ext cx="1219213" cy="1096679"/>
          </a:xfrm>
          <a:prstGeom prst="rect">
            <a:avLst/>
          </a:prstGeom>
        </p:spPr>
      </p:pic>
      <p:sp>
        <p:nvSpPr>
          <p:cNvPr id="30" name="Arrow: Right 1">
            <a:hlinkClick r:id="rId5" action="ppaction://hlinksldjump"/>
            <a:extLst>
              <a:ext uri="{FF2B5EF4-FFF2-40B4-BE49-F238E27FC236}">
                <a16:creationId xmlns:a16="http://schemas.microsoft.com/office/drawing/2014/main" id="{72D87F74-15BD-1C79-F724-2F5AFB70EFE2}"/>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3094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892906" y="316180"/>
            <a:ext cx="9299094" cy="1969819"/>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A1B0FDC-092C-EA16-0F63-9500F0D797AD}"/>
              </a:ext>
            </a:extLst>
          </p:cNvPr>
          <p:cNvSpPr txBox="1"/>
          <p:nvPr/>
        </p:nvSpPr>
        <p:spPr>
          <a:xfrm>
            <a:off x="3141244" y="481943"/>
            <a:ext cx="8765006" cy="1754326"/>
          </a:xfrm>
          <a:prstGeom prst="rect">
            <a:avLst/>
          </a:prstGeom>
          <a:noFill/>
        </p:spPr>
        <p:txBody>
          <a:bodyPr wrap="square" rtlCol="0">
            <a:spAutoFit/>
          </a:bodyPr>
          <a:lstStyle/>
          <a:p>
            <a:pPr lvl="0" algn="ctr">
              <a:defRPr/>
            </a:pPr>
            <a:r>
              <a:rPr lang="vi-VN" sz="3600" b="1" dirty="0">
                <a:solidFill>
                  <a:srgbClr val="00B050"/>
                </a:solidFill>
                <a:latin typeface="Cambria" panose="02040503050406030204" pitchFamily="18" charset="0"/>
              </a:rPr>
              <a:t>Xác định vị ngữ của câu sau:</a:t>
            </a:r>
          </a:p>
          <a:p>
            <a:pPr lvl="0" algn="ctr">
              <a:defRPr/>
            </a:pPr>
            <a:r>
              <a:rPr lang="vi-VN" sz="3600" b="1" dirty="0">
                <a:solidFill>
                  <a:srgbClr val="00B050"/>
                </a:solidFill>
                <a:latin typeface="Cambria" panose="02040503050406030204" pitchFamily="18" charset="0"/>
              </a:rPr>
              <a:t>Lý Thường Kiệt là danh tướng Việt Nam thế kỉ XI.</a:t>
            </a:r>
          </a:p>
        </p:txBody>
      </p:sp>
      <p:pic>
        <p:nvPicPr>
          <p:cNvPr id="6" name="Picture 5">
            <a:extLst>
              <a:ext uri="{FF2B5EF4-FFF2-40B4-BE49-F238E27FC236}">
                <a16:creationId xmlns:a16="http://schemas.microsoft.com/office/drawing/2014/main" id="{D1BE01AA-A31E-FEA9-0A2C-EA287F1161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1447605" y="506285"/>
            <a:ext cx="2102068" cy="1659528"/>
          </a:xfrm>
          <a:prstGeom prst="rect">
            <a:avLst/>
          </a:prstGeom>
        </p:spPr>
      </p:pic>
      <p:grpSp>
        <p:nvGrpSpPr>
          <p:cNvPr id="7" name="Group 6">
            <a:extLst>
              <a:ext uri="{FF2B5EF4-FFF2-40B4-BE49-F238E27FC236}">
                <a16:creationId xmlns:a16="http://schemas.microsoft.com/office/drawing/2014/main" id="{963223FA-0C4E-6CB7-0C4F-1A8B6CD994D7}"/>
              </a:ext>
            </a:extLst>
          </p:cNvPr>
          <p:cNvGrpSpPr/>
          <p:nvPr/>
        </p:nvGrpSpPr>
        <p:grpSpPr>
          <a:xfrm>
            <a:off x="-4141" y="132685"/>
            <a:ext cx="2266293" cy="859946"/>
            <a:chOff x="302875" y="3878006"/>
            <a:chExt cx="2266293" cy="859946"/>
          </a:xfrm>
        </p:grpSpPr>
        <p:sp>
          <p:nvSpPr>
            <p:cNvPr id="8" name="Speech Bubble: Oval 12">
              <a:extLst>
                <a:ext uri="{FF2B5EF4-FFF2-40B4-BE49-F238E27FC236}">
                  <a16:creationId xmlns:a16="http://schemas.microsoft.com/office/drawing/2014/main" id="{13682C50-C503-F446-99CD-4CC5D9D4294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9" name="TextBox 8">
              <a:extLst>
                <a:ext uri="{FF2B5EF4-FFF2-40B4-BE49-F238E27FC236}">
                  <a16:creationId xmlns:a16="http://schemas.microsoft.com/office/drawing/2014/main" id="{0CE5F2A7-6830-36AD-AFDD-1586B3364CAD}"/>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30" name="Arrow: Right 4">
            <a:hlinkClick r:id="rId4" action="ppaction://hlinksldjump"/>
            <a:extLst>
              <a:ext uri="{FF2B5EF4-FFF2-40B4-BE49-F238E27FC236}">
                <a16:creationId xmlns:a16="http://schemas.microsoft.com/office/drawing/2014/main" id="{0DC08933-BA95-8197-33B3-681282FEF6C5}"/>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9E72BC1A-8570-D437-6ADB-4014C5248AFB}"/>
              </a:ext>
            </a:extLst>
          </p:cNvPr>
          <p:cNvGrpSpPr/>
          <p:nvPr/>
        </p:nvGrpSpPr>
        <p:grpSpPr>
          <a:xfrm>
            <a:off x="2009776" y="3140282"/>
            <a:ext cx="8334374" cy="1129886"/>
            <a:chOff x="6830721" y="2864057"/>
            <a:chExt cx="4537107" cy="1129886"/>
          </a:xfrm>
        </p:grpSpPr>
        <p:sp>
          <p:nvSpPr>
            <p:cNvPr id="3" name="Rectangle: Rounded Corners 24">
              <a:extLst>
                <a:ext uri="{FF2B5EF4-FFF2-40B4-BE49-F238E27FC236}">
                  <a16:creationId xmlns:a16="http://schemas.microsoft.com/office/drawing/2014/main" id="{9FB58D79-0001-5A3E-8D2D-4080EBB8491F}"/>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9F9A0F2E-88BA-5F00-C529-CE9B6325899C}"/>
                </a:ext>
              </a:extLst>
            </p:cNvPr>
            <p:cNvSpPr txBox="1"/>
            <p:nvPr/>
          </p:nvSpPr>
          <p:spPr>
            <a:xfrm>
              <a:off x="7084798" y="3044278"/>
              <a:ext cx="4070434" cy="762966"/>
            </a:xfrm>
            <a:prstGeom prst="rect">
              <a:avLst/>
            </a:prstGeom>
            <a:noFill/>
          </p:spPr>
          <p:txBody>
            <a:bodyPr wrap="square" rtlCol="0">
              <a:spAutoFit/>
            </a:bodyPr>
            <a:lstStyle/>
            <a:p>
              <a:pPr marL="0" marR="0" algn="just">
                <a:lnSpc>
                  <a:spcPct val="120000"/>
                </a:lnSpc>
                <a:spcBef>
                  <a:spcPts val="0"/>
                </a:spcBef>
                <a:spcAft>
                  <a:spcPts val="0"/>
                </a:spcAft>
              </a:pPr>
              <a:r>
                <a:rPr lang="en-US" sz="4000" dirty="0" err="1">
                  <a:effectLst/>
                  <a:latin typeface="Cambria" panose="02040503050406030204" pitchFamily="18" charset="0"/>
                  <a:ea typeface="Cambria" panose="02040503050406030204" pitchFamily="18" charset="0"/>
                </a:rPr>
                <a:t>là</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danh</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tướng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Việt</a:t>
              </a:r>
              <a:r>
                <a:rPr lang="en-US" sz="4000" dirty="0">
                  <a:effectLst/>
                  <a:latin typeface="Cambria" panose="02040503050406030204" pitchFamily="18" charset="0"/>
                  <a:ea typeface="Cambria" panose="02040503050406030204" pitchFamily="18" charset="0"/>
                </a:rPr>
                <a:t> Nam </a:t>
              </a:r>
              <a:r>
                <a:rPr lang="en-US" sz="4000" dirty="0" err="1">
                  <a:effectLst/>
                  <a:latin typeface="Cambria" panose="02040503050406030204" pitchFamily="18" charset="0"/>
                  <a:ea typeface="Cambria" panose="02040503050406030204" pitchFamily="18" charset="0"/>
                </a:rPr>
                <a:t>thế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kỉ</a:t>
              </a:r>
              <a:r>
                <a:rPr lang="en-US" sz="4000" dirty="0">
                  <a:effectLst/>
                  <a:latin typeface="Cambria" panose="02040503050406030204" pitchFamily="18" charset="0"/>
                  <a:ea typeface="Cambria" panose="02040503050406030204" pitchFamily="18" charset="0"/>
                </a:rPr>
                <a:t> XI.</a:t>
              </a:r>
            </a:p>
          </p:txBody>
        </p:sp>
      </p:grpSp>
      <p:pic>
        <p:nvPicPr>
          <p:cNvPr id="32" name="Picture 31">
            <a:extLst>
              <a:ext uri="{FF2B5EF4-FFF2-40B4-BE49-F238E27FC236}">
                <a16:creationId xmlns:a16="http://schemas.microsoft.com/office/drawing/2014/main" id="{C8B95F66-CA12-33A7-577C-363F0CDB67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9879656" y="3028950"/>
            <a:ext cx="1219213" cy="1096679"/>
          </a:xfrm>
          <a:prstGeom prst="rect">
            <a:avLst/>
          </a:prstGeom>
        </p:spPr>
      </p:pic>
    </p:spTree>
    <p:extLst>
      <p:ext uri="{BB962C8B-B14F-4D97-AF65-F5344CB8AC3E}">
        <p14:creationId xmlns:p14="http://schemas.microsoft.com/office/powerpoint/2010/main" val="188128223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2837322" y="357680"/>
            <a:ext cx="7914290"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A1B0FDC-092C-EA16-0F63-9500F0D797AD}"/>
              </a:ext>
            </a:extLst>
          </p:cNvPr>
          <p:cNvSpPr txBox="1"/>
          <p:nvPr/>
        </p:nvSpPr>
        <p:spPr>
          <a:xfrm>
            <a:off x="3359555" y="464169"/>
            <a:ext cx="7238889"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Xác</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định</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chủ</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vị</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ngữ</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của</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câu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sau</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Gió</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0B050"/>
                </a:solidFill>
                <a:effectLst/>
                <a:uLnTx/>
                <a:uFillTx/>
                <a:latin typeface="Cambria" panose="02040503050406030204" pitchFamily="18" charset="0"/>
                <a:ea typeface="+mn-ea"/>
                <a:cs typeface="+mn-cs"/>
              </a:rPr>
              <a:t>thổi</a:t>
            </a:r>
            <a:r>
              <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rPr>
              <a:t> vi vu.</a:t>
            </a:r>
          </a:p>
        </p:txBody>
      </p:sp>
      <p:pic>
        <p:nvPicPr>
          <p:cNvPr id="4" name="Picture 3">
            <a:extLst>
              <a:ext uri="{FF2B5EF4-FFF2-40B4-BE49-F238E27FC236}">
                <a16:creationId xmlns:a16="http://schemas.microsoft.com/office/drawing/2014/main" id="{7AB1F8C3-8BF3-D38C-1857-AB6B136938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1485865" y="692588"/>
            <a:ext cx="1655379" cy="1659528"/>
          </a:xfrm>
          <a:prstGeom prst="rect">
            <a:avLst/>
          </a:prstGeom>
        </p:spPr>
      </p:pic>
      <p:grpSp>
        <p:nvGrpSpPr>
          <p:cNvPr id="5" name="Group 4">
            <a:extLst>
              <a:ext uri="{FF2B5EF4-FFF2-40B4-BE49-F238E27FC236}">
                <a16:creationId xmlns:a16="http://schemas.microsoft.com/office/drawing/2014/main" id="{32A6547B-BE05-D944-D3B7-52C9AA08F23B}"/>
              </a:ext>
            </a:extLst>
          </p:cNvPr>
          <p:cNvGrpSpPr/>
          <p:nvPr/>
        </p:nvGrpSpPr>
        <p:grpSpPr>
          <a:xfrm>
            <a:off x="352718" y="112233"/>
            <a:ext cx="2266293" cy="859946"/>
            <a:chOff x="302875" y="3878006"/>
            <a:chExt cx="2266293" cy="859946"/>
          </a:xfrm>
        </p:grpSpPr>
        <p:sp>
          <p:nvSpPr>
            <p:cNvPr id="6" name="Speech Bubble: Oval 12">
              <a:extLst>
                <a:ext uri="{FF2B5EF4-FFF2-40B4-BE49-F238E27FC236}">
                  <a16:creationId xmlns:a16="http://schemas.microsoft.com/office/drawing/2014/main" id="{A5285F21-936A-C15F-F62D-FBA195CF981C}"/>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7" name="TextBox 6">
              <a:extLst>
                <a:ext uri="{FF2B5EF4-FFF2-40B4-BE49-F238E27FC236}">
                  <a16:creationId xmlns:a16="http://schemas.microsoft.com/office/drawing/2014/main" id="{F493D47E-4E9B-6B8B-FA4C-536BB226637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8" name="Arrow: Right 4">
            <a:hlinkClick r:id="rId4" action="ppaction://hlinksldjump"/>
            <a:extLst>
              <a:ext uri="{FF2B5EF4-FFF2-40B4-BE49-F238E27FC236}">
                <a16:creationId xmlns:a16="http://schemas.microsoft.com/office/drawing/2014/main" id="{889D5ED8-6D44-00BB-FF40-170AC5DA982D}"/>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E922FC30-C0E3-41F7-22BE-89422BF7234A}"/>
              </a:ext>
            </a:extLst>
          </p:cNvPr>
          <p:cNvGrpSpPr/>
          <p:nvPr/>
        </p:nvGrpSpPr>
        <p:grpSpPr>
          <a:xfrm>
            <a:off x="4295774" y="2987882"/>
            <a:ext cx="4733925" cy="1450768"/>
            <a:chOff x="6830721" y="2864057"/>
            <a:chExt cx="4537107" cy="1129886"/>
          </a:xfrm>
        </p:grpSpPr>
        <p:sp>
          <p:nvSpPr>
            <p:cNvPr id="20" name="Rectangle: Rounded Corners 24">
              <a:extLst>
                <a:ext uri="{FF2B5EF4-FFF2-40B4-BE49-F238E27FC236}">
                  <a16:creationId xmlns:a16="http://schemas.microsoft.com/office/drawing/2014/main" id="{8ECF2015-B133-A2E3-B1D2-6085E4F0EE2C}"/>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3CDC2580-D3CE-9963-2B00-F903DAE97851}"/>
                </a:ext>
              </a:extLst>
            </p:cNvPr>
            <p:cNvSpPr txBox="1"/>
            <p:nvPr/>
          </p:nvSpPr>
          <p:spPr>
            <a:xfrm>
              <a:off x="7136651" y="2910750"/>
              <a:ext cx="4070434" cy="950020"/>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Chủ</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G</a:t>
              </a:r>
              <a:r>
                <a:rPr lang="en-US" sz="3200" dirty="0" err="1">
                  <a:effectLst/>
                  <a:latin typeface="Cambria" panose="02040503050406030204" pitchFamily="18" charset="0"/>
                  <a:ea typeface="Cambria" panose="02040503050406030204" pitchFamily="18" charset="0"/>
                </a:rPr>
                <a:t>ió</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thổi</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Vị</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vi vu</a:t>
              </a:r>
            </a:p>
          </p:txBody>
        </p:sp>
      </p:grpSp>
      <p:pic>
        <p:nvPicPr>
          <p:cNvPr id="22" name="Picture 21">
            <a:extLst>
              <a:ext uri="{FF2B5EF4-FFF2-40B4-BE49-F238E27FC236}">
                <a16:creationId xmlns:a16="http://schemas.microsoft.com/office/drawing/2014/main" id="{5F2DA692-5B4C-9761-9A0D-173C62F2FE4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8260406" y="3171825"/>
            <a:ext cx="1219213" cy="1096679"/>
          </a:xfrm>
          <a:prstGeom prst="rect">
            <a:avLst/>
          </a:prstGeom>
        </p:spPr>
      </p:pic>
    </p:spTree>
    <p:extLst>
      <p:ext uri="{BB962C8B-B14F-4D97-AF65-F5344CB8AC3E}">
        <p14:creationId xmlns:p14="http://schemas.microsoft.com/office/powerpoint/2010/main" val="140082734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536EF5F4-A4B6-4797-A61B-B9C17EC741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2480720" y="3649425"/>
            <a:ext cx="2870200" cy="3477454"/>
          </a:xfrm>
          <a:prstGeom prst="rect">
            <a:avLst/>
          </a:prstGeom>
        </p:spPr>
      </p:pic>
      <p:grpSp>
        <p:nvGrpSpPr>
          <p:cNvPr id="2" name="组合 1"/>
          <p:cNvGrpSpPr/>
          <p:nvPr/>
        </p:nvGrpSpPr>
        <p:grpSpPr>
          <a:xfrm>
            <a:off x="-15919" y="-268880"/>
            <a:ext cx="12207919" cy="7126880"/>
            <a:chOff x="0" y="-268879"/>
            <a:chExt cx="12207919" cy="7126880"/>
          </a:xfrm>
        </p:grpSpPr>
        <p:pic>
          <p:nvPicPr>
            <p:cNvPr id="14" name="图片 13">
              <a:extLst>
                <a:ext uri="{FF2B5EF4-FFF2-40B4-BE49-F238E27FC236}">
                  <a16:creationId xmlns:a16="http://schemas.microsoft.com/office/drawing/2014/main" id="{88920206-E2C1-4CFF-AC5F-759167833D23}"/>
                </a:ext>
              </a:extLst>
            </p:cNvPr>
            <p:cNvPicPr>
              <a:picLocks noChangeAspect="1"/>
            </p:cNvPicPr>
            <p:nvPr/>
          </p:nvPicPr>
          <p:blipFill rotWithShape="1">
            <a:blip r:embed="rId4">
              <a:extLst>
                <a:ext uri="{28A0092B-C50C-407E-A947-70E740481C1C}">
                  <a14:useLocalDpi xmlns:a14="http://schemas.microsoft.com/office/drawing/2010/main" val="0"/>
                </a:ext>
              </a:extLst>
            </a:blip>
            <a:srcRect l="79133" r="695"/>
            <a:stretch/>
          </p:blipFill>
          <p:spPr>
            <a:xfrm>
              <a:off x="9652000" y="-268879"/>
              <a:ext cx="2555919" cy="712688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321800" y="40446"/>
              <a:ext cx="2870200" cy="3477454"/>
            </a:xfrm>
            <a:prstGeom prst="rect">
              <a:avLst/>
            </a:prstGeom>
          </p:spPr>
        </p:pic>
        <p:pic>
          <p:nvPicPr>
            <p:cNvPr id="21" name="图片 20">
              <a:extLst>
                <a:ext uri="{FF2B5EF4-FFF2-40B4-BE49-F238E27FC236}">
                  <a16:creationId xmlns:a16="http://schemas.microsoft.com/office/drawing/2014/main" id="{03AC16CC-CBF8-42D9-B261-28776874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707482"/>
              <a:ext cx="7378700" cy="4150519"/>
            </a:xfrm>
            <a:prstGeom prst="rect">
              <a:avLst/>
            </a:prstGeom>
          </p:spPr>
        </p:pic>
        <p:pic>
          <p:nvPicPr>
            <p:cNvPr id="9" name="图片 8">
              <a:extLst>
                <a:ext uri="{FF2B5EF4-FFF2-40B4-BE49-F238E27FC236}">
                  <a16:creationId xmlns:a16="http://schemas.microsoft.com/office/drawing/2014/main" id="{1A03F8D0-C22C-4AF3-A4F1-D5A4A808D3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609" t="-2427" r="4668" b="1"/>
            <a:stretch/>
          </p:blipFill>
          <p:spPr>
            <a:xfrm>
              <a:off x="4705350" y="101291"/>
              <a:ext cx="7238524" cy="6756710"/>
            </a:xfrm>
            <a:prstGeom prst="rect">
              <a:avLst/>
            </a:prstGeom>
          </p:spPr>
        </p:pic>
      </p:grpSp>
      <p:pic>
        <p:nvPicPr>
          <p:cNvPr id="22" name="图片 21">
            <a:extLst>
              <a:ext uri="{FF2B5EF4-FFF2-40B4-BE49-F238E27FC236}">
                <a16:creationId xmlns:a16="http://schemas.microsoft.com/office/drawing/2014/main" id="{0A549482-44C1-451A-A0A8-412AA4FD1F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45" t="8591" r="69242" b="40741"/>
          <a:stretch/>
        </p:blipFill>
        <p:spPr>
          <a:xfrm>
            <a:off x="0" y="0"/>
            <a:ext cx="1809750" cy="1747651"/>
          </a:xfrm>
          <a:prstGeom prst="rect">
            <a:avLst/>
          </a:prstGeom>
        </p:spPr>
      </p:pic>
      <p:pic>
        <p:nvPicPr>
          <p:cNvPr id="10" name="Picture 9" descr="A picture containing text, font, graphics, logo&#10;&#10;Description automatically generated">
            <a:extLst>
              <a:ext uri="{FF2B5EF4-FFF2-40B4-BE49-F238E27FC236}">
                <a16:creationId xmlns:a16="http://schemas.microsoft.com/office/drawing/2014/main" id="{1D22AF88-AE79-7A27-7450-88D46356B0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81865" y="-268880"/>
            <a:ext cx="2342158" cy="2342158"/>
          </a:xfrm>
          <a:prstGeom prst="rect">
            <a:avLst/>
          </a:prstGeom>
        </p:spPr>
      </p:pic>
      <p:pic>
        <p:nvPicPr>
          <p:cNvPr id="3" name="Picture 2">
            <a:extLst>
              <a:ext uri="{FF2B5EF4-FFF2-40B4-BE49-F238E27FC236}">
                <a16:creationId xmlns:a16="http://schemas.microsoft.com/office/drawing/2014/main" id="{4E4D0121-4E11-C36A-7191-C0CA99F6B8C6}"/>
              </a:ext>
            </a:extLst>
          </p:cNvPr>
          <p:cNvPicPr>
            <a:picLocks noChangeAspect="1"/>
          </p:cNvPicPr>
          <p:nvPr/>
        </p:nvPicPr>
        <p:blipFill>
          <a:blip r:embed="rId9"/>
          <a:stretch>
            <a:fillRect/>
          </a:stretch>
        </p:blipFill>
        <p:spPr>
          <a:xfrm>
            <a:off x="1860572" y="1360423"/>
            <a:ext cx="3194581" cy="1072989"/>
          </a:xfrm>
          <a:prstGeom prst="rect">
            <a:avLst/>
          </a:prstGeom>
        </p:spPr>
      </p:pic>
      <p:pic>
        <p:nvPicPr>
          <p:cNvPr id="8" name="Picture 7">
            <a:extLst>
              <a:ext uri="{FF2B5EF4-FFF2-40B4-BE49-F238E27FC236}">
                <a16:creationId xmlns:a16="http://schemas.microsoft.com/office/drawing/2014/main" id="{F4C4473A-7EDF-A76A-F690-17CE1CA4C5CC}"/>
              </a:ext>
            </a:extLst>
          </p:cNvPr>
          <p:cNvPicPr>
            <a:picLocks noChangeAspect="1"/>
          </p:cNvPicPr>
          <p:nvPr/>
        </p:nvPicPr>
        <p:blipFill>
          <a:blip r:embed="rId10"/>
          <a:stretch>
            <a:fillRect/>
          </a:stretch>
        </p:blipFill>
        <p:spPr>
          <a:xfrm>
            <a:off x="235559" y="2388781"/>
            <a:ext cx="6444031" cy="2042337"/>
          </a:xfrm>
          <a:prstGeom prst="rect">
            <a:avLst/>
          </a:prstGeom>
        </p:spPr>
      </p:pic>
    </p:spTree>
    <p:extLst>
      <p:ext uri="{BB962C8B-B14F-4D97-AF65-F5344CB8AC3E}">
        <p14:creationId xmlns:p14="http://schemas.microsoft.com/office/powerpoint/2010/main" val="17857903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fltVal val="0"/>
                                          </p:val>
                                        </p:tav>
                                        <p:tav tm="100000">
                                          <p:val>
                                            <p:strVal val="#ppt_w"/>
                                          </p:val>
                                        </p:tav>
                                      </p:tavLst>
                                    </p:anim>
                                    <p:anim calcmode="lin" valueType="num">
                                      <p:cBhvr>
                                        <p:cTn id="13" dur="1000" fill="hold"/>
                                        <p:tgtEl>
                                          <p:spTgt spid="8"/>
                                        </p:tgtEl>
                                        <p:attrNameLst>
                                          <p:attrName>ppt_h</p:attrName>
                                        </p:attrNameLst>
                                      </p:cBhvr>
                                      <p:tavLst>
                                        <p:tav tm="0">
                                          <p:val>
                                            <p:fltVal val="0"/>
                                          </p:val>
                                        </p:tav>
                                        <p:tav tm="100000">
                                          <p:val>
                                            <p:strVal val="#ppt_h"/>
                                          </p:val>
                                        </p:tav>
                                      </p:tavLst>
                                    </p:anim>
                                    <p:anim calcmode="lin" valueType="num">
                                      <p:cBhvr>
                                        <p:cTn id="1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4">
            <a:extLst>
              <a:ext uri="{FF2B5EF4-FFF2-40B4-BE49-F238E27FC236}">
                <a16:creationId xmlns:a16="http://schemas.microsoft.com/office/drawing/2014/main" id="{2BE9BA96-CC03-456B-A969-72102D60D676}"/>
              </a:ext>
            </a:extLst>
          </p:cNvPr>
          <p:cNvGrpSpPr/>
          <p:nvPr/>
        </p:nvGrpSpPr>
        <p:grpSpPr>
          <a:xfrm>
            <a:off x="735079" y="1273019"/>
            <a:ext cx="10363201" cy="1601524"/>
            <a:chOff x="1513192" y="1554345"/>
            <a:chExt cx="9542584" cy="2489152"/>
          </a:xfrm>
        </p:grpSpPr>
        <p:sp>
          <p:nvSpPr>
            <p:cNvPr id="3" name="Rectangle 4">
              <a:extLst>
                <a:ext uri="{FF2B5EF4-FFF2-40B4-BE49-F238E27FC236}">
                  <a16:creationId xmlns:a16="http://schemas.microsoft.com/office/drawing/2014/main" id="{A04DED19-A7ED-49D2-9E17-1A1184C17949}"/>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Rectangle 4">
              <a:extLst>
                <a:ext uri="{FF2B5EF4-FFF2-40B4-BE49-F238E27FC236}">
                  <a16:creationId xmlns:a16="http://schemas.microsoft.com/office/drawing/2014/main" id="{CEBD9C19-9706-43BC-BDF4-9ECE20B6DB08}"/>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5" name="组合 7">
            <a:extLst>
              <a:ext uri="{FF2B5EF4-FFF2-40B4-BE49-F238E27FC236}">
                <a16:creationId xmlns:a16="http://schemas.microsoft.com/office/drawing/2014/main" id="{63B98217-6B10-4FDD-BDFD-B81D9FB08592}"/>
              </a:ext>
            </a:extLst>
          </p:cNvPr>
          <p:cNvGrpSpPr/>
          <p:nvPr/>
        </p:nvGrpSpPr>
        <p:grpSpPr>
          <a:xfrm>
            <a:off x="800994" y="3206936"/>
            <a:ext cx="10363201" cy="1523017"/>
            <a:chOff x="1513192" y="1554345"/>
            <a:chExt cx="9542584" cy="2489152"/>
          </a:xfrm>
        </p:grpSpPr>
        <p:sp>
          <p:nvSpPr>
            <p:cNvPr id="6" name="Rectangle 4">
              <a:extLst>
                <a:ext uri="{FF2B5EF4-FFF2-40B4-BE49-F238E27FC236}">
                  <a16:creationId xmlns:a16="http://schemas.microsoft.com/office/drawing/2014/main" id="{3F13FF09-EF85-4CFE-925A-5D151F057D84}"/>
                </a:ext>
              </a:extLst>
            </p:cNvPr>
            <p:cNvSpPr/>
            <p:nvPr/>
          </p:nvSpPr>
          <p:spPr>
            <a:xfrm>
              <a:off x="1513192" y="1554345"/>
              <a:ext cx="9542584" cy="2489152"/>
            </a:xfrm>
            <a:prstGeom prst="roundRect">
              <a:avLst>
                <a:gd name="adj" fmla="val 50000"/>
              </a:avLst>
            </a:prstGeom>
            <a:solidFill>
              <a:sysClr val="window" lastClr="FFFFFF"/>
            </a:solidFill>
            <a:ln w="12700" cap="flat" cmpd="sng" algn="ctr">
              <a:noFill/>
              <a:prstDash val="solid"/>
              <a:miter lim="800000"/>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sp>
          <p:nvSpPr>
            <p:cNvPr id="7" name="Rectangle 4">
              <a:extLst>
                <a:ext uri="{FF2B5EF4-FFF2-40B4-BE49-F238E27FC236}">
                  <a16:creationId xmlns:a16="http://schemas.microsoft.com/office/drawing/2014/main" id="{D4A63999-31F9-40BF-8D74-B29747421612}"/>
                </a:ext>
              </a:extLst>
            </p:cNvPr>
            <p:cNvSpPr/>
            <p:nvPr/>
          </p:nvSpPr>
          <p:spPr>
            <a:xfrm>
              <a:off x="1643790" y="1660916"/>
              <a:ext cx="9304524" cy="2300557"/>
            </a:xfrm>
            <a:prstGeom prst="roundRect">
              <a:avLst>
                <a:gd name="adj" fmla="val 46361"/>
              </a:avLst>
            </a:prstGeom>
            <a:noFill/>
            <a:ln w="38100" cap="rnd" cmpd="sng" algn="ctr">
              <a:solidFill>
                <a:srgbClr val="1FC2A4"/>
              </a:solidFill>
              <a:prstDash val="dash"/>
              <a:round/>
            </a:ln>
            <a:effectLst>
              <a:outerShdw blurRad="152400" sx="102000" sy="102000" algn="ctr" rotWithShape="0">
                <a:prstClr val="black">
                  <a:alpha val="15000"/>
                </a:prstClr>
              </a:outerShdw>
            </a:effectLst>
          </p:spPr>
          <p:txBody>
            <a:bodyPr rtlCol="0" anchor="ctr"/>
            <a:lstStyle/>
            <a:p>
              <a:pPr marL="0" marR="0" lvl="0" indent="0" algn="ctr" defTabSz="408043" rtl="0" eaLnBrk="0" fontAlgn="auto" latinLnBrk="0" hangingPunct="0">
                <a:lnSpc>
                  <a:spcPct val="100000"/>
                </a:lnSpc>
                <a:spcBef>
                  <a:spcPts val="0"/>
                </a:spcBef>
                <a:spcAft>
                  <a:spcPts val="0"/>
                </a:spcAft>
                <a:buClrTx/>
                <a:buSzTx/>
                <a:buFontTx/>
                <a:buNone/>
                <a:tabLst/>
                <a:defRPr/>
              </a:pPr>
              <a:endParaRPr kumimoji="0" lang="en-US" sz="17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1" name="矩形 1">
            <a:extLst>
              <a:ext uri="{FF2B5EF4-FFF2-40B4-BE49-F238E27FC236}">
                <a16:creationId xmlns:a16="http://schemas.microsoft.com/office/drawing/2014/main" id="{3FF32EDE-3422-4DD8-AB79-1858FE0ED4D5}"/>
              </a:ext>
            </a:extLst>
          </p:cNvPr>
          <p:cNvSpPr/>
          <p:nvPr/>
        </p:nvSpPr>
        <p:spPr>
          <a:xfrm>
            <a:off x="1006382" y="1559886"/>
            <a:ext cx="9825451" cy="109476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Nắm được khái niệm về thành phần trạng ngữ- thành phần phụ của câu. </a:t>
            </a:r>
            <a:endPar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
            <a:extLst>
              <a:ext uri="{FF2B5EF4-FFF2-40B4-BE49-F238E27FC236}">
                <a16:creationId xmlns:a16="http://schemas.microsoft.com/office/drawing/2014/main" id="{EAA7FB7F-6659-4E34-8710-AF86EAF5663F}"/>
              </a:ext>
            </a:extLst>
          </p:cNvPr>
          <p:cNvSpPr/>
          <p:nvPr/>
        </p:nvSpPr>
        <p:spPr>
          <a:xfrm>
            <a:off x="1189263" y="3305951"/>
            <a:ext cx="9299947" cy="1217874"/>
          </a:xfrm>
          <a:prstGeom prst="rect">
            <a:avLst/>
          </a:prstGeom>
          <a:noFill/>
        </p:spPr>
        <p:txBody>
          <a:bodyPr wrap="square" lIns="108807" tIns="54408" rIns="108807" bIns="54408" rtlCol="0">
            <a:spAutoFit/>
          </a:bodyPr>
          <a:lstStyle/>
          <a:p>
            <a:pPr marL="0" marR="0" lvl="0" indent="22860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Nhận diện được trạng ngữ trong câu và hiểu được nội dung của nó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endParaRPr kumimoji="0" lang="zh-CN" altLang="en-US" sz="3200" b="0" i="0" u="none" strike="noStrike" kern="1200" cap="none" spc="0" normalizeH="0" baseline="0" noProof="0" dirty="0">
              <a:ln>
                <a:noFill/>
              </a:ln>
              <a:solidFill>
                <a:srgbClr val="70AD47">
                  <a:lumMod val="75000"/>
                </a:srgbClr>
              </a:solidFill>
              <a:effectLst/>
              <a:uLnTx/>
              <a:uFillTx/>
              <a:latin typeface="Cambria" panose="02040503050406030204" pitchFamily="18" charset="0"/>
              <a:ea typeface="小单纯体" panose="02010601030101010101" pitchFamily="2" charset="-122"/>
              <a:cs typeface="Times New Roman" panose="02020603050405020304" pitchFamily="18" charset="0"/>
            </a:endParaRPr>
          </a:p>
        </p:txBody>
      </p:sp>
      <p:pic>
        <p:nvPicPr>
          <p:cNvPr id="14" name="图片 13">
            <a:extLst>
              <a:ext uri="{FF2B5EF4-FFF2-40B4-BE49-F238E27FC236}">
                <a16:creationId xmlns:a16="http://schemas.microsoft.com/office/drawing/2014/main" id="{4925F905-5282-4278-AD72-51B7E89CA7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813816" y="2771199"/>
            <a:ext cx="1715729" cy="925642"/>
          </a:xfrm>
          <a:prstGeom prst="rect">
            <a:avLst/>
          </a:prstGeom>
        </p:spPr>
      </p:pic>
      <p:pic>
        <p:nvPicPr>
          <p:cNvPr id="15" name="图片 14">
            <a:extLst>
              <a:ext uri="{FF2B5EF4-FFF2-40B4-BE49-F238E27FC236}">
                <a16:creationId xmlns:a16="http://schemas.microsoft.com/office/drawing/2014/main" id="{7B090AC5-DA8E-4F58-A962-0E63CECE29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617" t="10820" r="2856" b="71184"/>
          <a:stretch/>
        </p:blipFill>
        <p:spPr>
          <a:xfrm>
            <a:off x="9217732" y="975874"/>
            <a:ext cx="1715729" cy="925642"/>
          </a:xfrm>
          <a:prstGeom prst="rect">
            <a:avLst/>
          </a:prstGeom>
        </p:spPr>
      </p:pic>
      <p:sp>
        <p:nvSpPr>
          <p:cNvPr id="17" name="矩形 16">
            <a:extLst>
              <a:ext uri="{FF2B5EF4-FFF2-40B4-BE49-F238E27FC236}">
                <a16:creationId xmlns:a16="http://schemas.microsoft.com/office/drawing/2014/main" id="{D62C42A8-0AAE-4222-85E0-39DE85DD56A6}"/>
              </a:ext>
            </a:extLst>
          </p:cNvPr>
          <p:cNvSpPr/>
          <p:nvPr/>
        </p:nvSpPr>
        <p:spPr>
          <a:xfrm>
            <a:off x="3335727" y="274584"/>
            <a:ext cx="4673600" cy="826468"/>
          </a:xfrm>
          <a:prstGeom prst="rect">
            <a:avLst/>
          </a:prstGeom>
          <a:solidFill>
            <a:srgbClr val="ED7D31">
              <a:lumMod val="60000"/>
              <a:lumOff val="40000"/>
            </a:srgbClr>
          </a:solidFill>
        </p:spPr>
        <p:txBody>
          <a:bodyPr wrap="square" lIns="108807" tIns="54408" rIns="108807" bIns="54408">
            <a:spAutoFit/>
          </a:bodyPr>
          <a:lstStyle/>
          <a:p>
            <a:pPr marL="0" marR="0" lvl="0" indent="0" algn="ctr" defTabSz="408043" rtl="0" eaLnBrk="0" fontAlgn="auto" latinLnBrk="0" hangingPunct="0">
              <a:lnSpc>
                <a:spcPct val="100000"/>
              </a:lnSpc>
              <a:spcBef>
                <a:spcPts val="0"/>
              </a:spcBef>
              <a:spcAft>
                <a:spcPts val="0"/>
              </a:spcAft>
              <a:buClrTx/>
              <a:buSzTx/>
              <a:buFontTx/>
              <a:buNone/>
              <a:tabLst/>
              <a:defRPr/>
            </a:pP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Yêu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cầu</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cần</a:t>
            </a:r>
            <a:r>
              <a:rPr kumimoji="0" lang="en-US" altLang="zh-CN"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 </a:t>
            </a:r>
            <a:r>
              <a:rPr kumimoji="0" lang="en-US" altLang="zh-CN" sz="4700" b="1" i="0" u="none" strike="noStrike" kern="0" cap="none" spc="0" normalizeH="0" baseline="0" noProof="0" dirty="0" err="1">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rPr>
              <a:t>đạt</a:t>
            </a:r>
            <a:endParaRPr kumimoji="0" lang="zh-CN" altLang="en-US" sz="4700" b="1" i="0" u="none" strike="noStrike" kern="0" cap="none" spc="0" normalizeH="0" baseline="0" noProof="0" dirty="0">
              <a:ln>
                <a:noFill/>
              </a:ln>
              <a:solidFill>
                <a:srgbClr val="FF0000"/>
              </a:solidFill>
              <a:effectLst/>
              <a:uLnTx/>
              <a:uFillTx/>
              <a:latin typeface="Calibri" panose="020F0502020204030204"/>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35769221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032F79B-120B-44A9-9855-867871F93F11}"/>
              </a:ext>
            </a:extLst>
          </p:cNvPr>
          <p:cNvPicPr>
            <a:picLocks noChangeAspect="1"/>
          </p:cNvPicPr>
          <p:nvPr/>
        </p:nvPicPr>
        <p:blipFill rotWithShape="1">
          <a:blip r:embed="rId2">
            <a:extLst>
              <a:ext uri="{28A0092B-C50C-407E-A947-70E740481C1C}">
                <a14:useLocalDpi xmlns:a14="http://schemas.microsoft.com/office/drawing/2010/main" val="0"/>
              </a:ext>
            </a:extLst>
          </a:blip>
          <a:srcRect l="827" r="-1"/>
          <a:stretch/>
        </p:blipFill>
        <p:spPr>
          <a:xfrm>
            <a:off x="0" y="0"/>
            <a:ext cx="12192000" cy="6858000"/>
          </a:xfrm>
          <a:prstGeom prst="rect">
            <a:avLst/>
          </a:prstGeom>
        </p:spPr>
      </p:pic>
      <p:pic>
        <p:nvPicPr>
          <p:cNvPr id="18" name="图片 17">
            <a:extLst>
              <a:ext uri="{FF2B5EF4-FFF2-40B4-BE49-F238E27FC236}">
                <a16:creationId xmlns:a16="http://schemas.microsoft.com/office/drawing/2014/main" id="{37D7CD6F-2029-4CB2-9331-FF452DB8A2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9082601" y="-506248"/>
            <a:ext cx="2870200" cy="3477454"/>
          </a:xfrm>
          <a:prstGeom prst="rect">
            <a:avLst/>
          </a:prstGeom>
        </p:spPr>
      </p:pic>
      <p:pic>
        <p:nvPicPr>
          <p:cNvPr id="6" name="图片 5">
            <a:extLst>
              <a:ext uri="{FF2B5EF4-FFF2-40B4-BE49-F238E27FC236}">
                <a16:creationId xmlns:a16="http://schemas.microsoft.com/office/drawing/2014/main" id="{FDD62142-1B72-41B2-908A-3CA6B6EF98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8954"/>
            <a:ext cx="12207919" cy="6866955"/>
          </a:xfrm>
          <a:prstGeom prst="rect">
            <a:avLst/>
          </a:prstGeom>
        </p:spPr>
      </p:pic>
      <p:pic>
        <p:nvPicPr>
          <p:cNvPr id="3" name="图片 2">
            <a:extLst>
              <a:ext uri="{FF2B5EF4-FFF2-40B4-BE49-F238E27FC236}">
                <a16:creationId xmlns:a16="http://schemas.microsoft.com/office/drawing/2014/main" id="{EE4BFFCF-2EAB-47FE-BB15-FEF18B0210B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5" t="8591" r="69242" b="40741"/>
          <a:stretch/>
        </p:blipFill>
        <p:spPr>
          <a:xfrm>
            <a:off x="1491985" y="346186"/>
            <a:ext cx="2549926" cy="2462428"/>
          </a:xfrm>
          <a:prstGeom prst="rect">
            <a:avLst/>
          </a:prstGeom>
        </p:spPr>
      </p:pic>
      <p:pic>
        <p:nvPicPr>
          <p:cNvPr id="47" name="图片 46">
            <a:extLst>
              <a:ext uri="{FF2B5EF4-FFF2-40B4-BE49-F238E27FC236}">
                <a16:creationId xmlns:a16="http://schemas.microsoft.com/office/drawing/2014/main" id="{2A5E1603-D41E-466E-BFCA-ED1AB7081D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353" r="11950" b="29574"/>
          <a:stretch/>
        </p:blipFill>
        <p:spPr>
          <a:xfrm>
            <a:off x="133146" y="1396550"/>
            <a:ext cx="2870200" cy="3477454"/>
          </a:xfrm>
          <a:prstGeom prst="rect">
            <a:avLst/>
          </a:prstGeom>
        </p:spPr>
      </p:pic>
      <p:pic>
        <p:nvPicPr>
          <p:cNvPr id="4" name="图片 3">
            <a:extLst>
              <a:ext uri="{FF2B5EF4-FFF2-40B4-BE49-F238E27FC236}">
                <a16:creationId xmlns:a16="http://schemas.microsoft.com/office/drawing/2014/main" id="{92612493-5B66-4617-9C8D-FE9E20B3EE3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582" b="18913"/>
          <a:stretch/>
        </p:blipFill>
        <p:spPr>
          <a:xfrm>
            <a:off x="5937971" y="3273545"/>
            <a:ext cx="5789243" cy="3560638"/>
          </a:xfrm>
          <a:prstGeom prst="rect">
            <a:avLst/>
          </a:prstGeom>
        </p:spPr>
      </p:pic>
      <p:pic>
        <p:nvPicPr>
          <p:cNvPr id="8" name="Picture 7">
            <a:extLst>
              <a:ext uri="{FF2B5EF4-FFF2-40B4-BE49-F238E27FC236}">
                <a16:creationId xmlns:a16="http://schemas.microsoft.com/office/drawing/2014/main" id="{312D5906-4868-1CCC-089A-F4AB1C4C3424}"/>
              </a:ext>
            </a:extLst>
          </p:cNvPr>
          <p:cNvPicPr>
            <a:picLocks noChangeAspect="1"/>
          </p:cNvPicPr>
          <p:nvPr/>
        </p:nvPicPr>
        <p:blipFill>
          <a:blip r:embed="rId7"/>
          <a:stretch>
            <a:fillRect/>
          </a:stretch>
        </p:blipFill>
        <p:spPr>
          <a:xfrm>
            <a:off x="2321198" y="988782"/>
            <a:ext cx="10907447" cy="2334278"/>
          </a:xfrm>
          <a:prstGeom prst="rect">
            <a:avLst/>
          </a:prstGeom>
        </p:spPr>
      </p:pic>
    </p:spTree>
    <p:extLst>
      <p:ext uri="{BB962C8B-B14F-4D97-AF65-F5344CB8AC3E}">
        <p14:creationId xmlns:p14="http://schemas.microsoft.com/office/powerpoint/2010/main" val="25358845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698</Words>
  <Application>Microsoft Office PowerPoint</Application>
  <PresentationFormat>Widescreen</PresentationFormat>
  <Paragraphs>83</Paragraphs>
  <Slides>20</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vt:i4>
      </vt:variant>
    </vt:vector>
  </HeadingPairs>
  <TitlesOfParts>
    <vt:vector size="27" baseType="lpstr">
      <vt:lpstr>等线</vt:lpstr>
      <vt:lpstr>#9Slide03 AllRoundGothic</vt:lpstr>
      <vt:lpstr>Arial</vt:lpstr>
      <vt:lpstr>Calibri</vt:lpstr>
      <vt:lpstr>Cambria</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thuy nguyen</cp:lastModifiedBy>
  <cp:revision>35</cp:revision>
  <dcterms:created xsi:type="dcterms:W3CDTF">2023-12-08T09:56:58Z</dcterms:created>
  <dcterms:modified xsi:type="dcterms:W3CDTF">2024-02-26T03:11:45Z</dcterms:modified>
</cp:coreProperties>
</file>