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8"/>
  </p:notesMasterIdLst>
  <p:sldIdLst>
    <p:sldId id="256" r:id="rId2"/>
    <p:sldId id="258" r:id="rId3"/>
    <p:sldId id="259" r:id="rId4"/>
    <p:sldId id="293" r:id="rId5"/>
    <p:sldId id="260" r:id="rId6"/>
    <p:sldId id="261" r:id="rId7"/>
    <p:sldId id="294" r:id="rId8"/>
    <p:sldId id="295" r:id="rId9"/>
    <p:sldId id="296" r:id="rId10"/>
    <p:sldId id="297" r:id="rId11"/>
    <p:sldId id="298" r:id="rId12"/>
    <p:sldId id="262" r:id="rId13"/>
    <p:sldId id="299" r:id="rId14"/>
    <p:sldId id="300" r:id="rId15"/>
    <p:sldId id="302" r:id="rId16"/>
    <p:sldId id="290" r:id="rId17"/>
  </p:sldIdLst>
  <p:sldSz cx="9144000" cy="5143500" type="screen16x9"/>
  <p:notesSz cx="6858000" cy="9144000"/>
  <p:embeddedFontLst>
    <p:embeddedFont>
      <p:font typeface="Life Savers ExtraBold" panose="020B0604020202020204" charset="0"/>
      <p:bold r:id="rId19"/>
    </p:embeddedFont>
    <p:embeddedFont>
      <p:font typeface="UTM Guanine" panose="02040603050506020204" pitchFamily="18" charset="0"/>
      <p:regular r:id="rId20"/>
    </p:embeddedFont>
    <p:embeddedFont>
      <p:font typeface="Gothic A1" panose="020B0604020202020204" charset="-127"/>
      <p:regular r:id="rId21"/>
      <p:bold r:id="rId22"/>
    </p:embeddedFont>
    <p:embeddedFont>
      <p:font typeface="微软雅黑" panose="020B0503020204020204" pitchFamily="34" charset="-122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34BB6D-5AA6-4EA8-AB74-A02AFF0F56C4}">
  <a:tblStyle styleId="{1034BB6D-5AA6-4EA8-AB74-A02AFF0F56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63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54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3d294e98b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03d294e98b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062db063de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062db063de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5242b838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5242b838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5242b83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05242b838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057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22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3d294e98b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3d294e98b_0_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95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5242b838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5242b838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10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80575" y="1460738"/>
            <a:ext cx="6982800" cy="15978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570950" y="3332363"/>
            <a:ext cx="4002000" cy="25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2_1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/>
          <p:nvPr/>
        </p:nvSpPr>
        <p:spPr>
          <a:xfrm flipH="1"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8"/>
          <p:cNvSpPr/>
          <p:nvPr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/>
          <p:nvPr/>
        </p:nvSpPr>
        <p:spPr>
          <a:xfrm flipH="1">
            <a:off x="417156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938912" y="2517050"/>
            <a:ext cx="2347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816537" y="3400488"/>
            <a:ext cx="2592000" cy="4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451487" y="1505513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 userDrawn="1"/>
        </p:nvSpPr>
        <p:spPr>
          <a:xfrm flipH="1"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 cap="flat" cmpd="sng">
            <a:solidFill>
              <a:schemeClr val="accent1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 flipH="1"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 flipH="1"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/>
          <p:nvPr/>
        </p:nvSpPr>
        <p:spPr>
          <a:xfrm flipH="1">
            <a:off x="1080534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758563" y="1423975"/>
            <a:ext cx="3682200" cy="1215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63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758563" y="2803075"/>
            <a:ext cx="3682200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2"/>
          </p:nvPr>
        </p:nvSpPr>
        <p:spPr>
          <a:xfrm>
            <a:off x="211811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5"/>
          </p:nvPr>
        </p:nvSpPr>
        <p:spPr>
          <a:xfrm>
            <a:off x="211811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6" hasCustomPrompt="1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5852063" y="20313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Life Savers ExtraBold"/>
              <a:buNone/>
              <a:defRPr sz="220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4"/>
          </p:nvPr>
        </p:nvSpPr>
        <p:spPr>
          <a:xfrm>
            <a:off x="5852063" y="3476450"/>
            <a:ext cx="2348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5" hasCustomPrompt="1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993818" y="684488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993818" y="684463"/>
            <a:ext cx="7156358" cy="3774534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1080575" y="806800"/>
            <a:ext cx="6982885" cy="3571315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ctrTitle"/>
          </p:nvPr>
        </p:nvSpPr>
        <p:spPr>
          <a:xfrm>
            <a:off x="1080600" y="1202574"/>
            <a:ext cx="6982800" cy="828600"/>
          </a:xfrm>
          <a:prstGeom prst="rect">
            <a:avLst/>
          </a:prstGeom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subTitle" idx="1"/>
          </p:nvPr>
        </p:nvSpPr>
        <p:spPr>
          <a:xfrm>
            <a:off x="2454900" y="2287325"/>
            <a:ext cx="4234200" cy="75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2"/>
          </p:nvPr>
        </p:nvSpPr>
        <p:spPr>
          <a:xfrm>
            <a:off x="2454900" y="1936950"/>
            <a:ext cx="4234200" cy="255000"/>
          </a:xfrm>
          <a:prstGeom prst="rect">
            <a:avLst/>
          </a:prstGeom>
          <a:effectLst>
            <a:outerShdw dist="19050" dir="5400000" algn="bl" rotWithShape="0">
              <a:schemeClr val="lt1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ife Savers ExtraBold"/>
              <a:buNone/>
              <a:defRPr sz="180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fe Savers ExtraBold"/>
              <a:buNone/>
              <a:defRPr sz="1800">
                <a:solidFill>
                  <a:schemeClr val="l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2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/>
          <p:nvPr/>
        </p:nvSpPr>
        <p:spPr>
          <a:xfrm>
            <a:off x="314050" y="32595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solidFill>
            <a:schemeClr val="dk2"/>
          </a:solidFill>
          <a:ln w="2286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14050" y="325925"/>
            <a:ext cx="8516019" cy="4491656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17294" y="420150"/>
            <a:ext cx="8309669" cy="4301138"/>
          </a:xfrm>
          <a:custGeom>
            <a:avLst/>
            <a:gdLst/>
            <a:ahLst/>
            <a:cxnLst/>
            <a:rect l="l" t="t" r="r" b="b"/>
            <a:pathLst>
              <a:path w="57680" h="30422" extrusionOk="0">
                <a:moveTo>
                  <a:pt x="53059" y="1"/>
                </a:moveTo>
                <a:cubicBezTo>
                  <a:pt x="41243" y="1"/>
                  <a:pt x="22843" y="668"/>
                  <a:pt x="4593" y="1664"/>
                </a:cubicBezTo>
                <a:cubicBezTo>
                  <a:pt x="2072" y="1813"/>
                  <a:pt x="1" y="3735"/>
                  <a:pt x="1" y="6256"/>
                </a:cubicBezTo>
                <a:cubicBezTo>
                  <a:pt x="1" y="11122"/>
                  <a:pt x="314" y="18864"/>
                  <a:pt x="955" y="24942"/>
                </a:cubicBezTo>
                <a:cubicBezTo>
                  <a:pt x="1227" y="27450"/>
                  <a:pt x="3026" y="29344"/>
                  <a:pt x="5534" y="29535"/>
                </a:cubicBezTo>
                <a:cubicBezTo>
                  <a:pt x="14742" y="30193"/>
                  <a:pt x="28903" y="30421"/>
                  <a:pt x="40503" y="30421"/>
                </a:cubicBezTo>
                <a:cubicBezTo>
                  <a:pt x="44750" y="30421"/>
                  <a:pt x="48654" y="30391"/>
                  <a:pt x="51846" y="30340"/>
                </a:cubicBezTo>
                <a:cubicBezTo>
                  <a:pt x="54367" y="30298"/>
                  <a:pt x="56153" y="28254"/>
                  <a:pt x="56439" y="25746"/>
                </a:cubicBezTo>
                <a:cubicBezTo>
                  <a:pt x="56835" y="22080"/>
                  <a:pt x="57543" y="11531"/>
                  <a:pt x="57638" y="4580"/>
                </a:cubicBezTo>
                <a:cubicBezTo>
                  <a:pt x="57680" y="2072"/>
                  <a:pt x="55581" y="1"/>
                  <a:pt x="53059" y="1"/>
                </a:cubicBezTo>
                <a:close/>
              </a:path>
            </a:pathLst>
          </a:cu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●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○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thic A1"/>
              <a:buChar char="■"/>
              <a:defRPr sz="1600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5F0584-2962-44A8-80CC-F32921BE757C}"/>
              </a:ext>
            </a:extLst>
          </p:cNvPr>
          <p:cNvGrpSpPr/>
          <p:nvPr userDrawn="1"/>
        </p:nvGrpSpPr>
        <p:grpSpPr>
          <a:xfrm>
            <a:off x="-3360419" y="-1066801"/>
            <a:ext cx="16436339" cy="8337317"/>
            <a:chOff x="-4152899" y="-1004803"/>
            <a:chExt cx="19907250" cy="96774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2F342F-0789-478A-A3D5-2E49E7FA7F6C}"/>
                </a:ext>
              </a:extLst>
            </p:cNvPr>
            <p:cNvSpPr>
              <a:spLocks noChangeAspect="1"/>
            </p:cNvSpPr>
            <p:nvPr userDrawn="1">
              <p:custDataLst>
                <p:tags r:id="rId12"/>
              </p:custDataLst>
            </p:nvPr>
          </p:nvSpPr>
          <p:spPr>
            <a:xfrm>
              <a:off x="-4152899" y="7643897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66ACB2-8786-43AA-A48A-6D5F9259D503}"/>
                </a:ext>
              </a:extLst>
            </p:cNvPr>
            <p:cNvSpPr>
              <a:spLocks noChangeAspect="1"/>
            </p:cNvSpPr>
            <p:nvPr userDrawn="1">
              <p:custDataLst>
                <p:tags r:id="rId13"/>
              </p:custDataLst>
            </p:nvPr>
          </p:nvSpPr>
          <p:spPr>
            <a:xfrm>
              <a:off x="14725651" y="-1004803"/>
              <a:ext cx="1028700" cy="1028700"/>
            </a:xfrm>
            <a:prstGeom prst="ellipse">
              <a:avLst/>
            </a:prstGeom>
            <a:blipFill dpi="0" rotWithShape="0">
              <a:blip r:embed="rId1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7238250" y="142925"/>
            <a:ext cx="1402434" cy="143775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7354713" y="262350"/>
            <a:ext cx="1169475" cy="119892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1660635" y="1191790"/>
            <a:ext cx="5728138" cy="4458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32"/>
          <p:cNvSpPr txBox="1"/>
          <p:nvPr/>
        </p:nvSpPr>
        <p:spPr>
          <a:xfrm>
            <a:off x="7354738" y="609350"/>
            <a:ext cx="11694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Tuần</a:t>
            </a:r>
            <a:r>
              <a:rPr lang="en-US" sz="1800" dirty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rPr>
              <a:t> 22</a:t>
            </a:r>
            <a:endParaRPr lang="en-US" sz="100" dirty="0">
              <a:solidFill>
                <a:schemeClr val="dk2"/>
              </a:solidFill>
            </a:endParaRPr>
          </a:p>
        </p:txBody>
      </p:sp>
      <p:cxnSp>
        <p:nvCxnSpPr>
          <p:cNvPr id="229" name="Google Shape;229;p32"/>
          <p:cNvCxnSpPr/>
          <p:nvPr/>
        </p:nvCxnSpPr>
        <p:spPr>
          <a:xfrm>
            <a:off x="1393800" y="3045650"/>
            <a:ext cx="635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>
          <a:xfrm>
            <a:off x="1912883" y="1145628"/>
            <a:ext cx="5402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LỚP 5</a:t>
            </a:r>
            <a:endParaRPr lang="en-US" sz="32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9310" y="1986454"/>
            <a:ext cx="5507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QUAN HỆ TỪ                   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6421094-4BAE-4B11-BB3D-7112142BEBDC}"/>
              </a:ext>
            </a:extLst>
          </p:cNvPr>
          <p:cNvSpPr txBox="1"/>
          <p:nvPr/>
        </p:nvSpPr>
        <p:spPr>
          <a:xfrm>
            <a:off x="1485900" y="905006"/>
            <a:ext cx="6505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mối quan hệ tương phản giữa hai vế câu ghép, </a:t>
            </a:r>
          </a:p>
          <a:p>
            <a:pPr algn="ctr" eaLnBrk="0" hangingPunct="0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nối chúng bằng:</a:t>
            </a:r>
            <a:r>
              <a:rPr lang="en-US" sz="2000" b="1" i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000" b="1" i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11353C-94B2-4F5B-94E9-0D5CF7B9E639}"/>
              </a:ext>
            </a:extLst>
          </p:cNvPr>
          <p:cNvSpPr txBox="1"/>
          <p:nvPr/>
        </p:nvSpPr>
        <p:spPr>
          <a:xfrm>
            <a:off x="5207977" y="2571750"/>
            <a:ext cx="231457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chemeClr val="bg1">
                    <a:lumMod val="10000"/>
                  </a:schemeClr>
                </a:solidFill>
              </a:rPr>
              <a:t>MỘT CẶP QUAN HỆ TỪ </a:t>
            </a:r>
            <a:endParaRPr lang="en-US" b="1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A89F10-F618-4118-8458-2D16D4C46F58}"/>
              </a:ext>
            </a:extLst>
          </p:cNvPr>
          <p:cNvSpPr txBox="1"/>
          <p:nvPr/>
        </p:nvSpPr>
        <p:spPr>
          <a:xfrm>
            <a:off x="1255102" y="2571751"/>
            <a:ext cx="197167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10000"/>
                  </a:schemeClr>
                </a:solidFill>
                <a:cs typeface="Times New Roman" panose="02020603050405020304" pitchFamily="18" charset="0"/>
              </a:rPr>
              <a:t> MỘT QUAN HỆ TỪ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417676-C140-4BC7-B09D-CB6B47319D40}"/>
              </a:ext>
            </a:extLst>
          </p:cNvPr>
          <p:cNvSpPr txBox="1"/>
          <p:nvPr/>
        </p:nvSpPr>
        <p:spPr>
          <a:xfrm>
            <a:off x="5494132" y="4232530"/>
            <a:ext cx="1799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dù … nhưng…</a:t>
            </a:r>
            <a:endParaRPr lang="en-US" sz="1800" b="1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9C058-838C-4AE0-BDB1-229E29B729B3}"/>
              </a:ext>
            </a:extLst>
          </p:cNvPr>
          <p:cNvSpPr txBox="1"/>
          <p:nvPr/>
        </p:nvSpPr>
        <p:spPr>
          <a:xfrm>
            <a:off x="5494132" y="3310416"/>
            <a:ext cx="172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tuy … nhưng… </a:t>
            </a:r>
            <a:endParaRPr lang="en-US" sz="1800" b="1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01226-09F4-4169-847B-FC7175B96B7A}"/>
              </a:ext>
            </a:extLst>
          </p:cNvPr>
          <p:cNvSpPr txBox="1"/>
          <p:nvPr/>
        </p:nvSpPr>
        <p:spPr>
          <a:xfrm>
            <a:off x="5494132" y="3771473"/>
            <a:ext cx="2889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>
                <a:latin typeface="+mj-lt"/>
              </a:rPr>
              <a:t>mặc dù … nhưng…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AFE27-4501-4D7E-BBD2-C4358287F0EF}"/>
              </a:ext>
            </a:extLst>
          </p:cNvPr>
          <p:cNvSpPr txBox="1"/>
          <p:nvPr/>
        </p:nvSpPr>
        <p:spPr>
          <a:xfrm>
            <a:off x="1340423" y="3186698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tuy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31818C-C0B4-4536-935E-4FC29DECBFA7}"/>
              </a:ext>
            </a:extLst>
          </p:cNvPr>
          <p:cNvSpPr txBox="1"/>
          <p:nvPr/>
        </p:nvSpPr>
        <p:spPr>
          <a:xfrm>
            <a:off x="1340423" y="3555827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EAA789-ABC8-4B1A-A2F8-E3C0CBD94587}"/>
              </a:ext>
            </a:extLst>
          </p:cNvPr>
          <p:cNvSpPr txBox="1"/>
          <p:nvPr/>
        </p:nvSpPr>
        <p:spPr>
          <a:xfrm>
            <a:off x="1340423" y="3924956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dù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EEBF30-271F-4EB5-925B-B9882B16603F}"/>
              </a:ext>
            </a:extLst>
          </p:cNvPr>
          <p:cNvSpPr txBox="1"/>
          <p:nvPr/>
        </p:nvSpPr>
        <p:spPr>
          <a:xfrm>
            <a:off x="1340423" y="4294085"/>
            <a:ext cx="1391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1">
            <a:extLst>
              <a:ext uri="{FF2B5EF4-FFF2-40B4-BE49-F238E27FC236}">
                <a16:creationId xmlns:a16="http://schemas.microsoft.com/office/drawing/2014/main" id="{CD8A3440-CD68-4DD2-BB90-D23D12981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98413" y="1627875"/>
            <a:ext cx="956603" cy="707886"/>
          </a:xfrm>
          <a:prstGeom prst="rect">
            <a:avLst/>
          </a:prstGeom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id="{DB62C141-6668-49F5-8C40-6E7DDD80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5710684" y="1648420"/>
            <a:ext cx="956603" cy="707886"/>
          </a:xfrm>
          <a:prstGeom prst="rect">
            <a:avLst/>
          </a:prstGeom>
        </p:spPr>
      </p:pic>
      <p:pic>
        <p:nvPicPr>
          <p:cNvPr id="37" name="Google Shape;546;p44">
            <a:extLst>
              <a:ext uri="{FF2B5EF4-FFF2-40B4-BE49-F238E27FC236}">
                <a16:creationId xmlns:a16="http://schemas.microsoft.com/office/drawing/2014/main" id="{A07A37E0-5E38-49DD-A87C-F4F6E938914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5983" y="2297064"/>
            <a:ext cx="2067802" cy="251752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</p:spTree>
    <p:extLst>
      <p:ext uri="{BB962C8B-B14F-4D97-AF65-F5344CB8AC3E}">
        <p14:creationId xmlns:p14="http://schemas.microsoft.com/office/powerpoint/2010/main" val="29767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2" grpId="0"/>
      <p:bldP spid="24" grpId="0"/>
      <p:bldP spid="26" grpId="0"/>
      <p:bldP spid="28" grpId="0"/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582;p48">
            <a:extLst>
              <a:ext uri="{FF2B5EF4-FFF2-40B4-BE49-F238E27FC236}">
                <a16:creationId xmlns:a16="http://schemas.microsoft.com/office/drawing/2014/main" id="{6841D0F1-9170-4E92-A6B5-E9162AF7ED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265" y="663721"/>
            <a:ext cx="2370251" cy="3227576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12441-502E-4BBE-BFCF-926AF95A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048" y="2721004"/>
            <a:ext cx="3548180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title" idx="4294967295"/>
          </p:nvPr>
        </p:nvSpPr>
        <p:spPr>
          <a:xfrm>
            <a:off x="1347436" y="1012924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của các câu ghép sau: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0" name="Google Shape;310;p38"/>
          <p:cNvCxnSpPr/>
          <p:nvPr/>
        </p:nvCxnSpPr>
        <p:spPr>
          <a:xfrm>
            <a:off x="1812436" y="146368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3E7A537-6784-4CA9-80D7-7ACA805D8275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31E92E61-0916-45BE-8D8E-0E301859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6" y="1674388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</a:t>
            </a:r>
            <a:r>
              <a:rPr lang="en-US" sz="2000" b="1" dirty="0">
                <a:latin typeface="Arial" charset="0"/>
              </a:rPr>
              <a:t>) </a:t>
            </a:r>
            <a:r>
              <a:rPr lang="en-US" sz="2000" b="1" dirty="0" err="1">
                <a:latin typeface="Arial" charset="0"/>
              </a:rPr>
              <a:t>Mặc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dù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giặc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Tây</a:t>
            </a:r>
            <a:r>
              <a:rPr lang="en-US" sz="2000" b="1" i="1" dirty="0">
                <a:latin typeface="Arial" charset="0"/>
              </a:rPr>
              <a:t> hung </a:t>
            </a:r>
            <a:r>
              <a:rPr lang="en-US" sz="2000" b="1" i="1" dirty="0" err="1">
                <a:latin typeface="Arial" charset="0"/>
              </a:rPr>
              <a:t>tàn</a:t>
            </a:r>
            <a:r>
              <a:rPr lang="en-US" sz="2000" b="1" i="1" dirty="0">
                <a:latin typeface="Arial" charset="0"/>
              </a:rPr>
              <a:t>   </a:t>
            </a:r>
            <a:r>
              <a:rPr lang="en-US" sz="2000" b="1" dirty="0" err="1">
                <a:latin typeface="Arial" charset="0"/>
              </a:rPr>
              <a:t>nhưng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chúng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không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thể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ngăn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cản</a:t>
            </a:r>
            <a:endParaRPr lang="en-US" sz="2000" b="1" i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latin typeface="Arial" charset="0"/>
              </a:rPr>
              <a:t>các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cháu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học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tập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vui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tươi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đoàn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kết</a:t>
            </a:r>
            <a:r>
              <a:rPr lang="en-US" sz="2000" b="1" i="1" dirty="0">
                <a:latin typeface="Arial" charset="0"/>
              </a:rPr>
              <a:t>, </a:t>
            </a:r>
            <a:r>
              <a:rPr lang="en-US" sz="2000" b="1" i="1" dirty="0" err="1">
                <a:latin typeface="Arial" charset="0"/>
              </a:rPr>
              <a:t>tiến</a:t>
            </a:r>
            <a:r>
              <a:rPr lang="en-US" sz="2000" b="1" i="1" dirty="0">
                <a:latin typeface="Arial" charset="0"/>
              </a:rPr>
              <a:t> </a:t>
            </a:r>
            <a:r>
              <a:rPr lang="en-US" sz="2000" b="1" i="1" dirty="0" err="1">
                <a:latin typeface="Arial" charset="0"/>
              </a:rPr>
              <a:t>bộ</a:t>
            </a:r>
            <a:r>
              <a:rPr lang="en-US" sz="2000" b="1" dirty="0">
                <a:latin typeface="Arial" charset="0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    </a:t>
            </a:r>
            <a:r>
              <a:rPr lang="en-US" sz="1800" b="1" dirty="0">
                <a:latin typeface="Arial" charset="0"/>
              </a:rPr>
              <a:t>HỒ CHÍ MINH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b) </a:t>
            </a:r>
            <a:r>
              <a:rPr lang="en-US" sz="2000" b="1" dirty="0" err="1">
                <a:latin typeface="Arial" charset="0"/>
              </a:rPr>
              <a:t>Tuy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rét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vẫn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kéo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dài</a:t>
            </a:r>
            <a:r>
              <a:rPr lang="en-US" sz="2000" b="1" dirty="0">
                <a:latin typeface="Arial" charset="0"/>
              </a:rPr>
              <a:t>,   </a:t>
            </a:r>
            <a:r>
              <a:rPr lang="en-US" sz="2000" b="1" dirty="0" err="1">
                <a:latin typeface="Arial" charset="0"/>
              </a:rPr>
              <a:t>mùa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xuân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đã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đến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bên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bờ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sông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b="1" dirty="0" err="1">
                <a:latin typeface="Arial" charset="0"/>
              </a:rPr>
              <a:t>Lương</a:t>
            </a:r>
            <a:r>
              <a:rPr lang="en-US" sz="2000" b="1" dirty="0">
                <a:latin typeface="Arial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en-US" sz="2000" b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</a:t>
            </a:r>
            <a:r>
              <a:rPr lang="en-US" sz="1800" b="1" dirty="0">
                <a:latin typeface="Arial" charset="0"/>
              </a:rPr>
              <a:t>NGUYỄN ĐÌNH THI</a:t>
            </a:r>
            <a:endParaRPr lang="en-US" sz="2000" b="1" dirty="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                                                                                                                  </a:t>
            </a:r>
            <a:endParaRPr lang="en-US" sz="1800" b="1" dirty="0">
              <a:latin typeface="Arial" charset="0"/>
            </a:endParaRP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F5FDF54A-8965-4816-9ED9-161EA858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673" y="1496797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/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31289ACD-5927-4386-B370-1D0DEEC46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1036" y="2063491"/>
            <a:ext cx="24384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906659E9-0902-4344-8F11-76610469E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73" y="2018715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  <a:latin typeface="Arial" charset="0"/>
              </a:rPr>
              <a:t>                    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C                 V                                 C                                             </a:t>
            </a:r>
          </a:p>
          <a:p>
            <a:pPr eaLnBrk="0" hangingPunct="0">
              <a:spcBef>
                <a:spcPct val="50000"/>
              </a:spcBef>
            </a:pPr>
            <a:endParaRPr lang="en-US" sz="1800">
              <a:solidFill>
                <a:srgbClr val="FF00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chemeClr val="folHlink"/>
                </a:solidFill>
                <a:latin typeface="Arial" charset="0"/>
              </a:rPr>
              <a:t>        </a:t>
            </a:r>
          </a:p>
        </p:txBody>
      </p:sp>
      <p:sp>
        <p:nvSpPr>
          <p:cNvPr id="41" name="Line 7">
            <a:extLst>
              <a:ext uri="{FF2B5EF4-FFF2-40B4-BE49-F238E27FC236}">
                <a16:creationId xmlns:a16="http://schemas.microsoft.com/office/drawing/2014/main" id="{AC5AD807-0910-4EAF-AB31-2FD7F0E33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0936" y="2063491"/>
            <a:ext cx="762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8">
            <a:extLst>
              <a:ext uri="{FF2B5EF4-FFF2-40B4-BE49-F238E27FC236}">
                <a16:creationId xmlns:a16="http://schemas.microsoft.com/office/drawing/2014/main" id="{297F4751-9D55-4CC4-B33C-80873809A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2436" y="2055388"/>
            <a:ext cx="990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9">
            <a:extLst>
              <a:ext uri="{FF2B5EF4-FFF2-40B4-BE49-F238E27FC236}">
                <a16:creationId xmlns:a16="http://schemas.microsoft.com/office/drawing/2014/main" id="{E8AE1378-336E-434C-9012-1B7CD23C7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4636" y="2042081"/>
            <a:ext cx="9906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0">
            <a:extLst>
              <a:ext uri="{FF2B5EF4-FFF2-40B4-BE49-F238E27FC236}">
                <a16:creationId xmlns:a16="http://schemas.microsoft.com/office/drawing/2014/main" id="{CB7866E8-E7C8-4CEE-983F-63B58AA86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860" y="2523877"/>
            <a:ext cx="5244133" cy="2961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11">
            <a:extLst>
              <a:ext uri="{FF2B5EF4-FFF2-40B4-BE49-F238E27FC236}">
                <a16:creationId xmlns:a16="http://schemas.microsoft.com/office/drawing/2014/main" id="{F7C69F0E-865D-40E3-A553-E07A4C64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908" y="250495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98C37490-EF97-4C52-9F4D-E4D3B1274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59" y="166011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Mặc dù</a:t>
            </a:r>
            <a:r>
              <a:rPr lang="en-US" sz="2000" b="1" dirty="0">
                <a:latin typeface="Arial" charset="0"/>
              </a:rPr>
              <a:t>                                   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nhưng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0390B9B9-4D1E-40F2-AB6C-56B5E6E08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336" y="3045988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Tuy</a:t>
            </a: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id="{63BC0882-B5EE-41D9-B705-4D63223CA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436" y="3655588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49" name="Line 15">
            <a:extLst>
              <a:ext uri="{FF2B5EF4-FFF2-40B4-BE49-F238E27FC236}">
                <a16:creationId xmlns:a16="http://schemas.microsoft.com/office/drawing/2014/main" id="{7C0AD30D-6C6B-4F8F-9C3D-F8472A2BE8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28336" y="3422179"/>
            <a:ext cx="1371600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16">
            <a:extLst>
              <a:ext uri="{FF2B5EF4-FFF2-40B4-BE49-F238E27FC236}">
                <a16:creationId xmlns:a16="http://schemas.microsoft.com/office/drawing/2014/main" id="{D76EAF73-13D9-44E1-B105-D7C6E3D9C7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1875" y="3422179"/>
            <a:ext cx="1157161" cy="1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17">
            <a:extLst>
              <a:ext uri="{FF2B5EF4-FFF2-40B4-BE49-F238E27FC236}">
                <a16:creationId xmlns:a16="http://schemas.microsoft.com/office/drawing/2014/main" id="{DAC104F7-5E7C-4E63-A735-BA6CB09941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5404" y="3426987"/>
            <a:ext cx="3360749" cy="7815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DE9863FF-E6F5-4200-AF12-0413900059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8139" y="3430894"/>
            <a:ext cx="304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id="{8576F196-92E6-4DE5-9855-CD3A4278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472" y="3454769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" charset="0"/>
              </a:rPr>
              <a:t>C            V                          C                               V   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369C3876-814A-4D15-8018-E7B48E7EF0B9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85562" y="2901595"/>
            <a:ext cx="2148659" cy="7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folHlink"/>
                </a:solidFill>
                <a:latin typeface="Arial" charset="0"/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9" grpId="0" animBg="1"/>
      <p:bldP spid="50" grpId="0" animBg="1"/>
      <p:bldP spid="51" grpId="0" animBg="1"/>
      <p:bldP spid="52" grpId="0" animBg="1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Thêm một vế câu vào chỗ trống để tạo thành câu</a:t>
            </a:r>
            <a:r>
              <a:rPr lang="en-US">
                <a:latin typeface="+mj-lt"/>
              </a:rPr>
              <a:t> </a:t>
            </a:r>
            <a:r>
              <a:rPr lang="vi-VN">
                <a:latin typeface="+mj-lt"/>
              </a:rPr>
              <a:t>ghép chỉ quan hệ tương phản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72C56-B427-4396-B622-A31CED69D472}"/>
              </a:ext>
            </a:extLst>
          </p:cNvPr>
          <p:cNvSpPr txBox="1"/>
          <p:nvPr/>
        </p:nvSpPr>
        <p:spPr>
          <a:xfrm>
            <a:off x="826857" y="1869852"/>
            <a:ext cx="75927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a) Tuy hạn hán kéo dài ...........................................................................</a:t>
            </a:r>
          </a:p>
          <a:p>
            <a:pPr marL="342900" indent="-342900" algn="just" eaLnBrk="0" hangingPunct="0"/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</a:t>
            </a:r>
          </a:p>
          <a:p>
            <a:pPr marL="342900" indent="-342900" algn="just" eaLnBrk="0" hangingPunct="0"/>
            <a:endParaRPr 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/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......................................................... nhưng các bác nông dân vẫn miệt mài trên đồng ruộng.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DE1729C-A152-426D-AA43-5E4167CC1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0982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nhưng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cây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cối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trong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vườn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em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vẫn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BD98F1BB-AEFC-483C-88A9-EF6D12E4F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57" y="2396045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vẫn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xanh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tươi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.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433B890-CE00-4657-8B65-A6C8EC9FD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654" y="3027573"/>
            <a:ext cx="59333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Mặc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dù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mặt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trời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đã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đứng</a:t>
            </a: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charset="0"/>
              </a:rPr>
              <a:t>bóng</a:t>
            </a:r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77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Thêm một vế câu vào chỗ trống để tạo thành câu</a:t>
            </a:r>
            <a:r>
              <a:rPr lang="en-US">
                <a:latin typeface="+mj-lt"/>
              </a:rPr>
              <a:t> </a:t>
            </a:r>
            <a:r>
              <a:rPr lang="vi-VN">
                <a:latin typeface="+mj-lt"/>
              </a:rPr>
              <a:t>ghép chỉ quan hệ tương phản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E4BC4-5814-4C71-AA18-D90801CA6714}"/>
              </a:ext>
            </a:extLst>
          </p:cNvPr>
          <p:cNvSpPr txBox="1"/>
          <p:nvPr/>
        </p:nvSpPr>
        <p:spPr>
          <a:xfrm>
            <a:off x="826858" y="1509406"/>
            <a:ext cx="60985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1" i="0" dirty="0">
                <a:solidFill>
                  <a:srgbClr val="000000"/>
                </a:solidFill>
                <a:effectLst/>
                <a:latin typeface="+mj-lt"/>
              </a:rPr>
              <a:t>Chủ ngữ ở đâu ?</a:t>
            </a:r>
            <a:endParaRPr lang="vi-VN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Cô giáo viết lên bảng một câu ghép:</a:t>
            </a:r>
          </a:p>
          <a:p>
            <a:pPr algn="l"/>
            <a:r>
              <a:rPr lang="en-US" sz="2200" dirty="0">
                <a:latin typeface="+mj-lt"/>
              </a:rPr>
              <a:t>“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 nhưng cuối cùng hắn vẫn phải đưa hai tay vào còng số 8.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”</a:t>
            </a:r>
            <a:endParaRPr lang="vi-VN" sz="22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Rồi cô hỏi: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-  Em nào cho cô biết chủ ngữ của câu trên ở đâu?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Hùng nhanh nhảu:</a:t>
            </a:r>
          </a:p>
          <a:p>
            <a:pPr algn="l"/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-  Thưa cô, chủ ngữ đang ở trong nhà giam ạ.</a:t>
            </a:r>
          </a:p>
          <a:p>
            <a:pPr algn="r"/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PHẠM </a:t>
            </a:r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</a:rPr>
              <a:t>H</a:t>
            </a:r>
            <a:r>
              <a:rPr lang="en-US" sz="2200" dirty="0">
                <a:latin typeface="+mj-lt"/>
              </a:rPr>
              <a:t>Ả</a:t>
            </a:r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</a:rPr>
              <a:t>I 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>LÊ CHÂU</a:t>
            </a:r>
          </a:p>
          <a:p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22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2200" dirty="0"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7BDD91F-538F-4586-BB13-8765C34A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75784" y="2571750"/>
            <a:ext cx="2368216" cy="23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4;p38">
            <a:extLst>
              <a:ext uri="{FF2B5EF4-FFF2-40B4-BE49-F238E27FC236}">
                <a16:creationId xmlns:a16="http://schemas.microsoft.com/office/drawing/2014/main" id="{078C4D54-3500-4E93-8635-BB71A5C8976F}"/>
              </a:ext>
            </a:extLst>
          </p:cNvPr>
          <p:cNvSpPr/>
          <p:nvPr/>
        </p:nvSpPr>
        <p:spPr>
          <a:xfrm>
            <a:off x="1118675" y="839823"/>
            <a:ext cx="739308" cy="745801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chemeClr val="accent2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5;p38">
            <a:extLst>
              <a:ext uri="{FF2B5EF4-FFF2-40B4-BE49-F238E27FC236}">
                <a16:creationId xmlns:a16="http://schemas.microsoft.com/office/drawing/2014/main" id="{9909843E-73D4-4528-BCE8-E5DEF188E83F}"/>
              </a:ext>
            </a:extLst>
          </p:cNvPr>
          <p:cNvSpPr txBox="1">
            <a:spLocks/>
          </p:cNvSpPr>
          <p:nvPr/>
        </p:nvSpPr>
        <p:spPr>
          <a:xfrm>
            <a:off x="2015408" y="629765"/>
            <a:ext cx="6301734" cy="1257355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accent2"/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fe Savers ExtraBold"/>
              <a:buNone/>
              <a:defRPr sz="2800" b="0" i="0" u="none" strike="noStrike" cap="none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9pPr>
          </a:lstStyle>
          <a:p>
            <a:r>
              <a:rPr lang="vi-VN">
                <a:latin typeface="+mj-lt"/>
              </a:rPr>
              <a:t>Tìm chủ ngữ, vị ngữ của mỗi vế câu ghép trong mẩu chuyện vui</a:t>
            </a:r>
            <a:r>
              <a:rPr lang="en-US">
                <a:latin typeface="+mj-lt"/>
              </a:rPr>
              <a:t>:</a:t>
            </a:r>
          </a:p>
        </p:txBody>
      </p:sp>
      <p:cxnSp>
        <p:nvCxnSpPr>
          <p:cNvPr id="4" name="Google Shape;310;p38">
            <a:extLst>
              <a:ext uri="{FF2B5EF4-FFF2-40B4-BE49-F238E27FC236}">
                <a16:creationId xmlns:a16="http://schemas.microsoft.com/office/drawing/2014/main" id="{60DA472A-9EAA-439A-94BE-D4D700AE34F4}"/>
              </a:ext>
            </a:extLst>
          </p:cNvPr>
          <p:cNvCxnSpPr/>
          <p:nvPr/>
        </p:nvCxnSpPr>
        <p:spPr>
          <a:xfrm>
            <a:off x="1812436" y="1509406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1E7B7C2-915C-4E6A-B656-F1C892F57499}"/>
              </a:ext>
            </a:extLst>
          </p:cNvPr>
          <p:cNvSpPr/>
          <p:nvPr/>
        </p:nvSpPr>
        <p:spPr>
          <a:xfrm>
            <a:off x="1029830" y="751058"/>
            <a:ext cx="8831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E4BC4-5814-4C71-AA18-D90801CA6714}"/>
              </a:ext>
            </a:extLst>
          </p:cNvPr>
          <p:cNvSpPr txBox="1"/>
          <p:nvPr/>
        </p:nvSpPr>
        <p:spPr>
          <a:xfrm>
            <a:off x="119921" y="2372311"/>
            <a:ext cx="84844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Mặc dù tên cướp rất hung hăng, gian xảo</a:t>
            </a:r>
            <a:r>
              <a:rPr lang="en-US" sz="2800" b="0" i="0">
                <a:solidFill>
                  <a:srgbClr val="000000"/>
                </a:solidFill>
                <a:effectLst/>
                <a:latin typeface="+mj-lt"/>
              </a:rPr>
              <a:t>  </a:t>
            </a: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nhưng </a:t>
            </a:r>
            <a:endParaRPr lang="en-US" sz="2800" b="0" i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US" sz="2800">
              <a:latin typeface="+mj-lt"/>
            </a:endParaRPr>
          </a:p>
          <a:p>
            <a:pPr algn="ctr"/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>cuối cùng hắn vẫn phải đưa hai tay vào còng số 8.</a:t>
            </a: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r>
              <a:rPr lang="vi-VN" sz="2800" b="0" i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vi-VN" sz="2800" b="0" i="0">
                <a:solidFill>
                  <a:srgbClr val="000000"/>
                </a:solidFill>
                <a:effectLst/>
                <a:latin typeface="+mj-lt"/>
              </a:rPr>
            </a:br>
            <a:endParaRPr lang="en-US" sz="28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BE356-C510-49C7-810D-94BA19D37E29}"/>
              </a:ext>
            </a:extLst>
          </p:cNvPr>
          <p:cNvSpPr txBox="1"/>
          <p:nvPr/>
        </p:nvSpPr>
        <p:spPr>
          <a:xfrm>
            <a:off x="808675" y="2372311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 dù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8B005-AF22-4294-AF07-BBE39B3937D5}"/>
              </a:ext>
            </a:extLst>
          </p:cNvPr>
          <p:cNvSpPr txBox="1"/>
          <p:nvPr/>
        </p:nvSpPr>
        <p:spPr>
          <a:xfrm>
            <a:off x="6836416" y="2375878"/>
            <a:ext cx="21893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A953C7-FC35-402C-A404-8781559417F0}"/>
              </a:ext>
            </a:extLst>
          </p:cNvPr>
          <p:cNvCxnSpPr/>
          <p:nvPr/>
        </p:nvCxnSpPr>
        <p:spPr>
          <a:xfrm>
            <a:off x="2113611" y="2895531"/>
            <a:ext cx="118422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E535BE-E8D0-4AFE-A333-74B6CB6E9DED}"/>
              </a:ext>
            </a:extLst>
          </p:cNvPr>
          <p:cNvCxnSpPr>
            <a:cxnSpLocks/>
          </p:cNvCxnSpPr>
          <p:nvPr/>
        </p:nvCxnSpPr>
        <p:spPr>
          <a:xfrm>
            <a:off x="2243530" y="3797439"/>
            <a:ext cx="5596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E10D8D-3FBA-4F38-A2E7-E7EFC8ADEEEC}"/>
              </a:ext>
            </a:extLst>
          </p:cNvPr>
          <p:cNvCxnSpPr>
            <a:cxnSpLocks/>
          </p:cNvCxnSpPr>
          <p:nvPr/>
        </p:nvCxnSpPr>
        <p:spPr>
          <a:xfrm flipH="1">
            <a:off x="3316470" y="2372311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3F7AE6-D952-40F8-B6D7-E9238309E479}"/>
              </a:ext>
            </a:extLst>
          </p:cNvPr>
          <p:cNvCxnSpPr>
            <a:cxnSpLocks/>
          </p:cNvCxnSpPr>
          <p:nvPr/>
        </p:nvCxnSpPr>
        <p:spPr>
          <a:xfrm flipH="1">
            <a:off x="2825547" y="3184413"/>
            <a:ext cx="97436" cy="4686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1BD9BD-A607-4663-A888-ABC588CE624B}"/>
              </a:ext>
            </a:extLst>
          </p:cNvPr>
          <p:cNvGrpSpPr/>
          <p:nvPr/>
        </p:nvGrpSpPr>
        <p:grpSpPr>
          <a:xfrm>
            <a:off x="6714481" y="2426262"/>
            <a:ext cx="175824" cy="477701"/>
            <a:chOff x="3813644" y="2515686"/>
            <a:chExt cx="175824" cy="47770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05A5C2-4304-46C6-ADF9-C056D7A29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3644" y="2524711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B4E5DE-5DFE-491D-A474-0E38B8BAD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2032" y="2515686"/>
              <a:ext cx="97436" cy="468676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E83141-E151-40BF-B298-D360232160C5}"/>
              </a:ext>
            </a:extLst>
          </p:cNvPr>
          <p:cNvGrpSpPr/>
          <p:nvPr/>
        </p:nvGrpSpPr>
        <p:grpSpPr>
          <a:xfrm>
            <a:off x="3413906" y="2894938"/>
            <a:ext cx="3300575" cy="45719"/>
            <a:chOff x="3413906" y="2894938"/>
            <a:chExt cx="3300575" cy="7745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3EB36B3-6ED1-4F15-8F4E-8E66635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FC4813-B2FF-4695-9D4B-A1D7428ADBD5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9CC8B7-B874-4C4F-B98C-B54A85D4F74B}"/>
              </a:ext>
            </a:extLst>
          </p:cNvPr>
          <p:cNvGrpSpPr/>
          <p:nvPr/>
        </p:nvGrpSpPr>
        <p:grpSpPr>
          <a:xfrm>
            <a:off x="2921712" y="3797439"/>
            <a:ext cx="4843193" cy="45719"/>
            <a:chOff x="3413906" y="2894938"/>
            <a:chExt cx="3300575" cy="7745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99FDE4-04F2-4496-80FC-6B2FEAF126D4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89493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B7066BC-D673-49D6-82A2-DEAD2CD71571}"/>
                </a:ext>
              </a:extLst>
            </p:cNvPr>
            <p:cNvCxnSpPr>
              <a:cxnSpLocks/>
            </p:cNvCxnSpPr>
            <p:nvPr/>
          </p:nvCxnSpPr>
          <p:spPr>
            <a:xfrm>
              <a:off x="3413906" y="2972388"/>
              <a:ext cx="3300575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6745E06-7A73-44BC-A401-A10DE09FEC1D}"/>
              </a:ext>
            </a:extLst>
          </p:cNvPr>
          <p:cNvSpPr/>
          <p:nvPr/>
        </p:nvSpPr>
        <p:spPr>
          <a:xfrm>
            <a:off x="2295250" y="2815435"/>
            <a:ext cx="644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993062-5321-45C5-B129-08CEEF1A88C9}"/>
              </a:ext>
            </a:extLst>
          </p:cNvPr>
          <p:cNvSpPr/>
          <p:nvPr/>
        </p:nvSpPr>
        <p:spPr>
          <a:xfrm>
            <a:off x="4813216" y="2842767"/>
            <a:ext cx="623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V1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DA0846-E3D2-40F8-9BE2-68C9665C1325}"/>
              </a:ext>
            </a:extLst>
          </p:cNvPr>
          <p:cNvSpPr/>
          <p:nvPr/>
        </p:nvSpPr>
        <p:spPr>
          <a:xfrm>
            <a:off x="2295249" y="3882792"/>
            <a:ext cx="6447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C2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BF24C0-99B5-4B7A-8D7B-C49114BDD457}"/>
              </a:ext>
            </a:extLst>
          </p:cNvPr>
          <p:cNvSpPr/>
          <p:nvPr/>
        </p:nvSpPr>
        <p:spPr>
          <a:xfrm>
            <a:off x="4813215" y="3910124"/>
            <a:ext cx="6238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V2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5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99" y="1823575"/>
            <a:ext cx="1947276" cy="312050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1391" name="Google Shape;139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2720" y="3160892"/>
            <a:ext cx="1346776" cy="1653562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DE007-1A98-4E1B-A8D8-0F00B42D3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89" y="1022809"/>
            <a:ext cx="6986622" cy="1329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0AA319-E8B1-438D-ACB3-6793F7CC017E}"/>
              </a:ext>
            </a:extLst>
          </p:cNvPr>
          <p:cNvSpPr/>
          <p:nvPr/>
        </p:nvSpPr>
        <p:spPr>
          <a:xfrm>
            <a:off x="2543239" y="2006730"/>
            <a:ext cx="405752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 các vế câu ghép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bằng quan hệ từ</a:t>
            </a:r>
          </a:p>
          <a:p>
            <a:pPr algn="ctr"/>
            <a:r>
              <a:rPr lang="en-US" sz="3600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54)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/>
          <p:nvPr/>
        </p:nvSpPr>
        <p:spPr>
          <a:xfrm>
            <a:off x="4702864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4"/>
          <p:cNvSpPr/>
          <p:nvPr/>
        </p:nvSpPr>
        <p:spPr>
          <a:xfrm>
            <a:off x="968889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4702864" y="3054625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968889" y="1609550"/>
            <a:ext cx="980956" cy="1005658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subTitle" idx="1"/>
          </p:nvPr>
        </p:nvSpPr>
        <p:spPr>
          <a:xfrm>
            <a:off x="211811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4"/>
          <p:cNvSpPr txBox="1">
            <a:spLocks noGrp="1"/>
          </p:cNvSpPr>
          <p:nvPr>
            <p:ph type="title" idx="3"/>
          </p:nvPr>
        </p:nvSpPr>
        <p:spPr>
          <a:xfrm>
            <a:off x="94353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subTitle" idx="4"/>
          </p:nvPr>
        </p:nvSpPr>
        <p:spPr>
          <a:xfrm>
            <a:off x="211811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hêm được một vế câu ghép để tạo thành câu ghép chỉ quan hệ tương phản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 idx="6"/>
          </p:nvPr>
        </p:nvSpPr>
        <p:spPr>
          <a:xfrm>
            <a:off x="94353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subTitle" idx="7"/>
          </p:nvPr>
        </p:nvSpPr>
        <p:spPr>
          <a:xfrm>
            <a:off x="5852063" y="16857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Biết phân tích cấu tạo câu ghép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34"/>
          <p:cNvSpPr txBox="1">
            <a:spLocks noGrp="1"/>
          </p:cNvSpPr>
          <p:nvPr>
            <p:ph type="title" idx="9"/>
          </p:nvPr>
        </p:nvSpPr>
        <p:spPr>
          <a:xfrm>
            <a:off x="4677488" y="180071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subTitle" idx="13"/>
          </p:nvPr>
        </p:nvSpPr>
        <p:spPr>
          <a:xfrm>
            <a:off x="5852063" y="3130850"/>
            <a:ext cx="23484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title" idx="15"/>
          </p:nvPr>
        </p:nvSpPr>
        <p:spPr>
          <a:xfrm>
            <a:off x="4677488" y="3251450"/>
            <a:ext cx="1031700" cy="6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258" name="Google Shape;258;p34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622D6B-2961-4817-9B82-CAEB3459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82" y="222724"/>
            <a:ext cx="7706012" cy="1304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  <p:bldP spid="249" grpId="0" build="p"/>
      <p:bldP spid="252" grpId="0" build="p"/>
      <p:bldP spid="2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14F14CD3-BC5F-4509-9F52-E3EB9D231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19550" y="1382349"/>
            <a:ext cx="3310731" cy="2441664"/>
          </a:xfrm>
          <a:prstGeom prst="rect">
            <a:avLst/>
          </a:prstGeom>
        </p:spPr>
      </p:pic>
      <p:sp>
        <p:nvSpPr>
          <p:cNvPr id="264" name="Google Shape;264;p35"/>
          <p:cNvSpPr txBox="1">
            <a:spLocks noGrp="1"/>
          </p:cNvSpPr>
          <p:nvPr>
            <p:ph type="subTitle" idx="1"/>
          </p:nvPr>
        </p:nvSpPr>
        <p:spPr>
          <a:xfrm>
            <a:off x="4878544" y="2147781"/>
            <a:ext cx="2227106" cy="91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thể hiện quan hệ nguyên nhân - kết quả giữa hai vế câu ghép, ta có thể nối bằng gì?</a:t>
            </a: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227" y="1299889"/>
            <a:ext cx="1741175" cy="3687660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>
            <a:extLst>
              <a:ext uri="{FF2B5EF4-FFF2-40B4-BE49-F238E27FC236}">
                <a16:creationId xmlns:a16="http://schemas.microsoft.com/office/drawing/2014/main" id="{3E99FAD8-CEB2-4A41-8558-82B6FB58FD1A}"/>
              </a:ext>
            </a:extLst>
          </p:cNvPr>
          <p:cNvSpPr txBox="1"/>
          <p:nvPr/>
        </p:nvSpPr>
        <p:spPr>
          <a:xfrm>
            <a:off x="1390162" y="1454191"/>
            <a:ext cx="6363676" cy="198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Để thể hiện quan hệ nguyên nhân - kết quả giữa hai vế câu ghép, ta có thể nối chúng bằng: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4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- Một</a:t>
            </a:r>
            <a:r>
              <a:rPr kumimoji="0" lang="en-US" altLang="zh-CN" sz="2000" i="0" u="none" strike="noStrike" kern="1200" cap="none" spc="4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 quan hệ từ: </a:t>
            </a:r>
            <a:r>
              <a:rPr kumimoji="0" lang="en-US" altLang="zh-CN" sz="2000" b="1" i="1" u="none" strike="noStrike" kern="1200" cap="none" spc="40" normalizeH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微软雅黑" panose="020B0503020204020204" pitchFamily="34" charset="-122"/>
              </a:rPr>
              <a:t>vì , bởi vì, nên, cho nên,...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i="1" spc="40" baseline="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-</a:t>
            </a:r>
            <a:r>
              <a:rPr lang="en-US" altLang="zh-CN" sz="2000" i="1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000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Hoặc một cặp quan hệ từ: </a:t>
            </a:r>
            <a:r>
              <a:rPr lang="en-US" altLang="zh-CN" sz="2000" b="1" i="1" spc="40" noProof="0">
                <a:solidFill>
                  <a:srgbClr val="002060"/>
                </a:solidFill>
                <a:latin typeface="UTM Guanine" panose="02040603050506020204" pitchFamily="18" charset="0"/>
                <a:ea typeface="微软雅黑" panose="020B0503020204020204" pitchFamily="34" charset="-122"/>
              </a:rPr>
              <a:t>vì ... nên; bởi vì ... cho nên; tại vì ... cho nên; do ... nên; do ... mà; nhờ ... mà...</a:t>
            </a:r>
            <a:endParaRPr kumimoji="0" lang="zh-CN" altLang="en-US" sz="2000" b="1" i="0" u="none" strike="noStrike" kern="1200" cap="none" spc="4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Guanine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285;p62">
            <a:extLst>
              <a:ext uri="{FF2B5EF4-FFF2-40B4-BE49-F238E27FC236}">
                <a16:creationId xmlns:a16="http://schemas.microsoft.com/office/drawing/2014/main" id="{761A84EC-6E1B-42F6-963D-9444E17F72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812" y="1025805"/>
            <a:ext cx="2588640" cy="2977953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EDBED-20D5-437B-AC54-094C90F00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100" y="2760065"/>
            <a:ext cx="2804403" cy="99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câu ghép trong hai đoạn văn và cho biết các vế câu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nối với nhau bằng những từ nào?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C81CA-F2E8-452B-985E-4C58B0388C91}"/>
              </a:ext>
            </a:extLst>
          </p:cNvPr>
          <p:cNvSpPr txBox="1"/>
          <p:nvPr/>
        </p:nvSpPr>
        <p:spPr>
          <a:xfrm>
            <a:off x="647702" y="1567026"/>
            <a:ext cx="475297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Bốn mùa Hạ Long mang trên mình một màu xanh đằm thắm: xanh biếc của biển, xanh lam của núi, xanh lục của trời. Màu xanh ấy như trường cửu, lúc nào cũng bát ngát, cũng trẻ trung, cũng phơi phới.</a:t>
            </a:r>
          </a:p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Tuy bốn mùa là vậy, nhưng mỗi mùa Hạ Long lại có những nét riêng biệt, hấp dẫn lòng người. </a:t>
            </a:r>
          </a:p>
          <a:p>
            <a:pPr algn="just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ạ Long - Sửng Sốt - Titop 2 ngày 1 đêm - BestPrice">
            <a:extLst>
              <a:ext uri="{FF2B5EF4-FFF2-40B4-BE49-F238E27FC236}">
                <a16:creationId xmlns:a16="http://schemas.microsoft.com/office/drawing/2014/main" id="{B3ECB3B5-291B-4FF0-822E-7F89AF1C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729465"/>
            <a:ext cx="3104007" cy="19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Tìm câu ghép trong hai đoạn văn và cho biết các vế câu 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nối với nhau bằng những từ nào?</a:t>
            </a: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444775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1C81CA-F2E8-452B-985E-4C58B0388C91}"/>
              </a:ext>
            </a:extLst>
          </p:cNvPr>
          <p:cNvSpPr txBox="1"/>
          <p:nvPr/>
        </p:nvSpPr>
        <p:spPr>
          <a:xfrm>
            <a:off x="897075" y="1423711"/>
            <a:ext cx="4065450" cy="2304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	Tuy bốn mùa là vậy, nhưng mỗi mùa Hạ Long lại có những nét riêng biệt, hấp dẫn lòng người. </a:t>
            </a:r>
          </a:p>
          <a:p>
            <a:pPr algn="just">
              <a:lnSpc>
                <a:spcPct val="200000"/>
              </a:lnSpc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EF4697-4D98-4C15-A431-2B526597A1FE}"/>
              </a:ext>
            </a:extLst>
          </p:cNvPr>
          <p:cNvSpPr/>
          <p:nvPr/>
        </p:nvSpPr>
        <p:spPr>
          <a:xfrm>
            <a:off x="1790700" y="1659236"/>
            <a:ext cx="542925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1D4265-7102-411C-A1AD-E1401CCDAEA3}"/>
              </a:ext>
            </a:extLst>
          </p:cNvPr>
          <p:cNvSpPr/>
          <p:nvPr/>
        </p:nvSpPr>
        <p:spPr>
          <a:xfrm>
            <a:off x="4138612" y="1666379"/>
            <a:ext cx="823913" cy="3857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ịnh Hạ Long - Thông tin chi tiết từ A đến Z">
            <a:extLst>
              <a:ext uri="{FF2B5EF4-FFF2-40B4-BE49-F238E27FC236}">
                <a16:creationId xmlns:a16="http://schemas.microsoft.com/office/drawing/2014/main" id="{3D1EE168-08C9-43B9-A168-8F19BE238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398" y="1682144"/>
            <a:ext cx="3475594" cy="213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 idx="4294967295"/>
          </p:nvPr>
        </p:nvSpPr>
        <p:spPr>
          <a:xfrm>
            <a:off x="720000" y="7498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thêm c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âu ghép có quan hệ từ tương phản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1" name="Google Shape;291;p37"/>
          <p:cNvCxnSpPr/>
          <p:nvPr/>
        </p:nvCxnSpPr>
        <p:spPr>
          <a:xfrm>
            <a:off x="1108950" y="1225700"/>
            <a:ext cx="692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046FBC-28FA-46A3-A046-88499F99D0BC}"/>
              </a:ext>
            </a:extLst>
          </p:cNvPr>
          <p:cNvGrpSpPr/>
          <p:nvPr/>
        </p:nvGrpSpPr>
        <p:grpSpPr>
          <a:xfrm>
            <a:off x="4924425" y="1917556"/>
            <a:ext cx="3499575" cy="2782218"/>
            <a:chOff x="4924425" y="1917556"/>
            <a:chExt cx="3499575" cy="2782218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2A6640F3-1459-484D-903A-1EC43D8B70DC}"/>
                </a:ext>
              </a:extLst>
            </p:cNvPr>
            <p:cNvSpPr/>
            <p:nvPr/>
          </p:nvSpPr>
          <p:spPr>
            <a:xfrm>
              <a:off x="4924425" y="1917556"/>
              <a:ext cx="3499575" cy="1461634"/>
            </a:xfrm>
            <a:prstGeom prst="cloudCallout">
              <a:avLst>
                <a:gd name="adj1" fmla="val 15458"/>
                <a:gd name="adj2" fmla="val 7259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oogle Shape;2196;p68">
              <a:extLst>
                <a:ext uri="{FF2B5EF4-FFF2-40B4-BE49-F238E27FC236}">
                  <a16:creationId xmlns:a16="http://schemas.microsoft.com/office/drawing/2014/main" id="{26DC8EA5-984B-47D5-8EF9-79BD20D0F0E5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76975" y="3643076"/>
              <a:ext cx="1095451" cy="1056698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38551-1EE0-4FF1-BE5F-4ED4EA94A02D}"/>
                </a:ext>
              </a:extLst>
            </p:cNvPr>
            <p:cNvSpPr txBox="1"/>
            <p:nvPr/>
          </p:nvSpPr>
          <p:spPr>
            <a:xfrm>
              <a:off x="5287237" y="2181442"/>
              <a:ext cx="24137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dịch bệnh khó khăn </a:t>
              </a:r>
              <a:r>
                <a:rPr lang="en-US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mọi người luôn biết nhường cơm sẻ áo.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2BE51A-BA54-4FBD-9A6E-13C082CA0AE5}"/>
              </a:ext>
            </a:extLst>
          </p:cNvPr>
          <p:cNvGrpSpPr/>
          <p:nvPr/>
        </p:nvGrpSpPr>
        <p:grpSpPr>
          <a:xfrm>
            <a:off x="891554" y="1322525"/>
            <a:ext cx="4671046" cy="1312325"/>
            <a:chOff x="891554" y="1322525"/>
            <a:chExt cx="4671046" cy="1312325"/>
          </a:xfrm>
        </p:grpSpPr>
        <p:pic>
          <p:nvPicPr>
            <p:cNvPr id="8" name="Google Shape;2204;p68">
              <a:extLst>
                <a:ext uri="{FF2B5EF4-FFF2-40B4-BE49-F238E27FC236}">
                  <a16:creationId xmlns:a16="http://schemas.microsoft.com/office/drawing/2014/main" id="{10836F84-8DE3-494B-9CDF-6A3B6B3ABF47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1554" y="1503534"/>
              <a:ext cx="1175371" cy="1131316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22B74116-8364-47F2-B782-C592D21854DD}"/>
                </a:ext>
              </a:extLst>
            </p:cNvPr>
            <p:cNvSpPr/>
            <p:nvPr/>
          </p:nvSpPr>
          <p:spPr>
            <a:xfrm>
              <a:off x="2286000" y="1322525"/>
              <a:ext cx="3276600" cy="1169551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157755-3787-4750-A754-0D258FE4BF96}"/>
                </a:ext>
              </a:extLst>
            </p:cNvPr>
            <p:cNvSpPr txBox="1"/>
            <p:nvPr/>
          </p:nvSpPr>
          <p:spPr>
            <a:xfrm>
              <a:off x="2676525" y="1427057"/>
              <a:ext cx="250507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kumimoji="0" lang="en-US" sz="1600" b="1" i="0" u="sng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Dù</a:t>
              </a:r>
              <a:r>
                <a:rPr kumimoji="0" lang="en-US" sz="16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trời rất rét, tớ vẫn thức dậy sớm báo thức cho mọi người.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33EF0E-E283-449D-B660-520A19CBCDE0}"/>
              </a:ext>
            </a:extLst>
          </p:cNvPr>
          <p:cNvGrpSpPr/>
          <p:nvPr/>
        </p:nvGrpSpPr>
        <p:grpSpPr>
          <a:xfrm>
            <a:off x="908699" y="3032046"/>
            <a:ext cx="4720576" cy="1577860"/>
            <a:chOff x="908699" y="3032046"/>
            <a:chExt cx="4720576" cy="1577860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22A13B05-4BA4-4609-B483-67B2C49A59D9}"/>
                </a:ext>
              </a:extLst>
            </p:cNvPr>
            <p:cNvSpPr/>
            <p:nvPr/>
          </p:nvSpPr>
          <p:spPr>
            <a:xfrm>
              <a:off x="1981200" y="3276324"/>
              <a:ext cx="3648075" cy="1333582"/>
            </a:xfrm>
            <a:prstGeom prst="cloudCallout">
              <a:avLst>
                <a:gd name="adj1" fmla="val -57357"/>
                <a:gd name="adj2" fmla="val 49469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oogle Shape;2200;p68">
              <a:extLst>
                <a:ext uri="{FF2B5EF4-FFF2-40B4-BE49-F238E27FC236}">
                  <a16:creationId xmlns:a16="http://schemas.microsoft.com/office/drawing/2014/main" id="{6474176A-7277-4D4A-8ECD-D31FD14B6DB3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08699" y="3032046"/>
              <a:ext cx="1111876" cy="1577860"/>
            </a:xfrm>
            <a:prstGeom prst="rect">
              <a:avLst/>
            </a:prstGeom>
            <a:noFill/>
            <a:ln>
              <a:noFill/>
            </a:ln>
            <a:effectLst>
              <a:outerShdw dist="19050" dir="5400000" algn="bl" rotWithShape="0">
                <a:schemeClr val="dk1"/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2034E8-DEEC-4890-874C-0DF3B9E5362D}"/>
                </a:ext>
              </a:extLst>
            </p:cNvPr>
            <p:cNvSpPr txBox="1"/>
            <p:nvPr/>
          </p:nvSpPr>
          <p:spPr>
            <a:xfrm>
              <a:off x="2566988" y="3379190"/>
              <a:ext cx="261461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Mặc dù 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việc nhà nông rất vất vả </a:t>
              </a:r>
              <a:r>
                <a:rPr lang="vi-VN" sz="1600" b="1" u="sng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vi-VN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bác nông dân vẫn hăng say với công việc đồng áng.</a:t>
              </a:r>
              <a:endParaRPr lang="vi-VN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50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5567097" y="1204760"/>
            <a:ext cx="1322091" cy="1355385"/>
          </a:xfrm>
          <a:custGeom>
            <a:avLst/>
            <a:gdLst/>
            <a:ahLst/>
            <a:cxnLst/>
            <a:rect l="l" t="t" r="r" b="b"/>
            <a:pathLst>
              <a:path w="46779" h="47957" extrusionOk="0">
                <a:moveTo>
                  <a:pt x="23440" y="1"/>
                </a:moveTo>
                <a:cubicBezTo>
                  <a:pt x="23423" y="1"/>
                  <a:pt x="23407" y="1"/>
                  <a:pt x="23390" y="1"/>
                </a:cubicBezTo>
                <a:cubicBezTo>
                  <a:pt x="21486" y="72"/>
                  <a:pt x="18658" y="3283"/>
                  <a:pt x="16854" y="3866"/>
                </a:cubicBezTo>
                <a:cubicBezTo>
                  <a:pt x="16325" y="4037"/>
                  <a:pt x="15593" y="4078"/>
                  <a:pt x="14782" y="4078"/>
                </a:cubicBezTo>
                <a:cubicBezTo>
                  <a:pt x="14018" y="4078"/>
                  <a:pt x="13185" y="4042"/>
                  <a:pt x="12386" y="4042"/>
                </a:cubicBezTo>
                <a:cubicBezTo>
                  <a:pt x="11138" y="4042"/>
                  <a:pt x="9974" y="4131"/>
                  <a:pt x="9294" y="4590"/>
                </a:cubicBezTo>
                <a:cubicBezTo>
                  <a:pt x="7717" y="5642"/>
                  <a:pt x="7390" y="10018"/>
                  <a:pt x="6267" y="11553"/>
                </a:cubicBezTo>
                <a:cubicBezTo>
                  <a:pt x="5159" y="13087"/>
                  <a:pt x="1167" y="14764"/>
                  <a:pt x="584" y="16569"/>
                </a:cubicBezTo>
                <a:cubicBezTo>
                  <a:pt x="1" y="18373"/>
                  <a:pt x="2232" y="22082"/>
                  <a:pt x="2232" y="23987"/>
                </a:cubicBezTo>
                <a:cubicBezTo>
                  <a:pt x="2232" y="25876"/>
                  <a:pt x="1" y="29585"/>
                  <a:pt x="584" y="31389"/>
                </a:cubicBezTo>
                <a:cubicBezTo>
                  <a:pt x="1167" y="33194"/>
                  <a:pt x="5159" y="34884"/>
                  <a:pt x="6267" y="36419"/>
                </a:cubicBezTo>
                <a:cubicBezTo>
                  <a:pt x="7390" y="37954"/>
                  <a:pt x="7760" y="42259"/>
                  <a:pt x="9294" y="43381"/>
                </a:cubicBezTo>
                <a:cubicBezTo>
                  <a:pt x="9946" y="43852"/>
                  <a:pt x="11081" y="43949"/>
                  <a:pt x="12311" y="43949"/>
                </a:cubicBezTo>
                <a:cubicBezTo>
                  <a:pt x="13167" y="43949"/>
                  <a:pt x="14069" y="43902"/>
                  <a:pt x="14884" y="43902"/>
                </a:cubicBezTo>
                <a:cubicBezTo>
                  <a:pt x="15655" y="43902"/>
                  <a:pt x="16349" y="43944"/>
                  <a:pt x="16854" y="44107"/>
                </a:cubicBezTo>
                <a:cubicBezTo>
                  <a:pt x="18658" y="44689"/>
                  <a:pt x="21486" y="47957"/>
                  <a:pt x="23390" y="47957"/>
                </a:cubicBezTo>
                <a:cubicBezTo>
                  <a:pt x="25279" y="47957"/>
                  <a:pt x="28121" y="44689"/>
                  <a:pt x="29926" y="44107"/>
                </a:cubicBezTo>
                <a:cubicBezTo>
                  <a:pt x="30431" y="43944"/>
                  <a:pt x="31124" y="43902"/>
                  <a:pt x="31895" y="43902"/>
                </a:cubicBezTo>
                <a:cubicBezTo>
                  <a:pt x="32710" y="43902"/>
                  <a:pt x="33612" y="43949"/>
                  <a:pt x="34469" y="43949"/>
                </a:cubicBezTo>
                <a:cubicBezTo>
                  <a:pt x="35698" y="43949"/>
                  <a:pt x="36834" y="43852"/>
                  <a:pt x="37485" y="43381"/>
                </a:cubicBezTo>
                <a:cubicBezTo>
                  <a:pt x="39020" y="42259"/>
                  <a:pt x="39389" y="37954"/>
                  <a:pt x="40498" y="36419"/>
                </a:cubicBezTo>
                <a:cubicBezTo>
                  <a:pt x="41620" y="34884"/>
                  <a:pt x="45598" y="33194"/>
                  <a:pt x="46195" y="31389"/>
                </a:cubicBezTo>
                <a:cubicBezTo>
                  <a:pt x="46778" y="29585"/>
                  <a:pt x="44547" y="25876"/>
                  <a:pt x="44547" y="23987"/>
                </a:cubicBezTo>
                <a:cubicBezTo>
                  <a:pt x="44547" y="22082"/>
                  <a:pt x="46778" y="18373"/>
                  <a:pt x="46195" y="16569"/>
                </a:cubicBezTo>
                <a:cubicBezTo>
                  <a:pt x="45598" y="14764"/>
                  <a:pt x="41620" y="13087"/>
                  <a:pt x="40498" y="11553"/>
                </a:cubicBezTo>
                <a:cubicBezTo>
                  <a:pt x="39389" y="10018"/>
                  <a:pt x="39062" y="5628"/>
                  <a:pt x="37485" y="4590"/>
                </a:cubicBezTo>
                <a:cubicBezTo>
                  <a:pt x="36868" y="4188"/>
                  <a:pt x="35854" y="4100"/>
                  <a:pt x="34742" y="4100"/>
                </a:cubicBezTo>
                <a:cubicBezTo>
                  <a:pt x="33882" y="4100"/>
                  <a:pt x="32963" y="4153"/>
                  <a:pt x="32123" y="4153"/>
                </a:cubicBezTo>
                <a:cubicBezTo>
                  <a:pt x="31254" y="4153"/>
                  <a:pt x="30470" y="4096"/>
                  <a:pt x="29926" y="3866"/>
                </a:cubicBezTo>
                <a:cubicBezTo>
                  <a:pt x="28193" y="3134"/>
                  <a:pt x="25330" y="1"/>
                  <a:pt x="23440" y="1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miter lim="11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title" idx="2"/>
          </p:nvPr>
        </p:nvSpPr>
        <p:spPr>
          <a:xfrm>
            <a:off x="5567088" y="1446367"/>
            <a:ext cx="1322100" cy="91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1692265" y="3547625"/>
            <a:ext cx="2879735" cy="54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569;p47">
            <a:extLst>
              <a:ext uri="{FF2B5EF4-FFF2-40B4-BE49-F238E27FC236}">
                <a16:creationId xmlns:a16="http://schemas.microsoft.com/office/drawing/2014/main" id="{17DA1DD1-E42F-4417-B2D8-D1FC1FC35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950" y="445927"/>
            <a:ext cx="2061101" cy="3374198"/>
          </a:xfrm>
          <a:prstGeom prst="rect">
            <a:avLst/>
          </a:prstGeom>
          <a:noFill/>
          <a:ln>
            <a:noFill/>
          </a:ln>
          <a:effectLst>
            <a:outerShdw dist="19050" dir="5400000" algn="bl" rotWithShape="0">
              <a:schemeClr val="dk1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7222E-F654-4989-AC4F-6FCB32D73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38" y="2647466"/>
            <a:ext cx="2639797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Math Subject for Pre-K: Measuring with non-standard units by Slidesgo">
  <a:themeElements>
    <a:clrScheme name="Simple Light">
      <a:dk1>
        <a:srgbClr val="895430"/>
      </a:dk1>
      <a:lt1>
        <a:srgbClr val="FFF9F0"/>
      </a:lt1>
      <a:dk2>
        <a:srgbClr val="FFF2DE"/>
      </a:dk2>
      <a:lt2>
        <a:srgbClr val="A4C441"/>
      </a:lt2>
      <a:accent1>
        <a:srgbClr val="FF645C"/>
      </a:accent1>
      <a:accent2>
        <a:srgbClr val="EEDCC1"/>
      </a:accent2>
      <a:accent3>
        <a:srgbClr val="FFC76E"/>
      </a:accent3>
      <a:accent4>
        <a:srgbClr val="F0B860"/>
      </a:accent4>
      <a:accent5>
        <a:srgbClr val="91AD3A"/>
      </a:accent5>
      <a:accent6>
        <a:srgbClr val="E85B54"/>
      </a:accent6>
      <a:hlink>
        <a:srgbClr val="8954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601</Words>
  <Application>Microsoft Office PowerPoint</Application>
  <PresentationFormat>On-screen Show (16:9)</PresentationFormat>
  <Paragraphs>93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Life Savers ExtraBold</vt:lpstr>
      <vt:lpstr>UTM Guanine</vt:lpstr>
      <vt:lpstr>Arial</vt:lpstr>
      <vt:lpstr>Gothic A1</vt:lpstr>
      <vt:lpstr>Times New Roman</vt:lpstr>
      <vt:lpstr>微软雅黑</vt:lpstr>
      <vt:lpstr>Math Subject for Pre-K: Measuring with non-standard units by Slidesgo</vt:lpstr>
      <vt:lpstr>PowerPoint Presentation</vt:lpstr>
      <vt:lpstr>01</vt:lpstr>
      <vt:lpstr>PowerPoint Presentation</vt:lpstr>
      <vt:lpstr>PowerPoint Presentation</vt:lpstr>
      <vt:lpstr>01</vt:lpstr>
      <vt:lpstr>1. Tìm câu ghép trong hai đoạn văn và cho biết các vế câu  được nối với nhau bằng những từ nào?</vt:lpstr>
      <vt:lpstr>1. Tìm câu ghép trong hai đoạn văn và cho biết các vế câu  được nối với nhau bằng những từ nào?</vt:lpstr>
      <vt:lpstr>2. Tìm thêm câu ghép có quan hệ từ tương phản</vt:lpstr>
      <vt:lpstr>02</vt:lpstr>
      <vt:lpstr>PowerPoint Presentation</vt:lpstr>
      <vt:lpstr>03</vt:lpstr>
      <vt:lpstr>Phân tích cấu tạo của các câu ghép sau: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EduFive</dc:title>
  <dc:creator>EduFive</dc:creator>
  <cp:lastModifiedBy>Phung Kim Cuc</cp:lastModifiedBy>
  <cp:revision>24</cp:revision>
  <dcterms:modified xsi:type="dcterms:W3CDTF">2024-02-14T15:22:51Z</dcterms:modified>
</cp:coreProperties>
</file>