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67" r:id="rId2"/>
    <p:sldId id="261" r:id="rId3"/>
    <p:sldId id="268" r:id="rId4"/>
    <p:sldId id="292" r:id="rId5"/>
    <p:sldId id="266" r:id="rId6"/>
    <p:sldId id="260" r:id="rId7"/>
    <p:sldId id="269" r:id="rId8"/>
    <p:sldId id="270" r:id="rId9"/>
    <p:sldId id="259" r:id="rId10"/>
    <p:sldId id="271" r:id="rId11"/>
    <p:sldId id="274" r:id="rId12"/>
    <p:sldId id="275" r:id="rId13"/>
    <p:sldId id="273" r:id="rId14"/>
    <p:sldId id="278" r:id="rId15"/>
    <p:sldId id="279" r:id="rId16"/>
    <p:sldId id="280" r:id="rId17"/>
    <p:sldId id="281" r:id="rId18"/>
    <p:sldId id="282" r:id="rId19"/>
    <p:sldId id="277" r:id="rId20"/>
    <p:sldId id="283" r:id="rId21"/>
    <p:sldId id="284" r:id="rId22"/>
    <p:sldId id="285" r:id="rId23"/>
    <p:sldId id="289" r:id="rId24"/>
    <p:sldId id="286" r:id="rId25"/>
    <p:sldId id="290" r:id="rId26"/>
    <p:sldId id="294" r:id="rId27"/>
  </p:sldIdLst>
  <p:sldSz cx="18288000" cy="10287000"/>
  <p:notesSz cx="6858000" cy="9144000"/>
  <p:embeddedFontLst>
    <p:embeddedFont>
      <p:font typeface="Cambria" panose="0204050305040603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27"/>
    <a:srgbClr val="AB8335"/>
    <a:srgbClr val="FFF9EC"/>
    <a:srgbClr val="FFF5BA"/>
    <a:srgbClr val="FFD580"/>
    <a:srgbClr val="467AB8"/>
    <a:srgbClr val="EBDFA6"/>
    <a:srgbClr val="EBE0BE"/>
    <a:srgbClr val="F5DB96"/>
    <a:srgbClr val="FFE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94620" autoAdjust="0"/>
  </p:normalViewPr>
  <p:slideViewPr>
    <p:cSldViewPr>
      <p:cViewPr varScale="1">
        <p:scale>
          <a:sx n="46" d="100"/>
          <a:sy n="46" d="100"/>
        </p:scale>
        <p:origin x="5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AB6C-0080-FC4A-B32C-260618643F0A}" type="datetimeFigureOut">
              <a:rPr lang="en-VN" smtClean="0"/>
              <a:t>01/28/2024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F4548-20F5-0843-898C-DF2B45150396}" type="slidenum">
              <a:rPr lang="en-VN" smtClean="0"/>
              <a:t>‹#›</a:t>
            </a:fld>
            <a:endParaRPr lang="en-VN"/>
          </a:p>
        </p:txBody>
      </p:sp>
    </p:spTree>
    <p:extLst>
      <p:ext uri="{BB962C8B-B14F-4D97-AF65-F5344CB8AC3E}">
        <p14:creationId xmlns:p14="http://schemas.microsoft.com/office/powerpoint/2010/main" val="89637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là địa danh nào?</a:t>
            </a:r>
          </a:p>
          <a:p>
            <a:r>
              <a:rPr lang="en-US" dirty="0"/>
              <a:t>Bức ảnh có cây đa, cổng làng, bến nước. Đây là địa danh nổi tiếng ở Hà Nội - làng cổ Đường Lâm, Sơn Tây, Hà Nội</a:t>
            </a:r>
          </a:p>
        </p:txBody>
      </p:sp>
      <p:sp>
        <p:nvSpPr>
          <p:cNvPr id="4" name="Slide Number Placeholder 3"/>
          <p:cNvSpPr>
            <a:spLocks noGrp="1"/>
          </p:cNvSpPr>
          <p:nvPr>
            <p:ph type="sldNum" sz="quarter" idx="5"/>
          </p:nvPr>
        </p:nvSpPr>
        <p:spPr/>
        <p:txBody>
          <a:bodyPr/>
          <a:lstStyle/>
          <a:p>
            <a:fld id="{022F4548-20F5-0843-898C-DF2B45150396}" type="slidenum">
              <a:rPr lang="en-VN" smtClean="0"/>
              <a:t>3</a:t>
            </a:fld>
            <a:endParaRPr lang="en-VN"/>
          </a:p>
        </p:txBody>
      </p:sp>
    </p:spTree>
    <p:extLst>
      <p:ext uri="{BB962C8B-B14F-4D97-AF65-F5344CB8AC3E}">
        <p14:creationId xmlns:p14="http://schemas.microsoft.com/office/powerpoint/2010/main" val="21977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cũng là nơi sinh ra người con tài năng của đất Việt – Thám hoa Giang Văn Minh. Ông được người đời tôn sùng là một người trí dũng song toàn. Vậy trí dũng của ông được thể hiện như nào? Chúng ta cùng tìm hiểu qua bài tập đọc ngày hôm nay!</a:t>
            </a:r>
          </a:p>
        </p:txBody>
      </p:sp>
      <p:sp>
        <p:nvSpPr>
          <p:cNvPr id="4" name="Slide Number Placeholder 3"/>
          <p:cNvSpPr>
            <a:spLocks noGrp="1"/>
          </p:cNvSpPr>
          <p:nvPr>
            <p:ph type="sldNum" sz="quarter" idx="5"/>
          </p:nvPr>
        </p:nvSpPr>
        <p:spPr/>
        <p:txBody>
          <a:bodyPr/>
          <a:lstStyle/>
          <a:p>
            <a:fld id="{022F4548-20F5-0843-898C-DF2B45150396}" type="slidenum">
              <a:rPr lang="en-VN" smtClean="0"/>
              <a:t>4</a:t>
            </a:fld>
            <a:endParaRPr lang="en-VN"/>
          </a:p>
        </p:txBody>
      </p:sp>
    </p:spTree>
    <p:extLst>
      <p:ext uri="{BB962C8B-B14F-4D97-AF65-F5344CB8AC3E}">
        <p14:creationId xmlns:p14="http://schemas.microsoft.com/office/powerpoint/2010/main" val="15914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22F4548-20F5-0843-898C-DF2B45150396}" type="slidenum">
              <a:rPr lang="en-VN" smtClean="0"/>
              <a:t>9</a:t>
            </a:fld>
            <a:endParaRPr lang="en-VN"/>
          </a:p>
        </p:txBody>
      </p:sp>
    </p:spTree>
    <p:extLst>
      <p:ext uri="{BB962C8B-B14F-4D97-AF65-F5344CB8AC3E}">
        <p14:creationId xmlns:p14="http://schemas.microsoft.com/office/powerpoint/2010/main" val="4127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9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07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97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55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6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9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63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64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15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71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0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06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04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8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547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663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48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5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04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1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907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18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4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059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0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89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5" r:id="rId8"/>
    <p:sldLayoutId id="2147483684" r:id="rId9"/>
    <p:sldLayoutId id="2147483683" r:id="rId10"/>
    <p:sldLayoutId id="2147483682" r:id="rId11"/>
    <p:sldLayoutId id="2147483681" r:id="rId12"/>
    <p:sldLayoutId id="2147483680" r:id="rId13"/>
    <p:sldLayoutId id="2147483679" r:id="rId14"/>
    <p:sldLayoutId id="2147483678" r:id="rId15"/>
    <p:sldLayoutId id="2147483677" r:id="rId16"/>
    <p:sldLayoutId id="2147483676" r:id="rId17"/>
    <p:sldLayoutId id="2147483675" r:id="rId18"/>
    <p:sldLayoutId id="2147483674"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3" r:id="rId30"/>
    <p:sldLayoutId id="2147483662" r:id="rId31"/>
    <p:sldLayoutId id="2147483661" r:id="rId32"/>
    <p:sldLayoutId id="2147483660" r:id="rId33"/>
    <p:sldLayoutId id="2147483656" r:id="rId34"/>
    <p:sldLayoutId id="2147483657" r:id="rId35"/>
    <p:sldLayoutId id="2147483658" r:id="rId36"/>
    <p:sldLayoutId id="2147483659" r:id="rId37"/>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3" Type="http://schemas.microsoft.com/office/2007/relationships/hdphoto" Target="../media/hdphoto1.wdp"/><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8.svg"/><Relationship Id="rId15" Type="http://schemas.openxmlformats.org/officeDocument/2006/relationships/image" Target="../media/image43.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5.sv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5.svg"/><Relationship Id="rId7" Type="http://schemas.openxmlformats.org/officeDocument/2006/relationships/image" Target="../media/image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7.svg"/><Relationship Id="rId4" Type="http://schemas.openxmlformats.org/officeDocument/2006/relationships/image" Target="../media/image32.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svg"/><Relationship Id="rId4" Type="http://schemas.openxmlformats.org/officeDocument/2006/relationships/image" Target="../media/image7.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43.sv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30.pn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43.sv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30.pn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43.sv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30.pn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3.sv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31.sv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4.svg"/><Relationship Id="rId7" Type="http://schemas.openxmlformats.org/officeDocument/2006/relationships/image" Target="../media/image22.svg"/><Relationship Id="rId12"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6.sv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66.sv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46.png"/><Relationship Id="rId5" Type="http://schemas.openxmlformats.org/officeDocument/2006/relationships/image" Target="../media/image2.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5.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0.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5.sv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2.wdp"/><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1.png"/><Relationship Id="rId2" Type="http://schemas.openxmlformats.org/officeDocument/2006/relationships/image" Target="../media/image25.png"/><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8.svg"/><Relationship Id="rId15" Type="http://schemas.openxmlformats.org/officeDocument/2006/relationships/image" Target="../media/image57.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5.sv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svg"/><Relationship Id="rId3" Type="http://schemas.openxmlformats.org/officeDocument/2006/relationships/image" Target="../media/image29.svg"/><Relationship Id="rId7" Type="http://schemas.openxmlformats.org/officeDocument/2006/relationships/image" Target="../media/image12.svg"/><Relationship Id="rId12" Type="http://schemas.openxmlformats.org/officeDocument/2006/relationships/image" Target="../media/image5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31.svg"/><Relationship Id="rId10" Type="http://schemas.openxmlformats.org/officeDocument/2006/relationships/image" Target="../media/image7.png"/><Relationship Id="rId4" Type="http://schemas.openxmlformats.org/officeDocument/2006/relationships/image" Target="../media/image19.png"/><Relationship Id="rId9" Type="http://schemas.openxmlformats.org/officeDocument/2006/relationships/image" Target="../media/image33.svg"/><Relationship Id="rId1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svg"/><Relationship Id="rId4" Type="http://schemas.openxmlformats.org/officeDocument/2006/relationships/image" Target="../media/image23.png"/><Relationship Id="rId9" Type="http://schemas.openxmlformats.org/officeDocument/2006/relationships/image" Target="../media/image57.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12.svg"/><Relationship Id="rId12"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5.svg"/><Relationship Id="rId5" Type="http://schemas.openxmlformats.org/officeDocument/2006/relationships/image" Target="../media/image43.sv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3.sv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31.sv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4.png"/><Relationship Id="rId18" Type="http://schemas.openxmlformats.org/officeDocument/2006/relationships/image" Target="../media/image20.svg"/><Relationship Id="rId3" Type="http://schemas.openxmlformats.org/officeDocument/2006/relationships/image" Target="../media/image7.png"/><Relationship Id="rId21" Type="http://schemas.openxmlformats.org/officeDocument/2006/relationships/image" Target="../media/image28.png"/><Relationship Id="rId7" Type="http://schemas.openxmlformats.org/officeDocument/2006/relationships/image" Target="../media/image22.png"/><Relationship Id="rId12" Type="http://schemas.openxmlformats.org/officeDocument/2006/relationships/image" Target="../media/image10.sv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37.sv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png"/><Relationship Id="rId5" Type="http://schemas.openxmlformats.org/officeDocument/2006/relationships/image" Target="../media/image21.png"/><Relationship Id="rId15" Type="http://schemas.openxmlformats.org/officeDocument/2006/relationships/image" Target="../media/image24.png"/><Relationship Id="rId10" Type="http://schemas.openxmlformats.org/officeDocument/2006/relationships/image" Target="../media/image35.svg"/><Relationship Id="rId19" Type="http://schemas.openxmlformats.org/officeDocument/2006/relationships/image" Target="../media/image26.png"/><Relationship Id="rId4" Type="http://schemas.openxmlformats.org/officeDocument/2006/relationships/image" Target="../media/image4.svg"/><Relationship Id="rId9" Type="http://schemas.openxmlformats.org/officeDocument/2006/relationships/image" Target="../media/image23.png"/><Relationship Id="rId14" Type="http://schemas.openxmlformats.org/officeDocument/2006/relationships/image" Target="../media/image12.svg"/><Relationship Id="rId2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074" name="Picture 2" descr="Thà chết không để nhục mệnh vua, Giang Văn Minh khí phách sao">
            <a:extLst>
              <a:ext uri="{FF2B5EF4-FFF2-40B4-BE49-F238E27FC236}">
                <a16:creationId xmlns:a16="http://schemas.microsoft.com/office/drawing/2014/main" id="{74EE9174-736D-1F46-8FA1-8B294A56FF2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1950594" y="1965293"/>
            <a:ext cx="6858000" cy="80341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7">
            <a:extLst>
              <a:ext uri="{FF2B5EF4-FFF2-40B4-BE49-F238E27FC236}">
                <a16:creationId xmlns:a16="http://schemas.microsoft.com/office/drawing/2014/main" id="{C2A67F18-E6C5-E748-B387-31200A0F15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88541">
            <a:off x="793670" y="564985"/>
            <a:ext cx="1083730" cy="1083730"/>
          </a:xfrm>
          <a:prstGeom prst="rect">
            <a:avLst/>
          </a:prstGeom>
        </p:spPr>
      </p:pic>
      <p:pic>
        <p:nvPicPr>
          <p:cNvPr id="9" name="Picture 8">
            <a:extLst>
              <a:ext uri="{FF2B5EF4-FFF2-40B4-BE49-F238E27FC236}">
                <a16:creationId xmlns:a16="http://schemas.microsoft.com/office/drawing/2014/main" id="{CDE0466F-70D1-8547-B572-4D04D09C92E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10110">
            <a:off x="9160848" y="7891216"/>
            <a:ext cx="1445052" cy="1445052"/>
          </a:xfrm>
          <a:prstGeom prst="rect">
            <a:avLst/>
          </a:prstGeom>
        </p:spPr>
      </p:pic>
      <p:pic>
        <p:nvPicPr>
          <p:cNvPr id="10" name="Picture 9">
            <a:extLst>
              <a:ext uri="{FF2B5EF4-FFF2-40B4-BE49-F238E27FC236}">
                <a16:creationId xmlns:a16="http://schemas.microsoft.com/office/drawing/2014/main" id="{CBDCAD94-27E9-9B45-A6D9-68E7AC04F9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869669">
            <a:off x="16821414" y="4576642"/>
            <a:ext cx="1447978" cy="619692"/>
          </a:xfrm>
          <a:prstGeom prst="rect">
            <a:avLst/>
          </a:prstGeom>
        </p:spPr>
      </p:pic>
      <p:sp>
        <p:nvSpPr>
          <p:cNvPr id="2" name="TextBox 1">
            <a:extLst>
              <a:ext uri="{FF2B5EF4-FFF2-40B4-BE49-F238E27FC236}">
                <a16:creationId xmlns:a16="http://schemas.microsoft.com/office/drawing/2014/main" id="{DEC2FCC8-3E77-7C4D-BD5E-5ED5E95EDCFD}"/>
              </a:ext>
            </a:extLst>
          </p:cNvPr>
          <p:cNvSpPr txBox="1"/>
          <p:nvPr/>
        </p:nvSpPr>
        <p:spPr>
          <a:xfrm>
            <a:off x="1173533" y="2217940"/>
            <a:ext cx="11483112" cy="3631763"/>
          </a:xfrm>
          <a:prstGeom prst="rect">
            <a:avLst/>
          </a:prstGeom>
          <a:noFill/>
        </p:spPr>
        <p:txBody>
          <a:bodyPr wrap="square" rtlCol="0">
            <a:spAutoFit/>
          </a:bodyPr>
          <a:lstStyle/>
          <a:p>
            <a:pPr algn="ctr"/>
            <a:r>
              <a:rPr lang="vi-VN" sz="11500" b="1" dirty="0" smtClean="0">
                <a:solidFill>
                  <a:srgbClr val="002060"/>
                </a:solidFill>
                <a:latin typeface="Times New Roman" panose="02020603050405020304" pitchFamily="18" charset="0"/>
                <a:cs typeface="Times New Roman" panose="02020603050405020304" pitchFamily="18" charset="0"/>
              </a:rPr>
              <a:t>TRÍ DŨNG SONG TOÀN</a:t>
            </a:r>
            <a:endParaRPr lang="en-VN" sz="115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Open book free icon">
            <a:extLst>
              <a:ext uri="{FF2B5EF4-FFF2-40B4-BE49-F238E27FC236}">
                <a16:creationId xmlns:a16="http://schemas.microsoft.com/office/drawing/2014/main" id="{31559EF7-7202-F74F-AD70-C1717B267E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504616">
            <a:off x="705257" y="6949798"/>
            <a:ext cx="2892552" cy="2892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wer fight free icon">
            <a:extLst>
              <a:ext uri="{FF2B5EF4-FFF2-40B4-BE49-F238E27FC236}">
                <a16:creationId xmlns:a16="http://schemas.microsoft.com/office/drawing/2014/main" id="{AB0BA604-6239-EC4B-ABB6-82304838C1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66921" y="275569"/>
            <a:ext cx="1689724" cy="16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250" fill="hold"/>
                                        <p:tgtEl>
                                          <p:spTgt spid="1026"/>
                                        </p:tgtEl>
                                        <p:attrNameLst>
                                          <p:attrName>ppt_x</p:attrName>
                                        </p:attrNameLst>
                                      </p:cBhvr>
                                      <p:tavLst>
                                        <p:tav tm="0">
                                          <p:val>
                                            <p:strVal val="0-#ppt_w/2"/>
                                          </p:val>
                                        </p:tav>
                                        <p:tav tm="100000">
                                          <p:val>
                                            <p:strVal val="#ppt_x"/>
                                          </p:val>
                                        </p:tav>
                                      </p:tavLst>
                                    </p:anim>
                                    <p:anim calcmode="lin" valueType="num">
                                      <p:cBhvr additive="base">
                                        <p:cTn id="8" dur="125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250" fill="hold"/>
                                        <p:tgtEl>
                                          <p:spTgt spid="3074"/>
                                        </p:tgtEl>
                                        <p:attrNameLst>
                                          <p:attrName>ppt_x</p:attrName>
                                        </p:attrNameLst>
                                      </p:cBhvr>
                                      <p:tavLst>
                                        <p:tav tm="0">
                                          <p:val>
                                            <p:strVal val="1+#ppt_w/2"/>
                                          </p:val>
                                        </p:tav>
                                        <p:tav tm="100000">
                                          <p:val>
                                            <p:strVal val="#ppt_x"/>
                                          </p:val>
                                        </p:tav>
                                      </p:tavLst>
                                    </p:anim>
                                    <p:anim calcmode="lin" valueType="num">
                                      <p:cBhvr additive="base">
                                        <p:cTn id="12" dur="1250" fill="hold"/>
                                        <p:tgtEl>
                                          <p:spTgt spid="307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1+#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1250" fill="hold"/>
                                        <p:tgtEl>
                                          <p:spTgt spid="3074"/>
                                        </p:tgtEl>
                                        <p:attrNameLst>
                                          <p:attrName>ppt_x</p:attrName>
                                        </p:attrNameLst>
                                      </p:cBhvr>
                                      <p:tavLst>
                                        <p:tav tm="0">
                                          <p:val>
                                            <p:strVal val="1+#ppt_w/2"/>
                                          </p:val>
                                        </p:tav>
                                        <p:tav tm="100000">
                                          <p:val>
                                            <p:strVal val="#ppt_x"/>
                                          </p:val>
                                        </p:tav>
                                      </p:tavLst>
                                    </p:anim>
                                    <p:anim calcmode="lin" valueType="num">
                                      <p:cBhvr additive="base">
                                        <p:cTn id="20" dur="1250" fill="hold"/>
                                        <p:tgtEl>
                                          <p:spTgt spid="3074"/>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250"/>
                                        <p:tgtEl>
                                          <p:spTgt spid="2"/>
                                        </p:tgtEl>
                                      </p:cBhvr>
                                    </p:animEffect>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250" fill="hold"/>
                                        <p:tgtEl>
                                          <p:spTgt spid="9"/>
                                        </p:tgtEl>
                                        <p:attrNameLst>
                                          <p:attrName>ppt_x</p:attrName>
                                        </p:attrNameLst>
                                      </p:cBhvr>
                                      <p:tavLst>
                                        <p:tav tm="0">
                                          <p:val>
                                            <p:strVal val="#ppt_x"/>
                                          </p:val>
                                        </p:tav>
                                        <p:tav tm="100000">
                                          <p:val>
                                            <p:strVal val="#ppt_x"/>
                                          </p:val>
                                        </p:tav>
                                      </p:tavLst>
                                    </p:anim>
                                    <p:anim calcmode="lin" valueType="num">
                                      <p:cBhvr additive="base">
                                        <p:cTn id="27" dur="125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1250" fill="hold"/>
                                        <p:tgtEl>
                                          <p:spTgt spid="1028"/>
                                        </p:tgtEl>
                                        <p:attrNameLst>
                                          <p:attrName>ppt_x</p:attrName>
                                        </p:attrNameLst>
                                      </p:cBhvr>
                                      <p:tavLst>
                                        <p:tav tm="0">
                                          <p:val>
                                            <p:strVal val="#ppt_x"/>
                                          </p:val>
                                        </p:tav>
                                        <p:tav tm="100000">
                                          <p:val>
                                            <p:strVal val="#ppt_x"/>
                                          </p:val>
                                        </p:tav>
                                      </p:tavLst>
                                    </p:anim>
                                    <p:anim calcmode="lin" valueType="num">
                                      <p:cBhvr additive="base">
                                        <p:cTn id="31" dur="1250" fill="hold"/>
                                        <p:tgtEl>
                                          <p:spTgt spid="1028"/>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250" fill="hold"/>
                                        <p:tgtEl>
                                          <p:spTgt spid="8"/>
                                        </p:tgtEl>
                                        <p:attrNameLst>
                                          <p:attrName>ppt_x</p:attrName>
                                        </p:attrNameLst>
                                      </p:cBhvr>
                                      <p:tavLst>
                                        <p:tav tm="0">
                                          <p:val>
                                            <p:strVal val="#ppt_x"/>
                                          </p:val>
                                        </p:tav>
                                        <p:tav tm="100000">
                                          <p:val>
                                            <p:strVal val="#ppt_x"/>
                                          </p:val>
                                        </p:tav>
                                      </p:tavLst>
                                    </p:anim>
                                    <p:anim calcmode="lin" valueType="num">
                                      <p:cBhvr additive="base">
                                        <p:cTn id="35"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sp>
        <p:nvSpPr>
          <p:cNvPr id="11" name="Rounded Rectangle 10">
            <a:extLst>
              <a:ext uri="{FF2B5EF4-FFF2-40B4-BE49-F238E27FC236}">
                <a16:creationId xmlns:a16="http://schemas.microsoft.com/office/drawing/2014/main" id="{834A6FC4-448D-6B48-A904-457D68A31AB5}"/>
              </a:ext>
            </a:extLst>
          </p:cNvPr>
          <p:cNvSpPr/>
          <p:nvPr/>
        </p:nvSpPr>
        <p:spPr>
          <a:xfrm>
            <a:off x="966127" y="567884"/>
            <a:ext cx="16619366" cy="8989984"/>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sp>
        <p:nvSpPr>
          <p:cNvPr id="15" name="Rectangle 8">
            <a:extLst>
              <a:ext uri="{FF2B5EF4-FFF2-40B4-BE49-F238E27FC236}">
                <a16:creationId xmlns:a16="http://schemas.microsoft.com/office/drawing/2014/main" id="{9D6445B6-FF1F-3A43-8C73-509B9AF62927}"/>
              </a:ext>
            </a:extLst>
          </p:cNvPr>
          <p:cNvSpPr>
            <a:spLocks noChangeArrowheads="1"/>
          </p:cNvSpPr>
          <p:nvPr/>
        </p:nvSpPr>
        <p:spPr bwMode="auto">
          <a:xfrm>
            <a:off x="7187085" y="4250749"/>
            <a:ext cx="11526097" cy="245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en-US" altLang="en-VN" sz="4800" dirty="0">
                <a:solidFill>
                  <a:srgbClr val="000000"/>
                </a:solidFill>
                <a:cs typeface="Times New Roman" panose="02020603050405020304" pitchFamily="18" charset="0"/>
              </a:rPr>
              <a:t>  </a:t>
            </a:r>
            <a:r>
              <a:rPr lang="en-US" altLang="en-VN" sz="5400" dirty="0">
                <a:solidFill>
                  <a:srgbClr val="000000"/>
                </a:solidFill>
                <a:cs typeface="Times New Roman" panose="02020603050405020304" pitchFamily="18" charset="0"/>
              </a:rPr>
              <a:t>Đồng trụ đến giờ rêu vẫn mọc.</a:t>
            </a:r>
          </a:p>
          <a:p>
            <a:pPr eaLnBrk="1" hangingPunct="1">
              <a:lnSpc>
                <a:spcPct val="150000"/>
              </a:lnSpc>
            </a:pPr>
            <a:r>
              <a:rPr lang="en-US" altLang="en-VN" sz="5400" dirty="0">
                <a:solidFill>
                  <a:srgbClr val="000000"/>
                </a:solidFill>
                <a:cs typeface="Times New Roman" panose="02020603050405020304" pitchFamily="18" charset="0"/>
              </a:rPr>
              <a:t>  Bạch Đằng thuở trước máu còn loang.</a:t>
            </a:r>
          </a:p>
        </p:txBody>
      </p:sp>
      <p:sp>
        <p:nvSpPr>
          <p:cNvPr id="16" name="Rectangle 20">
            <a:extLst>
              <a:ext uri="{FF2B5EF4-FFF2-40B4-BE49-F238E27FC236}">
                <a16:creationId xmlns:a16="http://schemas.microsoft.com/office/drawing/2014/main" id="{9DE966EA-4093-A840-A110-A8CA87440D60}"/>
              </a:ext>
            </a:extLst>
          </p:cNvPr>
          <p:cNvSpPr>
            <a:spLocks noChangeArrowheads="1"/>
          </p:cNvSpPr>
          <p:nvPr/>
        </p:nvSpPr>
        <p:spPr bwMode="auto">
          <a:xfrm>
            <a:off x="2233725" y="7284688"/>
            <a:ext cx="3333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thuở</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trước</a:t>
            </a:r>
            <a:endParaRPr lang="en-US" altLang="en-VN" sz="5400" dirty="0">
              <a:solidFill>
                <a:srgbClr val="000000"/>
              </a:solidFill>
              <a:cs typeface="Times New Roman" panose="02020603050405020304" pitchFamily="18" charset="0"/>
            </a:endParaRPr>
          </a:p>
        </p:txBody>
      </p:sp>
      <p:sp>
        <p:nvSpPr>
          <p:cNvPr id="17" name="Rectangle 21">
            <a:extLst>
              <a:ext uri="{FF2B5EF4-FFF2-40B4-BE49-F238E27FC236}">
                <a16:creationId xmlns:a16="http://schemas.microsoft.com/office/drawing/2014/main" id="{857214E1-FFF5-E443-BE35-E6B81AC95FBB}"/>
              </a:ext>
            </a:extLst>
          </p:cNvPr>
          <p:cNvSpPr>
            <a:spLocks noChangeArrowheads="1"/>
          </p:cNvSpPr>
          <p:nvPr/>
        </p:nvSpPr>
        <p:spPr bwMode="auto">
          <a:xfrm>
            <a:off x="2392475" y="6100128"/>
            <a:ext cx="3016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linh</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cữu</a:t>
            </a:r>
            <a:endParaRPr lang="en-US" altLang="en-VN" sz="5400" dirty="0">
              <a:solidFill>
                <a:srgbClr val="000000"/>
              </a:solidFill>
              <a:cs typeface="Times New Roman" panose="02020603050405020304" pitchFamily="18" charset="0"/>
            </a:endParaRPr>
          </a:p>
        </p:txBody>
      </p:sp>
      <p:sp>
        <p:nvSpPr>
          <p:cNvPr id="18" name="Rectangle 22">
            <a:extLst>
              <a:ext uri="{FF2B5EF4-FFF2-40B4-BE49-F238E27FC236}">
                <a16:creationId xmlns:a16="http://schemas.microsoft.com/office/drawing/2014/main" id="{B3A8EBA6-EB1C-4A41-AF27-F8FCFEC684FD}"/>
              </a:ext>
            </a:extLst>
          </p:cNvPr>
          <p:cNvSpPr>
            <a:spLocks noChangeArrowheads="1"/>
          </p:cNvSpPr>
          <p:nvPr/>
        </p:nvSpPr>
        <p:spPr bwMode="auto">
          <a:xfrm>
            <a:off x="2398873" y="4937625"/>
            <a:ext cx="317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cống</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nạp</a:t>
            </a:r>
            <a:endParaRPr lang="en-US" altLang="en-VN" sz="5400" dirty="0">
              <a:solidFill>
                <a:srgbClr val="000000"/>
              </a:solidFill>
              <a:cs typeface="Times New Roman" panose="02020603050405020304" pitchFamily="18" charset="0"/>
            </a:endParaRPr>
          </a:p>
        </p:txBody>
      </p:sp>
      <p:sp>
        <p:nvSpPr>
          <p:cNvPr id="19" name="Rectangle 23">
            <a:extLst>
              <a:ext uri="{FF2B5EF4-FFF2-40B4-BE49-F238E27FC236}">
                <a16:creationId xmlns:a16="http://schemas.microsoft.com/office/drawing/2014/main" id="{C4E4AA4C-3C63-4945-823E-A931E1F5F3B4}"/>
              </a:ext>
            </a:extLst>
          </p:cNvPr>
          <p:cNvSpPr>
            <a:spLocks noChangeArrowheads="1"/>
          </p:cNvSpPr>
          <p:nvPr/>
        </p:nvSpPr>
        <p:spPr bwMode="auto">
          <a:xfrm>
            <a:off x="1499634" y="3753065"/>
            <a:ext cx="4973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a:solidFill>
                  <a:srgbClr val="000000"/>
                </a:solidFill>
                <a:cs typeface="Times New Roman" panose="02020603050405020304" pitchFamily="18" charset="0"/>
              </a:rPr>
              <a:t>Liễu Thăng</a:t>
            </a:r>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1608565" y="8757305"/>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id="{D476BB7C-9F23-A14A-9703-36E83843B60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031918">
            <a:off x="10237802" y="828207"/>
            <a:ext cx="1441729" cy="374849"/>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1955">
            <a:off x="401902" y="335453"/>
            <a:ext cx="1948662" cy="1902603"/>
          </a:xfrm>
          <a:prstGeom prst="rect">
            <a:avLst/>
          </a:prstGeom>
        </p:spPr>
      </p:pic>
      <p:sp>
        <p:nvSpPr>
          <p:cNvPr id="27" name="TextBox 26">
            <a:extLst>
              <a:ext uri="{FF2B5EF4-FFF2-40B4-BE49-F238E27FC236}">
                <a16:creationId xmlns:a16="http://schemas.microsoft.com/office/drawing/2014/main" id="{9AAF4F07-6078-FC4D-9F9A-B5FF701EC10A}"/>
              </a:ext>
            </a:extLst>
          </p:cNvPr>
          <p:cNvSpPr txBox="1"/>
          <p:nvPr/>
        </p:nvSpPr>
        <p:spPr>
          <a:xfrm>
            <a:off x="7032919" y="729132"/>
            <a:ext cx="3511014" cy="1938992"/>
          </a:xfrm>
          <a:prstGeom prst="rect">
            <a:avLst/>
          </a:prstGeom>
          <a:noFill/>
        </p:spPr>
        <p:txBody>
          <a:bodyPr wrap="square" rtlCol="0">
            <a:spAutoFit/>
          </a:bodyPr>
          <a:lstStyle/>
          <a:p>
            <a:r>
              <a:rPr lang="en-VN" sz="6000" b="1" dirty="0">
                <a:latin typeface="Times New Roman" panose="02020603050405020304" pitchFamily="18" charset="0"/>
                <a:cs typeface="Times New Roman" panose="02020603050405020304" pitchFamily="18" charset="0"/>
              </a:rPr>
              <a:t>Luyện đọc</a:t>
            </a:r>
          </a:p>
        </p:txBody>
      </p:sp>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091585" flipV="1">
            <a:off x="5911915" y="865411"/>
            <a:ext cx="1474421" cy="383348"/>
          </a:xfrm>
          <a:prstGeom prst="rect">
            <a:avLst/>
          </a:prstGeom>
        </p:spPr>
      </p:pic>
      <p:sp>
        <p:nvSpPr>
          <p:cNvPr id="12" name="Rounded Rectangle 11">
            <a:extLst>
              <a:ext uri="{FF2B5EF4-FFF2-40B4-BE49-F238E27FC236}">
                <a16:creationId xmlns:a16="http://schemas.microsoft.com/office/drawing/2014/main" id="{D86BD62D-6DC5-4B46-9F81-5A5CCB6FE726}"/>
              </a:ext>
            </a:extLst>
          </p:cNvPr>
          <p:cNvSpPr/>
          <p:nvPr/>
        </p:nvSpPr>
        <p:spPr>
          <a:xfrm>
            <a:off x="2398873" y="2101070"/>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latin typeface="Times New Roman" panose="02020603050405020304" pitchFamily="18" charset="0"/>
                <a:cs typeface="Times New Roman" panose="02020603050405020304" pitchFamily="18" charset="0"/>
              </a:rPr>
              <a:t>Từ</a:t>
            </a:r>
          </a:p>
        </p:txBody>
      </p:sp>
      <p:sp>
        <p:nvSpPr>
          <p:cNvPr id="31" name="Rounded Rectangle 30">
            <a:extLst>
              <a:ext uri="{FF2B5EF4-FFF2-40B4-BE49-F238E27FC236}">
                <a16:creationId xmlns:a16="http://schemas.microsoft.com/office/drawing/2014/main" id="{8B943244-891F-C54E-9206-B8C4A3D9AAEA}"/>
              </a:ext>
            </a:extLst>
          </p:cNvPr>
          <p:cNvSpPr/>
          <p:nvPr/>
        </p:nvSpPr>
        <p:spPr>
          <a:xfrm>
            <a:off x="10958666" y="2223961"/>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latin typeface="Times New Roman" panose="02020603050405020304" pitchFamily="18" charset="0"/>
                <a:cs typeface="Times New Roman" panose="02020603050405020304" pitchFamily="18" charset="0"/>
              </a:rPr>
              <a:t>Câu</a:t>
            </a:r>
          </a:p>
        </p:txBody>
      </p:sp>
      <p:cxnSp>
        <p:nvCxnSpPr>
          <p:cNvPr id="26" name="Straight Connector 25">
            <a:extLst>
              <a:ext uri="{FF2B5EF4-FFF2-40B4-BE49-F238E27FC236}">
                <a16:creationId xmlns:a16="http://schemas.microsoft.com/office/drawing/2014/main" id="{2F400963-DE16-804D-94FC-AA861320035E}"/>
              </a:ext>
            </a:extLst>
          </p:cNvPr>
          <p:cNvCxnSpPr/>
          <p:nvPr/>
        </p:nvCxnSpPr>
        <p:spPr>
          <a:xfrm flipH="1">
            <a:off x="12153895" y="4544994"/>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39E1CD-49BC-DC43-9FEC-7020E45E3844}"/>
              </a:ext>
            </a:extLst>
          </p:cNvPr>
          <p:cNvCxnSpPr/>
          <p:nvPr/>
        </p:nvCxnSpPr>
        <p:spPr>
          <a:xfrm flipH="1">
            <a:off x="13665195" y="5761106"/>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6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7" grpId="0"/>
      <p:bldP spid="12"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2933"/>
          <a:stretch>
            <a:fillRect/>
          </a:stretch>
        </p:blipFill>
        <p:spPr>
          <a:xfrm rot="10632854" flipH="1">
            <a:off x="7468832" y="-2681267"/>
            <a:ext cx="14059385" cy="13574690"/>
          </a:xfrm>
          <a:prstGeom prst="rect">
            <a:avLst/>
          </a:prstGeom>
        </p:spPr>
      </p:pic>
      <p:sp>
        <p:nvSpPr>
          <p:cNvPr id="148" name="Rectangle 147">
            <a:extLst>
              <a:ext uri="{FF2B5EF4-FFF2-40B4-BE49-F238E27FC236}">
                <a16:creationId xmlns:a16="http://schemas.microsoft.com/office/drawing/2014/main" id="{2DB44460-BC3E-3E46-9F57-9531E3A81D90}"/>
              </a:ext>
            </a:extLst>
          </p:cNvPr>
          <p:cNvSpPr/>
          <p:nvPr/>
        </p:nvSpPr>
        <p:spPr>
          <a:xfrm>
            <a:off x="685801" y="4678140"/>
            <a:ext cx="7892600"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pic>
        <p:nvPicPr>
          <p:cNvPr id="142" name="Picture 14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66052" flipH="1">
            <a:off x="-2234231" y="-9959896"/>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6"/>
            <a:stretch>
              <a:fillRect/>
            </a:stretch>
          </p:blipFill>
          <p:spPr>
            <a:xfrm>
              <a:off x="440391" y="377319"/>
              <a:ext cx="9310315" cy="3349400"/>
            </a:xfrm>
            <a:prstGeom prst="rect">
              <a:avLst/>
            </a:prstGeom>
          </p:spPr>
        </p:pic>
        <p:sp>
          <p:nvSpPr>
            <p:cNvPr id="6" name="TextBox 6"/>
            <p:cNvSpPr txBox="1"/>
            <p:nvPr/>
          </p:nvSpPr>
          <p:spPr>
            <a:xfrm>
              <a:off x="764482" y="1125641"/>
              <a:ext cx="8414232" cy="1152737"/>
            </a:xfrm>
            <a:prstGeom prst="rect">
              <a:avLst/>
            </a:prstGeom>
          </p:spPr>
          <p:txBody>
            <a:bodyPr lIns="0" tIns="0" rIns="0" bIns="0" rtlCol="0" anchor="t">
              <a:spAutoFit/>
            </a:bodyPr>
            <a:lstStyle/>
            <a:p>
              <a:pPr algn="ctr"/>
              <a:r>
                <a:rPr lang="en-US" sz="5400" b="1" dirty="0" err="1">
                  <a:solidFill>
                    <a:srgbClr val="0070C0"/>
                  </a:solidFill>
                  <a:latin typeface="Times New Roman" panose="02020603050405020304" pitchFamily="18" charset="0"/>
                  <a:cs typeface="Times New Roman" panose="02020603050405020304" pitchFamily="18" charset="0"/>
                </a:rPr>
                <a:t>Trí</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dũng</a:t>
              </a:r>
              <a:r>
                <a:rPr lang="en-US" sz="5400" b="1" dirty="0">
                  <a:solidFill>
                    <a:srgbClr val="0070C0"/>
                  </a:solidFill>
                  <a:latin typeface="Times New Roman" panose="02020603050405020304" pitchFamily="18" charset="0"/>
                  <a:cs typeface="Times New Roman" panose="02020603050405020304" pitchFamily="18" charset="0"/>
                </a:rPr>
                <a:t> song </a:t>
              </a:r>
              <a:r>
                <a:rPr lang="en-US" sz="5400" b="1" dirty="0" err="1">
                  <a:solidFill>
                    <a:srgbClr val="0070C0"/>
                  </a:solidFill>
                  <a:latin typeface="Times New Roman" panose="02020603050405020304" pitchFamily="18" charset="0"/>
                  <a:cs typeface="Times New Roman" panose="02020603050405020304" pitchFamily="18" charset="0"/>
                </a:rPr>
                <a:t>toàn</a:t>
              </a:r>
              <a:endParaRPr lang="en-US" sz="5400" dirty="0">
                <a:solidFill>
                  <a:srgbClr val="0070C0"/>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68998">
            <a:off x="224727" y="8983328"/>
            <a:ext cx="1065447" cy="1089211"/>
          </a:xfrm>
          <a:prstGeom prst="rect">
            <a:avLst/>
          </a:prstGeom>
        </p:spPr>
      </p:pic>
      <p:grpSp>
        <p:nvGrpSpPr>
          <p:cNvPr id="143" name="Group 3">
            <a:extLst>
              <a:ext uri="{FF2B5EF4-FFF2-40B4-BE49-F238E27FC236}">
                <a16:creationId xmlns:a16="http://schemas.microsoft.com/office/drawing/2014/main" id="{EECC2F30-7782-4246-9072-50E8522014A8}"/>
              </a:ext>
            </a:extLst>
          </p:cNvPr>
          <p:cNvGrpSpPr/>
          <p:nvPr/>
        </p:nvGrpSpPr>
        <p:grpSpPr>
          <a:xfrm>
            <a:off x="10375226" y="1573891"/>
            <a:ext cx="7375231" cy="2219560"/>
            <a:chOff x="-245164" y="209954"/>
            <a:chExt cx="9580444" cy="3349400"/>
          </a:xfrm>
        </p:grpSpPr>
        <p:pic>
          <p:nvPicPr>
            <p:cNvPr id="144" name="Picture 4">
              <a:extLst>
                <a:ext uri="{FF2B5EF4-FFF2-40B4-BE49-F238E27FC236}">
                  <a16:creationId xmlns:a16="http://schemas.microsoft.com/office/drawing/2014/main" id="{E5CB4029-5306-904A-8070-A8EED30AAD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6"/>
            <a:stretch>
              <a:fillRect/>
            </a:stretch>
          </p:blipFill>
          <p:spPr>
            <a:xfrm>
              <a:off x="-245164" y="209954"/>
              <a:ext cx="9580444" cy="3349400"/>
            </a:xfrm>
            <a:prstGeom prst="rect">
              <a:avLst/>
            </a:prstGeom>
          </p:spPr>
        </p:pic>
        <p:sp>
          <p:nvSpPr>
            <p:cNvPr id="145" name="TextBox 6">
              <a:extLst>
                <a:ext uri="{FF2B5EF4-FFF2-40B4-BE49-F238E27FC236}">
                  <a16:creationId xmlns:a16="http://schemas.microsoft.com/office/drawing/2014/main" id="{788EC17F-A25A-D446-9257-675FFCB6F8BE}"/>
                </a:ext>
              </a:extLst>
            </p:cNvPr>
            <p:cNvSpPr txBox="1"/>
            <p:nvPr/>
          </p:nvSpPr>
          <p:spPr>
            <a:xfrm>
              <a:off x="337413" y="648523"/>
              <a:ext cx="8414232" cy="1393340"/>
            </a:xfrm>
            <a:prstGeom prst="rect">
              <a:avLst/>
            </a:prstGeom>
          </p:spPr>
          <p:txBody>
            <a:bodyPr lIns="0" tIns="0" rIns="0" bIns="0" rtlCol="0" anchor="t">
              <a:spAutoFit/>
            </a:bodyPr>
            <a:lstStyle/>
            <a:p>
              <a:pPr algn="ctr"/>
              <a:r>
                <a:rPr lang="en-US" sz="6000" b="1" dirty="0" err="1">
                  <a:solidFill>
                    <a:srgbClr val="0070C0"/>
                  </a:solidFill>
                  <a:latin typeface="Times New Roman" panose="02020603050405020304" pitchFamily="18" charset="0"/>
                  <a:cs typeface="Times New Roman" panose="02020603050405020304" pitchFamily="18" charset="0"/>
                </a:rPr>
                <a:t>Thám</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hoa</a:t>
              </a:r>
              <a:endParaRPr lang="en-US" sz="6000" dirty="0">
                <a:solidFill>
                  <a:srgbClr val="0070C0"/>
                </a:solidFill>
                <a:latin typeface="Times New Roman" panose="02020603050405020304" pitchFamily="18" charset="0"/>
                <a:cs typeface="Times New Roman" panose="02020603050405020304" pitchFamily="18" charset="0"/>
              </a:endParaRPr>
            </a:p>
          </p:txBody>
        </p:sp>
      </p:grpSp>
      <p:sp>
        <p:nvSpPr>
          <p:cNvPr id="147" name="TextBox 146">
            <a:extLst>
              <a:ext uri="{FF2B5EF4-FFF2-40B4-BE49-F238E27FC236}">
                <a16:creationId xmlns:a16="http://schemas.microsoft.com/office/drawing/2014/main" id="{B7AEB85E-4B4F-BE43-BEAD-F75FC25E90A6}"/>
              </a:ext>
            </a:extLst>
          </p:cNvPr>
          <p:cNvSpPr txBox="1"/>
          <p:nvPr/>
        </p:nvSpPr>
        <p:spPr>
          <a:xfrm>
            <a:off x="1063245" y="5556489"/>
            <a:ext cx="7515156" cy="769441"/>
          </a:xfrm>
          <a:prstGeom prst="rect">
            <a:avLst/>
          </a:prstGeom>
          <a:noFill/>
        </p:spPr>
        <p:txBody>
          <a:bodyPr wrap="square">
            <a:spAutoFit/>
          </a:bodyPr>
          <a:lstStyle/>
          <a:p>
            <a:r>
              <a:rPr lang="vi-VN" sz="4400" b="0" i="0" dirty="0">
                <a:effectLst/>
                <a:latin typeface="Times New Roman" panose="02020603050405020304" pitchFamily="18" charset="0"/>
                <a:cs typeface="Times New Roman" panose="02020603050405020304" pitchFamily="18" charset="0"/>
              </a:rPr>
              <a:t>Vừa mưu trí vừa dũng cảm</a:t>
            </a:r>
            <a:r>
              <a:rPr lang="en-US" sz="4400" b="0" i="0" dirty="0">
                <a:effectLst/>
                <a:latin typeface="Times New Roman" panose="02020603050405020304" pitchFamily="18" charset="0"/>
                <a:cs typeface="Times New Roman" panose="02020603050405020304" pitchFamily="18" charset="0"/>
              </a:rPr>
              <a:t>.</a:t>
            </a:r>
            <a:endParaRPr lang="en-VN" sz="4400" dirty="0">
              <a:latin typeface="Times New Roman" panose="02020603050405020304" pitchFamily="18" charset="0"/>
              <a:cs typeface="Times New Roman" panose="02020603050405020304" pitchFamily="18" charset="0"/>
            </a:endParaRPr>
          </a:p>
        </p:txBody>
      </p:sp>
      <p:sp>
        <p:nvSpPr>
          <p:cNvPr id="150" name="Rectangle 149">
            <a:extLst>
              <a:ext uri="{FF2B5EF4-FFF2-40B4-BE49-F238E27FC236}">
                <a16:creationId xmlns:a16="http://schemas.microsoft.com/office/drawing/2014/main" id="{81153215-1676-3D46-A6D2-D02E5F2EFF93}"/>
              </a:ext>
            </a:extLst>
          </p:cNvPr>
          <p:cNvSpPr/>
          <p:nvPr/>
        </p:nvSpPr>
        <p:spPr>
          <a:xfrm>
            <a:off x="10061934" y="4678140"/>
            <a:ext cx="8000999" cy="4961159"/>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Người</a:t>
            </a:r>
            <a:r>
              <a:rPr lang="vi-VN" sz="4400" dirty="0">
                <a:solidFill>
                  <a:schemeClr val="tx1"/>
                </a:solidFill>
                <a:latin typeface="Times New Roman" panose="02020603050405020304" pitchFamily="18" charset="0"/>
                <a:cs typeface="Times New Roman" panose="02020603050405020304" pitchFamily="18" charset="0"/>
              </a:rPr>
              <a:t> đỗ thứ ba (sau trạng nguyên, bảng nhãn) trong kì thi Đình được tổ chức sau kì thi tiến sĩ thời xưa.</a:t>
            </a:r>
            <a:endParaRPr lang="en-VN"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11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166052" flipH="1">
            <a:off x="-2226672" y="-9890250"/>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19"/>
              <a:ext cx="9310315" cy="3349400"/>
            </a:xfrm>
            <a:prstGeom prst="rect">
              <a:avLst/>
            </a:prstGeom>
          </p:spPr>
        </p:pic>
        <p:sp>
          <p:nvSpPr>
            <p:cNvPr id="6" name="TextBox 6"/>
            <p:cNvSpPr txBox="1"/>
            <p:nvPr/>
          </p:nvSpPr>
          <p:spPr>
            <a:xfrm>
              <a:off x="888430" y="783482"/>
              <a:ext cx="8414232" cy="2305472"/>
            </a:xfrm>
            <a:prstGeom prst="rect">
              <a:avLst/>
            </a:prstGeom>
          </p:spPr>
          <p:txBody>
            <a:bodyPr lIns="0" tIns="0" rIns="0" bIns="0" rtlCol="0" anchor="t">
              <a:spAutoFit/>
            </a:bodyPr>
            <a:lstStyle/>
            <a:p>
              <a:pPr algn="ctr"/>
              <a:r>
                <a:rPr lang="en-US" sz="5400" b="1" dirty="0" err="1">
                  <a:solidFill>
                    <a:srgbClr val="0070C0"/>
                  </a:solidFill>
                  <a:latin typeface="Times New Roman" panose="02020603050405020304" pitchFamily="18" charset="0"/>
                  <a:cs typeface="Times New Roman" panose="02020603050405020304" pitchFamily="18" charset="0"/>
                </a:rPr>
                <a:t>Giang</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Văn</a:t>
              </a:r>
              <a:r>
                <a:rPr lang="en-US" sz="5400" b="1" dirty="0">
                  <a:solidFill>
                    <a:srgbClr val="0070C0"/>
                  </a:solidFill>
                  <a:latin typeface="Times New Roman" panose="02020603050405020304" pitchFamily="18" charset="0"/>
                  <a:cs typeface="Times New Roman" panose="02020603050405020304" pitchFamily="18" charset="0"/>
                </a:rPr>
                <a:t> Minh </a:t>
              </a:r>
            </a:p>
            <a:p>
              <a:pPr algn="ctr"/>
              <a:r>
                <a:rPr lang="en-US" sz="5400" b="1" dirty="0">
                  <a:solidFill>
                    <a:srgbClr val="0070C0"/>
                  </a:solidFill>
                  <a:latin typeface="Times New Roman" panose="02020603050405020304" pitchFamily="18" charset="0"/>
                  <a:cs typeface="Times New Roman" panose="02020603050405020304" pitchFamily="18" charset="0"/>
                </a:rPr>
                <a:t>(1573 – 1638)</a:t>
              </a:r>
              <a:endParaRPr lang="en-US" sz="5400" dirty="0">
                <a:solidFill>
                  <a:srgbClr val="0070C0"/>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209743" y="4392282"/>
            <a:ext cx="6821701" cy="1518134"/>
            <a:chOff x="1183293" y="4678140"/>
            <a:chExt cx="6821701" cy="2526141"/>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678140"/>
              <a:ext cx="6821701"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183350" y="5113140"/>
              <a:ext cx="5287570" cy="1382760"/>
            </a:xfrm>
            <a:prstGeom prst="rect">
              <a:avLst/>
            </a:prstGeom>
            <a:noFill/>
          </p:spPr>
          <p:txBody>
            <a:bodyPr wrap="square">
              <a:spAutoFit/>
            </a:bodyPr>
            <a:lstStyle/>
            <a:p>
              <a:r>
                <a:rPr lang="en-US" sz="4800" b="1" dirty="0" err="1">
                  <a:latin typeface="Times New Roman" panose="02020603050405020304" pitchFamily="18" charset="0"/>
                  <a:cs typeface="Times New Roman" panose="02020603050405020304" pitchFamily="18" charset="0"/>
                </a:rPr>
                <a:t>đại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triều</a:t>
              </a:r>
              <a:r>
                <a:rPr lang="en-US" sz="4800" b="1" dirty="0">
                  <a:latin typeface="Times New Roman" panose="02020603050405020304" pitchFamily="18" charset="0"/>
                  <a:cs typeface="Times New Roman" panose="02020603050405020304" pitchFamily="18" charset="0"/>
                </a:rPr>
                <a:t> Lê</a:t>
              </a:r>
              <a:endParaRPr lang="en-VN" sz="4800" b="1" dirty="0">
                <a:latin typeface="Times New Roman" panose="02020603050405020304" pitchFamily="18" charset="0"/>
                <a:cs typeface="Times New Roman" panose="02020603050405020304" pitchFamily="18" charset="0"/>
              </a:endParaRPr>
            </a:p>
          </p:txBody>
        </p:sp>
      </p:grpSp>
      <p:pic>
        <p:nvPicPr>
          <p:cNvPr id="14" name="Picture 2" descr="Thà chết không để nhục mệnh vua, Giang Văn Minh khí phách sao">
            <a:extLst>
              <a:ext uri="{FF2B5EF4-FFF2-40B4-BE49-F238E27FC236}">
                <a16:creationId xmlns:a16="http://schemas.microsoft.com/office/drawing/2014/main" id="{DFDC70BA-42C5-6748-87A2-41220A5F9B1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0460837" y="246842"/>
            <a:ext cx="8359656" cy="97933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9B42B0-3CF0-D044-9A84-E7092FD051FF}"/>
              </a:ext>
            </a:extLst>
          </p:cNvPr>
          <p:cNvSpPr txBox="1"/>
          <p:nvPr/>
        </p:nvSpPr>
        <p:spPr>
          <a:xfrm>
            <a:off x="228600" y="6136865"/>
            <a:ext cx="10232237" cy="2766270"/>
          </a:xfrm>
          <a:prstGeom prst="rect">
            <a:avLst/>
          </a:prstGeom>
          <a:noFill/>
        </p:spPr>
        <p:txBody>
          <a:bodyPr wrap="square">
            <a:spAutoFit/>
          </a:bodyPr>
          <a:lstStyle/>
          <a:p>
            <a:pPr algn="just">
              <a:lnSpc>
                <a:spcPct val="150000"/>
              </a:lnSpc>
            </a:pPr>
            <a:r>
              <a:rPr lang="vi-VN" sz="4000" b="0" i="0" dirty="0">
                <a:effectLst/>
                <a:highlight>
                  <a:srgbClr val="FFD580"/>
                </a:highlight>
                <a:latin typeface="Times New Roman" panose="02020603050405020304" pitchFamily="18" charset="0"/>
                <a:cs typeface="Times New Roman" panose="02020603050405020304" pitchFamily="18" charset="0"/>
              </a:rPr>
              <a:t>Sinh ra ở xã Mông Phụ, tổng Cam Giá, huyện Phúc Thọ, tỉnh Sơn Tây (nay thuộc xã Đường Lâm, thị xã Sơn Tây, Hà Nội).</a:t>
            </a:r>
            <a:endParaRPr lang="en-VN" sz="4000" dirty="0">
              <a:highlight>
                <a:srgbClr val="FFD58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0242" name="Picture 2" descr="Kinh nghiệm du lịch Đường Lâm, Hà Nội (Cập nhật 01/2022)">
            <a:extLst>
              <a:ext uri="{FF2B5EF4-FFF2-40B4-BE49-F238E27FC236}">
                <a16:creationId xmlns:a16="http://schemas.microsoft.com/office/drawing/2014/main" id="{2499F6DC-5580-474A-A912-0139F6D86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459" y="543466"/>
            <a:ext cx="15337081" cy="8798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1874809" y="9338143"/>
            <a:ext cx="15307136" cy="754181"/>
          </a:xfrm>
          <a:prstGeom prst="rect">
            <a:avLst/>
          </a:prstGeom>
          <a:noFill/>
        </p:spPr>
        <p:txBody>
          <a:bodyPr wrap="square">
            <a:spAutoFit/>
          </a:bodyPr>
          <a:lstStyle/>
          <a:p>
            <a:pPr algn="just">
              <a:lnSpc>
                <a:spcPct val="150000"/>
              </a:lnSpc>
            </a:pPr>
            <a:r>
              <a:rPr lang="vi-VN" sz="3200" b="1" i="0" dirty="0">
                <a:solidFill>
                  <a:srgbClr val="333333"/>
                </a:solidFill>
                <a:effectLst/>
                <a:latin typeface="+mj-lt"/>
              </a:rPr>
              <a:t>Nhà thờ Thám hoa Giang Văn Minh tại xã Đường Lâm, Sơn Tây, Hà Nội</a:t>
            </a:r>
            <a:endParaRPr lang="en-VN" sz="3200" b="1" dirty="0">
              <a:latin typeface="+mj-lt"/>
            </a:endParaRPr>
          </a:p>
        </p:txBody>
      </p:sp>
    </p:spTree>
    <p:extLst>
      <p:ext uri="{BB962C8B-B14F-4D97-AF65-F5344CB8AC3E}">
        <p14:creationId xmlns:p14="http://schemas.microsoft.com/office/powerpoint/2010/main" val="240714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2373028-F12D-8C43-A870-7D852C761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93" y="611022"/>
            <a:ext cx="15158189" cy="8701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906000"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Cổng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40187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9458" name="Picture 2" descr="Đền thờ Thám hoa Giang Văn Minh ở xứ Đoài.">
            <a:extLst>
              <a:ext uri="{FF2B5EF4-FFF2-40B4-BE49-F238E27FC236}">
                <a16:creationId xmlns:a16="http://schemas.microsoft.com/office/drawing/2014/main" id="{ED1EB350-66D5-B341-85B7-3CD776C7D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425" y="589345"/>
            <a:ext cx="15736125" cy="8609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135588" y="137087"/>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211136"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Đền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12794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579556" y="1767585"/>
            <a:ext cx="6040444" cy="1973506"/>
            <a:chOff x="440391" y="377320"/>
            <a:chExt cx="9310315" cy="2737594"/>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152737"/>
            </a:xfrm>
            <a:prstGeom prst="rect">
              <a:avLst/>
            </a:prstGeom>
          </p:spPr>
          <p:txBody>
            <a:bodyPr lIns="0" tIns="0" rIns="0" bIns="0" rtlCol="0" anchor="t">
              <a:spAutoFit/>
            </a:bodyPr>
            <a:lstStyle/>
            <a:p>
              <a:pPr algn="ctr"/>
              <a:r>
                <a:rPr lang="en-US" sz="5400" b="1" dirty="0" err="1">
                  <a:solidFill>
                    <a:schemeClr val="accent1">
                      <a:lumMod val="75000"/>
                    </a:schemeClr>
                  </a:solidFill>
                  <a:latin typeface="Times New Roman" panose="02020603050405020304" pitchFamily="18" charset="0"/>
                  <a:cs typeface="Times New Roman" panose="02020603050405020304" pitchFamily="18" charset="0"/>
                </a:rPr>
                <a:t>Liễu</a:t>
              </a:r>
              <a:r>
                <a:rPr lang="en-US" sz="5400" b="1" dirty="0">
                  <a:solidFill>
                    <a:schemeClr val="accent1">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1">
                      <a:lumMod val="75000"/>
                    </a:schemeClr>
                  </a:solidFill>
                  <a:latin typeface="Times New Roman" panose="02020603050405020304" pitchFamily="18" charset="0"/>
                  <a:cs typeface="Times New Roman" panose="02020603050405020304" pitchFamily="18" charset="0"/>
                </a:rPr>
                <a:t>Thăng</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436556" y="4121158"/>
            <a:ext cx="8326444" cy="3933204"/>
            <a:chOff x="1183293" y="4376314"/>
            <a:chExt cx="7072266" cy="6544763"/>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376314"/>
              <a:ext cx="7072266" cy="6544763"/>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1384180" y="4936312"/>
              <a:ext cx="6821700" cy="5070120"/>
            </a:xfrm>
            <a:prstGeom prst="rect">
              <a:avLst/>
            </a:prstGeom>
            <a:noFill/>
          </p:spPr>
          <p:txBody>
            <a:bodyPr wrap="square">
              <a:spAutoFit/>
            </a:bodyPr>
            <a:lstStyle/>
            <a:p>
              <a:pPr algn="just"/>
              <a:r>
                <a:rPr lang="en-US" sz="4800" dirty="0">
                  <a:latin typeface="Times New Roman" panose="02020603050405020304" pitchFamily="18" charset="0"/>
                  <a:cs typeface="Times New Roman" panose="02020603050405020304" pitchFamily="18" charset="0"/>
                </a:rPr>
                <a:t>T</a:t>
              </a:r>
              <a:r>
                <a:rPr lang="vi-VN" sz="4800" dirty="0" err="1">
                  <a:latin typeface="Times New Roman" panose="02020603050405020304" pitchFamily="18" charset="0"/>
                  <a:cs typeface="Times New Roman" panose="02020603050405020304" pitchFamily="18" charset="0"/>
                </a:rPr>
                <a:t>ướng</a:t>
              </a:r>
              <a:r>
                <a:rPr lang="vi-VN" sz="4800" dirty="0">
                  <a:latin typeface="Times New Roman" panose="02020603050405020304" pitchFamily="18" charset="0"/>
                  <a:cs typeface="Times New Roman" panose="02020603050405020304" pitchFamily="18" charset="0"/>
                </a:rPr>
                <a:t> nhà Minh, năm 1427 bị nghĩa quân Lam Sơn phục kích giết chết ở ải Chi Lăng (nay thuộc tỉnh Lạng Sơn)</a:t>
              </a:r>
              <a:r>
                <a:rPr lang="en-US" sz="4800" dirty="0">
                  <a:latin typeface="Times New Roman" panose="02020603050405020304" pitchFamily="18" charset="0"/>
                  <a:cs typeface="Times New Roman" panose="02020603050405020304" pitchFamily="18" charset="0"/>
                </a:rPr>
                <a:t>.</a:t>
              </a:r>
              <a:endParaRPr lang="en-VN" sz="4800" dirty="0">
                <a:latin typeface="Times New Roman" panose="02020603050405020304" pitchFamily="18" charset="0"/>
                <a:cs typeface="Times New Roman" panose="02020603050405020304" pitchFamily="18" charset="0"/>
              </a:endParaRPr>
            </a:p>
          </p:txBody>
        </p:sp>
      </p:grpSp>
      <p:pic>
        <p:nvPicPr>
          <p:cNvPr id="21506" name="Picture 2" descr="Liễu Thăng – tin tức, hình ảnh nóng nhất về Liễu Thăng">
            <a:extLst>
              <a:ext uri="{FF2B5EF4-FFF2-40B4-BE49-F238E27FC236}">
                <a16:creationId xmlns:a16="http://schemas.microsoft.com/office/drawing/2014/main" id="{C8F2CCA0-8196-214D-B396-61C0D804AB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3315" y="1882448"/>
            <a:ext cx="8816085" cy="70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1692973" y="538576"/>
            <a:ext cx="6040444" cy="1973506"/>
            <a:chOff x="440391" y="377320"/>
            <a:chExt cx="9310315" cy="2737594"/>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280818"/>
            </a:xfrm>
            <a:prstGeom prst="rect">
              <a:avLst/>
            </a:prstGeom>
          </p:spPr>
          <p:txBody>
            <a:bodyPr lIns="0" tIns="0" rIns="0" bIns="0" rtlCol="0" anchor="t">
              <a:spAutoFit/>
            </a:bodyPr>
            <a:lstStyle/>
            <a:p>
              <a:pPr algn="ctr"/>
              <a:r>
                <a:rPr lang="en-US" sz="6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6000" b="1" dirty="0">
                  <a:solidFill>
                    <a:schemeClr val="accent1">
                      <a:lumMod val="75000"/>
                    </a:schemeClr>
                  </a:solidFill>
                  <a:latin typeface="Times New Roman" panose="02020603050405020304" pitchFamily="18" charset="0"/>
                  <a:cs typeface="Times New Roman" panose="02020603050405020304" pitchFamily="18" charset="0"/>
                </a:rPr>
                <a:t> </a:t>
              </a:r>
              <a:r>
                <a:rPr lang="en-US" sz="6000" b="1" dirty="0" err="1">
                  <a:solidFill>
                    <a:schemeClr val="accent1">
                      <a:lumMod val="75000"/>
                    </a:schemeClr>
                  </a:solidFill>
                  <a:latin typeface="Times New Roman" panose="02020603050405020304" pitchFamily="18" charset="0"/>
                  <a:cs typeface="Times New Roman" panose="02020603050405020304" pitchFamily="18" charset="0"/>
                </a:rPr>
                <a:t>trụ</a:t>
              </a:r>
              <a:endParaRPr lang="en-US" sz="6000"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1277599" y="2977384"/>
            <a:ext cx="6825901" cy="5244332"/>
            <a:chOff x="2457815" y="4376314"/>
            <a:chExt cx="5797744" cy="8726455"/>
          </a:xfrm>
        </p:grpSpPr>
        <p:sp>
          <p:nvSpPr>
            <p:cNvPr id="148" name="Rectangle 147">
              <a:extLst>
                <a:ext uri="{FF2B5EF4-FFF2-40B4-BE49-F238E27FC236}">
                  <a16:creationId xmlns:a16="http://schemas.microsoft.com/office/drawing/2014/main" id="{2DB44460-BC3E-3E46-9F57-9531E3A81D90}"/>
                </a:ext>
              </a:extLst>
            </p:cNvPr>
            <p:cNvSpPr/>
            <p:nvPr/>
          </p:nvSpPr>
          <p:spPr>
            <a:xfrm>
              <a:off x="2457815" y="4376314"/>
              <a:ext cx="5797744" cy="8726455"/>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810623" y="4779022"/>
              <a:ext cx="4960515" cy="7528362"/>
            </a:xfrm>
            <a:prstGeom prst="rect">
              <a:avLst/>
            </a:prstGeom>
            <a:noFill/>
          </p:spPr>
          <p:txBody>
            <a:bodyPr wrap="square">
              <a:spAutoFit/>
            </a:bodyPr>
            <a:lstStyle/>
            <a:p>
              <a:pPr algn="just"/>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ương truyền là cây cột đồng do Mã Viện, tướng nhà Hán, dựng ở biên giới sau khi đà</a:t>
              </a:r>
              <a:r>
                <a:rPr lang="en-US" sz="4800" dirty="0">
                  <a:latin typeface="Times New Roman" panose="02020603050405020304" pitchFamily="18" charset="0"/>
                  <a:cs typeface="Times New Roman" panose="02020603050405020304" pitchFamily="18" charset="0"/>
                </a:rPr>
                <a:t>n</a:t>
              </a:r>
              <a:r>
                <a:rPr lang="vi-VN" sz="4800" dirty="0">
                  <a:latin typeface="Times New Roman" panose="02020603050405020304" pitchFamily="18" charset="0"/>
                  <a:cs typeface="Times New Roman" panose="02020603050405020304" pitchFamily="18" charset="0"/>
                </a:rPr>
                <a:t> áp cuộc khởi nghĩa của Hai Bà Trưng.</a:t>
              </a:r>
              <a:endParaRPr lang="en-VN" sz="4800" dirty="0">
                <a:latin typeface="Times New Roman" panose="02020603050405020304" pitchFamily="18" charset="0"/>
                <a:cs typeface="Times New Roman" panose="02020603050405020304" pitchFamily="18" charset="0"/>
              </a:endParaRPr>
            </a:p>
          </p:txBody>
        </p:sp>
      </p:grpSp>
      <p:pic>
        <p:nvPicPr>
          <p:cNvPr id="23554" name="Picture 2" descr="Theo truyền thuyết, đỉnh núi Lam Thành - nơi chôn &quot;đồng trụ&quot; của Mã Viện ở Hưng Nguyên">
            <a:extLst>
              <a:ext uri="{FF2B5EF4-FFF2-40B4-BE49-F238E27FC236}">
                <a16:creationId xmlns:a16="http://schemas.microsoft.com/office/drawing/2014/main" id="{DF5D8103-D898-4641-88A1-1E30EBF667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30" y="280696"/>
            <a:ext cx="10842860" cy="76628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AC8917-2177-FE49-B68E-5904D59BBF7F}"/>
              </a:ext>
            </a:extLst>
          </p:cNvPr>
          <p:cNvSpPr txBox="1"/>
          <p:nvPr/>
        </p:nvSpPr>
        <p:spPr>
          <a:xfrm>
            <a:off x="-295494" y="8188432"/>
            <a:ext cx="13419066" cy="1843582"/>
          </a:xfrm>
          <a:prstGeom prst="rect">
            <a:avLst/>
          </a:prstGeom>
          <a:noFill/>
        </p:spPr>
        <p:txBody>
          <a:bodyPr wrap="square">
            <a:spAutoFit/>
          </a:bodyPr>
          <a:lstStyle/>
          <a:p>
            <a:pPr algn="ctr">
              <a:lnSpc>
                <a:spcPct val="150000"/>
              </a:lnSpc>
            </a:pP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Theo truyền thuyết,</a:t>
            </a:r>
            <a:r>
              <a:rPr lang="en-US" sz="4000" b="1" dirty="0">
                <a:solidFill>
                  <a:srgbClr val="333333"/>
                </a:solidFill>
                <a:effectLst/>
                <a:highlight>
                  <a:srgbClr val="FFD580"/>
                </a:highlight>
                <a:latin typeface="Times New Roman" panose="02020603050405020304" pitchFamily="18" charset="0"/>
                <a:cs typeface="Times New Roman" panose="02020603050405020304" pitchFamily="18" charset="0"/>
              </a:rPr>
              <a:t> </a:t>
            </a:r>
            <a:r>
              <a:rPr lang="en-US" sz="4000" b="1" dirty="0">
                <a:solidFill>
                  <a:srgbClr val="333333"/>
                </a:solidFill>
                <a:highlight>
                  <a:srgbClr val="FFD580"/>
                </a:highlight>
                <a:latin typeface="Times New Roman" panose="02020603050405020304" pitchFamily="18" charset="0"/>
                <a:cs typeface="Times New Roman" panose="02020603050405020304" pitchFamily="18" charset="0"/>
              </a:rPr>
              <a:t>đây là</a:t>
            </a: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 đỉnh núi Lam Thành </a:t>
            </a:r>
          </a:p>
          <a:p>
            <a:pPr algn="ctr">
              <a:lnSpc>
                <a:spcPct val="150000"/>
              </a:lnSpc>
            </a:pP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nơi chôn “đồng trụ” của Mã Viện ở Hưng Nguyên, Nghệ An</a:t>
            </a:r>
            <a:r>
              <a:rPr lang="en-US" sz="4000" b="1" dirty="0">
                <a:solidFill>
                  <a:srgbClr val="333333"/>
                </a:solidFill>
                <a:effectLst/>
                <a:highlight>
                  <a:srgbClr val="FFD580"/>
                </a:highlight>
                <a:latin typeface="Times New Roman" panose="02020603050405020304" pitchFamily="18" charset="0"/>
                <a:cs typeface="Times New Roman" panose="02020603050405020304" pitchFamily="18" charset="0"/>
              </a:rPr>
              <a:t>.</a:t>
            </a:r>
            <a:endParaRPr lang="en-VN" sz="4000" b="1" dirty="0">
              <a:highlight>
                <a:srgbClr val="FFD58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0-#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363337" y="1710076"/>
            <a:ext cx="9761161" cy="4648200"/>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619596">
            <a:off x="16654811" y="577487"/>
            <a:ext cx="1447978" cy="37647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838200" y="2611577"/>
            <a:ext cx="8217196" cy="1862048"/>
          </a:xfrm>
          <a:prstGeom prst="rect">
            <a:avLst/>
          </a:prstGeom>
          <a:noFill/>
        </p:spPr>
        <p:txBody>
          <a:bodyPr wrap="square" rtlCol="0">
            <a:spAutoFit/>
          </a:bodyPr>
          <a:lstStyle/>
          <a:p>
            <a:r>
              <a:rPr lang="en-VN" sz="11500" b="1" dirty="0">
                <a:solidFill>
                  <a:srgbClr val="C00000"/>
                </a:solidFill>
                <a:latin typeface="Times New Roman" panose="02020603050405020304" pitchFamily="18" charset="0"/>
                <a:cs typeface="Times New Roman" panose="02020603050405020304" pitchFamily="18" charset="0"/>
              </a:rPr>
              <a:t>Tìm hiểu bài</a:t>
            </a:r>
          </a:p>
        </p:txBody>
      </p:sp>
      <p:pic>
        <p:nvPicPr>
          <p:cNvPr id="26628" name="Picture 4" descr="Find">
            <a:extLst>
              <a:ext uri="{FF2B5EF4-FFF2-40B4-BE49-F238E27FC236}">
                <a16:creationId xmlns:a16="http://schemas.microsoft.com/office/drawing/2014/main" id="{47A9521E-7F91-9F4C-805E-7B426C0E0F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2849" y="445724"/>
            <a:ext cx="8780663" cy="878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7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91955">
            <a:off x="401902" y="335453"/>
            <a:ext cx="1948662" cy="1902603"/>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953532"/>
            <a:ext cx="12463799" cy="1819847"/>
          </a:xfrm>
          <a:prstGeom prst="roundRect">
            <a:avLst/>
          </a:prstGeom>
          <a:solidFill>
            <a:srgbClr val="AB8335"/>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604965" y="3113635"/>
            <a:ext cx="15980528" cy="6814366"/>
          </a:xfrm>
          <a:prstGeom prst="rect">
            <a:avLst/>
          </a:prstGeom>
          <a:noFill/>
        </p:spPr>
        <p:txBody>
          <a:bodyPr wrap="square">
            <a:spAutoFit/>
          </a:bodyPr>
          <a:lstStyle/>
          <a:p>
            <a:pPr algn="just">
              <a:lnSpc>
                <a:spcPct val="150000"/>
              </a:lnSpc>
              <a:spcBef>
                <a:spcPct val="20000"/>
              </a:spcBef>
            </a:pP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Ông vờ khóc than vì không có mặt ở nhà để cúng giỗ cụ tổ năm đời.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phán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Không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ai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phải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người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chết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từ</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Giang</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Văn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tâu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luôn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Vậy</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tướng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Liễu</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Thăng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tử</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trận</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mấy</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trăm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sao</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hằng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nhà</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vẫn</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bắt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nước</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tôi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cử</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người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mang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lễ</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vật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sang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cúng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dirty="0">
                <a:solidFill>
                  <a:schemeClr val="tx2">
                    <a:lumMod val="75000"/>
                  </a:schemeClr>
                </a:solidFill>
                <a:latin typeface="Times New Roman" panose="02020603050405020304" pitchFamily="18" charset="0"/>
                <a:cs typeface="Times New Roman" panose="02020603050405020304" pitchFamily="18" charset="0"/>
              </a:rPr>
              <a:t>?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biết</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mắc</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mưu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đành</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phải</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tuyên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bố</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bỏ</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lệ</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góp</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Liễu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Thăng</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5543743" y="356143"/>
            <a:ext cx="8051695" cy="707886"/>
          </a:xfrm>
          <a:prstGeom prst="rect">
            <a:avLst/>
          </a:prstGeom>
          <a:noFill/>
        </p:spPr>
        <p:txBody>
          <a:bodyPr wrap="square" rtlCol="0">
            <a:spAutoFit/>
          </a:bodyPr>
          <a:lstStyle/>
          <a:p>
            <a:r>
              <a:rPr lang="en-VN" sz="4000" i="1" dirty="0">
                <a:latin typeface="Times New Roman" panose="02020603050405020304" pitchFamily="18" charset="0"/>
                <a:cs typeface="Times New Roman" panose="02020603050405020304" pitchFamily="18" charset="0"/>
              </a:rPr>
              <a:t>Đọc thầm đoạn 2 và trả lời câu hỏi</a:t>
            </a:r>
            <a:r>
              <a:rPr lang="en-US" sz="4000" i="1" dirty="0">
                <a:latin typeface="Times New Roman" panose="02020603050405020304" pitchFamily="18" charset="0"/>
                <a:cs typeface="Times New Roman" panose="02020603050405020304" pitchFamily="18" charset="0"/>
              </a:rPr>
              <a:t>:</a:t>
            </a:r>
            <a:endParaRPr lang="en-VN" sz="40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3518184" y="1166929"/>
            <a:ext cx="12102815" cy="1446550"/>
          </a:xfrm>
          <a:prstGeom prst="rect">
            <a:avLst/>
          </a:prstGeom>
          <a:noFill/>
        </p:spPr>
        <p:txBody>
          <a:bodyPr wrap="square">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1: </a:t>
            </a:r>
            <a:r>
              <a:rPr lang="en-US" sz="4400" b="1" dirty="0" err="1">
                <a:solidFill>
                  <a:schemeClr val="bg1"/>
                </a:solidFill>
                <a:latin typeface="Times New Roman" panose="02020603050405020304" pitchFamily="18" charset="0"/>
                <a:cs typeface="Times New Roman" panose="02020603050405020304" pitchFamily="18" charset="0"/>
              </a:rPr>
              <a:t>Sứ</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thần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Văn</a:t>
            </a:r>
            <a:r>
              <a:rPr lang="en-US" sz="4400" b="1" dirty="0">
                <a:solidFill>
                  <a:schemeClr val="bg1"/>
                </a:solidFill>
                <a:latin typeface="Times New Roman" panose="02020603050405020304" pitchFamily="18" charset="0"/>
                <a:cs typeface="Times New Roman" panose="02020603050405020304" pitchFamily="18" charset="0"/>
              </a:rPr>
              <a:t> Minh </a:t>
            </a:r>
            <a:r>
              <a:rPr lang="en-US" sz="4400" b="1" dirty="0" err="1">
                <a:solidFill>
                  <a:schemeClr val="bg1"/>
                </a:solidFill>
                <a:latin typeface="Times New Roman" panose="02020603050405020304" pitchFamily="18" charset="0"/>
                <a:cs typeface="Times New Roman" panose="02020603050405020304" pitchFamily="18" charset="0"/>
              </a:rPr>
              <a:t>làm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cách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nào</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để</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vua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nhà</a:t>
            </a:r>
            <a:r>
              <a:rPr lang="en-US" sz="4400" b="1" dirty="0">
                <a:solidFill>
                  <a:schemeClr val="bg1"/>
                </a:solidFill>
                <a:latin typeface="Times New Roman" panose="02020603050405020304" pitchFamily="18" charset="0"/>
                <a:cs typeface="Times New Roman" panose="02020603050405020304" pitchFamily="18" charset="0"/>
              </a:rPr>
              <a:t> Minh </a:t>
            </a:r>
            <a:r>
              <a:rPr lang="en-US" sz="4400" b="1" dirty="0" err="1">
                <a:solidFill>
                  <a:schemeClr val="bg1"/>
                </a:solidFill>
                <a:latin typeface="Times New Roman" panose="02020603050405020304" pitchFamily="18" charset="0"/>
                <a:cs typeface="Times New Roman" panose="02020603050405020304" pitchFamily="18" charset="0"/>
              </a:rPr>
              <a:t>bãi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bỏ</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lễ</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góp</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giỗ</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Liễu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Thăng</a:t>
            </a:r>
            <a:r>
              <a:rPr lang="en-US" sz="4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6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1"/>
      <p:bldP spid="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310558" y="1562285"/>
            <a:ext cx="11948742" cy="4578180"/>
            <a:chOff x="0" y="0"/>
            <a:chExt cx="15931657" cy="610424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372803"/>
              <a:ext cx="15931657" cy="573143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45203" y="0"/>
              <a:ext cx="2911068" cy="745606"/>
            </a:xfrm>
            <a:prstGeom prst="rect">
              <a:avLst/>
            </a:prstGeom>
          </p:spPr>
        </p:pic>
        <p:sp>
          <p:nvSpPr>
            <p:cNvPr id="5" name="TextBox 5"/>
            <p:cNvSpPr txBox="1"/>
            <p:nvPr/>
          </p:nvSpPr>
          <p:spPr>
            <a:xfrm>
              <a:off x="801589" y="2067404"/>
              <a:ext cx="14398293" cy="1704827"/>
            </a:xfrm>
            <a:prstGeom prst="rect">
              <a:avLst/>
            </a:prstGeom>
          </p:spPr>
          <p:txBody>
            <a:bodyPr lIns="0" tIns="0" rIns="0" bIns="0" rtlCol="0" anchor="t">
              <a:spAutoFit/>
            </a:bodyPr>
            <a:lstStyle/>
            <a:p>
              <a:pPr algn="ctr">
                <a:lnSpc>
                  <a:spcPts val="9717"/>
                </a:lnSpc>
              </a:pPr>
              <a:r>
                <a:rPr lang="en-US" sz="11500" b="1" dirty="0" err="1">
                  <a:solidFill>
                    <a:srgbClr val="FF0000"/>
                  </a:solidFill>
                  <a:latin typeface="Times New Roman" panose="02020603050405020304" pitchFamily="18" charset="0"/>
                  <a:cs typeface="Times New Roman" panose="02020603050405020304" pitchFamily="18" charset="0"/>
                </a:rPr>
                <a:t>Khởi</a:t>
              </a:r>
              <a:r>
                <a:rPr lang="en-US" sz="11500" b="1" dirty="0">
                  <a:solidFill>
                    <a:srgbClr val="FF0000"/>
                  </a:solidFill>
                  <a:latin typeface="Times New Roman" panose="02020603050405020304" pitchFamily="18" charset="0"/>
                  <a:cs typeface="Times New Roman" panose="02020603050405020304" pitchFamily="18" charset="0"/>
                </a:rPr>
                <a:t> </a:t>
              </a:r>
              <a:r>
                <a:rPr lang="en-US" sz="11500" b="1" dirty="0" err="1">
                  <a:solidFill>
                    <a:srgbClr val="FF0000"/>
                  </a:solidFill>
                  <a:latin typeface="Times New Roman" panose="02020603050405020304" pitchFamily="18" charset="0"/>
                  <a:cs typeface="Times New Roman" panose="02020603050405020304" pitchFamily="18" charset="0"/>
                </a:rPr>
                <a:t>động</a:t>
              </a:r>
              <a:endParaRPr lang="en-US" sz="11500" b="1"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7865561" y="7088877"/>
            <a:ext cx="6838735" cy="1635838"/>
            <a:chOff x="0" y="0"/>
            <a:chExt cx="8001151" cy="1913890"/>
          </a:xfrm>
        </p:grpSpPr>
        <p:sp>
          <p:nvSpPr>
            <p:cNvPr id="7" name="Freeform 7"/>
            <p:cNvSpPr/>
            <p:nvPr/>
          </p:nvSpPr>
          <p:spPr>
            <a:xfrm>
              <a:off x="0" y="0"/>
              <a:ext cx="8001151" cy="1913890"/>
            </a:xfrm>
            <a:custGeom>
              <a:avLst/>
              <a:gdLst/>
              <a:ahLst/>
              <a:cxnLst/>
              <a:rect l="l" t="t" r="r" b="b"/>
              <a:pathLst>
                <a:path w="8001151" h="1913890">
                  <a:moveTo>
                    <a:pt x="7876691" y="1913890"/>
                  </a:moveTo>
                  <a:lnTo>
                    <a:pt x="124460" y="1913890"/>
                  </a:lnTo>
                  <a:cubicBezTo>
                    <a:pt x="55880" y="1913890"/>
                    <a:pt x="0" y="1858010"/>
                    <a:pt x="0" y="1789430"/>
                  </a:cubicBezTo>
                  <a:lnTo>
                    <a:pt x="0" y="124460"/>
                  </a:lnTo>
                  <a:cubicBezTo>
                    <a:pt x="0" y="55880"/>
                    <a:pt x="55880" y="0"/>
                    <a:pt x="124460" y="0"/>
                  </a:cubicBezTo>
                  <a:lnTo>
                    <a:pt x="7876691" y="0"/>
                  </a:lnTo>
                  <a:cubicBezTo>
                    <a:pt x="7945272" y="0"/>
                    <a:pt x="8001151" y="55880"/>
                    <a:pt x="8001151" y="124460"/>
                  </a:cubicBezTo>
                  <a:lnTo>
                    <a:pt x="8001151" y="1789430"/>
                  </a:lnTo>
                  <a:cubicBezTo>
                    <a:pt x="8001151" y="1858010"/>
                    <a:pt x="7945272" y="1913890"/>
                    <a:pt x="7876691" y="1913890"/>
                  </a:cubicBezTo>
                  <a:close/>
                </a:path>
              </a:pathLst>
            </a:custGeom>
            <a:solidFill>
              <a:srgbClr val="AB8336"/>
            </a:solidFill>
          </p:spPr>
        </p:sp>
      </p:grpSp>
      <p:sp>
        <p:nvSpPr>
          <p:cNvPr id="8" name="TextBox 8"/>
          <p:cNvSpPr txBox="1"/>
          <p:nvPr/>
        </p:nvSpPr>
        <p:spPr>
          <a:xfrm>
            <a:off x="7891741" y="7610889"/>
            <a:ext cx="6838735" cy="743793"/>
          </a:xfrm>
          <a:prstGeom prst="rect">
            <a:avLst/>
          </a:prstGeom>
        </p:spPr>
        <p:txBody>
          <a:bodyPr wrap="square" lIns="0" tIns="0" rIns="0" bIns="0" rtlCol="0" anchor="t">
            <a:spAutoFit/>
          </a:bodyPr>
          <a:lstStyle/>
          <a:p>
            <a:pPr marL="0" lvl="0" indent="0" algn="ctr">
              <a:lnSpc>
                <a:spcPts val="5841"/>
              </a:lnSpc>
              <a:spcBef>
                <a:spcPct val="0"/>
              </a:spcBef>
            </a:pP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Đây</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là</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địa</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danh</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nào</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860808" y="7680662"/>
            <a:ext cx="1525364" cy="1525364"/>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23180">
            <a:off x="842624" y="1579463"/>
            <a:ext cx="1971866" cy="189657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900093">
            <a:off x="15787751" y="8433492"/>
            <a:ext cx="2313285" cy="75707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2629">
            <a:off x="2528853" y="4558512"/>
            <a:ext cx="1839831" cy="1766237"/>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15854">
            <a:off x="13698280" y="253388"/>
            <a:ext cx="1621356" cy="530626"/>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165722">
            <a:off x="6363216" y="8408855"/>
            <a:ext cx="1447978" cy="3764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ECE5"/>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543407" y="583629"/>
            <a:ext cx="17393767" cy="9285140"/>
          </a:xfrm>
          <a:prstGeom prst="roundRect">
            <a:avLst/>
          </a:prstGeom>
          <a:solidFill>
            <a:srgbClr val="FFF9E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29702" name="Picture 6" descr="Bản lĩnh của sứ thần Đại Việt - Binh Phuoc, Tin tuc Binh Phuoc, Tin mới  tỉnh Bình Phước">
            <a:extLst>
              <a:ext uri="{FF2B5EF4-FFF2-40B4-BE49-F238E27FC236}">
                <a16:creationId xmlns:a16="http://schemas.microsoft.com/office/drawing/2014/main" id="{9933C9E5-8472-5446-A45E-CC73B0A0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972" y="3084162"/>
            <a:ext cx="10160000" cy="6159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28583">
            <a:off x="10720131" y="9575693"/>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88541">
            <a:off x="764629" y="8953426"/>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10110">
            <a:off x="355808" y="4975265"/>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413510">
            <a:off x="16608738" y="404148"/>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47361">
            <a:off x="16702986" y="9024935"/>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554103" y="1220509"/>
            <a:ext cx="13810330" cy="1627125"/>
          </a:xfrm>
          <a:custGeom>
            <a:avLst/>
            <a:gdLst>
              <a:gd name="connsiteX0" fmla="*/ 0 w 13810330"/>
              <a:gd name="connsiteY0" fmla="*/ 271193 h 1627125"/>
              <a:gd name="connsiteX1" fmla="*/ 271193 w 13810330"/>
              <a:gd name="connsiteY1" fmla="*/ 0 h 1627125"/>
              <a:gd name="connsiteX2" fmla="*/ 1102185 w 13810330"/>
              <a:gd name="connsiteY2" fmla="*/ 0 h 1627125"/>
              <a:gd name="connsiteX3" fmla="*/ 1402460 w 13810330"/>
              <a:gd name="connsiteY3" fmla="*/ 0 h 1627125"/>
              <a:gd name="connsiteX4" fmla="*/ 2100773 w 13810330"/>
              <a:gd name="connsiteY4" fmla="*/ 0 h 1627125"/>
              <a:gd name="connsiteX5" fmla="*/ 2931765 w 13810330"/>
              <a:gd name="connsiteY5" fmla="*/ 0 h 1627125"/>
              <a:gd name="connsiteX6" fmla="*/ 3895437 w 13810330"/>
              <a:gd name="connsiteY6" fmla="*/ 0 h 1627125"/>
              <a:gd name="connsiteX7" fmla="*/ 4195711 w 13810330"/>
              <a:gd name="connsiteY7" fmla="*/ 0 h 1627125"/>
              <a:gd name="connsiteX8" fmla="*/ 5159383 w 13810330"/>
              <a:gd name="connsiteY8" fmla="*/ 0 h 1627125"/>
              <a:gd name="connsiteX9" fmla="*/ 5592337 w 13810330"/>
              <a:gd name="connsiteY9" fmla="*/ 0 h 1627125"/>
              <a:gd name="connsiteX10" fmla="*/ 6157970 w 13810330"/>
              <a:gd name="connsiteY10" fmla="*/ 0 h 1627125"/>
              <a:gd name="connsiteX11" fmla="*/ 6723604 w 13810330"/>
              <a:gd name="connsiteY11" fmla="*/ 0 h 1627125"/>
              <a:gd name="connsiteX12" fmla="*/ 7023878 w 13810330"/>
              <a:gd name="connsiteY12" fmla="*/ 0 h 1627125"/>
              <a:gd name="connsiteX13" fmla="*/ 7854870 w 13810330"/>
              <a:gd name="connsiteY13" fmla="*/ 0 h 1627125"/>
              <a:gd name="connsiteX14" fmla="*/ 8685863 w 13810330"/>
              <a:gd name="connsiteY14" fmla="*/ 0 h 1627125"/>
              <a:gd name="connsiteX15" fmla="*/ 8986137 w 13810330"/>
              <a:gd name="connsiteY15" fmla="*/ 0 h 1627125"/>
              <a:gd name="connsiteX16" fmla="*/ 9684450 w 13810330"/>
              <a:gd name="connsiteY16" fmla="*/ 0 h 1627125"/>
              <a:gd name="connsiteX17" fmla="*/ 9984725 w 13810330"/>
              <a:gd name="connsiteY17" fmla="*/ 0 h 1627125"/>
              <a:gd name="connsiteX18" fmla="*/ 10550358 w 13810330"/>
              <a:gd name="connsiteY18" fmla="*/ 0 h 1627125"/>
              <a:gd name="connsiteX19" fmla="*/ 11381350 w 13810330"/>
              <a:gd name="connsiteY19" fmla="*/ 0 h 1627125"/>
              <a:gd name="connsiteX20" fmla="*/ 12079663 w 13810330"/>
              <a:gd name="connsiteY20" fmla="*/ 0 h 1627125"/>
              <a:gd name="connsiteX21" fmla="*/ 12910655 w 13810330"/>
              <a:gd name="connsiteY21" fmla="*/ 0 h 1627125"/>
              <a:gd name="connsiteX22" fmla="*/ 13539137 w 13810330"/>
              <a:gd name="connsiteY22" fmla="*/ 0 h 1627125"/>
              <a:gd name="connsiteX23" fmla="*/ 13810330 w 13810330"/>
              <a:gd name="connsiteY23" fmla="*/ 271193 h 1627125"/>
              <a:gd name="connsiteX24" fmla="*/ 13810330 w 13810330"/>
              <a:gd name="connsiteY24" fmla="*/ 781020 h 1627125"/>
              <a:gd name="connsiteX25" fmla="*/ 13810330 w 13810330"/>
              <a:gd name="connsiteY25" fmla="*/ 1355932 h 1627125"/>
              <a:gd name="connsiteX26" fmla="*/ 13539137 w 13810330"/>
              <a:gd name="connsiteY26" fmla="*/ 1627125 h 1627125"/>
              <a:gd name="connsiteX27" fmla="*/ 13238862 w 13810330"/>
              <a:gd name="connsiteY27" fmla="*/ 1627125 h 1627125"/>
              <a:gd name="connsiteX28" fmla="*/ 12407870 w 13810330"/>
              <a:gd name="connsiteY28" fmla="*/ 1627125 h 1627125"/>
              <a:gd name="connsiteX29" fmla="*/ 11576878 w 13810330"/>
              <a:gd name="connsiteY29" fmla="*/ 1627125 h 1627125"/>
              <a:gd name="connsiteX30" fmla="*/ 11143924 w 13810330"/>
              <a:gd name="connsiteY30" fmla="*/ 1627125 h 1627125"/>
              <a:gd name="connsiteX31" fmla="*/ 10710970 w 13810330"/>
              <a:gd name="connsiteY31" fmla="*/ 1627125 h 1627125"/>
              <a:gd name="connsiteX32" fmla="*/ 9747298 w 13810330"/>
              <a:gd name="connsiteY32" fmla="*/ 1627125 h 1627125"/>
              <a:gd name="connsiteX33" fmla="*/ 9048985 w 13810330"/>
              <a:gd name="connsiteY33" fmla="*/ 1627125 h 1627125"/>
              <a:gd name="connsiteX34" fmla="*/ 8350673 w 13810330"/>
              <a:gd name="connsiteY34" fmla="*/ 1627125 h 1627125"/>
              <a:gd name="connsiteX35" fmla="*/ 7652360 w 13810330"/>
              <a:gd name="connsiteY35" fmla="*/ 1627125 h 1627125"/>
              <a:gd name="connsiteX36" fmla="*/ 6954047 w 13810330"/>
              <a:gd name="connsiteY36" fmla="*/ 1627125 h 1627125"/>
              <a:gd name="connsiteX37" fmla="*/ 6653772 w 13810330"/>
              <a:gd name="connsiteY37" fmla="*/ 1627125 h 1627125"/>
              <a:gd name="connsiteX38" fmla="*/ 6088139 w 13810330"/>
              <a:gd name="connsiteY38" fmla="*/ 1627125 h 1627125"/>
              <a:gd name="connsiteX39" fmla="*/ 5655185 w 13810330"/>
              <a:gd name="connsiteY39" fmla="*/ 1627125 h 1627125"/>
              <a:gd name="connsiteX40" fmla="*/ 5354910 w 13810330"/>
              <a:gd name="connsiteY40" fmla="*/ 1627125 h 1627125"/>
              <a:gd name="connsiteX41" fmla="*/ 4921957 w 13810330"/>
              <a:gd name="connsiteY41" fmla="*/ 1627125 h 1627125"/>
              <a:gd name="connsiteX42" fmla="*/ 4356323 w 13810330"/>
              <a:gd name="connsiteY42" fmla="*/ 1627125 h 1627125"/>
              <a:gd name="connsiteX43" fmla="*/ 3392651 w 13810330"/>
              <a:gd name="connsiteY43" fmla="*/ 1627125 h 1627125"/>
              <a:gd name="connsiteX44" fmla="*/ 2428980 w 13810330"/>
              <a:gd name="connsiteY44" fmla="*/ 1627125 h 1627125"/>
              <a:gd name="connsiteX45" fmla="*/ 1465308 w 13810330"/>
              <a:gd name="connsiteY45" fmla="*/ 1627125 h 1627125"/>
              <a:gd name="connsiteX46" fmla="*/ 1165033 w 13810330"/>
              <a:gd name="connsiteY46" fmla="*/ 1627125 h 1627125"/>
              <a:gd name="connsiteX47" fmla="*/ 271193 w 13810330"/>
              <a:gd name="connsiteY47" fmla="*/ 1627125 h 1627125"/>
              <a:gd name="connsiteX48" fmla="*/ 0 w 13810330"/>
              <a:gd name="connsiteY48" fmla="*/ 1355932 h 1627125"/>
              <a:gd name="connsiteX49" fmla="*/ 0 w 13810330"/>
              <a:gd name="connsiteY49" fmla="*/ 791868 h 1627125"/>
              <a:gd name="connsiteX50" fmla="*/ 0 w 13810330"/>
              <a:gd name="connsiteY50" fmla="*/ 271193 h 16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10330" h="1627125" extrusionOk="0">
                <a:moveTo>
                  <a:pt x="0" y="271193"/>
                </a:moveTo>
                <a:cubicBezTo>
                  <a:pt x="-1612" y="113119"/>
                  <a:pt x="113204" y="19054"/>
                  <a:pt x="271193" y="0"/>
                </a:cubicBezTo>
                <a:cubicBezTo>
                  <a:pt x="566661" y="4942"/>
                  <a:pt x="846525" y="-26600"/>
                  <a:pt x="1102185" y="0"/>
                </a:cubicBezTo>
                <a:cubicBezTo>
                  <a:pt x="1357845" y="26600"/>
                  <a:pt x="1297391" y="-2245"/>
                  <a:pt x="1402460" y="0"/>
                </a:cubicBezTo>
                <a:cubicBezTo>
                  <a:pt x="1507530" y="2245"/>
                  <a:pt x="1756465" y="-34907"/>
                  <a:pt x="2100773" y="0"/>
                </a:cubicBezTo>
                <a:cubicBezTo>
                  <a:pt x="2445081" y="34907"/>
                  <a:pt x="2746143" y="-18350"/>
                  <a:pt x="2931765" y="0"/>
                </a:cubicBezTo>
                <a:cubicBezTo>
                  <a:pt x="3117387" y="18350"/>
                  <a:pt x="3481910" y="10609"/>
                  <a:pt x="3895437" y="0"/>
                </a:cubicBezTo>
                <a:cubicBezTo>
                  <a:pt x="4308964" y="-10609"/>
                  <a:pt x="4078504" y="-1384"/>
                  <a:pt x="4195711" y="0"/>
                </a:cubicBezTo>
                <a:cubicBezTo>
                  <a:pt x="4312918" y="1384"/>
                  <a:pt x="4774173" y="22453"/>
                  <a:pt x="5159383" y="0"/>
                </a:cubicBezTo>
                <a:cubicBezTo>
                  <a:pt x="5544593" y="-22453"/>
                  <a:pt x="5503301" y="-19620"/>
                  <a:pt x="5592337" y="0"/>
                </a:cubicBezTo>
                <a:cubicBezTo>
                  <a:pt x="5681373" y="19620"/>
                  <a:pt x="5997482" y="18936"/>
                  <a:pt x="6157970" y="0"/>
                </a:cubicBezTo>
                <a:cubicBezTo>
                  <a:pt x="6318458" y="-18936"/>
                  <a:pt x="6448886" y="20251"/>
                  <a:pt x="6723604" y="0"/>
                </a:cubicBezTo>
                <a:cubicBezTo>
                  <a:pt x="6998322" y="-20251"/>
                  <a:pt x="6896514" y="-9505"/>
                  <a:pt x="7023878" y="0"/>
                </a:cubicBezTo>
                <a:cubicBezTo>
                  <a:pt x="7151242" y="9505"/>
                  <a:pt x="7596174" y="12655"/>
                  <a:pt x="7854870" y="0"/>
                </a:cubicBezTo>
                <a:cubicBezTo>
                  <a:pt x="8113566" y="-12655"/>
                  <a:pt x="8479749" y="-27930"/>
                  <a:pt x="8685863" y="0"/>
                </a:cubicBezTo>
                <a:cubicBezTo>
                  <a:pt x="8891977" y="27930"/>
                  <a:pt x="8860962" y="-4138"/>
                  <a:pt x="8986137" y="0"/>
                </a:cubicBezTo>
                <a:cubicBezTo>
                  <a:pt x="9111312" y="4138"/>
                  <a:pt x="9383713" y="19458"/>
                  <a:pt x="9684450" y="0"/>
                </a:cubicBezTo>
                <a:cubicBezTo>
                  <a:pt x="9985187" y="-19458"/>
                  <a:pt x="9885091" y="-10967"/>
                  <a:pt x="9984725" y="0"/>
                </a:cubicBezTo>
                <a:cubicBezTo>
                  <a:pt x="10084359" y="10967"/>
                  <a:pt x="10346416" y="24397"/>
                  <a:pt x="10550358" y="0"/>
                </a:cubicBezTo>
                <a:cubicBezTo>
                  <a:pt x="10754300" y="-24397"/>
                  <a:pt x="11098711" y="-21349"/>
                  <a:pt x="11381350" y="0"/>
                </a:cubicBezTo>
                <a:cubicBezTo>
                  <a:pt x="11663989" y="21349"/>
                  <a:pt x="11819195" y="5499"/>
                  <a:pt x="12079663" y="0"/>
                </a:cubicBezTo>
                <a:cubicBezTo>
                  <a:pt x="12340131" y="-5499"/>
                  <a:pt x="12599571" y="-33596"/>
                  <a:pt x="12910655" y="0"/>
                </a:cubicBezTo>
                <a:cubicBezTo>
                  <a:pt x="13221739" y="33596"/>
                  <a:pt x="13339490" y="-10441"/>
                  <a:pt x="13539137" y="0"/>
                </a:cubicBezTo>
                <a:cubicBezTo>
                  <a:pt x="13658214" y="18834"/>
                  <a:pt x="13819184" y="114545"/>
                  <a:pt x="13810330" y="271193"/>
                </a:cubicBezTo>
                <a:cubicBezTo>
                  <a:pt x="13801467" y="495547"/>
                  <a:pt x="13796870" y="543991"/>
                  <a:pt x="13810330" y="781020"/>
                </a:cubicBezTo>
                <a:cubicBezTo>
                  <a:pt x="13823790" y="1018049"/>
                  <a:pt x="13800194" y="1195155"/>
                  <a:pt x="13810330" y="1355932"/>
                </a:cubicBezTo>
                <a:cubicBezTo>
                  <a:pt x="13811936" y="1488367"/>
                  <a:pt x="13672041" y="1604699"/>
                  <a:pt x="13539137" y="1627125"/>
                </a:cubicBezTo>
                <a:cubicBezTo>
                  <a:pt x="13428223" y="1631221"/>
                  <a:pt x="13367967" y="1640826"/>
                  <a:pt x="13238862" y="1627125"/>
                </a:cubicBezTo>
                <a:cubicBezTo>
                  <a:pt x="13109757" y="1613424"/>
                  <a:pt x="12694468" y="1638059"/>
                  <a:pt x="12407870" y="1627125"/>
                </a:cubicBezTo>
                <a:cubicBezTo>
                  <a:pt x="12121272" y="1616191"/>
                  <a:pt x="11809837" y="1598964"/>
                  <a:pt x="11576878" y="1627125"/>
                </a:cubicBezTo>
                <a:cubicBezTo>
                  <a:pt x="11343919" y="1655286"/>
                  <a:pt x="11307369" y="1638654"/>
                  <a:pt x="11143924" y="1627125"/>
                </a:cubicBezTo>
                <a:cubicBezTo>
                  <a:pt x="10980479" y="1615596"/>
                  <a:pt x="10827759" y="1633004"/>
                  <a:pt x="10710970" y="1627125"/>
                </a:cubicBezTo>
                <a:cubicBezTo>
                  <a:pt x="10594181" y="1621246"/>
                  <a:pt x="9986443" y="1611573"/>
                  <a:pt x="9747298" y="1627125"/>
                </a:cubicBezTo>
                <a:cubicBezTo>
                  <a:pt x="9508153" y="1642677"/>
                  <a:pt x="9318911" y="1615969"/>
                  <a:pt x="9048985" y="1627125"/>
                </a:cubicBezTo>
                <a:cubicBezTo>
                  <a:pt x="8779059" y="1638281"/>
                  <a:pt x="8537234" y="1656470"/>
                  <a:pt x="8350673" y="1627125"/>
                </a:cubicBezTo>
                <a:cubicBezTo>
                  <a:pt x="8164112" y="1597780"/>
                  <a:pt x="7864261" y="1638594"/>
                  <a:pt x="7652360" y="1627125"/>
                </a:cubicBezTo>
                <a:cubicBezTo>
                  <a:pt x="7440459" y="1615656"/>
                  <a:pt x="7109616" y="1618070"/>
                  <a:pt x="6954047" y="1627125"/>
                </a:cubicBezTo>
                <a:cubicBezTo>
                  <a:pt x="6798478" y="1636180"/>
                  <a:pt x="6784057" y="1632294"/>
                  <a:pt x="6653772" y="1627125"/>
                </a:cubicBezTo>
                <a:cubicBezTo>
                  <a:pt x="6523488" y="1621956"/>
                  <a:pt x="6333592" y="1639525"/>
                  <a:pt x="6088139" y="1627125"/>
                </a:cubicBezTo>
                <a:cubicBezTo>
                  <a:pt x="5842686" y="1614725"/>
                  <a:pt x="5842553" y="1622601"/>
                  <a:pt x="5655185" y="1627125"/>
                </a:cubicBezTo>
                <a:cubicBezTo>
                  <a:pt x="5467817" y="1631649"/>
                  <a:pt x="5476439" y="1638446"/>
                  <a:pt x="5354910" y="1627125"/>
                </a:cubicBezTo>
                <a:cubicBezTo>
                  <a:pt x="5233381" y="1615804"/>
                  <a:pt x="5095380" y="1607363"/>
                  <a:pt x="4921957" y="1627125"/>
                </a:cubicBezTo>
                <a:cubicBezTo>
                  <a:pt x="4748534" y="1646887"/>
                  <a:pt x="4482381" y="1633929"/>
                  <a:pt x="4356323" y="1627125"/>
                </a:cubicBezTo>
                <a:cubicBezTo>
                  <a:pt x="4230265" y="1620321"/>
                  <a:pt x="3739321" y="1586463"/>
                  <a:pt x="3392651" y="1627125"/>
                </a:cubicBezTo>
                <a:cubicBezTo>
                  <a:pt x="3045981" y="1667787"/>
                  <a:pt x="2852429" y="1637070"/>
                  <a:pt x="2428980" y="1627125"/>
                </a:cubicBezTo>
                <a:cubicBezTo>
                  <a:pt x="2005531" y="1617180"/>
                  <a:pt x="1793829" y="1643614"/>
                  <a:pt x="1465308" y="1627125"/>
                </a:cubicBezTo>
                <a:cubicBezTo>
                  <a:pt x="1136787" y="1610636"/>
                  <a:pt x="1244484" y="1639627"/>
                  <a:pt x="1165033" y="1627125"/>
                </a:cubicBezTo>
                <a:cubicBezTo>
                  <a:pt x="1085583" y="1614623"/>
                  <a:pt x="458854" y="1657145"/>
                  <a:pt x="271193" y="1627125"/>
                </a:cubicBezTo>
                <a:cubicBezTo>
                  <a:pt x="134764" y="1633543"/>
                  <a:pt x="-13218" y="1522391"/>
                  <a:pt x="0" y="1355932"/>
                </a:cubicBezTo>
                <a:cubicBezTo>
                  <a:pt x="-17424" y="1239602"/>
                  <a:pt x="-3075" y="960301"/>
                  <a:pt x="0" y="791868"/>
                </a:cubicBezTo>
                <a:cubicBezTo>
                  <a:pt x="3075" y="623435"/>
                  <a:pt x="-4365" y="471457"/>
                  <a:pt x="0" y="271193"/>
                </a:cubicBezTo>
                <a:close/>
              </a:path>
            </a:pathLst>
          </a:custGeom>
          <a:noFill/>
          <a:ln w="76200" algn="ctr">
            <a:solidFill>
              <a:srgbClr val="007A9F"/>
            </a:solidFill>
            <a:miter lim="800000"/>
            <a:headEnd/>
            <a:tailEnd/>
            <a:extLst>
              <a:ext uri="{C807C97D-BFC1-408E-A445-0C87EB9F89A2}">
                <ask:lineSketchStyleProps xmlns:ask="http://schemas.microsoft.com/office/drawing/2018/sketchyshapes" xmlns="" sd="1123218314">
                  <a:prstGeom prst="roundRect">
                    <a:avLst/>
                  </a:prstGeom>
                  <ask:type>
                    <ask:lineSketchFreehand/>
                  </ask:type>
                </ask:lineSketchStyleProps>
              </a:ext>
            </a:extLst>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2943350" y="3648324"/>
            <a:ext cx="13287250" cy="1828386"/>
          </a:xfrm>
          <a:prstGeom prst="rect">
            <a:avLst/>
          </a:prstGeom>
          <a:solidFill>
            <a:srgbClr val="FFF9EC"/>
          </a:solidFill>
        </p:spPr>
        <p:txBody>
          <a:bodyPr wrap="square">
            <a:spAutoFit/>
          </a:bodyPr>
          <a:lstStyle/>
          <a:p>
            <a:pPr algn="ctr">
              <a:lnSpc>
                <a:spcPct val="150000"/>
              </a:lnSpc>
            </a:pPr>
            <a:r>
              <a:rPr lang="en-US" altLang="en-VN" sz="4000" dirty="0" err="1">
                <a:solidFill>
                  <a:srgbClr val="002060"/>
                </a:solidFill>
                <a:latin typeface="Times New Roman" panose="02020603050405020304" pitchFamily="18" charset="0"/>
                <a:cs typeface="Times New Roman" panose="02020603050405020304" pitchFamily="18" charset="0"/>
              </a:rPr>
              <a:t>Đại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thần</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nhà</a:t>
            </a:r>
            <a:r>
              <a:rPr lang="en-US" altLang="en-VN" sz="4000" dirty="0">
                <a:solidFill>
                  <a:srgbClr val="002060"/>
                </a:solidFill>
                <a:latin typeface="Times New Roman" panose="02020603050405020304" pitchFamily="18" charset="0"/>
                <a:cs typeface="Times New Roman" panose="02020603050405020304" pitchFamily="18" charset="0"/>
              </a:rPr>
              <a:t> Minh ra </a:t>
            </a:r>
            <a:r>
              <a:rPr lang="en-US" altLang="en-VN" sz="4000" dirty="0" err="1">
                <a:solidFill>
                  <a:srgbClr val="002060"/>
                </a:solidFill>
                <a:latin typeface="Times New Roman" panose="02020603050405020304" pitchFamily="18" charset="0"/>
                <a:cs typeface="Times New Roman" panose="02020603050405020304" pitchFamily="18" charset="0"/>
              </a:rPr>
              <a:t>vế</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đối</a:t>
            </a:r>
            <a:r>
              <a:rPr lang="en-US" altLang="en-VN" sz="4000" dirty="0">
                <a:solidFill>
                  <a:srgbClr val="002060"/>
                </a:solidFill>
                <a:latin typeface="Times New Roman" panose="02020603050405020304" pitchFamily="18" charset="0"/>
                <a:cs typeface="Times New Roman" panose="02020603050405020304" pitchFamily="18" charset="0"/>
              </a:rPr>
              <a:t>:</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Đồng</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trụ</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đến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giờ</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rêu</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vẫn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mọc</a:t>
            </a:r>
            <a:r>
              <a:rPr lang="en-US" altLang="en-VN" sz="40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Ông</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đối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lại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ngay</a:t>
            </a:r>
            <a:r>
              <a:rPr lang="en-US" altLang="en-VN" sz="4000" dirty="0">
                <a:solidFill>
                  <a:srgbClr val="002060"/>
                </a:solidFill>
                <a:latin typeface="Times New Roman" panose="02020603050405020304" pitchFamily="18" charset="0"/>
                <a:cs typeface="Times New Roman" panose="02020603050405020304" pitchFamily="18" charset="0"/>
              </a:rPr>
              <a:t>:</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Bạch</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Đằng</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thuở</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trước</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máu</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còn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loang</a:t>
            </a:r>
            <a:r>
              <a:rPr lang="en-US" altLang="en-VN" sz="4000" b="1" dirty="0">
                <a:solidFill>
                  <a:srgbClr val="00206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5675761" y="527898"/>
            <a:ext cx="8051695" cy="707886"/>
          </a:xfrm>
          <a:prstGeom prst="rect">
            <a:avLst/>
          </a:prstGeom>
          <a:noFill/>
        </p:spPr>
        <p:txBody>
          <a:bodyPr wrap="square" rtlCol="0">
            <a:spAutoFit/>
          </a:bodyPr>
          <a:lstStyle/>
          <a:p>
            <a:r>
              <a:rPr lang="en-VN" sz="4000" i="1" dirty="0">
                <a:latin typeface="Times New Roman" panose="02020603050405020304" pitchFamily="18" charset="0"/>
                <a:cs typeface="Times New Roman" panose="02020603050405020304" pitchFamily="18" charset="0"/>
              </a:rPr>
              <a:t>Đọc thầm đoạn 3 và trả lời câu hỏi</a:t>
            </a:r>
            <a:r>
              <a:rPr lang="en-US" sz="4000" i="1" dirty="0">
                <a:latin typeface="Times New Roman" panose="02020603050405020304" pitchFamily="18" charset="0"/>
                <a:cs typeface="Times New Roman" panose="02020603050405020304" pitchFamily="18" charset="0"/>
              </a:rPr>
              <a:t>:</a:t>
            </a:r>
            <a:endParaRPr lang="en-VN" sz="40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2995805" y="1387299"/>
            <a:ext cx="12407615" cy="1446550"/>
          </a:xfrm>
          <a:prstGeom prst="rect">
            <a:avLst/>
          </a:prstGeom>
          <a:noFill/>
        </p:spPr>
        <p:txBody>
          <a:bodyPr wrap="square">
            <a:spAutoFit/>
          </a:bodyPr>
          <a:lstStyle/>
          <a:p>
            <a:pPr algn="ctr">
              <a:spcBef>
                <a:spcPts val="600"/>
              </a:spcBef>
              <a:spcAft>
                <a:spcPts val="600"/>
              </a:spcAft>
            </a:pPr>
            <a:r>
              <a:rPr lang="en-US" altLang="en-VN" sz="4400" b="1" dirty="0">
                <a:latin typeface="Times New Roman" panose="02020603050405020304" pitchFamily="18" charset="0"/>
                <a:cs typeface="Times New Roman" panose="02020603050405020304" pitchFamily="18" charset="0"/>
              </a:rPr>
              <a:t>Câu 2: Nhắc lại nội dung cuộc đối đáp giữa ông Giang Văn Minh với đại thần nhà Minh? </a:t>
            </a:r>
          </a:p>
        </p:txBody>
      </p:sp>
      <p:sp>
        <p:nvSpPr>
          <p:cNvPr id="19" name="TextBox 18">
            <a:extLst>
              <a:ext uri="{FF2B5EF4-FFF2-40B4-BE49-F238E27FC236}">
                <a16:creationId xmlns:a16="http://schemas.microsoft.com/office/drawing/2014/main" id="{6B451248-720A-4548-8670-7E39C9DB6016}"/>
              </a:ext>
            </a:extLst>
          </p:cNvPr>
          <p:cNvSpPr txBox="1"/>
          <p:nvPr/>
        </p:nvSpPr>
        <p:spPr>
          <a:xfrm>
            <a:off x="3038784" y="6589962"/>
            <a:ext cx="12644435" cy="1600438"/>
          </a:xfrm>
          <a:prstGeom prst="roundRect">
            <a:avLst/>
          </a:prstGeom>
          <a:solidFill>
            <a:srgbClr val="60C4C4"/>
          </a:solidFill>
          <a:ln>
            <a:solidFill>
              <a:srgbClr val="00B6BE"/>
            </a:solidFill>
          </a:ln>
        </p:spPr>
        <p:txBody>
          <a:bodyPr wrap="square">
            <a:spAutoFit/>
          </a:bodyPr>
          <a:lstStyle/>
          <a:p>
            <a:pPr algn="ctr" eaLnBrk="1" hangingPunct="1"/>
            <a:r>
              <a:rPr lang="en-US" altLang="en-VN" sz="4400" dirty="0">
                <a:latin typeface="Times New Roman" panose="02020603050405020304" pitchFamily="18" charset="0"/>
                <a:cs typeface="Times New Roman" panose="02020603050405020304" pitchFamily="18" charset="0"/>
              </a:rPr>
              <a:t>Câu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của</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đại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thần</a:t>
            </a:r>
            <a:r>
              <a:rPr lang="en-US" altLang="en-VN" sz="4400" dirty="0">
                <a:latin typeface="Times New Roman" panose="02020603050405020304" pitchFamily="18" charset="0"/>
                <a:cs typeface="Times New Roman" panose="02020603050405020304" pitchFamily="18" charset="0"/>
              </a:rPr>
              <a:t> nhà Minh </a:t>
            </a:r>
            <a:r>
              <a:rPr lang="en-US" altLang="en-VN" sz="4400" dirty="0" err="1">
                <a:latin typeface="Times New Roman" panose="02020603050405020304" pitchFamily="18" charset="0"/>
                <a:cs typeface="Times New Roman" panose="02020603050405020304" pitchFamily="18" charset="0"/>
              </a:rPr>
              <a:t>muốn</a:t>
            </a:r>
            <a:r>
              <a:rPr lang="en-US" altLang="en-VN" sz="4400" dirty="0">
                <a:latin typeface="Times New Roman" panose="02020603050405020304" pitchFamily="18" charset="0"/>
                <a:cs typeface="Times New Roman" panose="02020603050405020304" pitchFamily="18" charset="0"/>
              </a:rPr>
              <a:t> ám chỉ </a:t>
            </a:r>
            <a:r>
              <a:rPr lang="en-US" altLang="en-VN" sz="4400" dirty="0" err="1">
                <a:latin typeface="Times New Roman" panose="02020603050405020304" pitchFamily="18" charset="0"/>
                <a:cs typeface="Times New Roman" panose="02020603050405020304" pitchFamily="18" charset="0"/>
              </a:rPr>
              <a:t>điều</a:t>
            </a:r>
            <a:r>
              <a:rPr lang="en-US" altLang="en-VN" sz="4400" dirty="0">
                <a:latin typeface="Times New Roman" panose="02020603050405020304" pitchFamily="18" charset="0"/>
                <a:cs typeface="Times New Roman" panose="02020603050405020304" pitchFamily="18" charset="0"/>
              </a:rPr>
              <a:t> gì?</a:t>
            </a:r>
          </a:p>
          <a:p>
            <a:pPr algn="ctr" eaLnBrk="1" hangingPunct="1"/>
            <a:r>
              <a:rPr lang="en-US" altLang="en-VN" sz="4400" dirty="0">
                <a:latin typeface="Times New Roman" panose="02020603050405020304" pitchFamily="18" charset="0"/>
                <a:cs typeface="Times New Roman" panose="02020603050405020304" pitchFamily="18" charset="0"/>
              </a:rPr>
              <a:t>Ông Giang Văn Minh </a:t>
            </a:r>
            <a:r>
              <a:rPr lang="en-US" altLang="en-VN" sz="4400" dirty="0" err="1">
                <a:latin typeface="Times New Roman" panose="02020603050405020304" pitchFamily="18" charset="0"/>
                <a:cs typeface="Times New Roman" panose="02020603050405020304" pitchFamily="18" charset="0"/>
              </a:rPr>
              <a:t>lấy</a:t>
            </a:r>
            <a:r>
              <a:rPr lang="en-US" altLang="en-VN" sz="4400" dirty="0">
                <a:latin typeface="Times New Roman" panose="02020603050405020304" pitchFamily="18" charset="0"/>
                <a:cs typeface="Times New Roman" panose="02020603050405020304" pitchFamily="18" charset="0"/>
              </a:rPr>
              <a:t> sự </a:t>
            </a:r>
            <a:r>
              <a:rPr lang="en-US" altLang="en-VN" sz="4400" dirty="0" err="1">
                <a:latin typeface="Times New Roman" panose="02020603050405020304" pitchFamily="18" charset="0"/>
                <a:cs typeface="Times New Roman" panose="02020603050405020304" pitchFamily="18" charset="0"/>
              </a:rPr>
              <a:t>kiện</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nào</a:t>
            </a:r>
            <a:r>
              <a:rPr lang="en-US" altLang="en-VN" sz="4400" dirty="0">
                <a:latin typeface="Times New Roman" panose="02020603050405020304" pitchFamily="18" charset="0"/>
                <a:cs typeface="Times New Roman" panose="02020603050405020304" pitchFamily="18" charset="0"/>
              </a:rPr>
              <a:t> để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lại</a:t>
            </a:r>
            <a:r>
              <a:rPr lang="en-US" altLang="en-VN" sz="4400" dirty="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AEA53D27-08DD-7B47-9C8D-2BAFA06C9F0A}"/>
              </a:ext>
            </a:extLst>
          </p:cNvPr>
          <p:cNvSpPr txBox="1"/>
          <p:nvPr/>
        </p:nvSpPr>
        <p:spPr>
          <a:xfrm>
            <a:off x="1849908" y="6396570"/>
            <a:ext cx="15297633" cy="3098721"/>
          </a:xfrm>
          <a:prstGeom prst="roundRect">
            <a:avLst/>
          </a:prstGeom>
          <a:solidFill>
            <a:srgbClr val="C0ECE5"/>
          </a:solidFill>
          <a:ln>
            <a:solidFill>
              <a:srgbClr val="AB8335"/>
            </a:solidFill>
          </a:ln>
        </p:spPr>
        <p:txBody>
          <a:bodyPr wrap="square">
            <a:spAutoFit/>
          </a:bodyPr>
          <a:lstStyle/>
          <a:p>
            <a:pPr algn="just"/>
            <a:r>
              <a:rPr lang="en-US" altLang="en-VN" sz="4400" dirty="0">
                <a:latin typeface="Times New Roman" panose="02020603050405020304" pitchFamily="18" charset="0"/>
                <a:cs typeface="Times New Roman" panose="02020603050405020304" pitchFamily="18" charset="0"/>
              </a:rPr>
              <a:t>- Đại thần nhà Minh ngạo mạn lấy cuộc khởi nghĩa Hai Bà Trưng</a:t>
            </a:r>
          </a:p>
          <a:p>
            <a:pPr algn="just"/>
            <a:r>
              <a:rPr lang="en-US" altLang="en-VN" sz="4400" dirty="0">
                <a:latin typeface="Times New Roman" panose="02020603050405020304" pitchFamily="18" charset="0"/>
                <a:cs typeface="Times New Roman" panose="02020603050405020304" pitchFamily="18" charset="0"/>
              </a:rPr>
              <a:t> để hạ nhục danh dự nước ta. </a:t>
            </a:r>
          </a:p>
          <a:p>
            <a:pPr algn="just"/>
            <a:r>
              <a:rPr lang="en-US" altLang="en-VN" sz="4400" dirty="0">
                <a:latin typeface="Times New Roman" panose="02020603050405020304" pitchFamily="18" charset="0"/>
                <a:cs typeface="Times New Roman" panose="02020603050405020304" pitchFamily="18" charset="0"/>
              </a:rPr>
              <a:t>- Giang Văn Minh </a:t>
            </a:r>
            <a:r>
              <a:rPr lang="en-US" altLang="en-VN" sz="4400" dirty="0" err="1">
                <a:latin typeface="Times New Roman" panose="02020603050405020304" pitchFamily="18" charset="0"/>
                <a:cs typeface="Times New Roman" panose="02020603050405020304" pitchFamily="18" charset="0"/>
              </a:rPr>
              <a:t>lấy</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việc</a:t>
            </a:r>
            <a:r>
              <a:rPr lang="en-US" altLang="en-VN" sz="4400" dirty="0">
                <a:latin typeface="Times New Roman" panose="02020603050405020304" pitchFamily="18" charset="0"/>
                <a:cs typeface="Times New Roman" panose="02020603050405020304" pitchFamily="18" charset="0"/>
              </a:rPr>
              <a:t> quân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của</a:t>
            </a:r>
            <a:r>
              <a:rPr lang="en-US" altLang="en-VN" sz="4400" dirty="0">
                <a:latin typeface="Times New Roman" panose="02020603050405020304" pitchFamily="18" charset="0"/>
                <a:cs typeface="Times New Roman" panose="02020603050405020304" pitchFamily="18" charset="0"/>
              </a:rPr>
              <a:t> ba </a:t>
            </a:r>
            <a:r>
              <a:rPr lang="en-US" altLang="en-VN" sz="4400" dirty="0" err="1">
                <a:latin typeface="Times New Roman" panose="02020603050405020304" pitchFamily="18" charset="0"/>
                <a:cs typeface="Times New Roman" panose="02020603050405020304" pitchFamily="18" charset="0"/>
              </a:rPr>
              <a:t>triều</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đại</a:t>
            </a:r>
            <a:r>
              <a:rPr lang="en-US" altLang="en-VN" sz="4400" dirty="0">
                <a:latin typeface="Times New Roman" panose="02020603050405020304" pitchFamily="18" charset="0"/>
                <a:cs typeface="Times New Roman" panose="02020603050405020304" pitchFamily="18" charset="0"/>
              </a:rPr>
              <a:t> Nam </a:t>
            </a:r>
            <a:r>
              <a:rPr lang="en-US" altLang="en-VN" sz="4400" dirty="0" err="1">
                <a:latin typeface="Times New Roman" panose="02020603050405020304" pitchFamily="18" charset="0"/>
                <a:cs typeface="Times New Roman" panose="02020603050405020304" pitchFamily="18" charset="0"/>
              </a:rPr>
              <a:t>Hán</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Tống</a:t>
            </a:r>
            <a:r>
              <a:rPr lang="en-US" altLang="en-VN" sz="4400" dirty="0">
                <a:latin typeface="Times New Roman" panose="02020603050405020304" pitchFamily="18" charset="0"/>
                <a:cs typeface="Times New Roman" panose="02020603050405020304" pitchFamily="18" charset="0"/>
              </a:rPr>
              <a:t> và Nguyên </a:t>
            </a:r>
            <a:r>
              <a:rPr lang="en-US" altLang="en-VN" sz="4400" dirty="0" err="1">
                <a:latin typeface="Times New Roman" panose="02020603050405020304" pitchFamily="18" charset="0"/>
                <a:cs typeface="Times New Roman" panose="02020603050405020304" pitchFamily="18" charset="0"/>
              </a:rPr>
              <a:t>đều</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thảm</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hại</a:t>
            </a:r>
            <a:r>
              <a:rPr lang="en-US" altLang="en-VN" sz="4400" dirty="0">
                <a:latin typeface="Times New Roman" panose="02020603050405020304" pitchFamily="18" charset="0"/>
                <a:cs typeface="Times New Roman" panose="02020603050405020304" pitchFamily="18" charset="0"/>
              </a:rPr>
              <a:t> trên Sông </a:t>
            </a:r>
            <a:r>
              <a:rPr lang="en-US" altLang="en-VN" sz="4400" dirty="0" err="1">
                <a:latin typeface="Times New Roman" panose="02020603050405020304" pitchFamily="18" charset="0"/>
                <a:cs typeface="Times New Roman" panose="02020603050405020304" pitchFamily="18" charset="0"/>
              </a:rPr>
              <a:t>Bạch</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Đằng</a:t>
            </a:r>
            <a:r>
              <a:rPr lang="en-US" altLang="en-VN" sz="4400" dirty="0">
                <a:latin typeface="Times New Roman" panose="02020603050405020304" pitchFamily="18" charset="0"/>
                <a:cs typeface="Times New Roman" panose="02020603050405020304" pitchFamily="18" charset="0"/>
              </a:rPr>
              <a:t> để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lại</a:t>
            </a:r>
            <a:r>
              <a:rPr lang="en-US" altLang="en-VN" sz="4400" dirty="0">
                <a:latin typeface="Times New Roman" panose="02020603050405020304" pitchFamily="18" charset="0"/>
                <a:cs typeface="Times New Roman" panose="02020603050405020304" pitchFamily="18" charset="0"/>
              </a:rPr>
              <a:t>.</a:t>
            </a:r>
          </a:p>
        </p:txBody>
      </p:sp>
      <p:pic>
        <p:nvPicPr>
          <p:cNvPr id="29700" name="Picture 4" descr="Find free icon">
            <a:extLst>
              <a:ext uri="{FF2B5EF4-FFF2-40B4-BE49-F238E27FC236}">
                <a16:creationId xmlns:a16="http://schemas.microsoft.com/office/drawing/2014/main" id="{58B58E5C-37DE-4845-AF8A-E92D83F822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87934">
            <a:off x="394138" y="840768"/>
            <a:ext cx="2447278" cy="244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29702"/>
                                        </p:tgtEl>
                                      </p:cBhvr>
                                    </p:animEffect>
                                    <p:set>
                                      <p:cBhvr>
                                        <p:cTn id="30" dur="1" fill="hold">
                                          <p:stCondLst>
                                            <p:cond delay="499"/>
                                          </p:stCondLst>
                                        </p:cTn>
                                        <p:tgtEl>
                                          <p:spTgt spid="2970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4" grpId="0"/>
      <p:bldP spid="18" grpId="0"/>
      <p:bldP spid="19" grpId="0" animBg="1"/>
      <p:bldP spid="19" grpId="1"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F4F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9196129" y="9632075"/>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1158420"/>
            <a:ext cx="12833344" cy="1627125"/>
          </a:xfrm>
          <a:prstGeom prst="roundRect">
            <a:avLst/>
          </a:prstGeom>
          <a:solidFill>
            <a:srgbClr val="C1E7FF"/>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765735" y="2908544"/>
            <a:ext cx="15791183" cy="6625788"/>
          </a:xfrm>
          <a:prstGeom prst="rect">
            <a:avLst/>
          </a:prstGeom>
          <a:noFill/>
        </p:spPr>
        <p:txBody>
          <a:bodyPr wrap="square">
            <a:spAutoFit/>
          </a:bodyPr>
          <a:lstStyle/>
          <a:p>
            <a:pPr algn="just">
              <a:lnSpc>
                <a:spcPct val="150000"/>
              </a:lnSpc>
            </a:pPr>
            <a:r>
              <a:rPr lang="en-US" altLang="en-VN" sz="4800" dirty="0">
                <a:solidFill>
                  <a:srgbClr val="002060"/>
                </a:solidFill>
                <a:latin typeface="Times New Roman" panose="02020603050405020304" pitchFamily="18" charset="0"/>
                <a:cs typeface="Times New Roman" panose="02020603050405020304" pitchFamily="18" charset="0"/>
              </a:rPr>
              <a:t>	Vua Minh mắc mưu Giang Văn Minh, phải bỏ lệ góp giỗ Liễu Thăng nên căm ghét ông. Nay </a:t>
            </a:r>
            <a:r>
              <a:rPr lang="en-US" altLang="en-VN" sz="4800" dirty="0" err="1">
                <a:solidFill>
                  <a:srgbClr val="002060"/>
                </a:solidFill>
                <a:latin typeface="Times New Roman" panose="02020603050405020304" pitchFamily="18" charset="0"/>
                <a:cs typeface="Times New Roman" panose="02020603050405020304" pitchFamily="18" charset="0"/>
              </a:rPr>
              <a:t>thấy</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Giang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Văn</a:t>
            </a:r>
            <a:r>
              <a:rPr lang="en-US" altLang="en-VN" sz="4800" dirty="0">
                <a:solidFill>
                  <a:srgbClr val="002060"/>
                </a:solidFill>
                <a:latin typeface="Times New Roman" panose="02020603050405020304" pitchFamily="18" charset="0"/>
                <a:cs typeface="Times New Roman" panose="02020603050405020304" pitchFamily="18" charset="0"/>
              </a:rPr>
              <a:t> Minh </a:t>
            </a:r>
            <a:r>
              <a:rPr lang="en-US" altLang="en-VN" sz="4800" dirty="0" err="1">
                <a:solidFill>
                  <a:srgbClr val="002060"/>
                </a:solidFill>
                <a:latin typeface="Times New Roman" panose="02020603050405020304" pitchFamily="18" charset="0"/>
                <a:cs typeface="Times New Roman" panose="02020603050405020304" pitchFamily="18" charset="0"/>
              </a:rPr>
              <a:t>không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những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không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chịu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nhún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nhường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trước</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câu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đối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của</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thần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trong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triều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còn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dám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lấy</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việc</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quân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đội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cả</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ba</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triều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đại</a:t>
            </a:r>
            <a:r>
              <a:rPr lang="en-US" altLang="en-VN" sz="4800" dirty="0">
                <a:solidFill>
                  <a:srgbClr val="002060"/>
                </a:solidFill>
                <a:latin typeface="Times New Roman" panose="02020603050405020304" pitchFamily="18" charset="0"/>
                <a:cs typeface="Times New Roman" panose="02020603050405020304" pitchFamily="18" charset="0"/>
              </a:rPr>
              <a:t> Nam </a:t>
            </a:r>
            <a:r>
              <a:rPr lang="en-US" altLang="en-VN" sz="4800" dirty="0" err="1">
                <a:solidFill>
                  <a:srgbClr val="002060"/>
                </a:solidFill>
                <a:latin typeface="Times New Roman" panose="02020603050405020304" pitchFamily="18" charset="0"/>
                <a:cs typeface="Times New Roman" panose="02020603050405020304" pitchFamily="18" charset="0"/>
              </a:rPr>
              <a:t>Hán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Tống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Nguyên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thảm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sông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Bạch</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Đằng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để</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đối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lại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giận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quá</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sai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người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ám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hại</a:t>
            </a:r>
            <a:r>
              <a:rPr lang="en-US" altLang="en-VN" sz="4800" dirty="0">
                <a:solidFill>
                  <a:srgbClr val="00206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4929092" y="212580"/>
            <a:ext cx="10554849" cy="769441"/>
          </a:xfrm>
          <a:prstGeom prst="rect">
            <a:avLst/>
          </a:prstGeom>
          <a:noFill/>
        </p:spPr>
        <p:txBody>
          <a:bodyPr wrap="square" rtlCol="0">
            <a:spAutoFit/>
          </a:bodyPr>
          <a:lstStyle/>
          <a:p>
            <a:r>
              <a:rPr lang="en-VN" sz="4400" i="1" dirty="0">
                <a:latin typeface="Times New Roman" panose="02020603050405020304" pitchFamily="18" charset="0"/>
                <a:cs typeface="Times New Roman" panose="02020603050405020304" pitchFamily="18" charset="0"/>
              </a:rPr>
              <a:t>Đọc thầm đoạn 2 và 3 và trả lời câu hỏi</a:t>
            </a:r>
            <a:r>
              <a:rPr lang="en-US" sz="4400" i="1" dirty="0">
                <a:latin typeface="Times New Roman" panose="02020603050405020304" pitchFamily="18" charset="0"/>
                <a:cs typeface="Times New Roman" panose="02020603050405020304" pitchFamily="18" charset="0"/>
              </a:rPr>
              <a:t>:</a:t>
            </a:r>
            <a:endParaRPr lang="en-VN" sz="44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3225847" y="1272024"/>
            <a:ext cx="12652851" cy="1446550"/>
          </a:xfrm>
          <a:prstGeom prst="rect">
            <a:avLst/>
          </a:prstGeom>
          <a:noFill/>
        </p:spPr>
        <p:txBody>
          <a:bodyPr wrap="square">
            <a:spAutoFit/>
          </a:bodyPr>
          <a:lstStyle/>
          <a:p>
            <a:pPr algn="ctr"/>
            <a:r>
              <a:rPr lang="vi-VN" sz="4400" b="1" dirty="0">
                <a:latin typeface="Times New Roman" panose="02020603050405020304" pitchFamily="18" charset="0"/>
                <a:cs typeface="Times New Roman" panose="02020603050405020304" pitchFamily="18" charset="0"/>
              </a:rPr>
              <a:t>Câu 3: Vì sao vua nhà Minh sai người ám hại ông Giang Văn Minh?</a:t>
            </a:r>
          </a:p>
        </p:txBody>
      </p:sp>
      <p:pic>
        <p:nvPicPr>
          <p:cNvPr id="31746" name="Picture 2" descr="Question mark free icon">
            <a:extLst>
              <a:ext uri="{FF2B5EF4-FFF2-40B4-BE49-F238E27FC236}">
                <a16:creationId xmlns:a16="http://schemas.microsoft.com/office/drawing/2014/main" id="{61512E6C-F330-994F-8E13-9D2BB134E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3" y="412628"/>
            <a:ext cx="2695060" cy="269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45" presetClass="entr" presetSubtype="0" fill="hold" nodeType="with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1750"/>
                                        <p:tgtEl>
                                          <p:spTgt spid="31746"/>
                                        </p:tgtEl>
                                      </p:cBhvr>
                                    </p:animEffect>
                                    <p:anim calcmode="lin" valueType="num">
                                      <p:cBhvr>
                                        <p:cTn id="18" dur="1750" fill="hold"/>
                                        <p:tgtEl>
                                          <p:spTgt spid="31746"/>
                                        </p:tgtEl>
                                        <p:attrNameLst>
                                          <p:attrName>ppt_w</p:attrName>
                                        </p:attrNameLst>
                                      </p:cBhvr>
                                      <p:tavLst>
                                        <p:tav tm="0" fmla="#ppt_w*sin(2.5*pi*$)">
                                          <p:val>
                                            <p:fltVal val="0"/>
                                          </p:val>
                                        </p:tav>
                                        <p:tav tm="100000">
                                          <p:val>
                                            <p:fltVal val="1"/>
                                          </p:val>
                                        </p:tav>
                                      </p:tavLst>
                                    </p:anim>
                                    <p:anim calcmode="lin" valueType="num">
                                      <p:cBhvr>
                                        <p:cTn id="19" dur="1750" fill="hold"/>
                                        <p:tgtEl>
                                          <p:spTgt spid="31746"/>
                                        </p:tgtEl>
                                        <p:attrNameLst>
                                          <p:attrName>ppt_h</p:attrName>
                                        </p:attrNameLst>
                                      </p:cBhvr>
                                      <p:tavLst>
                                        <p:tav tm="0">
                                          <p:val>
                                            <p:strVal val="#ppt_h"/>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E0B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106957" y="288351"/>
            <a:ext cx="18074088" cy="9808149"/>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214633" y="906844"/>
            <a:ext cx="12833344" cy="1627125"/>
          </a:xfrm>
          <a:prstGeom prst="roundRect">
            <a:avLst/>
          </a:prstGeom>
          <a:solidFill>
            <a:srgbClr val="FFF5BA"/>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2271436" y="1155152"/>
            <a:ext cx="12652851" cy="1323439"/>
          </a:xfrm>
          <a:prstGeom prst="rect">
            <a:avLst/>
          </a:prstGeom>
          <a:solidFill>
            <a:srgbClr val="FFF5BA"/>
          </a:solidFill>
        </p:spPr>
        <p:txBody>
          <a:bodyPr wrap="square">
            <a:spAutoFit/>
          </a:bodyPr>
          <a:lstStyle/>
          <a:p>
            <a:pPr algn="ctr"/>
            <a:r>
              <a:rPr lang="vi-VN" sz="4000" b="1" dirty="0">
                <a:latin typeface="Times New Roman" panose="02020603050405020304" pitchFamily="18" charset="0"/>
                <a:cs typeface="Times New Roman" panose="02020603050405020304" pitchFamily="18" charset="0"/>
              </a:rPr>
              <a:t>Câu 4: Vì sao có thể nói ông Giang Văn Minh là người </a:t>
            </a:r>
          </a:p>
          <a:p>
            <a:pPr algn="ctr"/>
            <a:r>
              <a:rPr lang="vi-VN" sz="4000" b="1" dirty="0">
                <a:latin typeface="Times New Roman" panose="02020603050405020304" pitchFamily="18" charset="0"/>
                <a:cs typeface="Times New Roman" panose="02020603050405020304" pitchFamily="18" charset="0"/>
              </a:rPr>
              <a:t>trí dũng song toàn?</a:t>
            </a:r>
          </a:p>
        </p:txBody>
      </p:sp>
      <p:pic>
        <p:nvPicPr>
          <p:cNvPr id="33796" name="Picture 4" descr="Trả lời câu hỏi bài Trí dũng song toàn - tập đọc | Hướng dẫn chi tiết từng  câu hỏi bài Trí dũng song toàn">
            <a:extLst>
              <a:ext uri="{FF2B5EF4-FFF2-40B4-BE49-F238E27FC236}">
                <a16:creationId xmlns:a16="http://schemas.microsoft.com/office/drawing/2014/main" id="{0FE52605-FFF4-DA48-814C-5C9283F448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59" t="18847" r="38821"/>
          <a:stretch/>
        </p:blipFill>
        <p:spPr bwMode="auto">
          <a:xfrm>
            <a:off x="473656" y="3179662"/>
            <a:ext cx="6227213" cy="538549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Brainstorming free icon">
            <a:extLst>
              <a:ext uri="{FF2B5EF4-FFF2-40B4-BE49-F238E27FC236}">
                <a16:creationId xmlns:a16="http://schemas.microsoft.com/office/drawing/2014/main" id="{8FBDD76C-029E-CA48-9ED7-17742F8CCE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75577" y="376850"/>
            <a:ext cx="2295716" cy="22957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1E2F284-2B82-3543-9423-049CF8950226}"/>
              </a:ext>
            </a:extLst>
          </p:cNvPr>
          <p:cNvSpPr txBox="1"/>
          <p:nvPr/>
        </p:nvSpPr>
        <p:spPr>
          <a:xfrm>
            <a:off x="7261049" y="3152462"/>
            <a:ext cx="10540073" cy="5823454"/>
          </a:xfrm>
          <a:prstGeom prst="rect">
            <a:avLst/>
          </a:prstGeom>
          <a:solidFill>
            <a:srgbClr val="FFF9EC"/>
          </a:solidFill>
        </p:spPr>
        <p:txBody>
          <a:bodyPr wrap="square">
            <a:spAutoFit/>
          </a:bodyPr>
          <a:lstStyle/>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Vì Giang Văn Minh vừa mưu trí vừa bất khuất:</a:t>
            </a:r>
          </a:p>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Giữa triều đình nhà Minh, ông biết dùng mưu để vua nhà Minh buộc phải bỏ lệ góp giỗ Liễu Thăng cho nước Việt.</a:t>
            </a:r>
          </a:p>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Để giữ thể diện và danh dự đất nước, ông dũng cảm, không sợ chết, dám đối lại một vế đối tràn đầy lòng tự hào dân tộc.</a:t>
            </a:r>
          </a:p>
        </p:txBody>
      </p:sp>
    </p:spTree>
    <p:extLst>
      <p:ext uri="{BB962C8B-B14F-4D97-AF65-F5344CB8AC3E}">
        <p14:creationId xmlns:p14="http://schemas.microsoft.com/office/powerpoint/2010/main" val="1418388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1000" fill="hold"/>
                                        <p:tgtEl>
                                          <p:spTgt spid="33798"/>
                                        </p:tgtEl>
                                        <p:attrNameLst>
                                          <p:attrName>ppt_x</p:attrName>
                                        </p:attrNameLst>
                                      </p:cBhvr>
                                      <p:tavLst>
                                        <p:tav tm="0">
                                          <p:val>
                                            <p:strVal val="1+#ppt_w/2"/>
                                          </p:val>
                                        </p:tav>
                                        <p:tav tm="100000">
                                          <p:val>
                                            <p:strVal val="#ppt_x"/>
                                          </p:val>
                                        </p:tav>
                                      </p:tavLst>
                                    </p:anim>
                                    <p:anim calcmode="lin" valueType="num">
                                      <p:cBhvr additive="base">
                                        <p:cTn id="12" dur="1000" fill="hold"/>
                                        <p:tgtEl>
                                          <p:spTgt spid="33798"/>
                                        </p:tgtEl>
                                        <p:attrNameLst>
                                          <p:attrName>ppt_y</p:attrName>
                                        </p:attrNameLst>
                                      </p:cBhvr>
                                      <p:tavLst>
                                        <p:tav tm="0">
                                          <p:val>
                                            <p:strVal val="#ppt_y"/>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1000" fill="hold"/>
                                        <p:tgtEl>
                                          <p:spTgt spid="33796"/>
                                        </p:tgtEl>
                                        <p:attrNameLst>
                                          <p:attrName>ppt_x</p:attrName>
                                        </p:attrNameLst>
                                      </p:cBhvr>
                                      <p:tavLst>
                                        <p:tav tm="0">
                                          <p:val>
                                            <p:strVal val="#ppt_x"/>
                                          </p:val>
                                        </p:tav>
                                        <p:tav tm="100000">
                                          <p:val>
                                            <p:strVal val="#ppt_x"/>
                                          </p:val>
                                        </p:tav>
                                      </p:tavLst>
                                    </p:anim>
                                    <p:anim calcmode="lin" valueType="num">
                                      <p:cBhvr additive="base">
                                        <p:cTn id="24" dur="10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8" grpId="1"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580"/>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854998" y="476924"/>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203929" y="9082031"/>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grpSp>
        <p:nvGrpSpPr>
          <p:cNvPr id="14" name="Group 13">
            <a:extLst>
              <a:ext uri="{FF2B5EF4-FFF2-40B4-BE49-F238E27FC236}">
                <a16:creationId xmlns:a16="http://schemas.microsoft.com/office/drawing/2014/main" id="{B84A3768-46B0-3641-B5B7-3D77034B4B00}"/>
              </a:ext>
            </a:extLst>
          </p:cNvPr>
          <p:cNvGrpSpPr/>
          <p:nvPr/>
        </p:nvGrpSpPr>
        <p:grpSpPr>
          <a:xfrm>
            <a:off x="2781344" y="2420675"/>
            <a:ext cx="13296855" cy="6398396"/>
            <a:chOff x="2514600" y="2324100"/>
            <a:chExt cx="12877800" cy="6398396"/>
          </a:xfrm>
        </p:grpSpPr>
        <p:pic>
          <p:nvPicPr>
            <p:cNvPr id="15" name="Google Shape;946;p27">
              <a:extLst>
                <a:ext uri="{FF2B5EF4-FFF2-40B4-BE49-F238E27FC236}">
                  <a16:creationId xmlns:a16="http://schemas.microsoft.com/office/drawing/2014/main" id="{961960D6-927A-F242-B1F6-1A185BD18A06}"/>
                </a:ext>
              </a:extLst>
            </p:cNvPr>
            <p:cNvPicPr preferRelativeResize="0"/>
            <p:nvPr/>
          </p:nvPicPr>
          <p:blipFill rotWithShape="1">
            <a:blip r:embed="rId12">
              <a:alphaModFix/>
              <a:duotone>
                <a:srgbClr val="FFBD45">
                  <a:shade val="45000"/>
                  <a:satMod val="135000"/>
                </a:srgbClr>
                <a:prstClr val="white"/>
              </a:duotone>
              <a:extLst>
                <a:ext uri="{BEBA8EAE-BF5A-486C-A8C5-ECC9F3942E4B}">
                  <a14:imgProps xmlns:a14="http://schemas.microsoft.com/office/drawing/2010/main">
                    <a14:imgLayer r:embed="rId13">
                      <a14:imgEffect>
                        <a14:brightnessContrast contrast="-2000"/>
                      </a14:imgEffect>
                    </a14:imgLayer>
                  </a14:imgProps>
                </a:ext>
              </a:extLst>
            </a:blip>
            <a:srcRect/>
            <a:stretch/>
          </p:blipFill>
          <p:spPr>
            <a:xfrm>
              <a:off x="2514600" y="2324100"/>
              <a:ext cx="12877800" cy="6398396"/>
            </a:xfrm>
            <a:prstGeom prst="rect">
              <a:avLst/>
            </a:prstGeom>
            <a:noFill/>
            <a:ln>
              <a:noFill/>
            </a:ln>
          </p:spPr>
        </p:pic>
        <p:sp>
          <p:nvSpPr>
            <p:cNvPr id="16" name="TextBox 15">
              <a:extLst>
                <a:ext uri="{FF2B5EF4-FFF2-40B4-BE49-F238E27FC236}">
                  <a16:creationId xmlns:a16="http://schemas.microsoft.com/office/drawing/2014/main" id="{CB88947E-1DB0-0F4E-A238-481784374C68}"/>
                </a:ext>
              </a:extLst>
            </p:cNvPr>
            <p:cNvSpPr txBox="1"/>
            <p:nvPr/>
          </p:nvSpPr>
          <p:spPr>
            <a:xfrm>
              <a:off x="3792780" y="3071147"/>
              <a:ext cx="10376107" cy="4708981"/>
            </a:xfrm>
            <a:prstGeom prst="rect">
              <a:avLst/>
            </a:prstGeom>
            <a:noFill/>
          </p:spPr>
          <p:txBody>
            <a:bodyPr wrap="square">
              <a:spAutoFit/>
            </a:bodyPr>
            <a:lstStyle/>
            <a:p>
              <a:pPr algn="just"/>
              <a:r>
                <a:rPr lang="en-US" altLang="en-VN" sz="6000" dirty="0">
                  <a:latin typeface="Times New Roman" panose="02020603050405020304" pitchFamily="18" charset="0"/>
                  <a:cs typeface="Times New Roman" panose="02020603050405020304" pitchFamily="18" charset="0"/>
                </a:rPr>
                <a:t>	Bài văn ca ngợi sứ thần Giang Văn Minh trí dũng song toàn, bảo vệ được quyền lợi và danh dự của đất nước khi đi sứ nước ngoài. </a:t>
              </a:r>
            </a:p>
          </p:txBody>
        </p:sp>
      </p:grpSp>
      <p:pic>
        <p:nvPicPr>
          <p:cNvPr id="17" name="Picture 91">
            <a:extLst>
              <a:ext uri="{FF2B5EF4-FFF2-40B4-BE49-F238E27FC236}">
                <a16:creationId xmlns:a16="http://schemas.microsoft.com/office/drawing/2014/main" id="{A8A3326D-BF5E-EC49-A19A-CD6DCC688CC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1955">
            <a:off x="15809219" y="215781"/>
            <a:ext cx="1948662" cy="1902603"/>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3A3424BD-1D96-8343-8455-C495418A8F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9496" y="724881"/>
            <a:ext cx="5976167" cy="2277709"/>
          </a:xfrm>
          <a:prstGeom prst="rect">
            <a:avLst/>
          </a:prstGeom>
        </p:spPr>
      </p:pic>
    </p:spTree>
    <p:extLst>
      <p:ext uri="{BB962C8B-B14F-4D97-AF65-F5344CB8AC3E}">
        <p14:creationId xmlns:p14="http://schemas.microsoft.com/office/powerpoint/2010/main" val="32493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334876">
            <a:off x="16343014" y="324910"/>
            <a:ext cx="2288647" cy="74901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67470">
            <a:off x="407426" y="400087"/>
            <a:ext cx="1094220" cy="111862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619596">
            <a:off x="5263389" y="1210330"/>
            <a:ext cx="1747188" cy="606438"/>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3585">
            <a:off x="14216543" y="9018985"/>
            <a:ext cx="2082929" cy="2082929"/>
          </a:xfrm>
          <a:prstGeom prst="rect">
            <a:avLst/>
          </a:prstGeom>
        </p:spPr>
      </p:pic>
      <p:grpSp>
        <p:nvGrpSpPr>
          <p:cNvPr id="5" name="Group 4">
            <a:extLst>
              <a:ext uri="{FF2B5EF4-FFF2-40B4-BE49-F238E27FC236}">
                <a16:creationId xmlns:a16="http://schemas.microsoft.com/office/drawing/2014/main" id="{FB9B60F9-36B6-2A4B-84E3-95ADC573F482}"/>
              </a:ext>
            </a:extLst>
          </p:cNvPr>
          <p:cNvGrpSpPr/>
          <p:nvPr/>
        </p:nvGrpSpPr>
        <p:grpSpPr>
          <a:xfrm>
            <a:off x="7995466" y="1652947"/>
            <a:ext cx="10132557" cy="3719153"/>
            <a:chOff x="8187220" y="1423453"/>
            <a:chExt cx="10132557" cy="4648200"/>
          </a:xfrm>
        </p:grpSpPr>
        <p:grpSp>
          <p:nvGrpSpPr>
            <p:cNvPr id="2" name="Group 2"/>
            <p:cNvGrpSpPr/>
            <p:nvPr/>
          </p:nvGrpSpPr>
          <p:grpSpPr>
            <a:xfrm>
              <a:off x="8187220" y="1423453"/>
              <a:ext cx="9761161" cy="4648200"/>
              <a:chOff x="0" y="0"/>
              <a:chExt cx="20526485" cy="7864756"/>
            </a:xfrm>
          </p:grpSpPr>
          <p:pic>
            <p:nvPicPr>
              <p:cNvPr id="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32896" y="0"/>
                <a:ext cx="3750646" cy="960646"/>
              </a:xfrm>
              <a:prstGeom prst="rect">
                <a:avLst/>
              </a:prstGeom>
            </p:spPr>
          </p:pic>
        </p:grpSp>
        <p:sp>
          <p:nvSpPr>
            <p:cNvPr id="12" name="TextBox 11">
              <a:extLst>
                <a:ext uri="{FF2B5EF4-FFF2-40B4-BE49-F238E27FC236}">
                  <a16:creationId xmlns:a16="http://schemas.microsoft.com/office/drawing/2014/main" id="{28DC37B3-F7DB-5448-8A05-BF7CD4A2FBC0}"/>
                </a:ext>
              </a:extLst>
            </p:cNvPr>
            <p:cNvSpPr txBox="1"/>
            <p:nvPr/>
          </p:nvSpPr>
          <p:spPr>
            <a:xfrm>
              <a:off x="8558617" y="2399406"/>
              <a:ext cx="9761160" cy="1323439"/>
            </a:xfrm>
            <a:prstGeom prst="rect">
              <a:avLst/>
            </a:prstGeom>
            <a:noFill/>
          </p:spPr>
          <p:txBody>
            <a:bodyPr wrap="square" rtlCol="0">
              <a:spAutoFit/>
            </a:bodyPr>
            <a:lstStyle/>
            <a:p>
              <a:r>
                <a:rPr lang="en-VN" sz="8000" b="1" dirty="0">
                  <a:solidFill>
                    <a:srgbClr val="FF0000"/>
                  </a:solidFill>
                  <a:latin typeface="Times New Roman" panose="02020603050405020304" pitchFamily="18" charset="0"/>
                  <a:cs typeface="Times New Roman" panose="02020603050405020304" pitchFamily="18" charset="0"/>
                </a:rPr>
                <a:t>Luyện đọc diễn cảm</a:t>
              </a:r>
            </a:p>
          </p:txBody>
        </p:sp>
      </p:grpSp>
      <p:pic>
        <p:nvPicPr>
          <p:cNvPr id="35842" name="Picture 2" descr="Read free icon">
            <a:extLst>
              <a:ext uri="{FF2B5EF4-FFF2-40B4-BE49-F238E27FC236}">
                <a16:creationId xmlns:a16="http://schemas.microsoft.com/office/drawing/2014/main" id="{AA1F2FD2-CD9A-5442-A230-B5CDE1C351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977" y="1733723"/>
            <a:ext cx="7422502" cy="742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Times New Roman" panose="02020603050405020304" pitchFamily="18" charset="0"/>
              <a:cs typeface="Times New Roman" panose="02020603050405020304" pitchFamily="18" charset="0"/>
            </a:endParaRPr>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8541">
            <a:off x="424262" y="9106297"/>
            <a:ext cx="1083730" cy="1083730"/>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91955">
            <a:off x="401902" y="335453"/>
            <a:ext cx="1948662" cy="1902603"/>
          </a:xfrm>
          <a:prstGeom prst="rect">
            <a:avLst/>
          </a:prstGeom>
        </p:spPr>
      </p:pic>
      <p:sp>
        <p:nvSpPr>
          <p:cNvPr id="31" name="TextBox 30">
            <a:extLst>
              <a:ext uri="{FF2B5EF4-FFF2-40B4-BE49-F238E27FC236}">
                <a16:creationId xmlns:a16="http://schemas.microsoft.com/office/drawing/2014/main" id="{ED669A87-5739-3A4D-BC8F-11AC1624C762}"/>
              </a:ext>
            </a:extLst>
          </p:cNvPr>
          <p:cNvSpPr txBox="1"/>
          <p:nvPr/>
        </p:nvSpPr>
        <p:spPr>
          <a:xfrm>
            <a:off x="1576390" y="1363939"/>
            <a:ext cx="15379812" cy="7786747"/>
          </a:xfrm>
          <a:prstGeom prst="rect">
            <a:avLst/>
          </a:prstGeom>
          <a:noFill/>
        </p:spPr>
        <p:txBody>
          <a:bodyPr wrap="square">
            <a:spAutoFit/>
          </a:bodyPr>
          <a:lstStyle/>
          <a:p>
            <a:pPr algn="just">
              <a:spcBef>
                <a:spcPts val="600"/>
              </a:spcBef>
              <a:spcAft>
                <a:spcPts val="600"/>
              </a:spcAft>
            </a:pPr>
            <a:r>
              <a:rPr lang="vi-VN" altLang="en-VN" sz="36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Chờ rất lâu mà vẫn không được vua nhà Minh cho tiếp kiến, ông vờ khóc lóc rất thảm thiết. Vua Minh liền hạ chỉ mời ông đến hỏi cho ra lẽ. </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Thám hoa vừa khóc vừa than rằng:</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Hôm nay là ngày giỗ cụ tổ năm đời của thần, nhưng thần không có mặt ở nhà để cúng giỗ. Thật</a:t>
            </a:r>
            <a:r>
              <a:rPr lang="en-US" altLang="en-VN" sz="4000" dirty="0">
                <a:solidFill>
                  <a:srgbClr val="002060"/>
                </a:solidFill>
                <a:latin typeface="Times New Roman" panose="02020603050405020304" pitchFamily="18" charset="0"/>
                <a:cs typeface="Times New Roman" panose="02020603050405020304" pitchFamily="18" charset="0"/>
              </a:rPr>
              <a:t> là</a:t>
            </a:r>
            <a:r>
              <a:rPr lang="vi-VN" altLang="en-VN" sz="4000" dirty="0">
                <a:solidFill>
                  <a:srgbClr val="002060"/>
                </a:solidFill>
                <a:latin typeface="Times New Roman" panose="02020603050405020304" pitchFamily="18" charset="0"/>
                <a:cs typeface="Times New Roman" panose="02020603050405020304" pitchFamily="18" charset="0"/>
              </a:rPr>
              <a:t> bất hiếu với tổ tiên!</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Vua Minh phán:</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Không ai phải giỗ người đã chết từ năm đời. Sứ thần khóc lóc như vậy thật không phải lẽ !</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Giang Văn Minh nghe vậy</a:t>
            </a:r>
            <a:r>
              <a:rPr lang="en-US" altLang="en-VN" sz="4000" dirty="0">
                <a:solidFill>
                  <a:srgbClr val="002060"/>
                </a:solidFill>
                <a:latin typeface="Times New Roman" panose="02020603050405020304" pitchFamily="18" charset="0"/>
                <a:cs typeface="Times New Roman" panose="02020603050405020304" pitchFamily="18" charset="0"/>
              </a:rPr>
              <a:t>,</a:t>
            </a:r>
            <a:r>
              <a:rPr lang="vi-VN" altLang="en-VN" sz="4000" dirty="0">
                <a:solidFill>
                  <a:srgbClr val="002060"/>
                </a:solidFill>
                <a:latin typeface="Times New Roman" panose="02020603050405020304" pitchFamily="18" charset="0"/>
                <a:cs typeface="Times New Roman" panose="02020603050405020304" pitchFamily="18" charset="0"/>
              </a:rPr>
              <a:t> bèn tâu:</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Vậy, tướng Liễu Thăng tử trận đã mấy trăm năm, sao hằng năm nhà vua bắt nước tôi cử người mang lễ vật sang cúng giỗ?</a:t>
            </a:r>
          </a:p>
        </p:txBody>
      </p:sp>
      <p:cxnSp>
        <p:nvCxnSpPr>
          <p:cNvPr id="4" name="Straight Connector 3">
            <a:extLst>
              <a:ext uri="{FF2B5EF4-FFF2-40B4-BE49-F238E27FC236}">
                <a16:creationId xmlns:a16="http://schemas.microsoft.com/office/drawing/2014/main" id="{EEF2DC8E-60C3-1A43-A230-B8CC74045E52}"/>
              </a:ext>
            </a:extLst>
          </p:cNvPr>
          <p:cNvCxnSpPr>
            <a:cxnSpLocks/>
          </p:cNvCxnSpPr>
          <p:nvPr/>
        </p:nvCxnSpPr>
        <p:spPr>
          <a:xfrm>
            <a:off x="4795954" y="3314700"/>
            <a:ext cx="4800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1DA63088-9E54-844C-A788-56EA16EECAC0}"/>
              </a:ext>
            </a:extLst>
          </p:cNvPr>
          <p:cNvCxnSpPr>
            <a:cxnSpLocks/>
          </p:cNvCxnSpPr>
          <p:nvPr/>
        </p:nvCxnSpPr>
        <p:spPr>
          <a:xfrm>
            <a:off x="4238424" y="2552700"/>
            <a:ext cx="211495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BC76C137-62AC-CF44-BDC3-DC5141BBC6C7}"/>
              </a:ext>
            </a:extLst>
          </p:cNvPr>
          <p:cNvCxnSpPr>
            <a:cxnSpLocks/>
          </p:cNvCxnSpPr>
          <p:nvPr/>
        </p:nvCxnSpPr>
        <p:spPr>
          <a:xfrm>
            <a:off x="7929679" y="4686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D98DB0C-E9A8-4641-85A1-11BC0F818ADF}"/>
              </a:ext>
            </a:extLst>
          </p:cNvPr>
          <p:cNvCxnSpPr>
            <a:cxnSpLocks/>
          </p:cNvCxnSpPr>
          <p:nvPr/>
        </p:nvCxnSpPr>
        <p:spPr>
          <a:xfrm>
            <a:off x="6477000" y="4076700"/>
            <a:ext cx="370502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9A758C83-24C1-C74C-9A82-023E1B28E77A}"/>
              </a:ext>
            </a:extLst>
          </p:cNvPr>
          <p:cNvCxnSpPr>
            <a:cxnSpLocks/>
          </p:cNvCxnSpPr>
          <p:nvPr/>
        </p:nvCxnSpPr>
        <p:spPr>
          <a:xfrm>
            <a:off x="4648200" y="5524500"/>
            <a:ext cx="1143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F55C3AD8-6961-374F-B4BE-6902A1626A7D}"/>
              </a:ext>
            </a:extLst>
          </p:cNvPr>
          <p:cNvCxnSpPr>
            <a:cxnSpLocks/>
          </p:cNvCxnSpPr>
          <p:nvPr/>
        </p:nvCxnSpPr>
        <p:spPr>
          <a:xfrm>
            <a:off x="9682279" y="6210300"/>
            <a:ext cx="243352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8F59514E-7D97-6044-92D9-B2096B94B1F4}"/>
              </a:ext>
            </a:extLst>
          </p:cNvPr>
          <p:cNvCxnSpPr>
            <a:cxnSpLocks/>
          </p:cNvCxnSpPr>
          <p:nvPr/>
        </p:nvCxnSpPr>
        <p:spPr>
          <a:xfrm>
            <a:off x="3464350" y="6819900"/>
            <a:ext cx="27078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1EE25FE-7782-5F4B-B987-ECA995AD18B0}"/>
              </a:ext>
            </a:extLst>
          </p:cNvPr>
          <p:cNvCxnSpPr>
            <a:cxnSpLocks/>
          </p:cNvCxnSpPr>
          <p:nvPr/>
        </p:nvCxnSpPr>
        <p:spPr>
          <a:xfrm>
            <a:off x="2895600" y="6210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BFF4BA7-BB4F-1247-B582-D85FEAB05369}"/>
              </a:ext>
            </a:extLst>
          </p:cNvPr>
          <p:cNvCxnSpPr>
            <a:cxnSpLocks/>
          </p:cNvCxnSpPr>
          <p:nvPr/>
        </p:nvCxnSpPr>
        <p:spPr>
          <a:xfrm>
            <a:off x="8001116" y="75819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85E68D3-221D-D54A-989D-2D4A67EC6091}"/>
              </a:ext>
            </a:extLst>
          </p:cNvPr>
          <p:cNvCxnSpPr>
            <a:cxnSpLocks/>
          </p:cNvCxnSpPr>
          <p:nvPr/>
        </p:nvCxnSpPr>
        <p:spPr>
          <a:xfrm>
            <a:off x="10744200" y="9009324"/>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FB239D72-ABAC-45D5-A576-E694B5FEBD0A}"/>
              </a:ext>
            </a:extLst>
          </p:cNvPr>
          <p:cNvCxnSpPr>
            <a:cxnSpLocks/>
          </p:cNvCxnSpPr>
          <p:nvPr/>
        </p:nvCxnSpPr>
        <p:spPr>
          <a:xfrm>
            <a:off x="9753716" y="8343900"/>
            <a:ext cx="304788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BBFEF51C-7E4E-4865-9B06-3CE7A28A96BF}"/>
              </a:ext>
            </a:extLst>
          </p:cNvPr>
          <p:cNvCxnSpPr>
            <a:cxnSpLocks/>
          </p:cNvCxnSpPr>
          <p:nvPr/>
        </p:nvCxnSpPr>
        <p:spPr>
          <a:xfrm>
            <a:off x="9596554" y="2552700"/>
            <a:ext cx="114764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B241A64-9D4F-4E40-87CD-16430AF9160D}"/>
              </a:ext>
            </a:extLst>
          </p:cNvPr>
          <p:cNvCxnSpPr>
            <a:cxnSpLocks/>
          </p:cNvCxnSpPr>
          <p:nvPr/>
        </p:nvCxnSpPr>
        <p:spPr>
          <a:xfrm>
            <a:off x="1604965" y="2552700"/>
            <a:ext cx="17478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55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18" presetClass="entr" presetSubtype="1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downLeft)">
                                      <p:cBhvr>
                                        <p:cTn id="20" dur="500"/>
                                        <p:tgtEl>
                                          <p:spTgt spid="32"/>
                                        </p:tgtEl>
                                      </p:cBhvr>
                                    </p:animEffect>
                                  </p:childTnLst>
                                </p:cTn>
                              </p:par>
                              <p:par>
                                <p:cTn id="21" presetID="18" presetClass="entr" presetSubtype="12"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12"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par>
                                <p:cTn id="33" presetID="18" presetClass="entr" presetSubtype="12"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par>
                                <p:cTn id="36" presetID="18" presetClass="entr" presetSubtype="1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trips(downLeft)">
                                      <p:cBhvr>
                                        <p:cTn id="38" dur="500"/>
                                        <p:tgtEl>
                                          <p:spTgt spid="37"/>
                                        </p:tgtEl>
                                      </p:cBhvr>
                                    </p:animEffect>
                                  </p:childTnLst>
                                </p:cTn>
                              </p:par>
                              <p:par>
                                <p:cTn id="39" presetID="18" presetClass="entr" presetSubtype="12"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Left)">
                                      <p:cBhvr>
                                        <p:cTn id="41" dur="500"/>
                                        <p:tgtEl>
                                          <p:spTgt spid="40"/>
                                        </p:tgtEl>
                                      </p:cBhvr>
                                    </p:animEffect>
                                  </p:childTnLst>
                                </p:cTn>
                              </p:par>
                              <p:par>
                                <p:cTn id="42" presetID="18" presetClass="entr" presetSubtype="12"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trips(downLeft)">
                                      <p:cBhvr>
                                        <p:cTn id="44" dur="500"/>
                                        <p:tgtEl>
                                          <p:spTgt spid="41"/>
                                        </p:tgtEl>
                                      </p:cBhvr>
                                    </p:animEffect>
                                  </p:childTnLst>
                                </p:cTn>
                              </p:par>
                              <p:par>
                                <p:cTn id="45" presetID="18" presetClass="entr" presetSubtype="1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500"/>
                                        <p:tgtEl>
                                          <p:spTgt spid="25"/>
                                        </p:tgtEl>
                                      </p:cBhvr>
                                    </p:animEffect>
                                  </p:childTnLst>
                                </p:cTn>
                              </p:par>
                              <p:par>
                                <p:cTn id="48" presetID="18" presetClass="entr" presetSubtype="1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Left)">
                                      <p:cBhvr>
                                        <p:cTn id="50" dur="500"/>
                                        <p:tgtEl>
                                          <p:spTgt spid="26"/>
                                        </p:tgtEl>
                                      </p:cBhvr>
                                    </p:animEffect>
                                  </p:childTnLst>
                                </p:cTn>
                              </p:par>
                              <p:par>
                                <p:cTn id="51" presetID="18" presetClass="entr" presetSubtype="12"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Times New Roman" panose="02020603050405020304" pitchFamily="18" charset="0"/>
              <a:cs typeface="Times New Roman" panose="02020603050405020304" pitchFamily="18" charset="0"/>
            </a:endParaRPr>
          </a:p>
        </p:txBody>
      </p:sp>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0110">
            <a:off x="-184340" y="4549173"/>
            <a:ext cx="1033282" cy="103328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91585" flipV="1">
            <a:off x="4333054" y="1525769"/>
            <a:ext cx="2564660" cy="666809"/>
          </a:xfrm>
          <a:prstGeom prst="rect">
            <a:avLst/>
          </a:prstGeom>
        </p:spPr>
      </p:pic>
      <p:sp>
        <p:nvSpPr>
          <p:cNvPr id="54" name="TextBox 53">
            <a:extLst>
              <a:ext uri="{FF2B5EF4-FFF2-40B4-BE49-F238E27FC236}">
                <a16:creationId xmlns:a16="http://schemas.microsoft.com/office/drawing/2014/main" id="{DC55BE4C-450A-400C-B3B9-10CE0D9C86B5}"/>
              </a:ext>
            </a:extLst>
          </p:cNvPr>
          <p:cNvSpPr txBox="1"/>
          <p:nvPr/>
        </p:nvSpPr>
        <p:spPr>
          <a:xfrm>
            <a:off x="6593868" y="1277272"/>
            <a:ext cx="4953000" cy="1569660"/>
          </a:xfrm>
          <a:custGeom>
            <a:avLst/>
            <a:gdLst>
              <a:gd name="connsiteX0" fmla="*/ 0 w 4953000"/>
              <a:gd name="connsiteY0" fmla="*/ 261615 h 1569660"/>
              <a:gd name="connsiteX1" fmla="*/ 261615 w 4953000"/>
              <a:gd name="connsiteY1" fmla="*/ 0 h 1569660"/>
              <a:gd name="connsiteX2" fmla="*/ 771039 w 4953000"/>
              <a:gd name="connsiteY2" fmla="*/ 0 h 1569660"/>
              <a:gd name="connsiteX3" fmla="*/ 1369058 w 4953000"/>
              <a:gd name="connsiteY3" fmla="*/ 0 h 1569660"/>
              <a:gd name="connsiteX4" fmla="*/ 1922779 w 4953000"/>
              <a:gd name="connsiteY4" fmla="*/ 0 h 1569660"/>
              <a:gd name="connsiteX5" fmla="*/ 2476500 w 4953000"/>
              <a:gd name="connsiteY5" fmla="*/ 0 h 1569660"/>
              <a:gd name="connsiteX6" fmla="*/ 2941626 w 4953000"/>
              <a:gd name="connsiteY6" fmla="*/ 0 h 1569660"/>
              <a:gd name="connsiteX7" fmla="*/ 3406752 w 4953000"/>
              <a:gd name="connsiteY7" fmla="*/ 0 h 1569660"/>
              <a:gd name="connsiteX8" fmla="*/ 4049068 w 4953000"/>
              <a:gd name="connsiteY8" fmla="*/ 0 h 1569660"/>
              <a:gd name="connsiteX9" fmla="*/ 4691385 w 4953000"/>
              <a:gd name="connsiteY9" fmla="*/ 0 h 1569660"/>
              <a:gd name="connsiteX10" fmla="*/ 4953000 w 4953000"/>
              <a:gd name="connsiteY10" fmla="*/ 261615 h 1569660"/>
              <a:gd name="connsiteX11" fmla="*/ 4953000 w 4953000"/>
              <a:gd name="connsiteY11" fmla="*/ 805759 h 1569660"/>
              <a:gd name="connsiteX12" fmla="*/ 4953000 w 4953000"/>
              <a:gd name="connsiteY12" fmla="*/ 1308045 h 1569660"/>
              <a:gd name="connsiteX13" fmla="*/ 4691385 w 4953000"/>
              <a:gd name="connsiteY13" fmla="*/ 1569660 h 1569660"/>
              <a:gd name="connsiteX14" fmla="*/ 4226259 w 4953000"/>
              <a:gd name="connsiteY14" fmla="*/ 1569660 h 1569660"/>
              <a:gd name="connsiteX15" fmla="*/ 3761133 w 4953000"/>
              <a:gd name="connsiteY15" fmla="*/ 1569660 h 1569660"/>
              <a:gd name="connsiteX16" fmla="*/ 3118817 w 4953000"/>
              <a:gd name="connsiteY16" fmla="*/ 1569660 h 1569660"/>
              <a:gd name="connsiteX17" fmla="*/ 2520798 w 4953000"/>
              <a:gd name="connsiteY17" fmla="*/ 1569660 h 1569660"/>
              <a:gd name="connsiteX18" fmla="*/ 1922779 w 4953000"/>
              <a:gd name="connsiteY18" fmla="*/ 1569660 h 1569660"/>
              <a:gd name="connsiteX19" fmla="*/ 1369058 w 4953000"/>
              <a:gd name="connsiteY19" fmla="*/ 1569660 h 1569660"/>
              <a:gd name="connsiteX20" fmla="*/ 859634 w 4953000"/>
              <a:gd name="connsiteY20" fmla="*/ 1569660 h 1569660"/>
              <a:gd name="connsiteX21" fmla="*/ 261615 w 4953000"/>
              <a:gd name="connsiteY21" fmla="*/ 1569660 h 1569660"/>
              <a:gd name="connsiteX22" fmla="*/ 0 w 4953000"/>
              <a:gd name="connsiteY22" fmla="*/ 1308045 h 1569660"/>
              <a:gd name="connsiteX23" fmla="*/ 0 w 4953000"/>
              <a:gd name="connsiteY23" fmla="*/ 763901 h 1569660"/>
              <a:gd name="connsiteX24" fmla="*/ 0 w 4953000"/>
              <a:gd name="connsiteY24" fmla="*/ 261615 h 1569660"/>
              <a:gd name="connsiteX0" fmla="*/ 0 w 4953000"/>
              <a:gd name="connsiteY0" fmla="*/ 261615 h 1569660"/>
              <a:gd name="connsiteX1" fmla="*/ 261615 w 4953000"/>
              <a:gd name="connsiteY1" fmla="*/ 0 h 1569660"/>
              <a:gd name="connsiteX2" fmla="*/ 682443 w 4953000"/>
              <a:gd name="connsiteY2" fmla="*/ 0 h 1569660"/>
              <a:gd name="connsiteX3" fmla="*/ 1324760 w 4953000"/>
              <a:gd name="connsiteY3" fmla="*/ 0 h 1569660"/>
              <a:gd name="connsiteX4" fmla="*/ 1789886 w 4953000"/>
              <a:gd name="connsiteY4" fmla="*/ 0 h 1569660"/>
              <a:gd name="connsiteX5" fmla="*/ 2210714 w 4953000"/>
              <a:gd name="connsiteY5" fmla="*/ 0 h 1569660"/>
              <a:gd name="connsiteX6" fmla="*/ 2675840 w 4953000"/>
              <a:gd name="connsiteY6" fmla="*/ 0 h 1569660"/>
              <a:gd name="connsiteX7" fmla="*/ 3273859 w 4953000"/>
              <a:gd name="connsiteY7" fmla="*/ 0 h 1569660"/>
              <a:gd name="connsiteX8" fmla="*/ 3783282 w 4953000"/>
              <a:gd name="connsiteY8" fmla="*/ 0 h 1569660"/>
              <a:gd name="connsiteX9" fmla="*/ 4204110 w 4953000"/>
              <a:gd name="connsiteY9" fmla="*/ 0 h 1569660"/>
              <a:gd name="connsiteX10" fmla="*/ 4691385 w 4953000"/>
              <a:gd name="connsiteY10" fmla="*/ 0 h 1569660"/>
              <a:gd name="connsiteX11" fmla="*/ 4953000 w 4953000"/>
              <a:gd name="connsiteY11" fmla="*/ 261615 h 1569660"/>
              <a:gd name="connsiteX12" fmla="*/ 4953000 w 4953000"/>
              <a:gd name="connsiteY12" fmla="*/ 753437 h 1569660"/>
              <a:gd name="connsiteX13" fmla="*/ 4953000 w 4953000"/>
              <a:gd name="connsiteY13" fmla="*/ 1308045 h 1569660"/>
              <a:gd name="connsiteX14" fmla="*/ 4691385 w 4953000"/>
              <a:gd name="connsiteY14" fmla="*/ 1569660 h 1569660"/>
              <a:gd name="connsiteX15" fmla="*/ 4137664 w 4953000"/>
              <a:gd name="connsiteY15" fmla="*/ 1569660 h 1569660"/>
              <a:gd name="connsiteX16" fmla="*/ 3539645 w 4953000"/>
              <a:gd name="connsiteY16" fmla="*/ 1569660 h 1569660"/>
              <a:gd name="connsiteX17" fmla="*/ 3074519 w 4953000"/>
              <a:gd name="connsiteY17" fmla="*/ 1569660 h 1569660"/>
              <a:gd name="connsiteX18" fmla="*/ 2432202 w 4953000"/>
              <a:gd name="connsiteY18" fmla="*/ 1569660 h 1569660"/>
              <a:gd name="connsiteX19" fmla="*/ 1878481 w 4953000"/>
              <a:gd name="connsiteY19" fmla="*/ 1569660 h 1569660"/>
              <a:gd name="connsiteX20" fmla="*/ 1280462 w 4953000"/>
              <a:gd name="connsiteY20" fmla="*/ 1569660 h 1569660"/>
              <a:gd name="connsiteX21" fmla="*/ 815336 w 4953000"/>
              <a:gd name="connsiteY21" fmla="*/ 1569660 h 1569660"/>
              <a:gd name="connsiteX22" fmla="*/ 261615 w 4953000"/>
              <a:gd name="connsiteY22" fmla="*/ 1569660 h 1569660"/>
              <a:gd name="connsiteX23" fmla="*/ 0 w 4953000"/>
              <a:gd name="connsiteY23" fmla="*/ 1308045 h 1569660"/>
              <a:gd name="connsiteX24" fmla="*/ 0 w 4953000"/>
              <a:gd name="connsiteY24" fmla="*/ 784830 h 1569660"/>
              <a:gd name="connsiteX25" fmla="*/ 0 w 4953000"/>
              <a:gd name="connsiteY25" fmla="*/ 261615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53000" h="1569660" fill="none" extrusionOk="0">
                <a:moveTo>
                  <a:pt x="0" y="261615"/>
                </a:moveTo>
                <a:cubicBezTo>
                  <a:pt x="-41483" y="119370"/>
                  <a:pt x="39869" y="36487"/>
                  <a:pt x="261615" y="0"/>
                </a:cubicBezTo>
                <a:cubicBezTo>
                  <a:pt x="355251" y="-67429"/>
                  <a:pt x="570583" y="32526"/>
                  <a:pt x="771039" y="0"/>
                </a:cubicBezTo>
                <a:cubicBezTo>
                  <a:pt x="901789" y="-50452"/>
                  <a:pt x="1118588" y="41788"/>
                  <a:pt x="1369058" y="0"/>
                </a:cubicBezTo>
                <a:cubicBezTo>
                  <a:pt x="1643821" y="-52589"/>
                  <a:pt x="1818344" y="56595"/>
                  <a:pt x="1922779" y="0"/>
                </a:cubicBezTo>
                <a:cubicBezTo>
                  <a:pt x="2054058" y="-41350"/>
                  <a:pt x="2344070" y="55642"/>
                  <a:pt x="2476500" y="0"/>
                </a:cubicBezTo>
                <a:cubicBezTo>
                  <a:pt x="2568555" y="-53211"/>
                  <a:pt x="2840773" y="14950"/>
                  <a:pt x="2941626" y="0"/>
                </a:cubicBezTo>
                <a:cubicBezTo>
                  <a:pt x="3060080" y="-37774"/>
                  <a:pt x="3269269" y="2352"/>
                  <a:pt x="3406752" y="0"/>
                </a:cubicBezTo>
                <a:cubicBezTo>
                  <a:pt x="3596737" y="-12736"/>
                  <a:pt x="3884252" y="14653"/>
                  <a:pt x="4049068" y="0"/>
                </a:cubicBezTo>
                <a:cubicBezTo>
                  <a:pt x="4216501" y="-32338"/>
                  <a:pt x="4540061" y="-13304"/>
                  <a:pt x="4691385" y="0"/>
                </a:cubicBezTo>
                <a:cubicBezTo>
                  <a:pt x="4797314" y="-52198"/>
                  <a:pt x="4979277" y="97895"/>
                  <a:pt x="4953000" y="261615"/>
                </a:cubicBezTo>
                <a:cubicBezTo>
                  <a:pt x="4992499" y="444890"/>
                  <a:pt x="4942495" y="557109"/>
                  <a:pt x="4953000" y="805759"/>
                </a:cubicBezTo>
                <a:cubicBezTo>
                  <a:pt x="4963239" y="1028244"/>
                  <a:pt x="4916108" y="1046534"/>
                  <a:pt x="4953000" y="1308045"/>
                </a:cubicBezTo>
                <a:cubicBezTo>
                  <a:pt x="4954765" y="1430141"/>
                  <a:pt x="4845837" y="1575851"/>
                  <a:pt x="4691385" y="1569660"/>
                </a:cubicBezTo>
                <a:cubicBezTo>
                  <a:pt x="4501212" y="1585090"/>
                  <a:pt x="4451931" y="1566334"/>
                  <a:pt x="4226259" y="1569660"/>
                </a:cubicBezTo>
                <a:cubicBezTo>
                  <a:pt x="4029417" y="1593891"/>
                  <a:pt x="3947351" y="1559417"/>
                  <a:pt x="3761133" y="1569660"/>
                </a:cubicBezTo>
                <a:cubicBezTo>
                  <a:pt x="3568713" y="1571606"/>
                  <a:pt x="3303514" y="1535523"/>
                  <a:pt x="3118817" y="1569660"/>
                </a:cubicBezTo>
                <a:cubicBezTo>
                  <a:pt x="2935885" y="1617785"/>
                  <a:pt x="2770686" y="1542018"/>
                  <a:pt x="2520798" y="1569660"/>
                </a:cubicBezTo>
                <a:cubicBezTo>
                  <a:pt x="2279468" y="1632362"/>
                  <a:pt x="2111807" y="1511383"/>
                  <a:pt x="1922779" y="1569660"/>
                </a:cubicBezTo>
                <a:cubicBezTo>
                  <a:pt x="1738638" y="1648052"/>
                  <a:pt x="1569184" y="1514471"/>
                  <a:pt x="1369058" y="1569660"/>
                </a:cubicBezTo>
                <a:cubicBezTo>
                  <a:pt x="1150136" y="1593328"/>
                  <a:pt x="1009226" y="1540984"/>
                  <a:pt x="859634" y="1569660"/>
                </a:cubicBezTo>
                <a:cubicBezTo>
                  <a:pt x="766096" y="1580278"/>
                  <a:pt x="405262" y="1509041"/>
                  <a:pt x="261615" y="1569660"/>
                </a:cubicBezTo>
                <a:cubicBezTo>
                  <a:pt x="165391" y="1567310"/>
                  <a:pt x="22464" y="1454663"/>
                  <a:pt x="0" y="1308045"/>
                </a:cubicBezTo>
                <a:cubicBezTo>
                  <a:pt x="-14986" y="1041395"/>
                  <a:pt x="50402" y="874855"/>
                  <a:pt x="0" y="763901"/>
                </a:cubicBezTo>
                <a:cubicBezTo>
                  <a:pt x="-55028" y="632493"/>
                  <a:pt x="16866" y="397876"/>
                  <a:pt x="0" y="261615"/>
                </a:cubicBezTo>
                <a:close/>
              </a:path>
              <a:path w="4953000" h="1569660" stroke="0" extrusionOk="0">
                <a:moveTo>
                  <a:pt x="0" y="261615"/>
                </a:moveTo>
                <a:cubicBezTo>
                  <a:pt x="-32084" y="152436"/>
                  <a:pt x="141825" y="-30164"/>
                  <a:pt x="261615" y="0"/>
                </a:cubicBezTo>
                <a:cubicBezTo>
                  <a:pt x="457762" y="-4752"/>
                  <a:pt x="549793" y="42731"/>
                  <a:pt x="682443" y="0"/>
                </a:cubicBezTo>
                <a:cubicBezTo>
                  <a:pt x="831123" y="-15803"/>
                  <a:pt x="1066275" y="-29846"/>
                  <a:pt x="1324760" y="0"/>
                </a:cubicBezTo>
                <a:cubicBezTo>
                  <a:pt x="1609243" y="-23650"/>
                  <a:pt x="1640018" y="43356"/>
                  <a:pt x="1789886" y="0"/>
                </a:cubicBezTo>
                <a:cubicBezTo>
                  <a:pt x="1935929" y="-53944"/>
                  <a:pt x="2120142" y="42343"/>
                  <a:pt x="2210714" y="0"/>
                </a:cubicBezTo>
                <a:cubicBezTo>
                  <a:pt x="2326328" y="-39236"/>
                  <a:pt x="2535876" y="60031"/>
                  <a:pt x="2675840" y="0"/>
                </a:cubicBezTo>
                <a:cubicBezTo>
                  <a:pt x="2784778" y="-63857"/>
                  <a:pt x="2999415" y="66843"/>
                  <a:pt x="3273859" y="0"/>
                </a:cubicBezTo>
                <a:cubicBezTo>
                  <a:pt x="3543160" y="-77420"/>
                  <a:pt x="3601396" y="33292"/>
                  <a:pt x="3783282" y="0"/>
                </a:cubicBezTo>
                <a:cubicBezTo>
                  <a:pt x="3990625" y="-20177"/>
                  <a:pt x="4032442" y="19787"/>
                  <a:pt x="4204110" y="0"/>
                </a:cubicBezTo>
                <a:cubicBezTo>
                  <a:pt x="4361095" y="1717"/>
                  <a:pt x="4502183" y="19578"/>
                  <a:pt x="4691385" y="0"/>
                </a:cubicBezTo>
                <a:cubicBezTo>
                  <a:pt x="4854734" y="17657"/>
                  <a:pt x="5004372" y="161677"/>
                  <a:pt x="4953000" y="261615"/>
                </a:cubicBezTo>
                <a:cubicBezTo>
                  <a:pt x="4954814" y="417295"/>
                  <a:pt x="4864111" y="514761"/>
                  <a:pt x="4953000" y="753437"/>
                </a:cubicBezTo>
                <a:cubicBezTo>
                  <a:pt x="5016449" y="997704"/>
                  <a:pt x="4889585" y="1080903"/>
                  <a:pt x="4953000" y="1308045"/>
                </a:cubicBezTo>
                <a:cubicBezTo>
                  <a:pt x="4957687" y="1471225"/>
                  <a:pt x="4850076" y="1546573"/>
                  <a:pt x="4691385" y="1569660"/>
                </a:cubicBezTo>
                <a:cubicBezTo>
                  <a:pt x="4530819" y="1564499"/>
                  <a:pt x="4358191" y="1536588"/>
                  <a:pt x="4137664" y="1569660"/>
                </a:cubicBezTo>
                <a:cubicBezTo>
                  <a:pt x="3904832" y="1550577"/>
                  <a:pt x="3720359" y="1550406"/>
                  <a:pt x="3539645" y="1569660"/>
                </a:cubicBezTo>
                <a:cubicBezTo>
                  <a:pt x="3350732" y="1591123"/>
                  <a:pt x="3175206" y="1557219"/>
                  <a:pt x="3074519" y="1569660"/>
                </a:cubicBezTo>
                <a:cubicBezTo>
                  <a:pt x="3023375" y="1617172"/>
                  <a:pt x="2782491" y="1511895"/>
                  <a:pt x="2432202" y="1569660"/>
                </a:cubicBezTo>
                <a:cubicBezTo>
                  <a:pt x="2127117" y="1577072"/>
                  <a:pt x="2051294" y="1571472"/>
                  <a:pt x="1878481" y="1569660"/>
                </a:cubicBezTo>
                <a:cubicBezTo>
                  <a:pt x="1692950" y="1571156"/>
                  <a:pt x="1479708" y="1557306"/>
                  <a:pt x="1280462" y="1569660"/>
                </a:cubicBezTo>
                <a:cubicBezTo>
                  <a:pt x="1059819" y="1583655"/>
                  <a:pt x="1019731" y="1503475"/>
                  <a:pt x="815336" y="1569660"/>
                </a:cubicBezTo>
                <a:cubicBezTo>
                  <a:pt x="601712" y="1581415"/>
                  <a:pt x="461513" y="1496752"/>
                  <a:pt x="261615" y="1569660"/>
                </a:cubicBezTo>
                <a:cubicBezTo>
                  <a:pt x="110880" y="1581246"/>
                  <a:pt x="-28429" y="1431266"/>
                  <a:pt x="0" y="1308045"/>
                </a:cubicBezTo>
                <a:cubicBezTo>
                  <a:pt x="-9430" y="1066198"/>
                  <a:pt x="49092" y="1037607"/>
                  <a:pt x="0" y="784830"/>
                </a:cubicBezTo>
                <a:cubicBezTo>
                  <a:pt x="-51104" y="545848"/>
                  <a:pt x="36202" y="491816"/>
                  <a:pt x="0" y="261615"/>
                </a:cubicBezTo>
                <a:close/>
              </a:path>
              <a:path w="4953000" h="1569660" fill="none" stroke="0" extrusionOk="0">
                <a:moveTo>
                  <a:pt x="0" y="261615"/>
                </a:moveTo>
                <a:cubicBezTo>
                  <a:pt x="-35754" y="153655"/>
                  <a:pt x="106725" y="-11048"/>
                  <a:pt x="261615" y="0"/>
                </a:cubicBezTo>
                <a:cubicBezTo>
                  <a:pt x="356721" y="-62419"/>
                  <a:pt x="592633" y="30939"/>
                  <a:pt x="771039" y="0"/>
                </a:cubicBezTo>
                <a:cubicBezTo>
                  <a:pt x="951771" y="-56607"/>
                  <a:pt x="1084545" y="74130"/>
                  <a:pt x="1369058" y="0"/>
                </a:cubicBezTo>
                <a:cubicBezTo>
                  <a:pt x="1629082" y="-27569"/>
                  <a:pt x="1784324" y="95552"/>
                  <a:pt x="1922779" y="0"/>
                </a:cubicBezTo>
                <a:cubicBezTo>
                  <a:pt x="2066415" y="-87987"/>
                  <a:pt x="2391858" y="46335"/>
                  <a:pt x="2476500" y="0"/>
                </a:cubicBezTo>
                <a:cubicBezTo>
                  <a:pt x="2605992" y="-40490"/>
                  <a:pt x="2788578" y="23249"/>
                  <a:pt x="2941626" y="0"/>
                </a:cubicBezTo>
                <a:cubicBezTo>
                  <a:pt x="3038370" y="-24712"/>
                  <a:pt x="3194071" y="16073"/>
                  <a:pt x="3406752" y="0"/>
                </a:cubicBezTo>
                <a:cubicBezTo>
                  <a:pt x="3553090" y="-17757"/>
                  <a:pt x="3866744" y="-5190"/>
                  <a:pt x="4049068" y="0"/>
                </a:cubicBezTo>
                <a:cubicBezTo>
                  <a:pt x="4199142" y="-42976"/>
                  <a:pt x="4581166" y="15430"/>
                  <a:pt x="4691385" y="0"/>
                </a:cubicBezTo>
                <a:cubicBezTo>
                  <a:pt x="4813695" y="-19088"/>
                  <a:pt x="4977126" y="74431"/>
                  <a:pt x="4953000" y="261615"/>
                </a:cubicBezTo>
                <a:cubicBezTo>
                  <a:pt x="5009898" y="452291"/>
                  <a:pt x="4941449" y="579957"/>
                  <a:pt x="4953000" y="805759"/>
                </a:cubicBezTo>
                <a:cubicBezTo>
                  <a:pt x="4968910" y="1039825"/>
                  <a:pt x="4924427" y="1055300"/>
                  <a:pt x="4953000" y="1308045"/>
                </a:cubicBezTo>
                <a:cubicBezTo>
                  <a:pt x="4939773" y="1384667"/>
                  <a:pt x="4853071" y="1566930"/>
                  <a:pt x="4691385" y="1569660"/>
                </a:cubicBezTo>
                <a:cubicBezTo>
                  <a:pt x="4516491" y="1578955"/>
                  <a:pt x="4455127" y="1547762"/>
                  <a:pt x="4226259" y="1569660"/>
                </a:cubicBezTo>
                <a:cubicBezTo>
                  <a:pt x="4013822" y="1579662"/>
                  <a:pt x="3963801" y="1567500"/>
                  <a:pt x="3761133" y="1569660"/>
                </a:cubicBezTo>
                <a:cubicBezTo>
                  <a:pt x="3571978" y="1580526"/>
                  <a:pt x="3306421" y="1503365"/>
                  <a:pt x="3118817" y="1569660"/>
                </a:cubicBezTo>
                <a:cubicBezTo>
                  <a:pt x="2963722" y="1583713"/>
                  <a:pt x="2768077" y="1585889"/>
                  <a:pt x="2520798" y="1569660"/>
                </a:cubicBezTo>
                <a:cubicBezTo>
                  <a:pt x="2315650" y="1600092"/>
                  <a:pt x="2152138" y="1484839"/>
                  <a:pt x="1922779" y="1569660"/>
                </a:cubicBezTo>
                <a:cubicBezTo>
                  <a:pt x="1715938" y="1627554"/>
                  <a:pt x="1576659" y="1550129"/>
                  <a:pt x="1369058" y="1569660"/>
                </a:cubicBezTo>
                <a:cubicBezTo>
                  <a:pt x="1149355" y="1605465"/>
                  <a:pt x="956406" y="1552281"/>
                  <a:pt x="859634" y="1569660"/>
                </a:cubicBezTo>
                <a:cubicBezTo>
                  <a:pt x="749967" y="1587878"/>
                  <a:pt x="388378" y="1547164"/>
                  <a:pt x="261615" y="1569660"/>
                </a:cubicBezTo>
                <a:cubicBezTo>
                  <a:pt x="141072" y="1546105"/>
                  <a:pt x="1344" y="1440479"/>
                  <a:pt x="0" y="1308045"/>
                </a:cubicBezTo>
                <a:cubicBezTo>
                  <a:pt x="-4715" y="1079668"/>
                  <a:pt x="48921" y="875982"/>
                  <a:pt x="0" y="763901"/>
                </a:cubicBezTo>
                <a:cubicBezTo>
                  <a:pt x="-52639" y="662349"/>
                  <a:pt x="23958" y="437228"/>
                  <a:pt x="0" y="261615"/>
                </a:cubicBezTo>
                <a:close/>
              </a:path>
            </a:pathLst>
          </a:custGeom>
          <a:solidFill>
            <a:schemeClr val="bg1"/>
          </a:solidFill>
          <a:ln w="57150">
            <a:solidFill>
              <a:srgbClr val="AB8335"/>
            </a:solidFill>
            <a:extLst>
              <a:ext uri="{C807C97D-BFC1-408E-A445-0C87EB9F89A2}">
                <ask:lineSketchStyleProps xmlns:ask="http://schemas.microsoft.com/office/drawing/2018/sketchyshapes" xmlns="" sd="2072411010">
                  <a:custGeom>
                    <a:avLst/>
                    <a:gdLst>
                      <a:gd name="connsiteX0" fmla="*/ 0 w 4953000"/>
                      <a:gd name="connsiteY0" fmla="*/ 261615 h 1569660"/>
                      <a:gd name="connsiteX1" fmla="*/ 261615 w 4953000"/>
                      <a:gd name="connsiteY1" fmla="*/ 0 h 1569660"/>
                      <a:gd name="connsiteX2" fmla="*/ 771039 w 4953000"/>
                      <a:gd name="connsiteY2" fmla="*/ 0 h 1569660"/>
                      <a:gd name="connsiteX3" fmla="*/ 1369058 w 4953000"/>
                      <a:gd name="connsiteY3" fmla="*/ 0 h 1569660"/>
                      <a:gd name="connsiteX4" fmla="*/ 1922779 w 4953000"/>
                      <a:gd name="connsiteY4" fmla="*/ 0 h 1569660"/>
                      <a:gd name="connsiteX5" fmla="*/ 2476500 w 4953000"/>
                      <a:gd name="connsiteY5" fmla="*/ 0 h 1569660"/>
                      <a:gd name="connsiteX6" fmla="*/ 2941626 w 4953000"/>
                      <a:gd name="connsiteY6" fmla="*/ 0 h 1569660"/>
                      <a:gd name="connsiteX7" fmla="*/ 3406752 w 4953000"/>
                      <a:gd name="connsiteY7" fmla="*/ 0 h 1569660"/>
                      <a:gd name="connsiteX8" fmla="*/ 4049068 w 4953000"/>
                      <a:gd name="connsiteY8" fmla="*/ 0 h 1569660"/>
                      <a:gd name="connsiteX9" fmla="*/ 4691385 w 4953000"/>
                      <a:gd name="connsiteY9" fmla="*/ 0 h 1569660"/>
                      <a:gd name="connsiteX10" fmla="*/ 4953000 w 4953000"/>
                      <a:gd name="connsiteY10" fmla="*/ 261615 h 1569660"/>
                      <a:gd name="connsiteX11" fmla="*/ 4953000 w 4953000"/>
                      <a:gd name="connsiteY11" fmla="*/ 805759 h 1569660"/>
                      <a:gd name="connsiteX12" fmla="*/ 4953000 w 4953000"/>
                      <a:gd name="connsiteY12" fmla="*/ 1308045 h 1569660"/>
                      <a:gd name="connsiteX13" fmla="*/ 4691385 w 4953000"/>
                      <a:gd name="connsiteY13" fmla="*/ 1569660 h 1569660"/>
                      <a:gd name="connsiteX14" fmla="*/ 4226259 w 4953000"/>
                      <a:gd name="connsiteY14" fmla="*/ 1569660 h 1569660"/>
                      <a:gd name="connsiteX15" fmla="*/ 3761133 w 4953000"/>
                      <a:gd name="connsiteY15" fmla="*/ 1569660 h 1569660"/>
                      <a:gd name="connsiteX16" fmla="*/ 3118817 w 4953000"/>
                      <a:gd name="connsiteY16" fmla="*/ 1569660 h 1569660"/>
                      <a:gd name="connsiteX17" fmla="*/ 2520798 w 4953000"/>
                      <a:gd name="connsiteY17" fmla="*/ 1569660 h 1569660"/>
                      <a:gd name="connsiteX18" fmla="*/ 1922779 w 4953000"/>
                      <a:gd name="connsiteY18" fmla="*/ 1569660 h 1569660"/>
                      <a:gd name="connsiteX19" fmla="*/ 1369058 w 4953000"/>
                      <a:gd name="connsiteY19" fmla="*/ 1569660 h 1569660"/>
                      <a:gd name="connsiteX20" fmla="*/ 859634 w 4953000"/>
                      <a:gd name="connsiteY20" fmla="*/ 1569660 h 1569660"/>
                      <a:gd name="connsiteX21" fmla="*/ 261615 w 4953000"/>
                      <a:gd name="connsiteY21" fmla="*/ 1569660 h 1569660"/>
                      <a:gd name="connsiteX22" fmla="*/ 0 w 4953000"/>
                      <a:gd name="connsiteY22" fmla="*/ 1308045 h 1569660"/>
                      <a:gd name="connsiteX23" fmla="*/ 0 w 4953000"/>
                      <a:gd name="connsiteY23" fmla="*/ 763901 h 1569660"/>
                      <a:gd name="connsiteX24" fmla="*/ 0 w 4953000"/>
                      <a:gd name="connsiteY24" fmla="*/ 261615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0" h="1569660" fill="none" extrusionOk="0">
                        <a:moveTo>
                          <a:pt x="0" y="261615"/>
                        </a:moveTo>
                        <a:cubicBezTo>
                          <a:pt x="-14066" y="146555"/>
                          <a:pt x="83547" y="17487"/>
                          <a:pt x="261615" y="0"/>
                        </a:cubicBezTo>
                        <a:cubicBezTo>
                          <a:pt x="388019" y="-42113"/>
                          <a:pt x="606886" y="53287"/>
                          <a:pt x="771039" y="0"/>
                        </a:cubicBezTo>
                        <a:cubicBezTo>
                          <a:pt x="935192" y="-53287"/>
                          <a:pt x="1113722" y="27236"/>
                          <a:pt x="1369058" y="0"/>
                        </a:cubicBezTo>
                        <a:cubicBezTo>
                          <a:pt x="1624394" y="-27236"/>
                          <a:pt x="1790607" y="53872"/>
                          <a:pt x="1922779" y="0"/>
                        </a:cubicBezTo>
                        <a:cubicBezTo>
                          <a:pt x="2054951" y="-53872"/>
                          <a:pt x="2359780" y="60126"/>
                          <a:pt x="2476500" y="0"/>
                        </a:cubicBezTo>
                        <a:cubicBezTo>
                          <a:pt x="2593220" y="-60126"/>
                          <a:pt x="2815249" y="33864"/>
                          <a:pt x="2941626" y="0"/>
                        </a:cubicBezTo>
                        <a:cubicBezTo>
                          <a:pt x="3068003" y="-33864"/>
                          <a:pt x="3228444" y="13853"/>
                          <a:pt x="3406752" y="0"/>
                        </a:cubicBezTo>
                        <a:cubicBezTo>
                          <a:pt x="3585060" y="-13853"/>
                          <a:pt x="3879247" y="13369"/>
                          <a:pt x="4049068" y="0"/>
                        </a:cubicBezTo>
                        <a:cubicBezTo>
                          <a:pt x="4218889" y="-13369"/>
                          <a:pt x="4553151" y="25891"/>
                          <a:pt x="4691385" y="0"/>
                        </a:cubicBezTo>
                        <a:cubicBezTo>
                          <a:pt x="4837242" y="-25994"/>
                          <a:pt x="4962246" y="87527"/>
                          <a:pt x="4953000" y="261615"/>
                        </a:cubicBezTo>
                        <a:cubicBezTo>
                          <a:pt x="5003116" y="432344"/>
                          <a:pt x="4944953" y="584909"/>
                          <a:pt x="4953000" y="805759"/>
                        </a:cubicBezTo>
                        <a:cubicBezTo>
                          <a:pt x="4961047" y="1026609"/>
                          <a:pt x="4917379" y="1059465"/>
                          <a:pt x="4953000" y="1308045"/>
                        </a:cubicBezTo>
                        <a:cubicBezTo>
                          <a:pt x="4948686" y="1411096"/>
                          <a:pt x="4827845" y="1589028"/>
                          <a:pt x="4691385" y="1569660"/>
                        </a:cubicBezTo>
                        <a:cubicBezTo>
                          <a:pt x="4520691" y="1590053"/>
                          <a:pt x="4439279" y="1550911"/>
                          <a:pt x="4226259" y="1569660"/>
                        </a:cubicBezTo>
                        <a:cubicBezTo>
                          <a:pt x="4013239" y="1588409"/>
                          <a:pt x="3952356" y="1562414"/>
                          <a:pt x="3761133" y="1569660"/>
                        </a:cubicBezTo>
                        <a:cubicBezTo>
                          <a:pt x="3569910" y="1576906"/>
                          <a:pt x="3296822" y="1535150"/>
                          <a:pt x="3118817" y="1569660"/>
                        </a:cubicBezTo>
                        <a:cubicBezTo>
                          <a:pt x="2940812" y="1604170"/>
                          <a:pt x="2737193" y="1531422"/>
                          <a:pt x="2520798" y="1569660"/>
                        </a:cubicBezTo>
                        <a:cubicBezTo>
                          <a:pt x="2304403" y="1607898"/>
                          <a:pt x="2126161" y="1514913"/>
                          <a:pt x="1922779" y="1569660"/>
                        </a:cubicBezTo>
                        <a:cubicBezTo>
                          <a:pt x="1719397" y="1624407"/>
                          <a:pt x="1582529" y="1543350"/>
                          <a:pt x="1369058" y="1569660"/>
                        </a:cubicBezTo>
                        <a:cubicBezTo>
                          <a:pt x="1155587" y="1595970"/>
                          <a:pt x="981458" y="1549615"/>
                          <a:pt x="859634" y="1569660"/>
                        </a:cubicBezTo>
                        <a:cubicBezTo>
                          <a:pt x="737810" y="1589705"/>
                          <a:pt x="396770" y="1541756"/>
                          <a:pt x="261615" y="1569660"/>
                        </a:cubicBezTo>
                        <a:cubicBezTo>
                          <a:pt x="146679" y="1566215"/>
                          <a:pt x="-11423" y="1436753"/>
                          <a:pt x="0" y="1308045"/>
                        </a:cubicBezTo>
                        <a:cubicBezTo>
                          <a:pt x="-21213" y="1062692"/>
                          <a:pt x="43804" y="876040"/>
                          <a:pt x="0" y="763901"/>
                        </a:cubicBezTo>
                        <a:cubicBezTo>
                          <a:pt x="-43804" y="651762"/>
                          <a:pt x="19223" y="406540"/>
                          <a:pt x="0" y="261615"/>
                        </a:cubicBezTo>
                        <a:close/>
                      </a:path>
                      <a:path w="4953000" h="1569660" stroke="0" extrusionOk="0">
                        <a:moveTo>
                          <a:pt x="0" y="261615"/>
                        </a:moveTo>
                        <a:cubicBezTo>
                          <a:pt x="-31921" y="127579"/>
                          <a:pt x="136797" y="-24214"/>
                          <a:pt x="261615" y="0"/>
                        </a:cubicBezTo>
                        <a:cubicBezTo>
                          <a:pt x="444545" y="-19132"/>
                          <a:pt x="556866" y="39965"/>
                          <a:pt x="682443" y="0"/>
                        </a:cubicBezTo>
                        <a:cubicBezTo>
                          <a:pt x="808020" y="-39965"/>
                          <a:pt x="1029846" y="18279"/>
                          <a:pt x="1324760" y="0"/>
                        </a:cubicBezTo>
                        <a:cubicBezTo>
                          <a:pt x="1619674" y="-18279"/>
                          <a:pt x="1637381" y="33306"/>
                          <a:pt x="1789886" y="0"/>
                        </a:cubicBezTo>
                        <a:cubicBezTo>
                          <a:pt x="1942391" y="-33306"/>
                          <a:pt x="2117769" y="37958"/>
                          <a:pt x="2210714" y="0"/>
                        </a:cubicBezTo>
                        <a:cubicBezTo>
                          <a:pt x="2303659" y="-37958"/>
                          <a:pt x="2538664" y="48338"/>
                          <a:pt x="2675840" y="0"/>
                        </a:cubicBezTo>
                        <a:cubicBezTo>
                          <a:pt x="2813016" y="-48338"/>
                          <a:pt x="3003934" y="71650"/>
                          <a:pt x="3273859" y="0"/>
                        </a:cubicBezTo>
                        <a:cubicBezTo>
                          <a:pt x="3543784" y="-71650"/>
                          <a:pt x="3593573" y="35528"/>
                          <a:pt x="3783282" y="0"/>
                        </a:cubicBezTo>
                        <a:cubicBezTo>
                          <a:pt x="3972991" y="-35528"/>
                          <a:pt x="4040354" y="18937"/>
                          <a:pt x="4204110" y="0"/>
                        </a:cubicBezTo>
                        <a:cubicBezTo>
                          <a:pt x="4367866" y="-18937"/>
                          <a:pt x="4507284" y="19636"/>
                          <a:pt x="4691385" y="0"/>
                        </a:cubicBezTo>
                        <a:cubicBezTo>
                          <a:pt x="4829859" y="2731"/>
                          <a:pt x="4974765" y="141044"/>
                          <a:pt x="4953000" y="261615"/>
                        </a:cubicBezTo>
                        <a:cubicBezTo>
                          <a:pt x="4958527" y="415373"/>
                          <a:pt x="4895349" y="510735"/>
                          <a:pt x="4953000" y="753437"/>
                        </a:cubicBezTo>
                        <a:cubicBezTo>
                          <a:pt x="5010651" y="996139"/>
                          <a:pt x="4918793" y="1069435"/>
                          <a:pt x="4953000" y="1308045"/>
                        </a:cubicBezTo>
                        <a:cubicBezTo>
                          <a:pt x="4955903" y="1476458"/>
                          <a:pt x="4844374" y="1547259"/>
                          <a:pt x="4691385" y="1569660"/>
                        </a:cubicBezTo>
                        <a:cubicBezTo>
                          <a:pt x="4521365" y="1577622"/>
                          <a:pt x="4362274" y="1533970"/>
                          <a:pt x="4137664" y="1569660"/>
                        </a:cubicBezTo>
                        <a:cubicBezTo>
                          <a:pt x="3913054" y="1605350"/>
                          <a:pt x="3725472" y="1540162"/>
                          <a:pt x="3539645" y="1569660"/>
                        </a:cubicBezTo>
                        <a:cubicBezTo>
                          <a:pt x="3353818" y="1599158"/>
                          <a:pt x="3173163" y="1532685"/>
                          <a:pt x="3074519" y="1569660"/>
                        </a:cubicBezTo>
                        <a:cubicBezTo>
                          <a:pt x="2975875" y="1606635"/>
                          <a:pt x="2729030" y="1541494"/>
                          <a:pt x="2432202" y="1569660"/>
                        </a:cubicBezTo>
                        <a:cubicBezTo>
                          <a:pt x="2135374" y="1597826"/>
                          <a:pt x="2043394" y="1564188"/>
                          <a:pt x="1878481" y="1569660"/>
                        </a:cubicBezTo>
                        <a:cubicBezTo>
                          <a:pt x="1713568" y="1575132"/>
                          <a:pt x="1493039" y="1556627"/>
                          <a:pt x="1280462" y="1569660"/>
                        </a:cubicBezTo>
                        <a:cubicBezTo>
                          <a:pt x="1067885" y="1582693"/>
                          <a:pt x="1017737" y="1523610"/>
                          <a:pt x="815336" y="1569660"/>
                        </a:cubicBezTo>
                        <a:cubicBezTo>
                          <a:pt x="612935" y="1615710"/>
                          <a:pt x="475258" y="1508252"/>
                          <a:pt x="261615" y="1569660"/>
                        </a:cubicBezTo>
                        <a:cubicBezTo>
                          <a:pt x="114203" y="1574965"/>
                          <a:pt x="-26469" y="1420660"/>
                          <a:pt x="0" y="1308045"/>
                        </a:cubicBezTo>
                        <a:cubicBezTo>
                          <a:pt x="-10431" y="1084156"/>
                          <a:pt x="48813" y="1032425"/>
                          <a:pt x="0" y="784830"/>
                        </a:cubicBezTo>
                        <a:cubicBezTo>
                          <a:pt x="-48813" y="537235"/>
                          <a:pt x="35869" y="487061"/>
                          <a:pt x="0" y="261615"/>
                        </a:cubicBezTo>
                        <a:close/>
                      </a:path>
                    </a:pathLst>
                  </a:custGeom>
                  <ask:type>
                    <ask:lineSketchScribble/>
                  </ask:type>
                </ask:lineSketchStyleProps>
              </a:ext>
            </a:extLst>
          </a:ln>
        </p:spPr>
        <p:txBody>
          <a:bodyPr wrap="square" rtlCol="0">
            <a:spAutoFit/>
          </a:bodyPr>
          <a:lstStyle/>
          <a:p>
            <a:pPr algn="ctr"/>
            <a:r>
              <a:rPr lang="en-US" sz="9600" dirty="0">
                <a:solidFill>
                  <a:srgbClr val="7D6027"/>
                </a:solidFill>
                <a:latin typeface="Times New Roman" panose="02020603050405020304" pitchFamily="18" charset="0"/>
                <a:cs typeface="Times New Roman" panose="02020603050405020304" pitchFamily="18" charset="0"/>
              </a:rPr>
              <a:t>Dặn dò</a:t>
            </a:r>
            <a:endParaRPr lang="en-VN" sz="9600" dirty="0">
              <a:solidFill>
                <a:srgbClr val="7D6027"/>
              </a:solidFill>
              <a:latin typeface="Times New Roman" panose="02020603050405020304" pitchFamily="18" charset="0"/>
              <a:cs typeface="Times New Roman" panose="02020603050405020304" pitchFamily="18" charset="0"/>
            </a:endParaRPr>
          </a:p>
        </p:txBody>
      </p:sp>
      <p:pic>
        <p:nvPicPr>
          <p:cNvPr id="55" name="Picture 31">
            <a:extLst>
              <a:ext uri="{FF2B5EF4-FFF2-40B4-BE49-F238E27FC236}">
                <a16:creationId xmlns:a16="http://schemas.microsoft.com/office/drawing/2014/main" id="{62A1AF91-9F57-4366-BD08-9E8D84D1E2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828583">
            <a:off x="8139978" y="9499342"/>
            <a:ext cx="2020776" cy="661345"/>
          </a:xfrm>
          <a:prstGeom prst="rect">
            <a:avLst/>
          </a:prstGeom>
        </p:spPr>
      </p:pic>
      <p:pic>
        <p:nvPicPr>
          <p:cNvPr id="57" name="Picture 92">
            <a:extLst>
              <a:ext uri="{FF2B5EF4-FFF2-40B4-BE49-F238E27FC236}">
                <a16:creationId xmlns:a16="http://schemas.microsoft.com/office/drawing/2014/main" id="{23EE75EF-CC29-43E1-9FAB-05DFA7F7B0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413510">
            <a:off x="16668646" y="656320"/>
            <a:ext cx="1077606" cy="1077606"/>
          </a:xfrm>
          <a:prstGeom prst="rect">
            <a:avLst/>
          </a:prstGeom>
        </p:spPr>
      </p:pic>
      <p:pic>
        <p:nvPicPr>
          <p:cNvPr id="73" name="Picture 93">
            <a:extLst>
              <a:ext uri="{FF2B5EF4-FFF2-40B4-BE49-F238E27FC236}">
                <a16:creationId xmlns:a16="http://schemas.microsoft.com/office/drawing/2014/main" id="{1025C2F1-2A3A-41B2-AD44-4BC6F1D63F5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47361">
            <a:off x="14883397" y="8864014"/>
            <a:ext cx="1110772" cy="1110772"/>
          </a:xfrm>
          <a:prstGeom prst="rect">
            <a:avLst/>
          </a:prstGeom>
        </p:spPr>
      </p:pic>
      <p:pic>
        <p:nvPicPr>
          <p:cNvPr id="111" name="Picture 94">
            <a:extLst>
              <a:ext uri="{FF2B5EF4-FFF2-40B4-BE49-F238E27FC236}">
                <a16:creationId xmlns:a16="http://schemas.microsoft.com/office/drawing/2014/main" id="{704C1630-9956-4933-98F9-FAA64EF44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91585" flipH="1" flipV="1">
            <a:off x="11241533" y="1655580"/>
            <a:ext cx="2489567" cy="647285"/>
          </a:xfrm>
          <a:prstGeom prst="rect">
            <a:avLst/>
          </a:prstGeom>
        </p:spPr>
      </p:pic>
      <p:sp>
        <p:nvSpPr>
          <p:cNvPr id="113" name="Rectangle: Rounded Corners 26">
            <a:extLst>
              <a:ext uri="{FF2B5EF4-FFF2-40B4-BE49-F238E27FC236}">
                <a16:creationId xmlns:a16="http://schemas.microsoft.com/office/drawing/2014/main" id="{11C62B75-BABE-49E4-BA50-B762799432FB}"/>
              </a:ext>
            </a:extLst>
          </p:cNvPr>
          <p:cNvSpPr/>
          <p:nvPr/>
        </p:nvSpPr>
        <p:spPr>
          <a:xfrm>
            <a:off x="3713210" y="4508008"/>
            <a:ext cx="1112520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Times New Roman" panose="02020603050405020304" pitchFamily="18" charset="0"/>
                <a:cs typeface="Times New Roman" panose="02020603050405020304" pitchFamily="18" charset="0"/>
              </a:rPr>
              <a:t>Luyện đọc bài “Trí dũng song toàn”.</a:t>
            </a:r>
          </a:p>
        </p:txBody>
      </p:sp>
      <p:sp>
        <p:nvSpPr>
          <p:cNvPr id="114" name="Rectangle: Rounded Corners 26">
            <a:extLst>
              <a:ext uri="{FF2B5EF4-FFF2-40B4-BE49-F238E27FC236}">
                <a16:creationId xmlns:a16="http://schemas.microsoft.com/office/drawing/2014/main" id="{D1FC9543-CFD1-4064-8D54-335DCCF10065}"/>
              </a:ext>
            </a:extLst>
          </p:cNvPr>
          <p:cNvSpPr/>
          <p:nvPr/>
        </p:nvSpPr>
        <p:spPr>
          <a:xfrm>
            <a:off x="3763140" y="6846485"/>
            <a:ext cx="1102534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Times New Roman" panose="02020603050405020304" pitchFamily="18" charset="0"/>
                <a:cs typeface="Times New Roman" panose="02020603050405020304" pitchFamily="18" charset="0"/>
              </a:rPr>
              <a:t>Chuẩn bị bài sau: “Tiếng rao đêm”.</a:t>
            </a:r>
          </a:p>
        </p:txBody>
      </p:sp>
    </p:spTree>
    <p:extLst>
      <p:ext uri="{BB962C8B-B14F-4D97-AF65-F5344CB8AC3E}">
        <p14:creationId xmlns:p14="http://schemas.microsoft.com/office/powerpoint/2010/main" val="14902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1+#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990600" y="35052"/>
            <a:ext cx="19809947" cy="10823448"/>
          </a:xfrm>
          <a:prstGeom prst="rect">
            <a:avLst/>
          </a:prstGeom>
        </p:spPr>
      </p:pic>
      <p:pic>
        <p:nvPicPr>
          <p:cNvPr id="1026" name="Picture 2" descr="Làng cổ Đường Lâm kỷ niệm 15 năm được công nhận là Di tích quốc gia - Báo  Nhân Dân">
            <a:extLst>
              <a:ext uri="{FF2B5EF4-FFF2-40B4-BE49-F238E27FC236}">
                <a16:creationId xmlns:a16="http://schemas.microsoft.com/office/drawing/2014/main" id="{9EE143F7-C316-4D39-AA86-B612068AD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
            <a:ext cx="17760642" cy="933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5029200" y="9387855"/>
            <a:ext cx="9067800" cy="707886"/>
          </a:xfrm>
          <a:prstGeom prst="rect">
            <a:avLst/>
          </a:prstGeom>
          <a:solidFill>
            <a:srgbClr val="F8F3D8"/>
          </a:solidFill>
        </p:spPr>
        <p:txBody>
          <a:bodyPr wrap="square" rtlCol="0">
            <a:spAutoFit/>
          </a:bodyPr>
          <a:lstStyle/>
          <a:p>
            <a:r>
              <a:rPr lang="en-US" sz="4000" b="1" dirty="0">
                <a:solidFill>
                  <a:schemeClr val="accent1">
                    <a:lumMod val="75000"/>
                  </a:schemeClr>
                </a:solidFill>
                <a:latin typeface="Times New Roman" panose="02020603050405020304" pitchFamily="18" charset="0"/>
                <a:cs typeface="Times New Roman" panose="02020603050405020304" pitchFamily="18" charset="0"/>
              </a:rPr>
              <a:t>L</a:t>
            </a:r>
            <a:r>
              <a:rPr lang="en-VN" sz="4000" b="1" dirty="0">
                <a:solidFill>
                  <a:schemeClr val="accent1">
                    <a:lumMod val="75000"/>
                  </a:schemeClr>
                </a:solidFill>
                <a:latin typeface="Times New Roman" panose="02020603050405020304" pitchFamily="18" charset="0"/>
                <a:cs typeface="Times New Roman" panose="02020603050405020304" pitchFamily="18" charset="0"/>
              </a:rPr>
              <a:t>àng cổ Đường Lâm, Sơn Tây, Hà Nội</a:t>
            </a:r>
            <a:r>
              <a:rPr lang="en-US" sz="4000" b="1" dirty="0">
                <a:solidFill>
                  <a:schemeClr val="accent1">
                    <a:lumMod val="75000"/>
                  </a:schemeClr>
                </a:solidFill>
                <a:latin typeface="Times New Roman" panose="02020603050405020304" pitchFamily="18" charset="0"/>
                <a:cs typeface="Times New Roman" panose="02020603050405020304" pitchFamily="18" charset="0"/>
              </a:rPr>
              <a:t>.</a:t>
            </a:r>
            <a:endParaRPr lang="en-VN" sz="40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1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762000" y="35052"/>
            <a:ext cx="19583400" cy="10823448"/>
          </a:xfrm>
          <a:prstGeom prst="rect">
            <a:avLst/>
          </a:prstGeom>
        </p:spPr>
      </p:pic>
      <p:pic>
        <p:nvPicPr>
          <p:cNvPr id="2050" name="Picture 2" descr="Chuyện sử sách xưa: Sứ thần Giang Văn Minh">
            <a:extLst>
              <a:ext uri="{FF2B5EF4-FFF2-40B4-BE49-F238E27FC236}">
                <a16:creationId xmlns:a16="http://schemas.microsoft.com/office/drawing/2014/main" id="{ED42F4D4-A215-9942-BD14-7CFF7A577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3085"/>
            <a:ext cx="16611600" cy="9188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2057400" y="9468534"/>
            <a:ext cx="15316200" cy="646331"/>
          </a:xfrm>
          <a:prstGeom prst="rect">
            <a:avLst/>
          </a:prstGeom>
          <a:solidFill>
            <a:srgbClr val="F8F3D8"/>
          </a:solidFill>
        </p:spPr>
        <p:txBody>
          <a:bodyPr wrap="square" rtlCol="0">
            <a:spAutoFit/>
          </a:bodyPr>
          <a:lstStyle/>
          <a:p>
            <a:r>
              <a:rPr lang="en-VN" sz="3600" b="1" dirty="0">
                <a:solidFill>
                  <a:schemeClr val="accent1">
                    <a:lumMod val="75000"/>
                  </a:schemeClr>
                </a:solidFill>
                <a:latin typeface="Times New Roman" panose="02020603050405020304" pitchFamily="18" charset="0"/>
                <a:cs typeface="Times New Roman" panose="02020603050405020304" pitchFamily="18" charset="0"/>
              </a:rPr>
              <a:t>Nhà thờ Thám hoa Giang Văn Minh ở làng cổ Đường Lâm, Sơn Tây, Hà Nội</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endParaRPr lang="en-VN"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26" name="Picture 2" descr="Soạn bài - Tập đọc: Trí dũng song toàn - Giải bài tập tiếng việt lớp 5 Tập 2">
            <a:extLst>
              <a:ext uri="{FF2B5EF4-FFF2-40B4-BE49-F238E27FC236}">
                <a16:creationId xmlns:a16="http://schemas.microsoft.com/office/drawing/2014/main" id="{10681CEF-CB12-D141-BA02-651F5BA66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00300"/>
            <a:ext cx="15967932" cy="7387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3307B-CE51-2F4A-934E-78AE026CF82D}"/>
              </a:ext>
            </a:extLst>
          </p:cNvPr>
          <p:cNvSpPr txBox="1"/>
          <p:nvPr/>
        </p:nvSpPr>
        <p:spPr>
          <a:xfrm>
            <a:off x="3200400" y="-12269"/>
            <a:ext cx="10477499" cy="1446550"/>
          </a:xfrm>
          <a:prstGeom prst="rect">
            <a:avLst/>
          </a:prstGeom>
          <a:noFill/>
        </p:spPr>
        <p:txBody>
          <a:bodyPr wrap="square" rtlCol="0">
            <a:spAutoFit/>
          </a:bodyPr>
          <a:lstStyle/>
          <a:p>
            <a:r>
              <a:rPr lang="en-VN" sz="8800" b="1" dirty="0">
                <a:solidFill>
                  <a:schemeClr val="accent1">
                    <a:lumMod val="75000"/>
                  </a:schemeClr>
                </a:solidFill>
                <a:latin typeface="Times New Roman" panose="02020603050405020304" pitchFamily="18" charset="0"/>
                <a:cs typeface="Times New Roman" panose="02020603050405020304" pitchFamily="18" charset="0"/>
              </a:rPr>
              <a:t>Trí dũng song toàn</a:t>
            </a:r>
          </a:p>
        </p:txBody>
      </p:sp>
      <p:sp>
        <p:nvSpPr>
          <p:cNvPr id="5" name="TextBox 4">
            <a:extLst>
              <a:ext uri="{FF2B5EF4-FFF2-40B4-BE49-F238E27FC236}">
                <a16:creationId xmlns:a16="http://schemas.microsoft.com/office/drawing/2014/main" id="{FE903E19-3C67-462F-A117-A6A0EB647004}"/>
              </a:ext>
            </a:extLst>
          </p:cNvPr>
          <p:cNvSpPr txBox="1"/>
          <p:nvPr/>
        </p:nvSpPr>
        <p:spPr>
          <a:xfrm>
            <a:off x="5334000" y="1365226"/>
            <a:ext cx="11277600" cy="523220"/>
          </a:xfrm>
          <a:prstGeom prst="rect">
            <a:avLst/>
          </a:prstGeom>
          <a:noFill/>
        </p:spPr>
        <p:txBody>
          <a:bodyPr wrap="square">
            <a:spAutoFit/>
          </a:bodyPr>
          <a:lstStyle/>
          <a:p>
            <a:pPr algn="r">
              <a:spcBef>
                <a:spcPts val="600"/>
              </a:spcBef>
              <a:spcAft>
                <a:spcPts val="600"/>
              </a:spcAft>
            </a:pPr>
            <a:r>
              <a:rPr lang="vi-VN" sz="2800" b="1" dirty="0">
                <a:solidFill>
                  <a:srgbClr val="000000"/>
                </a:solidFill>
                <a:latin typeface="Times New Roman" panose="02020603050405020304" pitchFamily="18" charset="0"/>
                <a:cs typeface="Times New Roman" panose="02020603050405020304" pitchFamily="18" charset="0"/>
              </a:rPr>
              <a:t>Theo ĐINH XUÂN LÂM – TRƯƠNG HỮU QU</a:t>
            </a:r>
            <a:r>
              <a:rPr lang="en-US" sz="2800" b="1" dirty="0">
                <a:solidFill>
                  <a:srgbClr val="000000"/>
                </a:solidFill>
                <a:latin typeface="Times New Roman" panose="02020603050405020304" pitchFamily="18" charset="0"/>
                <a:cs typeface="Times New Roman" panose="02020603050405020304" pitchFamily="18" charset="0"/>
              </a:rPr>
              <a:t>Ý</a:t>
            </a:r>
            <a:r>
              <a:rPr lang="vi-VN" sz="2800" b="1" dirty="0">
                <a:solidFill>
                  <a:srgbClr val="000000"/>
                </a:solidFill>
                <a:latin typeface="Times New Roman" panose="02020603050405020304" pitchFamily="18" charset="0"/>
                <a:cs typeface="Times New Roman" panose="02020603050405020304" pitchFamily="18" charset="0"/>
              </a:rPr>
              <a:t>NH và TRUNG LƯU</a:t>
            </a:r>
            <a:endParaRPr lang="vi-VN" sz="2800" b="1"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5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202239" y="765725"/>
            <a:ext cx="13793432" cy="5520775"/>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619596">
            <a:off x="15966411" y="1369117"/>
            <a:ext cx="1447978" cy="37647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5779895" y="2115399"/>
            <a:ext cx="8217196" cy="2215991"/>
          </a:xfrm>
          <a:prstGeom prst="rect">
            <a:avLst/>
          </a:prstGeom>
          <a:noFill/>
        </p:spPr>
        <p:txBody>
          <a:bodyPr wrap="square" rtlCol="0">
            <a:spAutoFit/>
          </a:bodyPr>
          <a:lstStyle/>
          <a:p>
            <a:r>
              <a:rPr lang="en-VN" sz="13800" b="1" dirty="0">
                <a:solidFill>
                  <a:srgbClr val="FF0000"/>
                </a:solidFill>
                <a:latin typeface="Times New Roman" panose="02020603050405020304" pitchFamily="18" charset="0"/>
                <a:cs typeface="Times New Roman" panose="02020603050405020304" pitchFamily="18" charset="0"/>
              </a:rPr>
              <a:t>Luyện đọc</a:t>
            </a:r>
          </a:p>
        </p:txBody>
      </p:sp>
      <p:pic>
        <p:nvPicPr>
          <p:cNvPr id="13" name="Picture 2" descr="Open book free icon">
            <a:extLst>
              <a:ext uri="{FF2B5EF4-FFF2-40B4-BE49-F238E27FC236}">
                <a16:creationId xmlns:a16="http://schemas.microsoft.com/office/drawing/2014/main" id="{9CB074F2-E0BF-0E43-8906-60438C5D80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1414" y="5884738"/>
            <a:ext cx="4905172" cy="4905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762000" y="0"/>
            <a:ext cx="19659600" cy="11010900"/>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247650" y="190500"/>
            <a:ext cx="17792700" cy="8940909"/>
          </a:xfrm>
          <a:prstGeom prst="rect">
            <a:avLst/>
          </a:prstGeom>
          <a:noFill/>
        </p:spPr>
        <p:txBody>
          <a:bodyPr wrap="square">
            <a:spAutoFit/>
          </a:bodyPr>
          <a:lstStyle/>
          <a:p>
            <a:pPr algn="ctr">
              <a:spcBef>
                <a:spcPts val="600"/>
              </a:spcBef>
              <a:spcAft>
                <a:spcPts val="600"/>
              </a:spcAft>
            </a:pPr>
            <a:r>
              <a:rPr lang="vi-VN" sz="4400" b="1" i="0" dirty="0">
                <a:solidFill>
                  <a:srgbClr val="000000"/>
                </a:solidFill>
                <a:effectLst/>
                <a:latin typeface="+mj-lt"/>
                <a:cs typeface="Calibri" panose="020F0502020204030204" pitchFamily="34" charset="0"/>
              </a:rPr>
              <a:t>Trí dũng song toàn</a:t>
            </a:r>
          </a:p>
          <a:p>
            <a:pPr algn="just">
              <a:spcBef>
                <a:spcPts val="600"/>
              </a:spcBef>
            </a:pPr>
            <a:r>
              <a:rPr lang="vi-VN" sz="3400" b="0" i="0" dirty="0">
                <a:solidFill>
                  <a:srgbClr val="000000"/>
                </a:solidFill>
                <a:effectLst/>
                <a:latin typeface="+mj-lt"/>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a:t>
            </a:r>
            <a:r>
              <a:rPr lang="en-US" sz="3400" b="0" i="0" dirty="0">
                <a:solidFill>
                  <a:srgbClr val="000000"/>
                </a:solidFill>
                <a:effectLst/>
                <a:latin typeface="+mj-lt"/>
                <a:cs typeface="Calibri" panose="020F0502020204030204" pitchFamily="34" charset="0"/>
              </a:rPr>
              <a:t>Minh </a:t>
            </a:r>
            <a:r>
              <a:rPr lang="vi-VN" sz="3400" b="0" i="0" dirty="0">
                <a:solidFill>
                  <a:srgbClr val="000000"/>
                </a:solidFill>
                <a:effectLst/>
                <a:latin typeface="+mj-lt"/>
                <a:cs typeface="Calibri" panose="020F0502020204030204" pitchFamily="34" charset="0"/>
              </a:rPr>
              <a:t>liền hạ chỉ mời ông đến hỏi cho ra lẽ.</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Thám hoa vừa khóc vừa than rằng:</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Hôm nay là ngày giỗ cụ tổ năm đời của thần, nhưng thần không có mặt ở nhà để cúng giỗ. Thật là bất hiếu với tổ tiên!</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Vua Minh phán:</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Không ai phải giỗ người đã chết từ năm đời. Sứ thần khóc lóc như vậy thật không phải lẽ!</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Giang Văn Minh nghe vậy, bèn tâu:</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Vậy, tướng Liễu Thăng tử trận đã mấy trăm năm, sao h</a:t>
            </a:r>
            <a:r>
              <a:rPr lang="en-US" sz="3400" b="0" i="0" dirty="0">
                <a:solidFill>
                  <a:srgbClr val="000000"/>
                </a:solidFill>
                <a:effectLst/>
                <a:latin typeface="+mj-lt"/>
                <a:cs typeface="Calibri" panose="020F0502020204030204" pitchFamily="34" charset="0"/>
              </a:rPr>
              <a:t>ằ</a:t>
            </a:r>
            <a:r>
              <a:rPr lang="vi-VN" sz="3400" b="0" i="0" dirty="0">
                <a:solidFill>
                  <a:srgbClr val="000000"/>
                </a:solidFill>
                <a:effectLst/>
                <a:latin typeface="+mj-lt"/>
                <a:cs typeface="Calibri" panose="020F0502020204030204" pitchFamily="34" charset="0"/>
              </a:rPr>
              <a:t>ng năm nhà vua vẫn bắt nước tôi cử người mang lễ vật sang cúng giỗ?</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Biết đã mắc mưu sứ thần, vua Minh vẫn phải nói:</a:t>
            </a:r>
            <a:endParaRPr lang="en-US" sz="3400" dirty="0">
              <a:solidFill>
                <a:srgbClr val="003399"/>
              </a:solidFill>
              <a:latin typeface="+mj-lt"/>
              <a:cs typeface="Calibri" panose="020F0502020204030204" pitchFamily="34" charset="0"/>
            </a:endParaRPr>
          </a:p>
          <a:p>
            <a:pPr algn="just">
              <a:spcBef>
                <a:spcPts val="600"/>
              </a:spcBef>
            </a:pPr>
            <a:r>
              <a:rPr lang="en-US" sz="3400" b="0" i="0" dirty="0">
                <a:solidFill>
                  <a:srgbClr val="003399"/>
                </a:solidFill>
                <a:effectLst/>
                <a:latin typeface="+mj-lt"/>
                <a:cs typeface="Calibri" panose="020F0502020204030204" pitchFamily="34" charset="0"/>
              </a:rPr>
              <a:t>	- </a:t>
            </a:r>
            <a:r>
              <a:rPr lang="vi-VN" sz="3400" b="0" i="0" dirty="0">
                <a:solidFill>
                  <a:srgbClr val="000000"/>
                </a:solidFill>
                <a:effectLst/>
                <a:latin typeface="+mj-lt"/>
                <a:cs typeface="Calibri" panose="020F0502020204030204" pitchFamily="34" charset="0"/>
              </a:rPr>
              <a:t>Từ nay trở đi, nước ngươi không phải góp giỗ Liễu Thăng nữa.</a:t>
            </a:r>
          </a:p>
          <a:p>
            <a:pPr algn="just">
              <a:spcBef>
                <a:spcPts val="600"/>
              </a:spcBef>
            </a:pPr>
            <a:r>
              <a:rPr lang="vi-VN" sz="3400" b="0" i="0" dirty="0">
                <a:solidFill>
                  <a:srgbClr val="000000"/>
                </a:solidFill>
                <a:effectLst/>
                <a:latin typeface="+mj-lt"/>
                <a:cs typeface="Calibri" panose="020F0502020204030204" pitchFamily="34" charset="0"/>
              </a:rPr>
              <a:t>	</a:t>
            </a:r>
            <a:r>
              <a:rPr lang="vi-VN" sz="3400" dirty="0">
                <a:solidFill>
                  <a:srgbClr val="000000"/>
                </a:solidFill>
                <a:latin typeface="+mj-lt"/>
                <a:cs typeface="Calibri" panose="020F0502020204030204" pitchFamily="34" charset="0"/>
              </a:rPr>
              <a:t>Từ đó, nước ta mới thoát khỏi nạn mỗi năm cống nạp một tượng vàng để đền mạng Liễu </a:t>
            </a:r>
            <a:r>
              <a:rPr lang="vi-VN" sz="3400" dirty="0">
                <a:solidFill>
                  <a:srgbClr val="000000"/>
                </a:solidFill>
                <a:highlight>
                  <a:srgbClr val="FFF9EC"/>
                </a:highlight>
                <a:latin typeface="+mj-lt"/>
                <a:cs typeface="Calibri" panose="020F0502020204030204" pitchFamily="34" charset="0"/>
              </a:rPr>
              <a:t>Thăng.</a:t>
            </a:r>
            <a:endParaRPr lang="vi-VN" sz="3400" b="0" i="0" dirty="0">
              <a:solidFill>
                <a:srgbClr val="000000"/>
              </a:solidFill>
              <a:effectLst/>
              <a:highlight>
                <a:srgbClr val="FFF9EC"/>
              </a:highlight>
              <a:latin typeface="+mj-lt"/>
              <a:cs typeface="Calibri" panose="020F0502020204030204" pitchFamily="34" charset="0"/>
            </a:endParaRPr>
          </a:p>
        </p:txBody>
      </p:sp>
    </p:spTree>
    <p:extLst>
      <p:ext uri="{BB962C8B-B14F-4D97-AF65-F5344CB8AC3E}">
        <p14:creationId xmlns:p14="http://schemas.microsoft.com/office/powerpoint/2010/main" val="293004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762000" y="15062"/>
            <a:ext cx="19697700" cy="11072037"/>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423530" y="613542"/>
            <a:ext cx="17864470" cy="7632859"/>
          </a:xfrm>
          <a:prstGeom prst="rect">
            <a:avLst/>
          </a:prstGeom>
          <a:noFill/>
        </p:spPr>
        <p:txBody>
          <a:bodyPr wrap="square">
            <a:spAutoFit/>
          </a:bodyPr>
          <a:lstStyle/>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Lần khác, khi Giang Văn Minh vào yết kiến, vua Minh sai một đại thần ra vế đối:</a:t>
            </a: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 </a:t>
            </a:r>
            <a:r>
              <a:rPr lang="vi-VN" sz="3400" i="1" dirty="0">
                <a:solidFill>
                  <a:srgbClr val="000000"/>
                </a:solidFill>
                <a:latin typeface="Times New Roman" panose="02020603050405020304" pitchFamily="18" charset="0"/>
                <a:cs typeface="Times New Roman" panose="02020603050405020304" pitchFamily="18" charset="0"/>
              </a:rPr>
              <a:t>Đồng trụ đến giờ rêu vẫn mọc.</a:t>
            </a:r>
            <a:endParaRPr lang="vi-VN" sz="3400" i="1"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Biết họ ngạo mạn nhắc chuyện Mã Viện dẹp cuộc nổi dậy của Hai Bà Trưng, Giang Văn Minh </a:t>
            </a:r>
            <a:r>
              <a:rPr lang="vi-VN" sz="3400" dirty="0" err="1">
                <a:solidFill>
                  <a:srgbClr val="000000"/>
                </a:solidFill>
                <a:latin typeface="Times New Roman" panose="02020603050405020304" pitchFamily="18" charset="0"/>
                <a:cs typeface="Times New Roman" panose="02020603050405020304" pitchFamily="18" charset="0"/>
              </a:rPr>
              <a:t>cứng</a:t>
            </a:r>
            <a:r>
              <a:rPr lang="vi-VN" sz="3400" dirty="0">
                <a:solidFill>
                  <a:srgbClr val="000000"/>
                </a:solidFill>
                <a:latin typeface="Times New Roman" panose="02020603050405020304" pitchFamily="18" charset="0"/>
                <a:cs typeface="Times New Roman" panose="02020603050405020304" pitchFamily="18" charset="0"/>
              </a:rPr>
              <a:t> </a:t>
            </a:r>
            <a:r>
              <a:rPr lang="vi-VN" sz="3400" dirty="0" err="1">
                <a:solidFill>
                  <a:srgbClr val="000000"/>
                </a:solidFill>
                <a:latin typeface="Times New Roman" panose="02020603050405020304" pitchFamily="18" charset="0"/>
                <a:cs typeface="Times New Roman" panose="02020603050405020304" pitchFamily="18" charset="0"/>
              </a:rPr>
              <a:t>cỏi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đối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lại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ngay</a:t>
            </a:r>
            <a:r>
              <a:rPr lang="en-US" sz="3400" dirty="0">
                <a:solidFill>
                  <a:srgbClr val="000000"/>
                </a:solidFill>
                <a:latin typeface="Times New Roman" panose="02020603050405020304" pitchFamily="18" charset="0"/>
                <a:cs typeface="Times New Roman" panose="02020603050405020304" pitchFamily="18" charset="0"/>
              </a:rPr>
              <a:t>:</a:t>
            </a:r>
            <a:r>
              <a:rPr lang="vi-VN" sz="3400" dirty="0">
                <a:solidFill>
                  <a:srgbClr val="000000"/>
                </a:solidFill>
                <a:latin typeface="Times New Roman" panose="02020603050405020304" pitchFamily="18" charset="0"/>
                <a:cs typeface="Times New Roman" panose="02020603050405020304" pitchFamily="18" charset="0"/>
              </a:rPr>
              <a:t> </a:t>
            </a:r>
            <a:endParaRPr lang="en-US" sz="3400" dirty="0">
              <a:solidFill>
                <a:srgbClr val="00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i="1" dirty="0">
                <a:solidFill>
                  <a:srgbClr val="000000"/>
                </a:solidFill>
                <a:latin typeface="Times New Roman" panose="02020603050405020304" pitchFamily="18" charset="0"/>
                <a:cs typeface="Times New Roman" panose="02020603050405020304" pitchFamily="18" charset="0"/>
              </a:rPr>
              <a:t>	</a:t>
            </a:r>
            <a:r>
              <a:rPr lang="vi-VN" sz="3400" i="1" dirty="0">
                <a:solidFill>
                  <a:srgbClr val="000000"/>
                </a:solidFill>
                <a:latin typeface="Times New Roman" panose="02020603050405020304" pitchFamily="18" charset="0"/>
                <a:cs typeface="Times New Roman" panose="02020603050405020304" pitchFamily="18" charset="0"/>
              </a:rPr>
              <a:t>- Bạch Đằng thuở trước máu còn loang.</a:t>
            </a:r>
            <a:endParaRPr lang="vi-VN" sz="3400" i="1"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Thấy sứ thần Việt Nam dám lấy việc quân đội cả ba triều đại Nam Hán, Tống và Nguyên đều thảm bại trên sông Bạch Đằng để đối lại, vua Minh giận quá, sai người ám hại ông.</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Thi hài Giang Văn Minh được đưa về nước. Vua Lê Thần Tông đến tận linh cữu ông, khóc rằng:</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 Sứ thần không làm nhục mệnh vua, xứng đáng là anh hùng thiên cổ.</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Điếu văn của vua Lê còn có câu: “Ai cũng sống, sống như ông, thật đáng sống. Ai cũng chết, chết như ông, chết như sống</a:t>
            </a:r>
            <a:r>
              <a:rPr lang="en-US" sz="3400" dirty="0">
                <a:solidFill>
                  <a:srgbClr val="000000"/>
                </a:solidFill>
                <a:latin typeface="Times New Roman" panose="02020603050405020304" pitchFamily="18" charset="0"/>
                <a:cs typeface="Times New Roman" panose="02020603050405020304" pitchFamily="18" charset="0"/>
              </a:rPr>
              <a:t>.</a:t>
            </a:r>
            <a:r>
              <a:rPr lang="vi-VN" sz="3400" dirty="0">
                <a:solidFill>
                  <a:srgbClr val="000000"/>
                </a:solidFill>
                <a:latin typeface="Times New Roman" panose="02020603050405020304" pitchFamily="18" charset="0"/>
                <a:cs typeface="Times New Roman" panose="02020603050405020304" pitchFamily="18" charset="0"/>
              </a:rPr>
              <a:t>’’</a:t>
            </a:r>
            <a:endParaRPr lang="vi-VN" sz="3400" dirty="0">
              <a:solidFill>
                <a:srgbClr val="003399"/>
              </a:solidFill>
              <a:latin typeface="Times New Roman" panose="02020603050405020304" pitchFamily="18" charset="0"/>
              <a:cs typeface="Times New Roman" panose="02020603050405020304" pitchFamily="18" charset="0"/>
            </a:endParaRPr>
          </a:p>
          <a:p>
            <a:pPr algn="r">
              <a:spcBef>
                <a:spcPts val="600"/>
              </a:spcBef>
              <a:spcAft>
                <a:spcPts val="600"/>
              </a:spcAft>
            </a:pPr>
            <a:r>
              <a:rPr lang="vi-VN" sz="3200" dirty="0">
                <a:solidFill>
                  <a:srgbClr val="000000"/>
                </a:solidFill>
                <a:latin typeface="Times New Roman" panose="02020603050405020304" pitchFamily="18" charset="0"/>
                <a:cs typeface="Times New Roman" panose="02020603050405020304" pitchFamily="18" charset="0"/>
              </a:rPr>
              <a:t>Theo ĐINH XUÂN LÂM – TRƯƠNG HỮU QU</a:t>
            </a:r>
            <a:r>
              <a:rPr lang="en-US" sz="3600" dirty="0">
                <a:solidFill>
                  <a:srgbClr val="000000"/>
                </a:solidFill>
                <a:latin typeface="Times New Roman" panose="02020603050405020304" pitchFamily="18" charset="0"/>
                <a:cs typeface="Times New Roman" panose="02020603050405020304" pitchFamily="18" charset="0"/>
              </a:rPr>
              <a:t>Ý</a:t>
            </a:r>
            <a:r>
              <a:rPr lang="vi-VN" sz="3200" dirty="0">
                <a:solidFill>
                  <a:srgbClr val="000000"/>
                </a:solidFill>
                <a:latin typeface="Times New Roman" panose="02020603050405020304" pitchFamily="18" charset="0"/>
                <a:cs typeface="Times New Roman" panose="02020603050405020304" pitchFamily="18" charset="0"/>
              </a:rPr>
              <a:t>NH và TRUNG LƯU</a:t>
            </a:r>
            <a:endParaRPr lang="vi-VN" sz="3200"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26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802513" y="396866"/>
            <a:ext cx="6682974" cy="2162443"/>
            <a:chOff x="0" y="0"/>
            <a:chExt cx="8910632" cy="2883256"/>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0" y="208511"/>
              <a:ext cx="8910632" cy="267474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60755" y="0"/>
              <a:ext cx="1628171" cy="417020"/>
            </a:xfrm>
            <a:prstGeom prst="rect">
              <a:avLst/>
            </a:prstGeom>
          </p:spPr>
        </p:pic>
        <p:sp>
          <p:nvSpPr>
            <p:cNvPr id="5" name="TextBox 5"/>
            <p:cNvSpPr txBox="1"/>
            <p:nvPr/>
          </p:nvSpPr>
          <p:spPr>
            <a:xfrm>
              <a:off x="448331" y="875482"/>
              <a:ext cx="8053017" cy="1214007"/>
            </a:xfrm>
            <a:prstGeom prst="rect">
              <a:avLst/>
            </a:prstGeom>
          </p:spPr>
          <p:txBody>
            <a:bodyPr lIns="0" tIns="0" rIns="0" bIns="0" rtlCol="0" anchor="t">
              <a:spAutoFit/>
            </a:bodyPr>
            <a:lstStyle/>
            <a:p>
              <a:pPr algn="ctr">
                <a:lnSpc>
                  <a:spcPts val="7057"/>
                </a:lnSpc>
              </a:pPr>
              <a:r>
                <a:rPr lang="en-US" sz="7200" b="1" dirty="0">
                  <a:solidFill>
                    <a:srgbClr val="FF0000"/>
                  </a:solidFill>
                  <a:latin typeface="Times New Roman" panose="02020603050405020304" pitchFamily="18" charset="0"/>
                  <a:cs typeface="Times New Roman" panose="02020603050405020304" pitchFamily="18" charset="0"/>
                </a:rPr>
                <a:t>Chia </a:t>
              </a:r>
              <a:r>
                <a:rPr lang="en-US" sz="7200" b="1" dirty="0" err="1">
                  <a:solidFill>
                    <a:srgbClr val="FF0000"/>
                  </a:solidFill>
                  <a:latin typeface="Times New Roman" panose="02020603050405020304" pitchFamily="18" charset="0"/>
                  <a:cs typeface="Times New Roman" panose="02020603050405020304" pitchFamily="18" charset="0"/>
                </a:rPr>
                <a:t>đoạn</a:t>
              </a:r>
              <a:endParaRPr lang="en-US" sz="7200" b="1" dirty="0">
                <a:solidFill>
                  <a:srgbClr val="FF0000"/>
                </a:solidFill>
                <a:latin typeface="Times New Roman" panose="02020603050405020304" pitchFamily="18" charset="0"/>
                <a:cs typeface="Times New Roman" panose="02020603050405020304" pitchFamily="18" charset="0"/>
              </a:endParaRPr>
            </a:p>
          </p:txBody>
        </p:sp>
      </p:grpSp>
      <p:pic>
        <p:nvPicPr>
          <p:cNvPr id="26" name="Picture 2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21020">
            <a:off x="14601648" y="777041"/>
            <a:ext cx="2111430" cy="2030812"/>
          </a:xfrm>
          <a:prstGeom prst="rect">
            <a:avLst/>
          </a:prstGeom>
        </p:spPr>
      </p:pic>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413510">
            <a:off x="16417726" y="3707995"/>
            <a:ext cx="1077606" cy="1077606"/>
          </a:xfrm>
          <a:prstGeom prst="rect">
            <a:avLst/>
          </a:prstGeom>
        </p:spPr>
      </p:pic>
      <p:pic>
        <p:nvPicPr>
          <p:cNvPr id="28" name="Picture 2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10110">
            <a:off x="529880" y="3890621"/>
            <a:ext cx="997640" cy="997640"/>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606561">
            <a:off x="2617484" y="7853860"/>
            <a:ext cx="1165828" cy="443405"/>
          </a:xfrm>
          <a:prstGeom prst="rect">
            <a:avLst/>
          </a:prstGeom>
        </p:spPr>
      </p:pic>
      <p:pic>
        <p:nvPicPr>
          <p:cNvPr id="30"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74392">
            <a:off x="1946495" y="920070"/>
            <a:ext cx="1950434" cy="1744752"/>
          </a:xfrm>
          <a:prstGeom prst="rect">
            <a:avLst/>
          </a:prstGeom>
        </p:spPr>
      </p:pic>
      <p:pic>
        <p:nvPicPr>
          <p:cNvPr id="31" name="Picture 3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900093">
            <a:off x="15438994" y="9059217"/>
            <a:ext cx="2020776" cy="661345"/>
          </a:xfrm>
          <a:prstGeom prst="rect">
            <a:avLst/>
          </a:prstGeom>
        </p:spPr>
      </p:pic>
      <p:grpSp>
        <p:nvGrpSpPr>
          <p:cNvPr id="39" name="Group 38">
            <a:extLst>
              <a:ext uri="{FF2B5EF4-FFF2-40B4-BE49-F238E27FC236}">
                <a16:creationId xmlns:a16="http://schemas.microsoft.com/office/drawing/2014/main" id="{EB78CE08-53DC-1C46-9202-04B4911A2B8A}"/>
              </a:ext>
            </a:extLst>
          </p:cNvPr>
          <p:cNvGrpSpPr/>
          <p:nvPr/>
        </p:nvGrpSpPr>
        <p:grpSpPr>
          <a:xfrm>
            <a:off x="3169913" y="3265228"/>
            <a:ext cx="13139729" cy="1267749"/>
            <a:chOff x="3749029" y="3246255"/>
            <a:chExt cx="11948171" cy="1267749"/>
          </a:xfrm>
        </p:grpSpPr>
        <p:grpSp>
          <p:nvGrpSpPr>
            <p:cNvPr id="32" name="Group 31">
              <a:extLst>
                <a:ext uri="{FF2B5EF4-FFF2-40B4-BE49-F238E27FC236}">
                  <a16:creationId xmlns:a16="http://schemas.microsoft.com/office/drawing/2014/main" id="{849F5E39-8243-8847-B528-BF4DE1881813}"/>
                </a:ext>
              </a:extLst>
            </p:cNvPr>
            <p:cNvGrpSpPr/>
            <p:nvPr/>
          </p:nvGrpSpPr>
          <p:grpSpPr>
            <a:xfrm>
              <a:off x="4742207" y="3246255"/>
              <a:ext cx="10954993" cy="1231106"/>
              <a:chOff x="3172465" y="4708358"/>
              <a:chExt cx="9722803" cy="1231106"/>
            </a:xfrm>
          </p:grpSpPr>
          <p:grpSp>
            <p:nvGrpSpPr>
              <p:cNvPr id="6" name="Group 6"/>
              <p:cNvGrpSpPr/>
              <p:nvPr/>
            </p:nvGrpSpPr>
            <p:grpSpPr>
              <a:xfrm>
                <a:off x="3172465" y="4708358"/>
                <a:ext cx="9722803" cy="1231106"/>
                <a:chOff x="203805" y="0"/>
                <a:chExt cx="5576248" cy="706067"/>
              </a:xfrm>
            </p:grpSpPr>
            <p:sp>
              <p:nvSpPr>
                <p:cNvPr id="7" name="Freeform 7"/>
                <p:cNvSpPr/>
                <p:nvPr/>
              </p:nvSpPr>
              <p:spPr>
                <a:xfrm>
                  <a:off x="203805" y="0"/>
                  <a:ext cx="5576248" cy="706067"/>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8" name="TextBox 8"/>
              <p:cNvSpPr txBox="1"/>
              <p:nvPr/>
            </p:nvSpPr>
            <p:spPr>
              <a:xfrm>
                <a:off x="3713991" y="5034456"/>
                <a:ext cx="7146514" cy="624145"/>
              </a:xfrm>
              <a:prstGeom prst="rect">
                <a:avLst/>
              </a:prstGeom>
            </p:spPr>
            <p:txBody>
              <a:bodyPr wrap="square" lIns="0" tIns="0" rIns="0" bIns="0" rtlCol="0" anchor="t">
                <a:spAutoFit/>
              </a:bodyPr>
              <a:lstStyle/>
              <a:p>
                <a:pPr>
                  <a:lnSpc>
                    <a:spcPts val="4801"/>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1.  </a:t>
                </a:r>
                <a:r>
                  <a:rPr lang="en-US" altLang="en-VN" sz="4800" dirty="0" err="1">
                    <a:latin typeface="Times New Roman" panose="02020603050405020304" pitchFamily="18" charset="0"/>
                    <a:cs typeface="Times New Roman" panose="02020603050405020304" pitchFamily="18" charset="0"/>
                  </a:rPr>
                  <a:t>Từ</a:t>
                </a:r>
                <a:r>
                  <a:rPr lang="en-US" altLang="en-VN" sz="4800"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đầu</a:t>
                </a:r>
                <a:r>
                  <a:rPr lang="en-US" altLang="en-VN" sz="4800" dirty="0">
                    <a:latin typeface="Times New Roman" panose="02020603050405020304" pitchFamily="18" charset="0"/>
                    <a:cs typeface="Times New Roman" panose="02020603050405020304" pitchFamily="18" charset="0"/>
                  </a:rPr>
                  <a:t> … </a:t>
                </a:r>
                <a:r>
                  <a:rPr lang="en-US" altLang="en-VN" sz="4800" b="1" i="1" dirty="0" err="1">
                    <a:latin typeface="Times New Roman" panose="02020603050405020304" pitchFamily="18" charset="0"/>
                    <a:cs typeface="Times New Roman" panose="02020603050405020304" pitchFamily="18" charset="0"/>
                  </a:rPr>
                  <a:t>cho</a:t>
                </a:r>
                <a:r>
                  <a:rPr lang="en-US" altLang="en-VN" sz="4800" b="1" i="1" dirty="0">
                    <a:latin typeface="Times New Roman" panose="02020603050405020304" pitchFamily="18" charset="0"/>
                    <a:cs typeface="Times New Roman" panose="02020603050405020304" pitchFamily="18" charset="0"/>
                  </a:rPr>
                  <a:t> ra </a:t>
                </a:r>
                <a:r>
                  <a:rPr lang="en-US" altLang="en-VN" sz="4800" b="1" i="1" dirty="0" err="1">
                    <a:latin typeface="Times New Roman" panose="02020603050405020304" pitchFamily="18" charset="0"/>
                    <a:cs typeface="Times New Roman" panose="02020603050405020304" pitchFamily="18" charset="0"/>
                  </a:rPr>
                  <a:t>lẽ</a:t>
                </a:r>
                <a:r>
                  <a:rPr lang="en-US" altLang="en-VN" sz="4800" dirty="0">
                    <a:latin typeface="Times New Roman" panose="02020603050405020304" pitchFamily="18" charset="0"/>
                    <a:cs typeface="Times New Roman" panose="02020603050405020304" pitchFamily="18" charset="0"/>
                  </a:rPr>
                  <a:t>.</a:t>
                </a:r>
              </a:p>
            </p:txBody>
          </p:sp>
        </p:grpSp>
        <p:pic>
          <p:nvPicPr>
            <p:cNvPr id="7170" name="Picture 2" descr="Number one free icon">
              <a:extLst>
                <a:ext uri="{FF2B5EF4-FFF2-40B4-BE49-F238E27FC236}">
                  <a16:creationId xmlns:a16="http://schemas.microsoft.com/office/drawing/2014/main" id="{8AAB4BF2-3C12-E54D-A523-8142488EDAF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49029" y="32469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8209B98-F06A-2E49-A61B-12A689037008}"/>
              </a:ext>
            </a:extLst>
          </p:cNvPr>
          <p:cNvGrpSpPr/>
          <p:nvPr/>
        </p:nvGrpSpPr>
        <p:grpSpPr>
          <a:xfrm>
            <a:off x="3163424" y="5000465"/>
            <a:ext cx="13905375" cy="1267099"/>
            <a:chOff x="3784471" y="4981617"/>
            <a:chExt cx="12600655" cy="1267099"/>
          </a:xfrm>
        </p:grpSpPr>
        <p:grpSp>
          <p:nvGrpSpPr>
            <p:cNvPr id="9" name="Group 9"/>
            <p:cNvGrpSpPr/>
            <p:nvPr/>
          </p:nvGrpSpPr>
          <p:grpSpPr>
            <a:xfrm>
              <a:off x="4776312" y="5001404"/>
              <a:ext cx="10920888" cy="1231106"/>
              <a:chOff x="0" y="1"/>
              <a:chExt cx="2446935" cy="837860"/>
            </a:xfrm>
          </p:grpSpPr>
          <p:sp>
            <p:nvSpPr>
              <p:cNvPr id="10" name="Freeform 10"/>
              <p:cNvSpPr/>
              <p:nvPr/>
            </p:nvSpPr>
            <p:spPr>
              <a:xfrm>
                <a:off x="0" y="1"/>
                <a:ext cx="2446935" cy="837860"/>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4" name="TextBox 33">
              <a:extLst>
                <a:ext uri="{FF2B5EF4-FFF2-40B4-BE49-F238E27FC236}">
                  <a16:creationId xmlns:a16="http://schemas.microsoft.com/office/drawing/2014/main" id="{33DBE6C6-848A-6C46-8C30-233A32CA6521}"/>
                </a:ext>
              </a:extLst>
            </p:cNvPr>
            <p:cNvSpPr txBox="1"/>
            <p:nvPr/>
          </p:nvSpPr>
          <p:spPr>
            <a:xfrm>
              <a:off x="5308580" y="5045942"/>
              <a:ext cx="11076546" cy="1085810"/>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2.</a:t>
              </a:r>
              <a:r>
                <a:rPr lang="en-US" altLang="en-VN" sz="4800" b="1" i="1" dirty="0">
                  <a:latin typeface="Times New Roman" panose="02020603050405020304" pitchFamily="18" charset="0"/>
                  <a:cs typeface="Times New Roman" panose="02020603050405020304" pitchFamily="18" charset="0"/>
                </a:rPr>
                <a:t> Thám hoa </a:t>
              </a:r>
              <a:r>
                <a:rPr lang="en-US" altLang="en-VN" sz="4800" dirty="0">
                  <a:latin typeface="Times New Roman" panose="02020603050405020304" pitchFamily="18" charset="0"/>
                  <a:cs typeface="Times New Roman" panose="02020603050405020304" pitchFamily="18" charset="0"/>
                </a:rPr>
                <a:t>… </a:t>
              </a:r>
              <a:r>
                <a:rPr lang="en-US" altLang="en-VN" sz="4800" b="1" i="1" dirty="0">
                  <a:latin typeface="Times New Roman" panose="02020603050405020304" pitchFamily="18" charset="0"/>
                  <a:cs typeface="Times New Roman" panose="02020603050405020304" pitchFamily="18" charset="0"/>
                </a:rPr>
                <a:t>đền mạng Liễu Thăng</a:t>
              </a:r>
              <a:r>
                <a:rPr lang="en-US" altLang="en-VN" sz="4800" dirty="0">
                  <a:latin typeface="Times New Roman" panose="02020603050405020304" pitchFamily="18" charset="0"/>
                  <a:cs typeface="Times New Roman" panose="02020603050405020304" pitchFamily="18" charset="0"/>
                </a:rPr>
                <a:t>.</a:t>
              </a:r>
            </a:p>
          </p:txBody>
        </p:sp>
        <p:pic>
          <p:nvPicPr>
            <p:cNvPr id="7172" name="Picture 4" descr="Number 2 free icon">
              <a:extLst>
                <a:ext uri="{FF2B5EF4-FFF2-40B4-BE49-F238E27FC236}">
                  <a16:creationId xmlns:a16="http://schemas.microsoft.com/office/drawing/2014/main" id="{DF264713-E950-B04F-8568-1798980013B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84471" y="4981617"/>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475BB06-E6C3-9741-8C0B-C4C68C5D5A24}"/>
              </a:ext>
            </a:extLst>
          </p:cNvPr>
          <p:cNvGrpSpPr/>
          <p:nvPr/>
        </p:nvGrpSpPr>
        <p:grpSpPr>
          <a:xfrm>
            <a:off x="3165197" y="6800407"/>
            <a:ext cx="13195481" cy="2175596"/>
            <a:chOff x="3786243" y="6781559"/>
            <a:chExt cx="11910957" cy="2175596"/>
          </a:xfrm>
        </p:grpSpPr>
        <p:grpSp>
          <p:nvGrpSpPr>
            <p:cNvPr id="12" name="Group 12"/>
            <p:cNvGrpSpPr/>
            <p:nvPr/>
          </p:nvGrpSpPr>
          <p:grpSpPr>
            <a:xfrm>
              <a:off x="4776313" y="6789616"/>
              <a:ext cx="10920887" cy="1231107"/>
              <a:chOff x="0" y="0"/>
              <a:chExt cx="2446935" cy="837861"/>
            </a:xfrm>
          </p:grpSpPr>
          <p:sp>
            <p:nvSpPr>
              <p:cNvPr id="13" name="Freeform 13"/>
              <p:cNvSpPr/>
              <p:nvPr/>
            </p:nvSpPr>
            <p:spPr>
              <a:xfrm>
                <a:off x="0" y="0"/>
                <a:ext cx="2446935" cy="837861"/>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6" name="TextBox 35">
              <a:extLst>
                <a:ext uri="{FF2B5EF4-FFF2-40B4-BE49-F238E27FC236}">
                  <a16:creationId xmlns:a16="http://schemas.microsoft.com/office/drawing/2014/main" id="{D586A93D-2195-D844-8F6B-88130ED255C5}"/>
                </a:ext>
              </a:extLst>
            </p:cNvPr>
            <p:cNvSpPr txBox="1"/>
            <p:nvPr/>
          </p:nvSpPr>
          <p:spPr>
            <a:xfrm>
              <a:off x="5225212" y="6781559"/>
              <a:ext cx="10225847" cy="2175596"/>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3. </a:t>
              </a:r>
              <a:r>
                <a:rPr lang="en-US" altLang="en-VN" sz="4800" b="1" i="1" dirty="0" err="1">
                  <a:latin typeface="Times New Roman" panose="02020603050405020304" pitchFamily="18" charset="0"/>
                  <a:cs typeface="Times New Roman" panose="02020603050405020304" pitchFamily="18" charset="0"/>
                </a:rPr>
                <a:t>Lần</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khác</a:t>
              </a:r>
              <a:r>
                <a:rPr lang="en-US" altLang="en-VN" sz="4800" b="1" i="1" dirty="0">
                  <a:latin typeface="Times New Roman" panose="02020603050405020304" pitchFamily="18" charset="0"/>
                  <a:cs typeface="Times New Roman" panose="02020603050405020304" pitchFamily="18" charset="0"/>
                </a:rPr>
                <a:t> </a:t>
              </a:r>
              <a:r>
                <a:rPr lang="en-US" altLang="en-VN" sz="4800"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sai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người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ám</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hại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ông</a:t>
              </a:r>
              <a:r>
                <a:rPr lang="en-US" altLang="en-VN" sz="4800" dirty="0">
                  <a:latin typeface="Times New Roman" panose="02020603050405020304" pitchFamily="18" charset="0"/>
                  <a:cs typeface="Times New Roman" panose="02020603050405020304" pitchFamily="18" charset="0"/>
                </a:rPr>
                <a:t>.</a:t>
              </a:r>
            </a:p>
          </p:txBody>
        </p:sp>
        <p:pic>
          <p:nvPicPr>
            <p:cNvPr id="7174" name="Picture 6" descr="Number 3 free icon">
              <a:extLst>
                <a:ext uri="{FF2B5EF4-FFF2-40B4-BE49-F238E27FC236}">
                  <a16:creationId xmlns:a16="http://schemas.microsoft.com/office/drawing/2014/main" id="{3E862146-40E7-D94A-A8A7-A4459DB2401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86243" y="6789616"/>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D39EA148-C429-364F-8922-20E0445C0DCB}"/>
              </a:ext>
            </a:extLst>
          </p:cNvPr>
          <p:cNvGrpSpPr/>
          <p:nvPr/>
        </p:nvGrpSpPr>
        <p:grpSpPr>
          <a:xfrm>
            <a:off x="3169914" y="8594953"/>
            <a:ext cx="13190764" cy="1267099"/>
            <a:chOff x="3790959" y="8576105"/>
            <a:chExt cx="11940347" cy="1267099"/>
          </a:xfrm>
        </p:grpSpPr>
        <p:grpSp>
          <p:nvGrpSpPr>
            <p:cNvPr id="14" name="Group 14"/>
            <p:cNvGrpSpPr/>
            <p:nvPr/>
          </p:nvGrpSpPr>
          <p:grpSpPr>
            <a:xfrm>
              <a:off x="4810419" y="8601753"/>
              <a:ext cx="10920887" cy="1231106"/>
              <a:chOff x="0" y="0"/>
              <a:chExt cx="2446935" cy="959526"/>
            </a:xfrm>
          </p:grpSpPr>
          <p:sp>
            <p:nvSpPr>
              <p:cNvPr id="15" name="Freeform 15"/>
              <p:cNvSpPr/>
              <p:nvPr/>
            </p:nvSpPr>
            <p:spPr>
              <a:xfrm>
                <a:off x="0" y="0"/>
                <a:ext cx="2446935" cy="959526"/>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8" name="TextBox 37">
              <a:extLst>
                <a:ext uri="{FF2B5EF4-FFF2-40B4-BE49-F238E27FC236}">
                  <a16:creationId xmlns:a16="http://schemas.microsoft.com/office/drawing/2014/main" id="{CF62BFA3-5B9B-8B45-A9FA-65D6AEC2EBFC}"/>
                </a:ext>
              </a:extLst>
            </p:cNvPr>
            <p:cNvSpPr txBox="1"/>
            <p:nvPr/>
          </p:nvSpPr>
          <p:spPr>
            <a:xfrm>
              <a:off x="5235003" y="8585270"/>
              <a:ext cx="9144000" cy="1085810"/>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4. </a:t>
              </a:r>
              <a:r>
                <a:rPr lang="en-US" altLang="en-VN" sz="4800" b="1" i="1"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Còn</a:t>
              </a:r>
              <a:r>
                <a:rPr lang="en-US" altLang="en-VN" sz="4800"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lại</a:t>
              </a:r>
              <a:endParaRPr lang="en-US" altLang="en-VN" sz="4800" dirty="0">
                <a:latin typeface="Times New Roman" panose="02020603050405020304" pitchFamily="18" charset="0"/>
                <a:cs typeface="Times New Roman" panose="02020603050405020304" pitchFamily="18" charset="0"/>
              </a:endParaRPr>
            </a:p>
          </p:txBody>
        </p:sp>
        <p:pic>
          <p:nvPicPr>
            <p:cNvPr id="7176" name="Picture 8" descr="Number four free icon">
              <a:extLst>
                <a:ext uri="{FF2B5EF4-FFF2-40B4-BE49-F238E27FC236}">
                  <a16:creationId xmlns:a16="http://schemas.microsoft.com/office/drawing/2014/main" id="{60E61BF9-CFB8-644B-ABBB-8D2C8EE78E6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90959" y="85761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trips(down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trips(down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strips(down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61887961"/>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564&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8&quot;/&gt;&lt;/object&gt;&lt;object type=&quot;3&quot; unique_id=&quot;10008&quot;&gt;&lt;property id=&quot;20148&quot; value=&quot;5&quot;/&gt;&lt;property id=&quot;20300&quot; value=&quot;Slide 6&quot;/&gt;&lt;property id=&quot;20307&quot; value=&quot;292&quot;/&gt;&lt;/object&gt;&lt;object type=&quot;3&quot; unique_id=&quot;10009&quot;&gt;&lt;property id=&quot;20148&quot; value=&quot;5&quot;/&gt;&lt;property id=&quot;20300&quot; value=&quot;Slide 7&quot;/&gt;&lt;property id=&quot;20307&quot; value=&quot;266&quot;/&gt;&lt;/object&gt;&lt;object type=&quot;3&quot; unique_id=&quot;10010&quot;&gt;&lt;property id=&quot;20148&quot; value=&quot;5&quot;/&gt;&lt;property id=&quot;20300&quot; value=&quot;Slide 8&quot;/&gt;&lt;property id=&quot;20307&quot; value=&quot;260&quot;/&gt;&lt;/object&gt;&lt;object type=&quot;3&quot; unique_id=&quot;10011&quot;&gt;&lt;property id=&quot;20148&quot; value=&quot;5&quot;/&gt;&lt;property id=&quot;20300&quot; value=&quot;Slide 9&quot;/&gt;&lt;property id=&quot;20307&quot; value=&quot;269&quot;/&gt;&lt;/object&gt;&lt;object type=&quot;3&quot; unique_id=&quot;10012&quot;&gt;&lt;property id=&quot;20148&quot; value=&quot;5&quot;/&gt;&lt;property id=&quot;20300&quot; value=&quot;Slide 10&quot;/&gt;&lt;property id=&quot;20307&quot; value=&quot;270&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71&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3&quot;/&gt;&lt;/object&gt;&lt;object type=&quot;3&quot; unique_id=&quot;10018&quot;&gt;&lt;property id=&quot;20148&quot; value=&quot;5&quot;/&gt;&lt;property id=&quot;20300&quot; value=&quot;Slide 16&quot;/&gt;&lt;property id=&quot;20307&quot; value=&quot;278&quot;/&gt;&lt;/object&gt;&lt;object type=&quot;3&quot; unique_id=&quot;10019&quot;&gt;&lt;property id=&quot;20148&quot; value=&quot;5&quot;/&gt;&lt;property id=&quot;20300&quot; value=&quot;Slide 17&quot;/&gt;&lt;property id=&quot;20307&quot; value=&quot;279&quot;/&gt;&lt;/object&gt;&lt;object type=&quot;3&quot; unique_id=&quot;10020&quot;&gt;&lt;property id=&quot;20148&quot; value=&quot;5&quot;/&gt;&lt;property id=&quot;20300&quot; value=&quot;Slide 18&quot;/&gt;&lt;property id=&quot;20307&quot; value=&quot;280&quot;/&gt;&lt;/object&gt;&lt;object type=&quot;3&quot; unique_id=&quot;10021&quot;&gt;&lt;property id=&quot;20148&quot; value=&quot;5&quot;/&gt;&lt;property id=&quot;20300&quot; value=&quot;Slide 19&quot;/&gt;&lt;property id=&quot;20307&quot; value=&quot;281&quot;/&gt;&lt;/object&gt;&lt;object type=&quot;3&quot; unique_id=&quot;10022&quot;&gt;&lt;property id=&quot;20148&quot; value=&quot;5&quot;/&gt;&lt;property id=&quot;20300&quot; value=&quot;Slide 20&quot;/&gt;&lt;property id=&quot;20307&quot; value=&quot;282&quot;/&gt;&lt;/object&gt;&lt;object type=&quot;3&quot; unique_id=&quot;10023&quot;&gt;&lt;property id=&quot;20148&quot; value=&quot;5&quot;/&gt;&lt;property id=&quot;20300&quot; value=&quot;Slide 21&quot;/&gt;&lt;property id=&quot;20307&quot; value=&quot;277&quot;/&gt;&lt;/object&gt;&lt;object type=&quot;3&quot; unique_id=&quot;10024&quot;&gt;&lt;property id=&quot;20148&quot; value=&quot;5&quot;/&gt;&lt;property id=&quot;20300&quot; value=&quot;Slide 22&quot;/&gt;&lt;property id=&quot;20307&quot; value=&quot;283&quot;/&gt;&lt;/object&gt;&lt;object type=&quot;3&quot; unique_id=&quot;10025&quot;&gt;&lt;property id=&quot;20148&quot; value=&quot;5&quot;/&gt;&lt;property id=&quot;20300&quot; value=&quot;Slide 23&quot;/&gt;&lt;property id=&quot;20307&quot; value=&quot;284&quot;/&gt;&lt;/object&gt;&lt;object type=&quot;3&quot; unique_id=&quot;10026&quot;&gt;&lt;property id=&quot;20148&quot; value=&quot;5&quot;/&gt;&lt;property id=&quot;20300&quot; value=&quot;Slide 24&quot;/&gt;&lt;property id=&quot;20307&quot; value=&quot;285&quot;/&gt;&lt;/object&gt;&lt;object type=&quot;3&quot; unique_id=&quot;10027&quot;&gt;&lt;property id=&quot;20148&quot; value=&quot;5&quot;/&gt;&lt;property id=&quot;20300&quot; value=&quot;Slide 25&quot;/&gt;&lt;property id=&quot;20307&quot; value=&quot;289&quot;/&gt;&lt;/object&gt;&lt;object type=&quot;3&quot; unique_id=&quot;10028&quot;&gt;&lt;property id=&quot;20148&quot; value=&quot;5&quot;/&gt;&lt;property id=&quot;20300&quot; value=&quot;Slide 26&quot;/&gt;&lt;property id=&quot;20307&quot; value=&quot;286&quot;/&gt;&lt;/object&gt;&lt;object type=&quot;3&quot; unique_id=&quot;10029&quot;&gt;&lt;property id=&quot;20148&quot; value=&quot;5&quot;/&gt;&lt;property id=&quot;20300&quot; value=&quot;Slide 27&quot;/&gt;&lt;property id=&quot;20307&quot; value=&quot;290&quot;/&gt;&lt;/object&gt;&lt;object type=&quot;3&quot; unique_id=&quot;10030&quot;&gt;&lt;property id=&quot;20148&quot; value=&quot;5&quot;/&gt;&lt;property id=&quot;20300&quot; value=&quot;Slide 28&quot;/&gt;&lt;property id=&quot;20307&quot; value=&quot;295&quot;/&gt;&lt;/object&gt;&lt;object type=&quot;3&quot; unique_id=&quot;10031&quot;&gt;&lt;property id=&quot;20148&quot; value=&quot;5&quot;/&gt;&lt;property id=&quot;20300&quot; value=&quot;Slide 29&quot;/&gt;&lt;property id=&quot;20307&quot; value=&quot;294&quot;/&gt;&lt;/object&gt;&lt;object type=&quot;3&quot; unique_id=&quot;10032&quot;&gt;&lt;property id=&quot;20148&quot; value=&quot;5&quot;/&gt;&lt;property id=&quot;20300&quot; value=&quot;Slide 30&quot;/&gt;&lt;property id=&quot;20307&quot; value=&quot;265&quot;/&gt;&lt;/object&gt;&lt;/object&gt;&lt;object type=&quot;8&quot; unique_id=&quot;10064&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670</Words>
  <Application>Microsoft Office PowerPoint</Application>
  <PresentationFormat>Custom</PresentationFormat>
  <Paragraphs>105</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Cambria</vt:lpstr>
      <vt:lpstr>Wingdings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15</cp:revision>
  <dcterms:created xsi:type="dcterms:W3CDTF">2006-08-16T00:00:00Z</dcterms:created>
  <dcterms:modified xsi:type="dcterms:W3CDTF">2024-01-28T15:04:45Z</dcterms:modified>
  <dc:identifier>DAE1BplEZQ0</dc:identifier>
</cp:coreProperties>
</file>