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2.wav" ContentType="audio/x-wav"/>
  <Override PartName="/ppt/media/audio13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16" r:id="rId2"/>
    <p:sldId id="354" r:id="rId3"/>
    <p:sldId id="355" r:id="rId4"/>
    <p:sldId id="356" r:id="rId5"/>
    <p:sldId id="358" r:id="rId6"/>
    <p:sldId id="359" r:id="rId7"/>
    <p:sldId id="357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73" r:id="rId22"/>
    <p:sldId id="374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77" r:id="rId34"/>
    <p:sldId id="378" r:id="rId35"/>
    <p:sldId id="379" r:id="rId36"/>
    <p:sldId id="380" r:id="rId37"/>
    <p:sldId id="38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55" autoAdjust="0"/>
    <p:restoredTop sz="92883" autoAdjust="0"/>
  </p:normalViewPr>
  <p:slideViewPr>
    <p:cSldViewPr>
      <p:cViewPr varScale="1">
        <p:scale>
          <a:sx n="68" d="100"/>
          <a:sy n="68" d="100"/>
        </p:scale>
        <p:origin x="-576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1164C-031D-46BA-8607-A181EA42B373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DAF27-10C4-4D45-A0E9-EAE61691E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66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54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3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66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89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43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46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50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19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9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20.png"/><Relationship Id="rId3" Type="http://schemas.microsoft.com/office/2007/relationships/media" Target="../media/media7.wav"/><Relationship Id="rId7" Type="http://schemas.microsoft.com/office/2007/relationships/media" Target="../media/media4.wav"/><Relationship Id="rId12" Type="http://schemas.openxmlformats.org/officeDocument/2006/relationships/image" Target="../media/image19.png"/><Relationship Id="rId17" Type="http://schemas.openxmlformats.org/officeDocument/2006/relationships/image" Target="../media/image11.png"/><Relationship Id="rId2" Type="http://schemas.openxmlformats.org/officeDocument/2006/relationships/audio" Target="../media/media6.wav"/><Relationship Id="rId16" Type="http://schemas.openxmlformats.org/officeDocument/2006/relationships/image" Target="../media/image23.png"/><Relationship Id="rId1" Type="http://schemas.microsoft.com/office/2007/relationships/media" Target="../media/media6.wav"/><Relationship Id="rId6" Type="http://schemas.openxmlformats.org/officeDocument/2006/relationships/audio" Target="../media/media5.wav"/><Relationship Id="rId11" Type="http://schemas.openxmlformats.org/officeDocument/2006/relationships/slideLayout" Target="../slideLayouts/slideLayout12.xml"/><Relationship Id="rId5" Type="http://schemas.microsoft.com/office/2007/relationships/media" Target="../media/media5.wav"/><Relationship Id="rId15" Type="http://schemas.openxmlformats.org/officeDocument/2006/relationships/image" Target="../media/image22.png"/><Relationship Id="rId10" Type="http://schemas.openxmlformats.org/officeDocument/2006/relationships/audio" Target="../media/media3.wav"/><Relationship Id="rId4" Type="http://schemas.openxmlformats.org/officeDocument/2006/relationships/audio" Target="../media/media7.wav"/><Relationship Id="rId9" Type="http://schemas.microsoft.com/office/2007/relationships/media" Target="../media/media3.wav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7.wav"/><Relationship Id="rId7" Type="http://schemas.microsoft.com/office/2007/relationships/media" Target="../media/media4.wav"/><Relationship Id="rId12" Type="http://schemas.openxmlformats.org/officeDocument/2006/relationships/image" Target="../media/image1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5.wav"/><Relationship Id="rId11" Type="http://schemas.openxmlformats.org/officeDocument/2006/relationships/slideLayout" Target="../slideLayouts/slideLayout12.xml"/><Relationship Id="rId5" Type="http://schemas.microsoft.com/office/2007/relationships/media" Target="../media/media5.wav"/><Relationship Id="rId10" Type="http://schemas.openxmlformats.org/officeDocument/2006/relationships/audio" Target="../media/media3.wav"/><Relationship Id="rId4" Type="http://schemas.openxmlformats.org/officeDocument/2006/relationships/audio" Target="../media/media7.wav"/><Relationship Id="rId9" Type="http://schemas.microsoft.com/office/2007/relationships/media" Target="../media/media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1.wav"/><Relationship Id="rId7" Type="http://schemas.openxmlformats.org/officeDocument/2006/relationships/image" Target="../media/image34.png"/><Relationship Id="rId12" Type="http://schemas.openxmlformats.org/officeDocument/2006/relationships/image" Target="../media/image4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40.png"/><Relationship Id="rId5" Type="http://schemas.openxmlformats.org/officeDocument/2006/relationships/audio" Target="../media/audio13.wav"/><Relationship Id="rId10" Type="http://schemas.openxmlformats.org/officeDocument/2006/relationships/image" Target="../media/image37.png"/><Relationship Id="rId4" Type="http://schemas.openxmlformats.org/officeDocument/2006/relationships/audio" Target="../media/audio12.wav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3" Type="http://schemas.openxmlformats.org/officeDocument/2006/relationships/audio" Target="../media/audio10.wav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37.png"/><Relationship Id="rId5" Type="http://schemas.openxmlformats.org/officeDocument/2006/relationships/audio" Target="../media/audio12.wav"/><Relationship Id="rId15" Type="http://schemas.openxmlformats.org/officeDocument/2006/relationships/image" Target="../media/image28.png"/><Relationship Id="rId10" Type="http://schemas.openxmlformats.org/officeDocument/2006/relationships/image" Target="../media/image36.png"/><Relationship Id="rId4" Type="http://schemas.openxmlformats.org/officeDocument/2006/relationships/audio" Target="../media/audio11.wav"/><Relationship Id="rId9" Type="http://schemas.openxmlformats.org/officeDocument/2006/relationships/image" Target="../media/image35.png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3" Type="http://schemas.openxmlformats.org/officeDocument/2006/relationships/audio" Target="../media/audio10.wav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37.png"/><Relationship Id="rId5" Type="http://schemas.openxmlformats.org/officeDocument/2006/relationships/audio" Target="../media/audio12.wav"/><Relationship Id="rId1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audio" Target="../media/audio11.wav"/><Relationship Id="rId9" Type="http://schemas.openxmlformats.org/officeDocument/2006/relationships/image" Target="../media/image35.pn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3" Type="http://schemas.openxmlformats.org/officeDocument/2006/relationships/audio" Target="../media/audio10.wav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37.png"/><Relationship Id="rId5" Type="http://schemas.openxmlformats.org/officeDocument/2006/relationships/audio" Target="../media/audio12.wav"/><Relationship Id="rId1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audio" Target="../media/audio11.wav"/><Relationship Id="rId9" Type="http://schemas.openxmlformats.org/officeDocument/2006/relationships/image" Target="../media/image35.png"/><Relationship Id="rId1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3" Type="http://schemas.openxmlformats.org/officeDocument/2006/relationships/audio" Target="../media/audio10.wav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37.png"/><Relationship Id="rId5" Type="http://schemas.openxmlformats.org/officeDocument/2006/relationships/audio" Target="../media/audio12.wav"/><Relationship Id="rId15" Type="http://schemas.openxmlformats.org/officeDocument/2006/relationships/image" Target="../media/image44.png"/><Relationship Id="rId10" Type="http://schemas.openxmlformats.org/officeDocument/2006/relationships/image" Target="../media/image36.png"/><Relationship Id="rId4" Type="http://schemas.openxmlformats.org/officeDocument/2006/relationships/audio" Target="../media/audio11.wav"/><Relationship Id="rId9" Type="http://schemas.openxmlformats.org/officeDocument/2006/relationships/image" Target="../media/image35.png"/><Relationship Id="rId1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3" Type="http://schemas.openxmlformats.org/officeDocument/2006/relationships/audio" Target="../media/audio10.wav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37.png"/><Relationship Id="rId5" Type="http://schemas.openxmlformats.org/officeDocument/2006/relationships/audio" Target="../media/audio12.wav"/><Relationship Id="rId10" Type="http://schemas.openxmlformats.org/officeDocument/2006/relationships/image" Target="../media/image36.png"/><Relationship Id="rId4" Type="http://schemas.openxmlformats.org/officeDocument/2006/relationships/audio" Target="../media/audio11.wav"/><Relationship Id="rId9" Type="http://schemas.openxmlformats.org/officeDocument/2006/relationships/image" Target="../media/image35.png"/><Relationship Id="rId1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3" Type="http://schemas.openxmlformats.org/officeDocument/2006/relationships/audio" Target="../media/audio10.wav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37.png"/><Relationship Id="rId5" Type="http://schemas.openxmlformats.org/officeDocument/2006/relationships/audio" Target="../media/audio12.wav"/><Relationship Id="rId10" Type="http://schemas.openxmlformats.org/officeDocument/2006/relationships/image" Target="../media/image36.png"/><Relationship Id="rId4" Type="http://schemas.openxmlformats.org/officeDocument/2006/relationships/audio" Target="../media/audio11.wav"/><Relationship Id="rId9" Type="http://schemas.openxmlformats.org/officeDocument/2006/relationships/image" Target="../media/image35.png"/><Relationship Id="rId1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3" Type="http://schemas.openxmlformats.org/officeDocument/2006/relationships/audio" Target="../media/audio10.wav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37.png"/><Relationship Id="rId5" Type="http://schemas.openxmlformats.org/officeDocument/2006/relationships/audio" Target="../media/audio12.wav"/><Relationship Id="rId10" Type="http://schemas.openxmlformats.org/officeDocument/2006/relationships/image" Target="../media/image36.png"/><Relationship Id="rId4" Type="http://schemas.openxmlformats.org/officeDocument/2006/relationships/audio" Target="../media/audio11.wav"/><Relationship Id="rId9" Type="http://schemas.openxmlformats.org/officeDocument/2006/relationships/image" Target="../media/image35.pn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3" Type="http://schemas.openxmlformats.org/officeDocument/2006/relationships/audio" Target="../media/audio10.wav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37.png"/><Relationship Id="rId5" Type="http://schemas.openxmlformats.org/officeDocument/2006/relationships/audio" Target="../media/audio12.wav"/><Relationship Id="rId10" Type="http://schemas.openxmlformats.org/officeDocument/2006/relationships/image" Target="../media/image36.png"/><Relationship Id="rId4" Type="http://schemas.openxmlformats.org/officeDocument/2006/relationships/audio" Target="../media/audio11.wav"/><Relationship Id="rId9" Type="http://schemas.openxmlformats.org/officeDocument/2006/relationships/image" Target="../media/image35.png"/><Relationship Id="rId1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3" Type="http://schemas.openxmlformats.org/officeDocument/2006/relationships/audio" Target="../media/audio10.wav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37.png"/><Relationship Id="rId5" Type="http://schemas.openxmlformats.org/officeDocument/2006/relationships/audio" Target="../media/audio12.wav"/><Relationship Id="rId10" Type="http://schemas.openxmlformats.org/officeDocument/2006/relationships/image" Target="../media/image36.png"/><Relationship Id="rId4" Type="http://schemas.openxmlformats.org/officeDocument/2006/relationships/audio" Target="../media/audio11.wav"/><Relationship Id="rId9" Type="http://schemas.openxmlformats.org/officeDocument/2006/relationships/image" Target="../media/image35.png"/><Relationship Id="rId1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0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20.png"/><Relationship Id="rId3" Type="http://schemas.microsoft.com/office/2007/relationships/media" Target="../media/media7.wav"/><Relationship Id="rId7" Type="http://schemas.microsoft.com/office/2007/relationships/media" Target="../media/media4.wav"/><Relationship Id="rId12" Type="http://schemas.openxmlformats.org/officeDocument/2006/relationships/image" Target="../media/image19.png"/><Relationship Id="rId17" Type="http://schemas.openxmlformats.org/officeDocument/2006/relationships/image" Target="../media/image11.png"/><Relationship Id="rId2" Type="http://schemas.openxmlformats.org/officeDocument/2006/relationships/audio" Target="../media/media6.wav"/><Relationship Id="rId16" Type="http://schemas.openxmlformats.org/officeDocument/2006/relationships/image" Target="../media/image23.png"/><Relationship Id="rId1" Type="http://schemas.microsoft.com/office/2007/relationships/media" Target="../media/media6.wav"/><Relationship Id="rId6" Type="http://schemas.openxmlformats.org/officeDocument/2006/relationships/audio" Target="../media/media5.wav"/><Relationship Id="rId11" Type="http://schemas.openxmlformats.org/officeDocument/2006/relationships/slideLayout" Target="../slideLayouts/slideLayout12.xml"/><Relationship Id="rId5" Type="http://schemas.microsoft.com/office/2007/relationships/media" Target="../media/media5.wav"/><Relationship Id="rId15" Type="http://schemas.openxmlformats.org/officeDocument/2006/relationships/image" Target="../media/image22.png"/><Relationship Id="rId10" Type="http://schemas.openxmlformats.org/officeDocument/2006/relationships/audio" Target="../media/media3.wav"/><Relationship Id="rId4" Type="http://schemas.openxmlformats.org/officeDocument/2006/relationships/audio" Target="../media/media7.wav"/><Relationship Id="rId9" Type="http://schemas.microsoft.com/office/2007/relationships/media" Target="../media/media3.wav"/><Relationship Id="rId1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0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smtClean="0">
                <a:latin typeface="Berlin Sans FB Demi" panose="020E0802020502020306" pitchFamily="34" charset="0"/>
              </a:rPr>
              <a:t>................................................................................</a:t>
            </a:r>
            <a:endParaRPr lang="en-US" sz="11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332888" y="2091842"/>
            <a:ext cx="858112" cy="803758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12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4387755" y="1668267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Jobs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4534786" y="2837041"/>
            <a:ext cx="44247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1 (1+2+3)</a:t>
            </a:r>
          </a:p>
          <a:p>
            <a:pPr algn="ctr"/>
            <a:endParaRPr lang="en-US" sz="4400" b="1" smtClean="0">
              <a:latin typeface="Berlin Sans FB Demi" panose="020E0802020502020306" pitchFamily="34" charset="0"/>
            </a:endParaRP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31916" r="7137" b="16320"/>
          <a:stretch/>
        </p:blipFill>
        <p:spPr>
          <a:xfrm>
            <a:off x="4332337" y="3730813"/>
            <a:ext cx="4627228" cy="2577190"/>
          </a:xfrm>
          <a:prstGeom prst="cloud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8797787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'"/>
          <p:cNvSpPr txBox="1"/>
          <p:nvPr/>
        </p:nvSpPr>
        <p:spPr>
          <a:xfrm>
            <a:off x="6922331" y="2209800"/>
            <a:ext cx="2820004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doctor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Bùi Liễu"/>
          <p:cNvSpPr txBox="1"/>
          <p:nvPr/>
        </p:nvSpPr>
        <p:spPr>
          <a:xfrm>
            <a:off x="7432083" y="3283584"/>
            <a:ext cx="206060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>
                <a:solidFill>
                  <a:schemeClr val="tx1"/>
                </a:solidFill>
              </a:rPr>
              <a:t>ˈdɒktə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>
              <a:solidFill>
                <a:schemeClr val="tx1"/>
              </a:solidFill>
            </a:endParaRPr>
          </a:p>
        </p:txBody>
      </p:sp>
      <p:sp>
        <p:nvSpPr>
          <p:cNvPr id="5" name="Bùi Liễu"/>
          <p:cNvSpPr txBox="1"/>
          <p:nvPr/>
        </p:nvSpPr>
        <p:spPr>
          <a:xfrm>
            <a:off x="7624449" y="3917622"/>
            <a:ext cx="141577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bác sĩ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930" y="1820127"/>
            <a:ext cx="3962400" cy="3962400"/>
          </a:xfrm>
          <a:prstGeom prst="rect">
            <a:avLst/>
          </a:prstGeom>
        </p:spPr>
      </p:pic>
      <p:pic>
        <p:nvPicPr>
          <p:cNvPr id="7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935728"/>
            <a:ext cx="457200" cy="36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4631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/>
          <p:nvPr/>
        </p:nvSpPr>
        <p:spPr>
          <a:xfrm>
            <a:off x="7086601" y="2442725"/>
            <a:ext cx="2537875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>
                <a:solidFill>
                  <a:srgbClr val="C00000"/>
                </a:solidFill>
              </a:rPr>
              <a:t>d</a:t>
            </a:r>
            <a:r>
              <a:rPr lang="en-US" sz="6600" smtClean="0">
                <a:solidFill>
                  <a:srgbClr val="C00000"/>
                </a:solidFill>
              </a:rPr>
              <a:t>river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" name="Bùi Liễu"/>
          <p:cNvSpPr txBox="1"/>
          <p:nvPr/>
        </p:nvSpPr>
        <p:spPr>
          <a:xfrm>
            <a:off x="7348800" y="3453630"/>
            <a:ext cx="191430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>
                <a:solidFill>
                  <a:schemeClr val="tx1"/>
                </a:solidFill>
              </a:rPr>
              <a:t>ˈdraɪvə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>
              <a:solidFill>
                <a:schemeClr val="tx1"/>
              </a:solidFill>
            </a:endParaRPr>
          </a:p>
        </p:txBody>
      </p:sp>
      <p:sp>
        <p:nvSpPr>
          <p:cNvPr id="4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Bùi Liễu"/>
          <p:cNvSpPr txBox="1"/>
          <p:nvPr/>
        </p:nvSpPr>
        <p:spPr>
          <a:xfrm>
            <a:off x="6905576" y="4099961"/>
            <a:ext cx="280076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tài xế (lái xe)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64" y="1731747"/>
            <a:ext cx="3637948" cy="3637948"/>
          </a:xfrm>
          <a:prstGeom prst="rect">
            <a:avLst/>
          </a:prstGeom>
        </p:spPr>
      </p:pic>
      <p:pic>
        <p:nvPicPr>
          <p:cNvPr id="7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813556"/>
            <a:ext cx="609600" cy="4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2793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Bùi Liễu"/>
          <p:cNvSpPr txBox="1"/>
          <p:nvPr/>
        </p:nvSpPr>
        <p:spPr>
          <a:xfrm>
            <a:off x="6828172" y="2590800"/>
            <a:ext cx="3198311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teacher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4" name="Bùi Liễu"/>
          <p:cNvSpPr txBox="1"/>
          <p:nvPr/>
        </p:nvSpPr>
        <p:spPr>
          <a:xfrm>
            <a:off x="7497353" y="3601705"/>
            <a:ext cx="185994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>
                <a:solidFill>
                  <a:schemeClr val="tx1"/>
                </a:solidFill>
              </a:rPr>
              <a:t>ˈtiːʧə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>
              <a:solidFill>
                <a:schemeClr val="tx1"/>
              </a:solidFill>
            </a:endParaRPr>
          </a:p>
        </p:txBody>
      </p:sp>
      <p:sp>
        <p:nvSpPr>
          <p:cNvPr id="5" name="Bùi Liễu"/>
          <p:cNvSpPr txBox="1"/>
          <p:nvPr/>
        </p:nvSpPr>
        <p:spPr>
          <a:xfrm>
            <a:off x="7362087" y="4248036"/>
            <a:ext cx="203132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giáo viên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72" y="2296118"/>
            <a:ext cx="3257504" cy="3257504"/>
          </a:xfrm>
          <a:prstGeom prst="rect">
            <a:avLst/>
          </a:prstGeom>
        </p:spPr>
      </p:pic>
      <p:pic>
        <p:nvPicPr>
          <p:cNvPr id="7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901564"/>
            <a:ext cx="466234" cy="37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5245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/>
          <p:nvPr/>
        </p:nvSpPr>
        <p:spPr>
          <a:xfrm>
            <a:off x="10517735" y="5105400"/>
            <a:ext cx="18473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endParaRPr lang="en-US" sz="2800" b="0" dirty="0">
              <a:solidFill>
                <a:srgbClr val="C00000"/>
              </a:solidFill>
            </a:endParaRPr>
          </a:p>
        </p:txBody>
      </p:sp>
      <p:sp>
        <p:nvSpPr>
          <p:cNvPr id="3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Bùi Liễu"/>
          <p:cNvSpPr txBox="1"/>
          <p:nvPr/>
        </p:nvSpPr>
        <p:spPr>
          <a:xfrm>
            <a:off x="6946793" y="2622261"/>
            <a:ext cx="2961067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worker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5" name="Bùi Liễu"/>
          <p:cNvSpPr txBox="1"/>
          <p:nvPr/>
        </p:nvSpPr>
        <p:spPr>
          <a:xfrm>
            <a:off x="7423262" y="3612215"/>
            <a:ext cx="185994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>
                <a:solidFill>
                  <a:schemeClr val="tx1"/>
                </a:solidFill>
              </a:rPr>
              <a:t>ˈwɜːkə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>
              <a:solidFill>
                <a:schemeClr val="tx1"/>
              </a:solidFill>
            </a:endParaRPr>
          </a:p>
        </p:txBody>
      </p:sp>
      <p:sp>
        <p:nvSpPr>
          <p:cNvPr id="6" name="Bùi Liễu"/>
          <p:cNvSpPr txBox="1"/>
          <p:nvPr/>
        </p:nvSpPr>
        <p:spPr>
          <a:xfrm>
            <a:off x="7208197" y="4248036"/>
            <a:ext cx="233910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công nhân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014210"/>
            <a:ext cx="3760331" cy="3352800"/>
          </a:xfrm>
          <a:prstGeom prst="rect">
            <a:avLst/>
          </a:prstGeom>
        </p:spPr>
      </p:pic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226" y="5908806"/>
            <a:ext cx="609600" cy="4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3830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1600200" y="3810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4654980" y="1361188"/>
            <a:ext cx="2957633" cy="2377724"/>
            <a:chOff x="1925737" y="1303584"/>
            <a:chExt cx="3816682" cy="2377724"/>
          </a:xfrm>
        </p:grpSpPr>
        <p:sp>
          <p:nvSpPr>
            <p:cNvPr id="4" name="Bùi Liễu"/>
            <p:cNvSpPr txBox="1"/>
            <p:nvPr/>
          </p:nvSpPr>
          <p:spPr>
            <a:xfrm>
              <a:off x="2865110" y="2946495"/>
              <a:ext cx="2091766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doctor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8425745" y="1335751"/>
            <a:ext cx="2856690" cy="2377724"/>
            <a:chOff x="6392042" y="1289109"/>
            <a:chExt cx="3816682" cy="2377724"/>
          </a:xfrm>
        </p:grpSpPr>
        <p:sp>
          <p:nvSpPr>
            <p:cNvPr id="7" name="Bùi Liễu"/>
            <p:cNvSpPr txBox="1"/>
            <p:nvPr/>
          </p:nvSpPr>
          <p:spPr>
            <a:xfrm>
              <a:off x="7653275" y="2982364"/>
              <a:ext cx="1960077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driver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8" name="Flowchart: Alternate Process 7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Bùi Liễu 0968142780"/>
          <p:cNvGrpSpPr/>
          <p:nvPr/>
        </p:nvGrpSpPr>
        <p:grpSpPr>
          <a:xfrm>
            <a:off x="2614212" y="4025867"/>
            <a:ext cx="2957633" cy="2832133"/>
            <a:chOff x="1925737" y="4040342"/>
            <a:chExt cx="3816682" cy="2832133"/>
          </a:xfrm>
        </p:grpSpPr>
        <p:sp>
          <p:nvSpPr>
            <p:cNvPr id="10" name="Bùi Liễu"/>
            <p:cNvSpPr txBox="1"/>
            <p:nvPr/>
          </p:nvSpPr>
          <p:spPr>
            <a:xfrm>
              <a:off x="2794667" y="5733702"/>
              <a:ext cx="2356547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teacher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Bùi Liễu 0968142780"/>
          <p:cNvGrpSpPr/>
          <p:nvPr/>
        </p:nvGrpSpPr>
        <p:grpSpPr>
          <a:xfrm>
            <a:off x="6612549" y="4025867"/>
            <a:ext cx="2856691" cy="2377724"/>
            <a:chOff x="6392042" y="4025867"/>
            <a:chExt cx="3816682" cy="2377724"/>
          </a:xfrm>
        </p:grpSpPr>
        <p:sp>
          <p:nvSpPr>
            <p:cNvPr id="13" name="Bùi Liễu"/>
            <p:cNvSpPr txBox="1"/>
            <p:nvPr/>
          </p:nvSpPr>
          <p:spPr>
            <a:xfrm>
              <a:off x="7346030" y="5733184"/>
              <a:ext cx="2268482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worker</a:t>
              </a:r>
            </a:p>
          </p:txBody>
        </p:sp>
        <p:sp>
          <p:nvSpPr>
            <p:cNvPr id="14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0031" y="1537017"/>
            <a:ext cx="1526733" cy="1467082"/>
          </a:xfrm>
          <a:prstGeom prst="rect">
            <a:avLst/>
          </a:prstGeom>
        </p:spPr>
      </p:pic>
      <p:pic>
        <p:nvPicPr>
          <p:cNvPr id="16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2762" y="4288793"/>
            <a:ext cx="1665435" cy="1444391"/>
          </a:xfrm>
          <a:prstGeom prst="rect">
            <a:avLst/>
          </a:prstGeom>
        </p:spPr>
      </p:pic>
      <p:pic>
        <p:nvPicPr>
          <p:cNvPr id="17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6152" y="1514995"/>
            <a:ext cx="1551847" cy="1475873"/>
          </a:xfrm>
          <a:prstGeom prst="rect">
            <a:avLst/>
          </a:prstGeom>
        </p:spPr>
      </p:pic>
      <p:grpSp>
        <p:nvGrpSpPr>
          <p:cNvPr id="18" name="Bùi Liễu"/>
          <p:cNvGrpSpPr/>
          <p:nvPr/>
        </p:nvGrpSpPr>
        <p:grpSpPr>
          <a:xfrm>
            <a:off x="884215" y="1272091"/>
            <a:ext cx="2957633" cy="2377724"/>
            <a:chOff x="1925737" y="1303584"/>
            <a:chExt cx="3816682" cy="2377724"/>
          </a:xfrm>
        </p:grpSpPr>
        <p:sp>
          <p:nvSpPr>
            <p:cNvPr id="19" name="Bùi Liễu"/>
            <p:cNvSpPr txBox="1"/>
            <p:nvPr/>
          </p:nvSpPr>
          <p:spPr>
            <a:xfrm>
              <a:off x="3335803" y="2993922"/>
              <a:ext cx="1131936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job</a:t>
              </a:r>
            </a:p>
          </p:txBody>
        </p:sp>
        <p:sp>
          <p:nvSpPr>
            <p:cNvPr id="20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Bùi Liễu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1" t="26668" b="20789"/>
          <a:stretch/>
        </p:blipFill>
        <p:spPr>
          <a:xfrm flipH="1">
            <a:off x="1138229" y="1445493"/>
            <a:ext cx="2531085" cy="1658151"/>
          </a:xfrm>
          <a:prstGeom prst="rect">
            <a:avLst/>
          </a:prstGeom>
        </p:spPr>
      </p:pic>
      <p:pic>
        <p:nvPicPr>
          <p:cNvPr id="22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6584" y="4277934"/>
            <a:ext cx="1487567" cy="1455249"/>
          </a:xfrm>
          <a:prstGeom prst="rect">
            <a:avLst/>
          </a:prstGeom>
        </p:spPr>
      </p:pic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01" y="6029834"/>
            <a:ext cx="466234" cy="373757"/>
          </a:xfrm>
          <a:prstGeom prst="rect">
            <a:avLst/>
          </a:prstGeom>
        </p:spPr>
      </p:pic>
      <p:pic>
        <p:nvPicPr>
          <p:cNvPr id="24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390" y="6029834"/>
            <a:ext cx="515880" cy="413556"/>
          </a:xfrm>
          <a:prstGeom prst="rect">
            <a:avLst/>
          </a:prstGeom>
        </p:spPr>
      </p:pic>
      <p:pic>
        <p:nvPicPr>
          <p:cNvPr id="25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396" y="3277046"/>
            <a:ext cx="524714" cy="420638"/>
          </a:xfrm>
          <a:prstGeom prst="rect">
            <a:avLst/>
          </a:prstGeom>
        </p:spPr>
      </p:pic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40" y="3352171"/>
            <a:ext cx="457200" cy="366515"/>
          </a:xfrm>
          <a:prstGeom prst="rect">
            <a:avLst/>
          </a:prstGeom>
        </p:spPr>
      </p:pic>
      <p:pic>
        <p:nvPicPr>
          <p:cNvPr id="27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78" y="3277046"/>
            <a:ext cx="517790" cy="41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1531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9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 noChangeArrowheads="1"/>
          </p:cNvSpPr>
          <p:nvPr/>
        </p:nvSpPr>
        <p:spPr bwMode="auto">
          <a:xfrm>
            <a:off x="2599109" y="4317535"/>
            <a:ext cx="83744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200" b="1" smtClean="0">
                <a:solidFill>
                  <a:srgbClr val="FF0000"/>
                </a:solidFill>
              </a:rPr>
              <a:t>worker</a:t>
            </a:r>
            <a:r>
              <a:rPr lang="en-US" altLang="en-US" sz="3200" b="1" smtClean="0"/>
              <a:t>          </a:t>
            </a:r>
            <a:r>
              <a:rPr lang="en-US" sz="3200" smtClean="0"/>
              <a:t>/</a:t>
            </a:r>
            <a:r>
              <a:rPr lang="vi-VN" sz="3200"/>
              <a:t>ˈwɜːkə</a:t>
            </a:r>
            <a:r>
              <a:rPr lang="en-US" sz="3200" smtClean="0"/>
              <a:t>/       công nhân</a:t>
            </a:r>
            <a:endParaRPr lang="en-US" sz="3200"/>
          </a:p>
        </p:txBody>
      </p:sp>
      <p:sp>
        <p:nvSpPr>
          <p:cNvPr id="3" name="Bùi Liễu 0968142780"/>
          <p:cNvSpPr/>
          <p:nvPr/>
        </p:nvSpPr>
        <p:spPr>
          <a:xfrm>
            <a:off x="5748531" y="2102245"/>
            <a:ext cx="6504429" cy="30469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itchFamily="34" charset="0"/>
                <a:cs typeface="Arial" panose="020B0604020202020204" pitchFamily="34" charset="0"/>
              </a:rPr>
              <a:t/>
            </a:r>
            <a:br>
              <a:rPr lang="en-US" sz="3200">
                <a:latin typeface="Arial" pitchFamily="34" charset="0"/>
                <a:cs typeface="Arial" panose="020B0604020202020204" pitchFamily="34" charset="0"/>
              </a:rPr>
            </a:br>
            <a:r>
              <a:rPr lang="en-US" sz="3200">
                <a:latin typeface="Arial" pitchFamily="34" charset="0"/>
                <a:cs typeface="Arial" panose="020B0604020202020204" pitchFamily="34" charset="0"/>
              </a:rPr>
              <a:t/>
            </a:r>
            <a:br>
              <a:rPr lang="en-US" sz="3200">
                <a:latin typeface="Arial" pitchFamily="34" charset="0"/>
                <a:cs typeface="Arial" panose="020B0604020202020204" pitchFamily="34" charset="0"/>
              </a:rPr>
            </a:br>
            <a:r>
              <a:rPr lang="en-US" sz="3200">
                <a:latin typeface="Arial" pitchFamily="34" charset="0"/>
                <a:cs typeface="Arial" panose="020B0604020202020204" pitchFamily="34" charset="0"/>
              </a:rPr>
              <a:t/>
            </a:r>
            <a:br>
              <a:rPr lang="en-US" sz="3200">
                <a:latin typeface="Arial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990600" y="353891"/>
            <a:ext cx="2363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2605641" y="1703980"/>
            <a:ext cx="67139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job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/</a:t>
            </a:r>
            <a:r>
              <a:rPr lang="vi-VN" sz="3200"/>
              <a:t>ʤɒb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/          công việc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2596932" y="3052154"/>
            <a:ext cx="8587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driver</a:t>
            </a:r>
            <a:r>
              <a:rPr lang="en-US" altLang="en-US" sz="3200" b="1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200"/>
              <a:t>ˈdraɪvə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/     tài xế (lái xe)</a:t>
            </a:r>
            <a:endParaRPr lang="en-US" alt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2605641" y="2431487"/>
            <a:ext cx="9022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doctor</a:t>
            </a:r>
            <a:r>
              <a:rPr lang="en-US" altLang="en-US" sz="3200" b="1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200"/>
              <a:t>ˈdɒktə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/       bác sĩ</a:t>
            </a:r>
            <a:endParaRPr lang="en-US" alt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2596932" y="3709331"/>
            <a:ext cx="8103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teacher</a:t>
            </a:r>
            <a:r>
              <a:rPr lang="en-US" altLang="en-US" sz="3200" b="1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200"/>
              <a:t>ˈtiːʧə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/         giáo viên </a:t>
            </a:r>
            <a:endParaRPr lang="en-US" alt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780" y="4760302"/>
            <a:ext cx="466234" cy="373757"/>
          </a:xfrm>
          <a:prstGeom prst="rect">
            <a:avLst/>
          </a:prstGeom>
        </p:spPr>
      </p:pic>
      <p:pic>
        <p:nvPicPr>
          <p:cNvPr id="10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374" y="5692130"/>
            <a:ext cx="515880" cy="413556"/>
          </a:xfrm>
          <a:prstGeom prst="rect">
            <a:avLst/>
          </a:prstGeom>
        </p:spPr>
      </p:pic>
      <p:pic>
        <p:nvPicPr>
          <p:cNvPr id="11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541" y="3686869"/>
            <a:ext cx="524713" cy="420637"/>
          </a:xfrm>
          <a:prstGeom prst="rect">
            <a:avLst/>
          </a:prstGeom>
        </p:spPr>
      </p:pic>
      <p:pic>
        <p:nvPicPr>
          <p:cNvPr id="12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541" y="2685639"/>
            <a:ext cx="457200" cy="366515"/>
          </a:xfrm>
          <a:prstGeom prst="rect">
            <a:avLst/>
          </a:prstGeom>
        </p:spPr>
      </p:pic>
      <p:pic>
        <p:nvPicPr>
          <p:cNvPr id="13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951" y="1687158"/>
            <a:ext cx="517790" cy="41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2270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43576" y="4038600"/>
            <a:ext cx="1573411" cy="1450317"/>
            <a:chOff x="1098174" y="1612922"/>
            <a:chExt cx="4529894" cy="4159875"/>
          </a:xfrm>
        </p:grpSpPr>
        <p:sp>
          <p:nvSpPr>
            <p:cNvPr id="3" name="Rectangle 2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795" y="1946649"/>
              <a:ext cx="3725033" cy="344117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Flowchart: Alternate Process 4"/>
          <p:cNvSpPr/>
          <p:nvPr/>
        </p:nvSpPr>
        <p:spPr>
          <a:xfrm>
            <a:off x="5103317" y="1986219"/>
            <a:ext cx="1951806" cy="563282"/>
          </a:xfrm>
          <a:prstGeom prst="flowChartAlternateProcess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doctor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5074882" y="3759827"/>
            <a:ext cx="1966037" cy="563282"/>
          </a:xfrm>
          <a:prstGeom prst="flowChartAlternateProcess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worker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5079502" y="4725226"/>
            <a:ext cx="1966037" cy="563282"/>
          </a:xfrm>
          <a:prstGeom prst="flowChartAlternateProcess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driver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5103317" y="2913631"/>
            <a:ext cx="1966037" cy="563282"/>
          </a:xfrm>
          <a:prstGeom prst="flowChartAlternateProcess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teacher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>
            <a:endCxn id="8" idx="1"/>
          </p:cNvCxnSpPr>
          <p:nvPr/>
        </p:nvCxnSpPr>
        <p:spPr>
          <a:xfrm>
            <a:off x="3436918" y="2666865"/>
            <a:ext cx="1666399" cy="5284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8890936" y="4020733"/>
            <a:ext cx="1669105" cy="1468184"/>
            <a:chOff x="1098174" y="1612922"/>
            <a:chExt cx="4529894" cy="4159875"/>
          </a:xfrm>
        </p:grpSpPr>
        <p:sp>
          <p:nvSpPr>
            <p:cNvPr id="11" name="Rectangle 10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323" y="1941517"/>
              <a:ext cx="3839594" cy="345098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7-Point Star 12"/>
          <p:cNvSpPr/>
          <p:nvPr/>
        </p:nvSpPr>
        <p:spPr>
          <a:xfrm>
            <a:off x="8608855" y="3717445"/>
            <a:ext cx="530785" cy="530785"/>
          </a:xfrm>
          <a:prstGeom prst="star7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874248" y="1931432"/>
            <a:ext cx="1673383" cy="1536695"/>
            <a:chOff x="1098174" y="1349063"/>
            <a:chExt cx="4529894" cy="4159875"/>
          </a:xfrm>
        </p:grpSpPr>
        <p:sp>
          <p:nvSpPr>
            <p:cNvPr id="15" name="Rectangle 14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87614" y="1589359"/>
              <a:ext cx="3829779" cy="3599999"/>
              <a:chOff x="2112111" y="2124211"/>
              <a:chExt cx="2652249" cy="249311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2111" y="2124211"/>
                <a:ext cx="2652249" cy="249311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" name="Oval 17"/>
              <p:cNvSpPr/>
              <p:nvPr/>
            </p:nvSpPr>
            <p:spPr>
              <a:xfrm>
                <a:off x="3951936" y="3179108"/>
                <a:ext cx="296214" cy="7239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9" name="7-Point Star 18"/>
          <p:cNvSpPr/>
          <p:nvPr/>
        </p:nvSpPr>
        <p:spPr>
          <a:xfrm>
            <a:off x="1494604" y="3755340"/>
            <a:ext cx="530785" cy="530785"/>
          </a:xfrm>
          <a:prstGeom prst="star7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0" name="7-Point Star 19"/>
          <p:cNvSpPr/>
          <p:nvPr/>
        </p:nvSpPr>
        <p:spPr>
          <a:xfrm>
            <a:off x="8559759" y="1666039"/>
            <a:ext cx="530785" cy="530785"/>
          </a:xfrm>
          <a:prstGeom prst="star7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29096" y="1931433"/>
            <a:ext cx="1634738" cy="1530826"/>
            <a:chOff x="1098174" y="1349063"/>
            <a:chExt cx="4529894" cy="4159875"/>
          </a:xfrm>
        </p:grpSpPr>
        <p:sp>
          <p:nvSpPr>
            <p:cNvPr id="22" name="Rectangle 21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516" y="1722473"/>
              <a:ext cx="3685104" cy="361380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4" name="7-Point Star 23"/>
          <p:cNvSpPr/>
          <p:nvPr/>
        </p:nvSpPr>
        <p:spPr>
          <a:xfrm>
            <a:off x="1404726" y="1727923"/>
            <a:ext cx="530785" cy="530785"/>
          </a:xfrm>
          <a:prstGeom prst="star7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5257800" y="609600"/>
            <a:ext cx="160020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chemeClr val="bg1"/>
                </a:solidFill>
              </a:rPr>
              <a:t>Match</a:t>
            </a:r>
          </a:p>
        </p:txBody>
      </p:sp>
      <p:cxnSp>
        <p:nvCxnSpPr>
          <p:cNvPr id="26" name="Straight Arrow Connector 25"/>
          <p:cNvCxnSpPr>
            <a:endCxn id="6" idx="1"/>
          </p:cNvCxnSpPr>
          <p:nvPr/>
        </p:nvCxnSpPr>
        <p:spPr>
          <a:xfrm flipV="1">
            <a:off x="3380335" y="4041468"/>
            <a:ext cx="1694547" cy="9653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5" idx="1"/>
            <a:endCxn id="7" idx="3"/>
          </p:cNvCxnSpPr>
          <p:nvPr/>
        </p:nvCxnSpPr>
        <p:spPr>
          <a:xfrm flipH="1">
            <a:off x="7045539" y="2699780"/>
            <a:ext cx="1828709" cy="23070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1"/>
            <a:endCxn id="5" idx="3"/>
          </p:cNvCxnSpPr>
          <p:nvPr/>
        </p:nvCxnSpPr>
        <p:spPr>
          <a:xfrm flipH="1" flipV="1">
            <a:off x="7055123" y="2267860"/>
            <a:ext cx="1835813" cy="24869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97546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57600" y="25146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1798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5400" y="1780882"/>
            <a:ext cx="9982200" cy="15273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What’s her job?( cô ấy làm nghề gì?)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She’s a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936305"/>
            <a:ext cx="685315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về công việc của ai đó.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2971800" y="5664828"/>
            <a:ext cx="2366289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295400" y="4111432"/>
            <a:ext cx="9982200" cy="15273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What’s his job?( anh ấy làm nghề gì?)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e’s a _______.</a:t>
            </a:r>
          </a:p>
        </p:txBody>
      </p:sp>
    </p:spTree>
    <p:extLst>
      <p:ext uri="{BB962C8B-B14F-4D97-AF65-F5344CB8AC3E}">
        <p14:creationId xmlns:p14="http://schemas.microsoft.com/office/powerpoint/2010/main" val="293089569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428206" y="288454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4800600" y="1219200"/>
            <a:ext cx="6725194" cy="5105400"/>
            <a:chOff x="4724400" y="1013266"/>
            <a:chExt cx="6725194" cy="5105400"/>
          </a:xfrm>
        </p:grpSpPr>
        <p:sp>
          <p:nvSpPr>
            <p:cNvPr id="4" name="Bùi Liễu"/>
            <p:cNvSpPr/>
            <p:nvPr/>
          </p:nvSpPr>
          <p:spPr>
            <a:xfrm>
              <a:off x="4724400" y="1013266"/>
              <a:ext cx="6725194" cy="5105400"/>
            </a:xfrm>
            <a:prstGeom prst="roundRect">
              <a:avLst/>
            </a:prstGeom>
            <a:solidFill>
              <a:srgbClr val="FFCC66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5" name="Bùi Liễu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0055" y="3712979"/>
              <a:ext cx="2586621" cy="2168685"/>
            </a:xfrm>
            <a:prstGeom prst="roundRect">
              <a:avLst/>
            </a:prstGeom>
          </p:spPr>
        </p:pic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984" y="1283439"/>
              <a:ext cx="2457215" cy="2164026"/>
            </a:xfrm>
            <a:prstGeom prst="roundRect">
              <a:avLst/>
            </a:prstGeom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9215" y="1278780"/>
              <a:ext cx="2514087" cy="2168685"/>
            </a:xfrm>
            <a:prstGeom prst="roundRect">
              <a:avLst/>
            </a:prstGeom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9801" y="3639620"/>
              <a:ext cx="2486398" cy="2222393"/>
            </a:xfrm>
            <a:prstGeom prst="roundRect">
              <a:avLst/>
            </a:prstGeom>
          </p:spPr>
        </p:pic>
        <p:sp>
          <p:nvSpPr>
            <p:cNvPr id="9" name="Bùi Liễu"/>
            <p:cNvSpPr/>
            <p:nvPr/>
          </p:nvSpPr>
          <p:spPr>
            <a:xfrm>
              <a:off x="5037061" y="1119285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</a:rPr>
                <a:t>a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0" name="Bùi Liễu"/>
            <p:cNvSpPr/>
            <p:nvPr/>
          </p:nvSpPr>
          <p:spPr>
            <a:xfrm>
              <a:off x="8350055" y="1119285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</a:rPr>
                <a:t>b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5037061" y="3576883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</a:rPr>
                <a:t>c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8389215" y="3698723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</a:rPr>
                <a:t>d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3" name="Flowchart: Alternate Process 12"/>
            <p:cNvSpPr/>
            <p:nvPr/>
          </p:nvSpPr>
          <p:spPr>
            <a:xfrm>
              <a:off x="5628139" y="3139508"/>
              <a:ext cx="1649722" cy="323639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</a:rPr>
                <a:t>a doctor</a:t>
              </a:r>
              <a:endParaRPr lang="vi-VN" sz="3200">
                <a:solidFill>
                  <a:schemeClr val="tx1"/>
                </a:solidFill>
              </a:endParaRPr>
            </a:p>
          </p:txBody>
        </p:sp>
        <p:sp>
          <p:nvSpPr>
            <p:cNvPr id="14" name="Flowchart: Alternate Process 13"/>
            <p:cNvSpPr/>
            <p:nvPr/>
          </p:nvSpPr>
          <p:spPr>
            <a:xfrm>
              <a:off x="8971100" y="3183811"/>
              <a:ext cx="1621931" cy="323640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</a:rPr>
                <a:t>a driver</a:t>
              </a:r>
              <a:endParaRPr lang="vi-VN" sz="3200">
                <a:solidFill>
                  <a:schemeClr val="tx1"/>
                </a:solidFill>
              </a:endParaRPr>
            </a:p>
          </p:txBody>
        </p:sp>
        <p:sp>
          <p:nvSpPr>
            <p:cNvPr id="15" name="Flowchart: Alternate Process 14"/>
            <p:cNvSpPr/>
            <p:nvPr/>
          </p:nvSpPr>
          <p:spPr>
            <a:xfrm>
              <a:off x="5528332" y="5535007"/>
              <a:ext cx="1849335" cy="389743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</a:rPr>
                <a:t>a teacher</a:t>
              </a:r>
              <a:endParaRPr lang="vi-VN" sz="3200">
                <a:solidFill>
                  <a:schemeClr val="tx1"/>
                </a:solidFill>
              </a:endParaRPr>
            </a:p>
          </p:txBody>
        </p:sp>
        <p:sp>
          <p:nvSpPr>
            <p:cNvPr id="16" name="Flowchart: Alternate Process 15"/>
            <p:cNvSpPr/>
            <p:nvPr/>
          </p:nvSpPr>
          <p:spPr>
            <a:xfrm>
              <a:off x="8971100" y="5558665"/>
              <a:ext cx="1779802" cy="368138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smtClean="0">
                  <a:solidFill>
                    <a:schemeClr val="tx1"/>
                  </a:solidFill>
                </a:rPr>
                <a:t>a worker</a:t>
              </a:r>
              <a:endParaRPr lang="vi-VN" sz="3200">
                <a:solidFill>
                  <a:schemeClr val="tx1"/>
                </a:solidFill>
              </a:endParaRPr>
            </a:p>
          </p:txBody>
        </p:sp>
      </p:grpSp>
      <p:sp>
        <p:nvSpPr>
          <p:cNvPr id="17" name="Bùi Liễu"/>
          <p:cNvSpPr/>
          <p:nvPr/>
        </p:nvSpPr>
        <p:spPr>
          <a:xfrm>
            <a:off x="403507" y="1752600"/>
            <a:ext cx="4359088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 his / her job?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455060" y="3211878"/>
            <a:ext cx="3928436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She’s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3225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281458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524000" y="437741"/>
            <a:ext cx="558135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1861" y="971634"/>
            <a:ext cx="11099769" cy="5499136"/>
            <a:chOff x="431861" y="971634"/>
            <a:chExt cx="11099769" cy="54991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4263" y="971634"/>
              <a:ext cx="7421912" cy="5499136"/>
            </a:xfrm>
            <a:prstGeom prst="rect">
              <a:avLst/>
            </a:prstGeom>
          </p:spPr>
        </p:pic>
        <p:sp>
          <p:nvSpPr>
            <p:cNvPr id="5" name="Bùi Liễu"/>
            <p:cNvSpPr/>
            <p:nvPr/>
          </p:nvSpPr>
          <p:spPr>
            <a:xfrm>
              <a:off x="431861" y="1752600"/>
              <a:ext cx="3265466" cy="762000"/>
            </a:xfrm>
            <a:prstGeom prst="wedgeRoundRectCallout">
              <a:avLst>
                <a:gd name="adj1" fmla="val 31028"/>
                <a:gd name="adj2" fmla="val 141298"/>
                <a:gd name="adj3" fmla="val 16667"/>
              </a:avLst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What’s his / her job?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</a:t>
              </a:r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6" name="Bùi Liễu"/>
            <p:cNvSpPr/>
            <p:nvPr/>
          </p:nvSpPr>
          <p:spPr>
            <a:xfrm>
              <a:off x="8077200" y="1006098"/>
              <a:ext cx="3454430" cy="762000"/>
            </a:xfrm>
            <a:prstGeom prst="wedgeRoundRectCallout">
              <a:avLst>
                <a:gd name="adj1" fmla="val -12506"/>
                <a:gd name="adj2" fmla="val 175875"/>
                <a:gd name="adj3" fmla="val 16667"/>
              </a:avLst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He’s </a:t>
              </a: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/ She’s </a:t>
              </a:r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_____.</a:t>
              </a:r>
              <a:endParaRPr lang="en-US" sz="28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endParaRPr lang="vi-VN" sz="28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184400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500819" y="2993069"/>
            <a:ext cx="2296838" cy="3152245"/>
            <a:chOff x="1797983" y="2928034"/>
            <a:chExt cx="2450167" cy="3362678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261" y="3858997"/>
            <a:ext cx="1842738" cy="276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6" y="3007730"/>
            <a:ext cx="2288468" cy="3127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-4677" b="50993"/>
          <a:stretch/>
        </p:blipFill>
        <p:spPr>
          <a:xfrm>
            <a:off x="1984521" y="531708"/>
            <a:ext cx="8222959" cy="3465677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3717" y="5436871"/>
            <a:ext cx="173141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9527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pic>
        <p:nvPicPr>
          <p:cNvPr id="14" name="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20" y="538943"/>
            <a:ext cx="2382880" cy="21863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9520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525917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47764"/>
            <a:ext cx="2586621" cy="216868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1190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646" y="489578"/>
            <a:ext cx="2514087" cy="231022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1871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980" y="546890"/>
            <a:ext cx="2457215" cy="21704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384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" y="-9442"/>
            <a:ext cx="12268728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4" y="482766"/>
            <a:ext cx="5467694" cy="294686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his ______?</a:t>
            </a:r>
          </a:p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a worker.</a:t>
            </a:r>
          </a:p>
          <a:p>
            <a:pPr algn="ctr"/>
            <a:endParaRPr lang="en-US" sz="36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448894" y="2027695"/>
            <a:ext cx="27432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448894" y="716497"/>
            <a:ext cx="27432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703056"/>
            <a:ext cx="2065661" cy="168965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3967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363987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______ job?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a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doctor.</a:t>
            </a:r>
          </a:p>
          <a:p>
            <a:pPr algn="ctr"/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543800" y="1775608"/>
            <a:ext cx="22098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543800" y="464410"/>
            <a:ext cx="22098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0429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4525787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_____ job?</a:t>
            </a:r>
          </a:p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is doctor</a:t>
            </a:r>
          </a:p>
          <a:p>
            <a:pPr algn="ctr"/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605510" y="503955"/>
            <a:ext cx="24384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605510" y="1796648"/>
            <a:ext cx="24384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0569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3839987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his job?</a:t>
            </a:r>
          </a:p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a driver.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15000" y="1793965"/>
            <a:ext cx="5250452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715000" y="482767"/>
            <a:ext cx="5250452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8060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290563" y="480687"/>
            <a:ext cx="34290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9475806" y="5794128"/>
            <a:ext cx="552062" cy="335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Ư</a:t>
            </a:r>
            <a:endParaRPr lang="vi-VN"/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800" y="1396310"/>
            <a:ext cx="4480547" cy="4413797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1676400" y="119610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old is your brother?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1711569" y="1814786"/>
            <a:ext cx="272108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He’s sixteen</a:t>
            </a:r>
            <a:r>
              <a:rPr lang="en-US" sz="3400" b="0" i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4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1705707" y="298765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you sure? 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1614121" y="5611231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you sure?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1526198" y="378432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How old is your sister?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1676400" y="4997951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you sure? 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1614121" y="4384670"/>
            <a:ext cx="281852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She’s fifteen</a:t>
            </a:r>
            <a:r>
              <a:rPr lang="en-US" sz="3400" b="0" i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1723291" y="2399534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you sure? </a:t>
            </a:r>
          </a:p>
        </p:txBody>
      </p:sp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198.0417"/>
                    <p14:bmk name="Bookmark 2" time="8419.625"/>
                    <p14:bmk name="Bookmark 3" time="10662.3333"/>
                    <p14:bmk name="Bookmark 4" time="12939.625"/>
                    <p14:bmk name="Bookmark 5" time="14719.625"/>
                    <p14:bmk name="Bookmark 6" time="19532.7929"/>
                    <p14:bmk name="Bookmark 7" time="23557.2096"/>
                    <p14:bmk name="Bookmark 8" time="25823.2304"/>
                    <p14:bmk name="Bookmark 9" time="28211.3554"/>
                    <p14:bmk name="Bookmark 10" time="30111.3554"/>
                  </p14:bmkLst>
                </p14:media>
              </p:ext>
            </p:ext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076" r="4356" b="12189"/>
          <a:stretch/>
        </p:blipFill>
        <p:spPr>
          <a:xfrm>
            <a:off x="4569118" y="464783"/>
            <a:ext cx="993482" cy="827902"/>
          </a:xfrm>
          <a:prstGeom prst="rect">
            <a:avLst/>
          </a:prstGeom>
        </p:spPr>
      </p:pic>
      <p:sp>
        <p:nvSpPr>
          <p:cNvPr id="14" name="Bùi LIỄU 0968142780"/>
          <p:cNvSpPr/>
          <p:nvPr/>
        </p:nvSpPr>
        <p:spPr>
          <a:xfrm>
            <a:off x="4253754" y="1784008"/>
            <a:ext cx="2818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sixteen.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4187331" y="4351620"/>
            <a:ext cx="2843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fifteen.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77581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83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8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0"/>
                      </p:tgtEl>
                    </p:cond>
                  </p:nextCondLst>
                </p:seq>
                <p:audio>
                  <p:cMediaNode vol="10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83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10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4525787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her job?</a:t>
            </a:r>
          </a:p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a teacher.</a:t>
            </a:r>
          </a:p>
          <a:p>
            <a:pPr algn="ctr"/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248400" y="501272"/>
            <a:ext cx="51054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248400" y="1793965"/>
            <a:ext cx="51054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4932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199" y="-9442"/>
            <a:ext cx="12268728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4525787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her job?</a:t>
            </a:r>
          </a:p>
          <a:p>
            <a:pPr algn="ctr"/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248400" y="501272"/>
            <a:ext cx="51054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248400" y="1793965"/>
            <a:ext cx="51054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3221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69" y="1692218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33" y="5927397"/>
            <a:ext cx="1731414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4" y="1853569"/>
            <a:ext cx="5491692" cy="428741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92780496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2345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1600200" y="3810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4654980" y="1361188"/>
            <a:ext cx="2957633" cy="2377724"/>
            <a:chOff x="1925737" y="1303584"/>
            <a:chExt cx="3816682" cy="2377724"/>
          </a:xfrm>
        </p:grpSpPr>
        <p:sp>
          <p:nvSpPr>
            <p:cNvPr id="4" name="Bùi Liễu"/>
            <p:cNvSpPr txBox="1"/>
            <p:nvPr/>
          </p:nvSpPr>
          <p:spPr>
            <a:xfrm>
              <a:off x="2865110" y="2946495"/>
              <a:ext cx="2091766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doctor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8425745" y="1335751"/>
            <a:ext cx="2856690" cy="2377724"/>
            <a:chOff x="6392042" y="1289109"/>
            <a:chExt cx="3816682" cy="2377724"/>
          </a:xfrm>
        </p:grpSpPr>
        <p:sp>
          <p:nvSpPr>
            <p:cNvPr id="7" name="Bùi Liễu"/>
            <p:cNvSpPr txBox="1"/>
            <p:nvPr/>
          </p:nvSpPr>
          <p:spPr>
            <a:xfrm>
              <a:off x="7653275" y="2982364"/>
              <a:ext cx="1960077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driver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8" name="Flowchart: Alternate Process 7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Bùi Liễu 0968142780"/>
          <p:cNvGrpSpPr/>
          <p:nvPr/>
        </p:nvGrpSpPr>
        <p:grpSpPr>
          <a:xfrm>
            <a:off x="2614212" y="4025867"/>
            <a:ext cx="2957633" cy="2832133"/>
            <a:chOff x="1925737" y="4040342"/>
            <a:chExt cx="3816682" cy="2832133"/>
          </a:xfrm>
        </p:grpSpPr>
        <p:sp>
          <p:nvSpPr>
            <p:cNvPr id="10" name="Bùi Liễu"/>
            <p:cNvSpPr txBox="1"/>
            <p:nvPr/>
          </p:nvSpPr>
          <p:spPr>
            <a:xfrm>
              <a:off x="2794667" y="5733702"/>
              <a:ext cx="2356547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teacher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Bùi Liễu 0968142780"/>
          <p:cNvGrpSpPr/>
          <p:nvPr/>
        </p:nvGrpSpPr>
        <p:grpSpPr>
          <a:xfrm>
            <a:off x="6612549" y="4025867"/>
            <a:ext cx="2856691" cy="2377724"/>
            <a:chOff x="6392042" y="4025867"/>
            <a:chExt cx="3816682" cy="2377724"/>
          </a:xfrm>
        </p:grpSpPr>
        <p:sp>
          <p:nvSpPr>
            <p:cNvPr id="13" name="Bùi Liễu"/>
            <p:cNvSpPr txBox="1"/>
            <p:nvPr/>
          </p:nvSpPr>
          <p:spPr>
            <a:xfrm>
              <a:off x="7346030" y="5733184"/>
              <a:ext cx="2268482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worker</a:t>
              </a:r>
            </a:p>
          </p:txBody>
        </p:sp>
        <p:sp>
          <p:nvSpPr>
            <p:cNvPr id="14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0031" y="1537017"/>
            <a:ext cx="1526733" cy="1467082"/>
          </a:xfrm>
          <a:prstGeom prst="rect">
            <a:avLst/>
          </a:prstGeom>
        </p:spPr>
      </p:pic>
      <p:pic>
        <p:nvPicPr>
          <p:cNvPr id="16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2762" y="4288793"/>
            <a:ext cx="1665435" cy="1444391"/>
          </a:xfrm>
          <a:prstGeom prst="rect">
            <a:avLst/>
          </a:prstGeom>
        </p:spPr>
      </p:pic>
      <p:pic>
        <p:nvPicPr>
          <p:cNvPr id="17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6152" y="1514995"/>
            <a:ext cx="1551847" cy="1475873"/>
          </a:xfrm>
          <a:prstGeom prst="rect">
            <a:avLst/>
          </a:prstGeom>
        </p:spPr>
      </p:pic>
      <p:grpSp>
        <p:nvGrpSpPr>
          <p:cNvPr id="18" name="Bùi Liễu"/>
          <p:cNvGrpSpPr/>
          <p:nvPr/>
        </p:nvGrpSpPr>
        <p:grpSpPr>
          <a:xfrm>
            <a:off x="884215" y="1272091"/>
            <a:ext cx="2957633" cy="2377724"/>
            <a:chOff x="1925737" y="1303584"/>
            <a:chExt cx="3816682" cy="2377724"/>
          </a:xfrm>
        </p:grpSpPr>
        <p:sp>
          <p:nvSpPr>
            <p:cNvPr id="19" name="Bùi Liễu"/>
            <p:cNvSpPr txBox="1"/>
            <p:nvPr/>
          </p:nvSpPr>
          <p:spPr>
            <a:xfrm>
              <a:off x="3335803" y="2993922"/>
              <a:ext cx="1131936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job</a:t>
              </a:r>
            </a:p>
          </p:txBody>
        </p:sp>
        <p:sp>
          <p:nvSpPr>
            <p:cNvPr id="20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Bùi Liễu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1" t="26668" b="20789"/>
          <a:stretch/>
        </p:blipFill>
        <p:spPr>
          <a:xfrm flipH="1">
            <a:off x="1138229" y="1445493"/>
            <a:ext cx="2531085" cy="1658151"/>
          </a:xfrm>
          <a:prstGeom prst="rect">
            <a:avLst/>
          </a:prstGeom>
        </p:spPr>
      </p:pic>
      <p:pic>
        <p:nvPicPr>
          <p:cNvPr id="22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6584" y="4277934"/>
            <a:ext cx="1487567" cy="1455249"/>
          </a:xfrm>
          <a:prstGeom prst="rect">
            <a:avLst/>
          </a:prstGeom>
        </p:spPr>
      </p:pic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01" y="6029834"/>
            <a:ext cx="466234" cy="373757"/>
          </a:xfrm>
          <a:prstGeom prst="rect">
            <a:avLst/>
          </a:prstGeom>
        </p:spPr>
      </p:pic>
      <p:pic>
        <p:nvPicPr>
          <p:cNvPr id="24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390" y="6029834"/>
            <a:ext cx="515880" cy="413556"/>
          </a:xfrm>
          <a:prstGeom prst="rect">
            <a:avLst/>
          </a:prstGeom>
        </p:spPr>
      </p:pic>
      <p:pic>
        <p:nvPicPr>
          <p:cNvPr id="25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396" y="3277046"/>
            <a:ext cx="524714" cy="420638"/>
          </a:xfrm>
          <a:prstGeom prst="rect">
            <a:avLst/>
          </a:prstGeom>
        </p:spPr>
      </p:pic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40" y="3352171"/>
            <a:ext cx="457200" cy="366515"/>
          </a:xfrm>
          <a:prstGeom prst="rect">
            <a:avLst/>
          </a:prstGeom>
        </p:spPr>
      </p:pic>
      <p:pic>
        <p:nvPicPr>
          <p:cNvPr id="27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78" y="3277046"/>
            <a:ext cx="517790" cy="41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2517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9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23526" y="1780882"/>
            <a:ext cx="6077674" cy="15273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What’s his / her job?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He’s / She’s a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936305"/>
            <a:ext cx="685315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về công việc của ai đó.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515777" y="3411288"/>
            <a:ext cx="592181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(Công việc của anh ấy/ cô ấy là gì?)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553231" y="3968873"/>
            <a:ext cx="4382931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ấy/  cô ấy là ______)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9601200" y="3735872"/>
            <a:ext cx="2366289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535118" y="4876907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4566558" y="5359135"/>
            <a:ext cx="371601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What’s her job?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4566558" y="5950150"/>
            <a:ext cx="361284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She’s a doctor.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546099"/>
            <a:ext cx="1957408" cy="195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5684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180999497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77025826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4114800" y="3429000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 txBox="1">
            <a:spLocks/>
          </p:cNvSpPr>
          <p:nvPr/>
        </p:nvSpPr>
        <p:spPr>
          <a:xfrm>
            <a:off x="4114800" y="2623228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 txBox="1">
            <a:spLocks/>
          </p:cNvSpPr>
          <p:nvPr/>
        </p:nvSpPr>
        <p:spPr>
          <a:xfrm>
            <a:off x="4112216" y="4180104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38" y="4082624"/>
            <a:ext cx="583834" cy="731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01" y="2599962"/>
            <a:ext cx="618371" cy="749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575" y="3360742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84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5158" y="965106"/>
            <a:ext cx="11561684" cy="4445093"/>
            <a:chOff x="315158" y="965106"/>
            <a:chExt cx="11561684" cy="444509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8" y="1190543"/>
              <a:ext cx="5628442" cy="406725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965106"/>
              <a:ext cx="5780842" cy="4445093"/>
            </a:xfrm>
            <a:prstGeom prst="rect">
              <a:avLst/>
            </a:prstGeom>
          </p:spPr>
        </p:pic>
      </p:grpSp>
      <p:pic>
        <p:nvPicPr>
          <p:cNvPr id="9" name="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463" y="506878"/>
            <a:ext cx="609600" cy="4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9790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35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05" y="1072969"/>
            <a:ext cx="8231680" cy="5464659"/>
          </a:xfrm>
          <a:prstGeom prst="rect">
            <a:avLst/>
          </a:prstGeom>
        </p:spPr>
      </p:pic>
      <p:sp>
        <p:nvSpPr>
          <p:cNvPr id="3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5715000" y="1045098"/>
            <a:ext cx="3922358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mother.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362200" y="4495800"/>
            <a:ext cx="35052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her job?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719;p38"/>
          <p:cNvSpPr txBox="1">
            <a:spLocks/>
          </p:cNvSpPr>
          <p:nvPr/>
        </p:nvSpPr>
        <p:spPr>
          <a:xfrm>
            <a:off x="8164953" y="2192675"/>
            <a:ext cx="3869192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Click on the speaker of  the sentence to hear the sound.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6629400" y="5587668"/>
            <a:ext cx="3772375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a doctor.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33" end="15689.9773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88" y="489504"/>
            <a:ext cx="609600" cy="4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422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20" y="1169276"/>
            <a:ext cx="7852165" cy="5419350"/>
          </a:xfrm>
          <a:prstGeom prst="rect">
            <a:avLst/>
          </a:prstGeom>
        </p:spPr>
      </p:pic>
      <p:sp>
        <p:nvSpPr>
          <p:cNvPr id="3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5181600" y="1164195"/>
            <a:ext cx="396240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father.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154620" y="2253400"/>
            <a:ext cx="3432565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his job?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4343398" y="5760571"/>
            <a:ext cx="3432565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a teacher.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22" end="2415.9773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517" y="484557"/>
            <a:ext cx="609600" cy="488687"/>
          </a:xfrm>
          <a:prstGeom prst="rect">
            <a:avLst/>
          </a:prstGeom>
        </p:spPr>
      </p:pic>
      <p:sp>
        <p:nvSpPr>
          <p:cNvPr id="8" name="Google Shape;719;p38"/>
          <p:cNvSpPr txBox="1">
            <a:spLocks/>
          </p:cNvSpPr>
          <p:nvPr/>
        </p:nvSpPr>
        <p:spPr>
          <a:xfrm>
            <a:off x="8072189" y="553415"/>
            <a:ext cx="3869192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Click on the speaker of  the sentence to hear the sound.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10681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2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2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9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19400" y="2590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04327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'"/>
          <p:cNvSpPr txBox="1"/>
          <p:nvPr/>
        </p:nvSpPr>
        <p:spPr>
          <a:xfrm>
            <a:off x="8153400" y="2286000"/>
            <a:ext cx="1455848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job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Bùi Liễu"/>
          <p:cNvSpPr txBox="1"/>
          <p:nvPr/>
        </p:nvSpPr>
        <p:spPr>
          <a:xfrm>
            <a:off x="8195073" y="3359784"/>
            <a:ext cx="137249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>
                <a:solidFill>
                  <a:schemeClr val="tx1"/>
                </a:solidFill>
              </a:rPr>
              <a:t>ʤɒb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>
              <a:solidFill>
                <a:schemeClr val="tx1"/>
              </a:solidFill>
            </a:endParaRPr>
          </a:p>
        </p:txBody>
      </p:sp>
      <p:sp>
        <p:nvSpPr>
          <p:cNvPr id="5" name="Bùi Liễu"/>
          <p:cNvSpPr txBox="1"/>
          <p:nvPr/>
        </p:nvSpPr>
        <p:spPr>
          <a:xfrm>
            <a:off x="7814369" y="3993822"/>
            <a:ext cx="213391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công việc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" t="33750" r="-218" b="22500"/>
          <a:stretch/>
        </p:blipFill>
        <p:spPr>
          <a:xfrm>
            <a:off x="1981200" y="1565196"/>
            <a:ext cx="6373133" cy="3657600"/>
          </a:xfrm>
          <a:prstGeom prst="rect">
            <a:avLst/>
          </a:prstGeom>
        </p:spPr>
      </p:pic>
      <p:pic>
        <p:nvPicPr>
          <p:cNvPr id="7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813556"/>
            <a:ext cx="609600" cy="4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855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621</Words>
  <Application>Microsoft Office PowerPoint</Application>
  <PresentationFormat>Custom</PresentationFormat>
  <Paragraphs>201</Paragraphs>
  <Slides>37</Slides>
  <Notes>10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17</cp:revision>
  <dcterms:created xsi:type="dcterms:W3CDTF">2006-08-16T00:00:00Z</dcterms:created>
  <dcterms:modified xsi:type="dcterms:W3CDTF">2024-02-01T15:47:47Z</dcterms:modified>
</cp:coreProperties>
</file>