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69" r:id="rId2"/>
    <p:sldId id="272" r:id="rId3"/>
    <p:sldId id="271" r:id="rId4"/>
    <p:sldId id="257" r:id="rId5"/>
    <p:sldId id="274" r:id="rId6"/>
    <p:sldId id="273" r:id="rId7"/>
    <p:sldId id="275" r:id="rId8"/>
    <p:sldId id="263" r:id="rId9"/>
    <p:sldId id="277" r:id="rId10"/>
    <p:sldId id="276" r:id="rId11"/>
    <p:sldId id="278" r:id="rId12"/>
    <p:sldId id="279" r:id="rId13"/>
    <p:sldId id="281" r:id="rId14"/>
    <p:sldId id="280" r:id="rId15"/>
    <p:sldId id="283" r:id="rId16"/>
    <p:sldId id="282" r:id="rId17"/>
    <p:sldId id="284" r:id="rId18"/>
    <p:sldId id="286" r:id="rId19"/>
    <p:sldId id="285" r:id="rId20"/>
    <p:sldId id="287" r:id="rId21"/>
    <p:sldId id="288" r:id="rId22"/>
    <p:sldId id="262" r:id="rId23"/>
    <p:sldId id="291" r:id="rId24"/>
    <p:sldId id="289"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8" r:id="rId40"/>
    <p:sldId id="261" r:id="rId41"/>
    <p:sldId id="307" r:id="rId42"/>
  </p:sldIdLst>
  <p:sldSz cx="18288000" cy="10287000"/>
  <p:notesSz cx="6858000" cy="9144000"/>
  <p:embeddedFontLst>
    <p:embeddedFont>
      <p:font typeface="Amasis MT Pro Black" panose="02040A04050005020304" pitchFamily="18" charset="0"/>
      <p:bold r:id="rId44"/>
      <p:boldItalic r:id="rId45"/>
    </p:embeddedFont>
    <p:embeddedFont>
      <p:font typeface="Calibri" panose="020F0502020204030204" pitchFamily="34" charset="0"/>
      <p:regular r:id="rId46"/>
      <p:bold r:id="rId47"/>
      <p:italic r:id="rId48"/>
      <p:boldItalic r:id="rId49"/>
    </p:embeddedFont>
    <p:embeddedFont>
      <p:font typeface="Marykate"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CFE1172-89B0-4DAF-A3AC-EC9035551383}">
          <p14:sldIdLst>
            <p14:sldId id="269"/>
            <p14:sldId id="272"/>
            <p14:sldId id="271"/>
            <p14:sldId id="257"/>
            <p14:sldId id="274"/>
            <p14:sldId id="273"/>
            <p14:sldId id="275"/>
            <p14:sldId id="263"/>
            <p14:sldId id="277"/>
            <p14:sldId id="276"/>
            <p14:sldId id="278"/>
            <p14:sldId id="279"/>
            <p14:sldId id="281"/>
            <p14:sldId id="280"/>
            <p14:sldId id="283"/>
            <p14:sldId id="282"/>
            <p14:sldId id="284"/>
            <p14:sldId id="286"/>
            <p14:sldId id="285"/>
            <p14:sldId id="287"/>
            <p14:sldId id="288"/>
            <p14:sldId id="262"/>
            <p14:sldId id="291"/>
            <p14:sldId id="289"/>
            <p14:sldId id="292"/>
            <p14:sldId id="293"/>
            <p14:sldId id="294"/>
            <p14:sldId id="295"/>
            <p14:sldId id="296"/>
            <p14:sldId id="297"/>
            <p14:sldId id="298"/>
            <p14:sldId id="299"/>
            <p14:sldId id="300"/>
            <p14:sldId id="301"/>
            <p14:sldId id="302"/>
            <p14:sldId id="303"/>
            <p14:sldId id="304"/>
            <p14:sldId id="305"/>
            <p14:sldId id="308"/>
            <p14:sldId id="261"/>
            <p14:sldId id="30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7CA"/>
    <a:srgbClr val="FCD1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548"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2FBEA3-D982-4BBC-A055-74122A002E2E}" type="datetimeFigureOut">
              <a:rPr lang="en-US" smtClean="0"/>
              <a:t>7/1/2023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D5224-201E-48DE-8800-A4BDA3D590F7}" type="slidenum">
              <a:rPr lang="en-US" smtClean="0"/>
              <a:t>‹#›</a:t>
            </a:fld>
            <a:endParaRPr lang="en-US"/>
          </a:p>
        </p:txBody>
      </p:sp>
    </p:spTree>
    <p:extLst>
      <p:ext uri="{BB962C8B-B14F-4D97-AF65-F5344CB8AC3E}">
        <p14:creationId xmlns:p14="http://schemas.microsoft.com/office/powerpoint/2010/main" val="1077648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CD5224-201E-48DE-8800-A4BDA3D590F7}" type="slidenum">
              <a:rPr lang="en-US" smtClean="0"/>
              <a:t>26</a:t>
            </a:fld>
            <a:endParaRPr lang="en-US"/>
          </a:p>
        </p:txBody>
      </p:sp>
    </p:spTree>
    <p:extLst>
      <p:ext uri="{BB962C8B-B14F-4D97-AF65-F5344CB8AC3E}">
        <p14:creationId xmlns:p14="http://schemas.microsoft.com/office/powerpoint/2010/main" val="2083018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CD5224-201E-48DE-8800-A4BDA3D590F7}" type="slidenum">
              <a:rPr lang="en-US" smtClean="0"/>
              <a:t>27</a:t>
            </a:fld>
            <a:endParaRPr lang="en-US"/>
          </a:p>
        </p:txBody>
      </p:sp>
    </p:spTree>
    <p:extLst>
      <p:ext uri="{BB962C8B-B14F-4D97-AF65-F5344CB8AC3E}">
        <p14:creationId xmlns:p14="http://schemas.microsoft.com/office/powerpoint/2010/main" val="1461952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30.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6.svg"/><Relationship Id="rId5" Type="http://schemas.openxmlformats.org/officeDocument/2006/relationships/image" Target="../media/image8.sv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32.sv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22.sv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30.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6.svg"/><Relationship Id="rId5" Type="http://schemas.openxmlformats.org/officeDocument/2006/relationships/image" Target="../media/image8.sv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32.sv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4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sv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22.sv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1.svg"/><Relationship Id="rId7" Type="http://schemas.openxmlformats.org/officeDocument/2006/relationships/image" Target="../media/image4.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svg"/></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2.svg"/><Relationship Id="rId3" Type="http://schemas.openxmlformats.org/officeDocument/2006/relationships/image" Target="../media/image4.svg"/><Relationship Id="rId7" Type="http://schemas.openxmlformats.org/officeDocument/2006/relationships/image" Target="../media/image28.svg"/><Relationship Id="rId12"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0.svg"/><Relationship Id="rId5" Type="http://schemas.openxmlformats.org/officeDocument/2006/relationships/image" Target="../media/image6.sv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3" name="TextBox 3"/>
          <p:cNvSpPr txBox="1"/>
          <p:nvPr/>
        </p:nvSpPr>
        <p:spPr>
          <a:xfrm>
            <a:off x="1114804" y="2247900"/>
            <a:ext cx="15835878" cy="4258538"/>
          </a:xfrm>
          <a:prstGeom prst="rect">
            <a:avLst/>
          </a:prstGeom>
        </p:spPr>
        <p:txBody>
          <a:bodyPr wrap="square" lIns="0" tIns="0" rIns="0" bIns="0" rtlCol="0" anchor="t">
            <a:spAutoFit/>
          </a:bodyPr>
          <a:lstStyle/>
          <a:p>
            <a:pPr marL="0" lvl="0" indent="0" algn="ctr">
              <a:lnSpc>
                <a:spcPct val="200000"/>
              </a:lnSpc>
              <a:spcBef>
                <a:spcPct val="0"/>
              </a:spcBef>
            </a:pPr>
            <a:r>
              <a:rPr lang="en-US" sz="7500" b="1">
                <a:solidFill>
                  <a:srgbClr val="41599A"/>
                </a:solidFill>
                <a:latin typeface="Arial" panose="020B0604020202020204" pitchFamily="34" charset="0"/>
                <a:cs typeface="Arial" panose="020B0604020202020204" pitchFamily="34" charset="0"/>
              </a:rPr>
              <a:t>VUI MỪNG CHÀO ĐÓN CÁC EM ĐẾN VỚI TIẾT HỌC MỚI!</a:t>
            </a:r>
          </a:p>
        </p:txBody>
      </p:sp>
      <p:sp>
        <p:nvSpPr>
          <p:cNvPr id="4" name="Freeform 4"/>
          <p:cNvSpPr/>
          <p:nvPr/>
        </p:nvSpPr>
        <p:spPr>
          <a:xfrm>
            <a:off x="-142875" y="8146023"/>
            <a:ext cx="5527544" cy="2294009"/>
          </a:xfrm>
          <a:custGeom>
            <a:avLst/>
            <a:gdLst/>
            <a:ahLst/>
            <a:cxnLst/>
            <a:rect l="l" t="t" r="r" b="b"/>
            <a:pathLst>
              <a:path w="5527544" h="2294009">
                <a:moveTo>
                  <a:pt x="0" y="0"/>
                </a:moveTo>
                <a:lnTo>
                  <a:pt x="5527544" y="0"/>
                </a:lnTo>
                <a:lnTo>
                  <a:pt x="5527544" y="2294008"/>
                </a:lnTo>
                <a:lnTo>
                  <a:pt x="0" y="2294008"/>
                </a:lnTo>
                <a:lnTo>
                  <a:pt x="0" y="0"/>
                </a:lnTo>
                <a:close/>
              </a:path>
            </a:pathLst>
          </a:custGeom>
          <a:blipFill>
            <a:blip r:embed="rId2">
              <a:extLst>
                <a:ext uri="{96DAC541-7B7A-43D3-8B79-37D633B846F1}">
                  <asvg:svgBlip xmlns:asvg="http://schemas.microsoft.com/office/drawing/2016/SVG/main" r:embed="rId3"/>
                </a:ext>
              </a:extLst>
            </a:blip>
            <a:stretch>
              <a:fillRect l="-89473" b="-23267"/>
            </a:stretch>
          </a:blipFill>
        </p:spPr>
      </p:sp>
      <p:sp>
        <p:nvSpPr>
          <p:cNvPr id="5" name="Freeform 5"/>
          <p:cNvSpPr/>
          <p:nvPr/>
        </p:nvSpPr>
        <p:spPr>
          <a:xfrm rot="-10800000">
            <a:off x="-134397" y="-171450"/>
            <a:ext cx="7204207" cy="2573022"/>
          </a:xfrm>
          <a:custGeom>
            <a:avLst/>
            <a:gdLst/>
            <a:ahLst/>
            <a:cxnLst/>
            <a:rect l="l" t="t" r="r" b="b"/>
            <a:pathLst>
              <a:path w="7204207" h="2573022">
                <a:moveTo>
                  <a:pt x="0" y="0"/>
                </a:moveTo>
                <a:lnTo>
                  <a:pt x="7204207" y="0"/>
                </a:lnTo>
                <a:lnTo>
                  <a:pt x="7204207" y="2573022"/>
                </a:lnTo>
                <a:lnTo>
                  <a:pt x="0" y="2573022"/>
                </a:lnTo>
                <a:lnTo>
                  <a:pt x="0" y="0"/>
                </a:lnTo>
                <a:close/>
              </a:path>
            </a:pathLst>
          </a:custGeom>
          <a:blipFill>
            <a:blip r:embed="rId4">
              <a:extLst>
                <a:ext uri="{96DAC541-7B7A-43D3-8B79-37D633B846F1}">
                  <asvg:svgBlip xmlns:asvg="http://schemas.microsoft.com/office/drawing/2016/SVG/main" r:embed="rId5"/>
                </a:ext>
              </a:extLst>
            </a:blip>
            <a:stretch>
              <a:fillRect l="-446" r="-71155" b="-29727"/>
            </a:stretch>
          </a:blipFill>
        </p:spPr>
      </p:sp>
      <p:sp>
        <p:nvSpPr>
          <p:cNvPr id="6" name="Freeform 6"/>
          <p:cNvSpPr/>
          <p:nvPr/>
        </p:nvSpPr>
        <p:spPr>
          <a:xfrm>
            <a:off x="4667011" y="8581218"/>
            <a:ext cx="8731465" cy="2143932"/>
          </a:xfrm>
          <a:custGeom>
            <a:avLst/>
            <a:gdLst/>
            <a:ahLst/>
            <a:cxnLst/>
            <a:rect l="l" t="t" r="r" b="b"/>
            <a:pathLst>
              <a:path w="8731465" h="2143932">
                <a:moveTo>
                  <a:pt x="0" y="0"/>
                </a:moveTo>
                <a:lnTo>
                  <a:pt x="8731465" y="0"/>
                </a:lnTo>
                <a:lnTo>
                  <a:pt x="8731465" y="2143932"/>
                </a:lnTo>
                <a:lnTo>
                  <a:pt x="0" y="2143932"/>
                </a:lnTo>
                <a:lnTo>
                  <a:pt x="0" y="0"/>
                </a:lnTo>
                <a:close/>
              </a:path>
            </a:pathLst>
          </a:custGeom>
          <a:blipFill>
            <a:blip r:embed="rId6">
              <a:extLst>
                <a:ext uri="{96DAC541-7B7A-43D3-8B79-37D633B846F1}">
                  <asvg:svgBlip xmlns:asvg="http://schemas.microsoft.com/office/drawing/2016/SVG/main" r:embed="rId7"/>
                </a:ext>
              </a:extLst>
            </a:blip>
            <a:stretch>
              <a:fillRect l="-261" b="-10248"/>
            </a:stretch>
          </a:blipFill>
        </p:spPr>
      </p:sp>
      <p:sp>
        <p:nvSpPr>
          <p:cNvPr id="8" name="Freeform 8"/>
          <p:cNvSpPr/>
          <p:nvPr/>
        </p:nvSpPr>
        <p:spPr>
          <a:xfrm>
            <a:off x="12925425" y="7677150"/>
            <a:ext cx="5676900" cy="2760115"/>
          </a:xfrm>
          <a:custGeom>
            <a:avLst/>
            <a:gdLst/>
            <a:ahLst/>
            <a:cxnLst/>
            <a:rect l="l" t="t" r="r" b="b"/>
            <a:pathLst>
              <a:path w="5676900" h="2760115">
                <a:moveTo>
                  <a:pt x="0" y="0"/>
                </a:moveTo>
                <a:lnTo>
                  <a:pt x="5676900" y="0"/>
                </a:lnTo>
                <a:lnTo>
                  <a:pt x="5676900" y="2760115"/>
                </a:lnTo>
                <a:lnTo>
                  <a:pt x="0" y="2760115"/>
                </a:lnTo>
                <a:lnTo>
                  <a:pt x="0" y="0"/>
                </a:lnTo>
                <a:close/>
              </a:path>
            </a:pathLst>
          </a:custGeom>
          <a:blipFill>
            <a:blip r:embed="rId2">
              <a:extLst>
                <a:ext uri="{96DAC541-7B7A-43D3-8B79-37D633B846F1}">
                  <asvg:svgBlip xmlns:asvg="http://schemas.microsoft.com/office/drawing/2016/SVG/main" r:embed="rId3"/>
                </a:ext>
              </a:extLst>
            </a:blip>
            <a:stretch>
              <a:fillRect t="-1760" r="-84488" b="-690"/>
            </a:stretch>
          </a:blipFill>
        </p:spPr>
      </p:sp>
      <p:sp>
        <p:nvSpPr>
          <p:cNvPr id="14" name="Freeform 14"/>
          <p:cNvSpPr/>
          <p:nvPr/>
        </p:nvSpPr>
        <p:spPr>
          <a:xfrm rot="-10800000">
            <a:off x="11257503" y="-171450"/>
            <a:ext cx="7204207" cy="2573022"/>
          </a:xfrm>
          <a:custGeom>
            <a:avLst/>
            <a:gdLst/>
            <a:ahLst/>
            <a:cxnLst/>
            <a:rect l="l" t="t" r="r" b="b"/>
            <a:pathLst>
              <a:path w="7204207" h="2573022">
                <a:moveTo>
                  <a:pt x="0" y="0"/>
                </a:moveTo>
                <a:lnTo>
                  <a:pt x="7204207" y="0"/>
                </a:lnTo>
                <a:lnTo>
                  <a:pt x="7204207" y="2573022"/>
                </a:lnTo>
                <a:lnTo>
                  <a:pt x="0" y="2573022"/>
                </a:lnTo>
                <a:lnTo>
                  <a:pt x="0" y="0"/>
                </a:lnTo>
                <a:close/>
              </a:path>
            </a:pathLst>
          </a:custGeom>
          <a:blipFill>
            <a:blip r:embed="rId4">
              <a:extLst>
                <a:ext uri="{96DAC541-7B7A-43D3-8B79-37D633B846F1}">
                  <asvg:svgBlip xmlns:asvg="http://schemas.microsoft.com/office/drawing/2016/SVG/main" r:embed="rId5"/>
                </a:ext>
              </a:extLst>
            </a:blip>
            <a:stretch>
              <a:fillRect l="-71602" b="-29727"/>
            </a:stretch>
          </a:blipFill>
        </p:spPr>
      </p:sp>
      <p:sp>
        <p:nvSpPr>
          <p:cNvPr id="16" name="Freeform 8">
            <a:extLst>
              <a:ext uri="{FF2B5EF4-FFF2-40B4-BE49-F238E27FC236}">
                <a16:creationId xmlns:a16="http://schemas.microsoft.com/office/drawing/2014/main" id="{5616B5F7-0550-BBAE-97CC-2F89E2C4E236}"/>
              </a:ext>
            </a:extLst>
          </p:cNvPr>
          <p:cNvSpPr/>
          <p:nvPr/>
        </p:nvSpPr>
        <p:spPr>
          <a:xfrm rot="15723980">
            <a:off x="15998062" y="2437251"/>
            <a:ext cx="1637087" cy="1568229"/>
          </a:xfrm>
          <a:custGeom>
            <a:avLst/>
            <a:gdLst/>
            <a:ahLst/>
            <a:cxnLst/>
            <a:rect l="l" t="t" r="r" b="b"/>
            <a:pathLst>
              <a:path w="1910446" h="1867124">
                <a:moveTo>
                  <a:pt x="0" y="0"/>
                </a:moveTo>
                <a:lnTo>
                  <a:pt x="1910446" y="0"/>
                </a:lnTo>
                <a:lnTo>
                  <a:pt x="1910446" y="1867123"/>
                </a:lnTo>
                <a:lnTo>
                  <a:pt x="0" y="1867123"/>
                </a:lnTo>
                <a:lnTo>
                  <a:pt x="0" y="0"/>
                </a:lnTo>
                <a:close/>
              </a:path>
            </a:pathLst>
          </a:custGeom>
          <a:blipFill>
            <a:blip r:embed="rId8">
              <a:extLst>
                <a:ext uri="{96DAC541-7B7A-43D3-8B79-37D633B846F1}">
                  <asvg:svgBlip xmlns:asvg="http://schemas.microsoft.com/office/drawing/2016/SVG/main" r:embed="rId9"/>
                </a:ext>
              </a:extLst>
            </a:blip>
            <a:stretch>
              <a:fillRect l="-33265" t="-30903"/>
            </a:stretch>
          </a:blipFill>
        </p:spPr>
      </p:sp>
    </p:spTree>
    <p:extLst>
      <p:ext uri="{BB962C8B-B14F-4D97-AF65-F5344CB8AC3E}">
        <p14:creationId xmlns:p14="http://schemas.microsoft.com/office/powerpoint/2010/main" val="7368240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EC7432-84F9-AECA-C585-B24CD056F613}"/>
              </a:ext>
            </a:extLst>
          </p:cNvPr>
          <p:cNvSpPr txBox="1"/>
          <p:nvPr/>
        </p:nvSpPr>
        <p:spPr>
          <a:xfrm>
            <a:off x="4838700" y="495300"/>
            <a:ext cx="8610600" cy="784830"/>
          </a:xfrm>
          <a:prstGeom prst="rect">
            <a:avLst/>
          </a:prstGeom>
          <a:noFill/>
        </p:spPr>
        <p:txBody>
          <a:bodyPr wrap="square" rtlCol="0">
            <a:spAutoFit/>
          </a:bodyPr>
          <a:lstStyle/>
          <a:p>
            <a:pPr algn="ctr"/>
            <a:r>
              <a:rPr lang="en-US" sz="4500" b="1">
                <a:solidFill>
                  <a:schemeClr val="accent3">
                    <a:lumMod val="50000"/>
                  </a:schemeClr>
                </a:solidFill>
                <a:latin typeface="Arial" panose="020B0604020202020204" pitchFamily="34" charset="0"/>
                <a:cs typeface="Arial" panose="020B0604020202020204" pitchFamily="34" charset="0"/>
              </a:rPr>
              <a:t>QUAN SÁT HÌNH ẢNH </a:t>
            </a:r>
          </a:p>
        </p:txBody>
      </p:sp>
      <p:grpSp>
        <p:nvGrpSpPr>
          <p:cNvPr id="13" name="Group 12">
            <a:extLst>
              <a:ext uri="{FF2B5EF4-FFF2-40B4-BE49-F238E27FC236}">
                <a16:creationId xmlns:a16="http://schemas.microsoft.com/office/drawing/2014/main" id="{7BA04410-41E3-8F54-D61E-52DF6AB4ED06}"/>
              </a:ext>
            </a:extLst>
          </p:cNvPr>
          <p:cNvGrpSpPr/>
          <p:nvPr/>
        </p:nvGrpSpPr>
        <p:grpSpPr>
          <a:xfrm>
            <a:off x="732747" y="1638300"/>
            <a:ext cx="7781058" cy="6160086"/>
            <a:chOff x="732747" y="1473344"/>
            <a:chExt cx="7781058" cy="6160086"/>
          </a:xfrm>
        </p:grpSpPr>
        <p:pic>
          <p:nvPicPr>
            <p:cNvPr id="4" name="Picture 3">
              <a:extLst>
                <a:ext uri="{FF2B5EF4-FFF2-40B4-BE49-F238E27FC236}">
                  <a16:creationId xmlns:a16="http://schemas.microsoft.com/office/drawing/2014/main" id="{443F0D4C-B8E6-52F9-1DEB-D8FB117E1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747" y="1473344"/>
              <a:ext cx="7781058" cy="5460856"/>
            </a:xfrm>
            <a:prstGeom prst="rect">
              <a:avLst/>
            </a:prstGeom>
          </p:spPr>
        </p:pic>
        <p:sp>
          <p:nvSpPr>
            <p:cNvPr id="11" name="TextBox 10">
              <a:extLst>
                <a:ext uri="{FF2B5EF4-FFF2-40B4-BE49-F238E27FC236}">
                  <a16:creationId xmlns:a16="http://schemas.microsoft.com/office/drawing/2014/main" id="{2A52B7B6-8B6C-CB12-EC28-79E7402B5111}"/>
                </a:ext>
              </a:extLst>
            </p:cNvPr>
            <p:cNvSpPr txBox="1"/>
            <p:nvPr/>
          </p:nvSpPr>
          <p:spPr>
            <a:xfrm>
              <a:off x="914400" y="6934200"/>
              <a:ext cx="6781800" cy="699230"/>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Gloucester Harbor - Winslow Homer</a:t>
              </a:r>
            </a:p>
          </p:txBody>
        </p:sp>
      </p:grpSp>
      <p:grpSp>
        <p:nvGrpSpPr>
          <p:cNvPr id="14" name="Group 13">
            <a:extLst>
              <a:ext uri="{FF2B5EF4-FFF2-40B4-BE49-F238E27FC236}">
                <a16:creationId xmlns:a16="http://schemas.microsoft.com/office/drawing/2014/main" id="{BDB59DB9-AFAD-1BE0-696B-2DD4111420AB}"/>
              </a:ext>
            </a:extLst>
          </p:cNvPr>
          <p:cNvGrpSpPr/>
          <p:nvPr/>
        </p:nvGrpSpPr>
        <p:grpSpPr>
          <a:xfrm>
            <a:off x="9161693" y="2692764"/>
            <a:ext cx="8211907" cy="7108461"/>
            <a:chOff x="9343346" y="2705100"/>
            <a:chExt cx="8211907" cy="7108461"/>
          </a:xfrm>
        </p:grpSpPr>
        <p:pic>
          <p:nvPicPr>
            <p:cNvPr id="6" name="Picture 5">
              <a:extLst>
                <a:ext uri="{FF2B5EF4-FFF2-40B4-BE49-F238E27FC236}">
                  <a16:creationId xmlns:a16="http://schemas.microsoft.com/office/drawing/2014/main" id="{7F20E98E-6B6F-83FB-278D-541278B607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3346" y="3641361"/>
              <a:ext cx="8211907" cy="6172200"/>
            </a:xfrm>
            <a:prstGeom prst="rect">
              <a:avLst/>
            </a:prstGeom>
          </p:spPr>
        </p:pic>
        <p:sp>
          <p:nvSpPr>
            <p:cNvPr id="12" name="TextBox 11">
              <a:extLst>
                <a:ext uri="{FF2B5EF4-FFF2-40B4-BE49-F238E27FC236}">
                  <a16:creationId xmlns:a16="http://schemas.microsoft.com/office/drawing/2014/main" id="{BD6466F8-1EF8-9244-50D1-C41217D82C27}"/>
                </a:ext>
              </a:extLst>
            </p:cNvPr>
            <p:cNvSpPr txBox="1"/>
            <p:nvPr/>
          </p:nvSpPr>
          <p:spPr>
            <a:xfrm>
              <a:off x="10210800" y="2705100"/>
              <a:ext cx="6781800" cy="699230"/>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Sỹ tốt, đan mũ – tranh màu bột </a:t>
              </a:r>
            </a:p>
          </p:txBody>
        </p:sp>
      </p:grpSp>
    </p:spTree>
    <p:extLst>
      <p:ext uri="{BB962C8B-B14F-4D97-AF65-F5344CB8AC3E}">
        <p14:creationId xmlns:p14="http://schemas.microsoft.com/office/powerpoint/2010/main" val="363298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BD4643-F89E-B839-0B48-FC6A48CCC5D9}"/>
              </a:ext>
            </a:extLst>
          </p:cNvPr>
          <p:cNvSpPr txBox="1"/>
          <p:nvPr/>
        </p:nvSpPr>
        <p:spPr>
          <a:xfrm>
            <a:off x="5257800" y="266700"/>
            <a:ext cx="77724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LÀM VIỆC NHÓM </a:t>
            </a:r>
          </a:p>
        </p:txBody>
      </p:sp>
      <p:grpSp>
        <p:nvGrpSpPr>
          <p:cNvPr id="8" name="Group 7">
            <a:extLst>
              <a:ext uri="{FF2B5EF4-FFF2-40B4-BE49-F238E27FC236}">
                <a16:creationId xmlns:a16="http://schemas.microsoft.com/office/drawing/2014/main" id="{5F2F0C18-F3BE-70CA-5F0F-21E86E6D2271}"/>
              </a:ext>
            </a:extLst>
          </p:cNvPr>
          <p:cNvGrpSpPr/>
          <p:nvPr/>
        </p:nvGrpSpPr>
        <p:grpSpPr>
          <a:xfrm>
            <a:off x="1843087" y="1638300"/>
            <a:ext cx="14601825" cy="4206671"/>
            <a:chOff x="1828800" y="1485900"/>
            <a:chExt cx="14601825" cy="4206671"/>
          </a:xfrm>
        </p:grpSpPr>
        <p:pic>
          <p:nvPicPr>
            <p:cNvPr id="3" name="Picture 2">
              <a:extLst>
                <a:ext uri="{FF2B5EF4-FFF2-40B4-BE49-F238E27FC236}">
                  <a16:creationId xmlns:a16="http://schemas.microsoft.com/office/drawing/2014/main" id="{4FE570E1-A60E-35ED-1BA0-2575CD468E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485900"/>
              <a:ext cx="5029200" cy="3529563"/>
            </a:xfrm>
            <a:prstGeom prst="roundRect">
              <a:avLst/>
            </a:prstGeom>
          </p:spPr>
        </p:pic>
        <p:pic>
          <p:nvPicPr>
            <p:cNvPr id="4" name="Picture 3">
              <a:extLst>
                <a:ext uri="{FF2B5EF4-FFF2-40B4-BE49-F238E27FC236}">
                  <a16:creationId xmlns:a16="http://schemas.microsoft.com/office/drawing/2014/main" id="{7D9793B3-7F99-AE56-01FC-FD1956DFC1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7641" y="1485900"/>
              <a:ext cx="4695966" cy="3529563"/>
            </a:xfrm>
            <a:prstGeom prst="roundRect">
              <a:avLst/>
            </a:prstGeom>
          </p:spPr>
        </p:pic>
        <p:sp>
          <p:nvSpPr>
            <p:cNvPr id="5" name="TextBox 4">
              <a:extLst>
                <a:ext uri="{FF2B5EF4-FFF2-40B4-BE49-F238E27FC236}">
                  <a16:creationId xmlns:a16="http://schemas.microsoft.com/office/drawing/2014/main" id="{EE02DCDF-C6C2-2E63-AE0E-C3D5FCD0458C}"/>
                </a:ext>
              </a:extLst>
            </p:cNvPr>
            <p:cNvSpPr txBox="1"/>
            <p:nvPr/>
          </p:nvSpPr>
          <p:spPr>
            <a:xfrm>
              <a:off x="1828800" y="5015463"/>
              <a:ext cx="5029200" cy="677108"/>
            </a:xfrm>
            <a:prstGeom prst="rect">
              <a:avLst/>
            </a:prstGeom>
            <a:noFill/>
          </p:spPr>
          <p:txBody>
            <a:bodyPr wrap="square" rtlCol="0">
              <a:spAutoFit/>
            </a:bodyPr>
            <a:lstStyle/>
            <a:p>
              <a:pPr algn="ctr"/>
              <a:r>
                <a:rPr lang="en-US" sz="3800" b="1">
                  <a:solidFill>
                    <a:srgbClr val="002060"/>
                  </a:solidFill>
                  <a:latin typeface="Arial" panose="020B0604020202020204" pitchFamily="34" charset="0"/>
                  <a:cs typeface="Arial" panose="020B0604020202020204" pitchFamily="34" charset="0"/>
                </a:rPr>
                <a:t>Nhóm 1, 2, 3 </a:t>
              </a:r>
            </a:p>
          </p:txBody>
        </p:sp>
        <p:sp>
          <p:nvSpPr>
            <p:cNvPr id="6" name="TextBox 5">
              <a:extLst>
                <a:ext uri="{FF2B5EF4-FFF2-40B4-BE49-F238E27FC236}">
                  <a16:creationId xmlns:a16="http://schemas.microsoft.com/office/drawing/2014/main" id="{0B93564A-6D8F-B7DD-BCA4-1FB83D15A917}"/>
                </a:ext>
              </a:extLst>
            </p:cNvPr>
            <p:cNvSpPr txBox="1"/>
            <p:nvPr/>
          </p:nvSpPr>
          <p:spPr>
            <a:xfrm>
              <a:off x="11411024" y="5015463"/>
              <a:ext cx="5019601" cy="677108"/>
            </a:xfrm>
            <a:prstGeom prst="rect">
              <a:avLst/>
            </a:prstGeom>
            <a:noFill/>
          </p:spPr>
          <p:txBody>
            <a:bodyPr wrap="square" rtlCol="0">
              <a:spAutoFit/>
            </a:bodyPr>
            <a:lstStyle/>
            <a:p>
              <a:pPr algn="ctr"/>
              <a:r>
                <a:rPr lang="en-US" sz="3800" b="1">
                  <a:solidFill>
                    <a:srgbClr val="002060"/>
                  </a:solidFill>
                  <a:latin typeface="Arial" panose="020B0604020202020204" pitchFamily="34" charset="0"/>
                  <a:cs typeface="Arial" panose="020B0604020202020204" pitchFamily="34" charset="0"/>
                </a:rPr>
                <a:t>Nhóm 4, 5, 6</a:t>
              </a:r>
            </a:p>
          </p:txBody>
        </p:sp>
      </p:grpSp>
      <p:sp>
        <p:nvSpPr>
          <p:cNvPr id="7" name="TextBox 6">
            <a:extLst>
              <a:ext uri="{FF2B5EF4-FFF2-40B4-BE49-F238E27FC236}">
                <a16:creationId xmlns:a16="http://schemas.microsoft.com/office/drawing/2014/main" id="{0A025889-B1AC-236F-2379-48C930FCDC74}"/>
              </a:ext>
            </a:extLst>
          </p:cNvPr>
          <p:cNvSpPr txBox="1"/>
          <p:nvPr/>
        </p:nvSpPr>
        <p:spPr>
          <a:xfrm>
            <a:off x="781050" y="5977235"/>
            <a:ext cx="16725900" cy="3984069"/>
          </a:xfrm>
          <a:prstGeom prst="roundRect">
            <a:avLst/>
          </a:prstGeom>
          <a:solidFill>
            <a:schemeClr val="accent6">
              <a:lumMod val="20000"/>
              <a:lumOff val="80000"/>
            </a:schemeClr>
          </a:solidFill>
        </p:spPr>
        <p:txBody>
          <a:bodyPr wrap="square" rtlCol="0">
            <a:spAutoFit/>
          </a:bodyPr>
          <a:lstStyle/>
          <a:p>
            <a:pPr algn="ctr">
              <a:lnSpc>
                <a:spcPct val="150000"/>
              </a:lnSpc>
            </a:pPr>
            <a:r>
              <a:rPr lang="en-US" sz="3500" b="1">
                <a:solidFill>
                  <a:sysClr val="windowText" lastClr="000000"/>
                </a:solidFill>
                <a:latin typeface="Arial" panose="020B0604020202020204" pitchFamily="34" charset="0"/>
                <a:cs typeface="Arial" panose="020B0604020202020204" pitchFamily="34" charset="0"/>
              </a:rPr>
              <a:t>CÂU HỎI THẢO LUẬN:</a:t>
            </a:r>
          </a:p>
          <a:p>
            <a:pPr marL="571500" indent="-571500" algn="just">
              <a:lnSpc>
                <a:spcPct val="150000"/>
              </a:lnSpc>
              <a:buFont typeface="Wingdings" panose="05000000000000000000" pitchFamily="2" charset="2"/>
              <a:buChar char="§"/>
            </a:pPr>
            <a:r>
              <a:rPr lang="vi-VN" sz="3500">
                <a:latin typeface="Arial" panose="020B0604020202020204" pitchFamily="34" charset="0"/>
                <a:cs typeface="Arial" panose="020B0604020202020204" pitchFamily="34" charset="0"/>
              </a:rPr>
              <a:t>Hãy nói về nội dung của bức tranh.</a:t>
            </a:r>
          </a:p>
          <a:p>
            <a:pPr marL="571500" indent="-571500" algn="just">
              <a:lnSpc>
                <a:spcPct val="150000"/>
              </a:lnSpc>
              <a:buFont typeface="Wingdings" panose="05000000000000000000" pitchFamily="2" charset="2"/>
              <a:buChar char="§"/>
            </a:pPr>
            <a:r>
              <a:rPr lang="vi-VN" sz="3500">
                <a:latin typeface="Arial" panose="020B0604020202020204" pitchFamily="34" charset="0"/>
                <a:cs typeface="Arial" panose="020B0604020202020204" pitchFamily="34" charset="0"/>
              </a:rPr>
              <a:t>Hình ảnh, màu sắc trong bức tranh được thể hiện như thế nào?</a:t>
            </a:r>
          </a:p>
          <a:p>
            <a:pPr marL="571500" indent="-571500" algn="just">
              <a:lnSpc>
                <a:spcPct val="150000"/>
              </a:lnSpc>
              <a:buFont typeface="Wingdings" panose="05000000000000000000" pitchFamily="2" charset="2"/>
              <a:buChar char="§"/>
            </a:pPr>
            <a:r>
              <a:rPr lang="vi-VN" sz="3500">
                <a:latin typeface="Arial" panose="020B0604020202020204" pitchFamily="34" charset="0"/>
                <a:cs typeface="Arial" panose="020B0604020202020204" pitchFamily="34" charset="0"/>
              </a:rPr>
              <a:t>Mô tả lại những hình ảnh đẹp trong cuộc sống được thể hiện ở mỗi bức tranh</a:t>
            </a:r>
            <a:r>
              <a:rPr lang="vi-VN" sz="3500"/>
              <a:t>.</a:t>
            </a:r>
          </a:p>
          <a:p>
            <a:endParaRPr lang="en-US"/>
          </a:p>
        </p:txBody>
      </p:sp>
    </p:spTree>
    <p:extLst>
      <p:ext uri="{BB962C8B-B14F-4D97-AF65-F5344CB8AC3E}">
        <p14:creationId xmlns:p14="http://schemas.microsoft.com/office/powerpoint/2010/main" val="207148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846C1B-B8F7-AA9A-E9BE-A1513580B618}"/>
              </a:ext>
            </a:extLst>
          </p:cNvPr>
          <p:cNvSpPr/>
          <p:nvPr/>
        </p:nvSpPr>
        <p:spPr>
          <a:xfrm>
            <a:off x="-304800" y="4971021"/>
            <a:ext cx="18897600" cy="573507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AE873B8-8874-389A-6622-A76C7647A1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695" y="434543"/>
            <a:ext cx="6463931" cy="4536478"/>
          </a:xfrm>
          <a:prstGeom prst="rect">
            <a:avLst/>
          </a:prstGeom>
        </p:spPr>
      </p:pic>
      <p:pic>
        <p:nvPicPr>
          <p:cNvPr id="4" name="Picture 3">
            <a:extLst>
              <a:ext uri="{FF2B5EF4-FFF2-40B4-BE49-F238E27FC236}">
                <a16:creationId xmlns:a16="http://schemas.microsoft.com/office/drawing/2014/main" id="{B5779875-C1BC-4D46-A606-774B7B32ED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3200" y="382887"/>
            <a:ext cx="6104359" cy="4588134"/>
          </a:xfrm>
          <a:prstGeom prst="rect">
            <a:avLst/>
          </a:prstGeom>
        </p:spPr>
      </p:pic>
      <p:sp>
        <p:nvSpPr>
          <p:cNvPr id="6" name="TextBox 5">
            <a:extLst>
              <a:ext uri="{FF2B5EF4-FFF2-40B4-BE49-F238E27FC236}">
                <a16:creationId xmlns:a16="http://schemas.microsoft.com/office/drawing/2014/main" id="{14A3101E-1826-AF04-EC51-357B29626147}"/>
              </a:ext>
            </a:extLst>
          </p:cNvPr>
          <p:cNvSpPr txBox="1"/>
          <p:nvPr/>
        </p:nvSpPr>
        <p:spPr>
          <a:xfrm>
            <a:off x="493033" y="4971021"/>
            <a:ext cx="7799311" cy="4975657"/>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600"/>
              <a:t>Du khách chèo thuyền, dạo chơi và ngắm cảnh. </a:t>
            </a:r>
          </a:p>
          <a:p>
            <a:pPr marL="571500" indent="-571500" algn="just">
              <a:lnSpc>
                <a:spcPct val="150000"/>
              </a:lnSpc>
              <a:buFont typeface="Wingdings" panose="05000000000000000000" pitchFamily="2" charset="2"/>
              <a:buChar char="§"/>
            </a:pPr>
            <a:r>
              <a:rPr lang="vi-VN" sz="3600"/>
              <a:t>Màu sắc trong bức tranh: màu nóng (đỏ) là chủ đạo. </a:t>
            </a:r>
          </a:p>
          <a:p>
            <a:pPr marL="571500" indent="-571500" algn="just">
              <a:lnSpc>
                <a:spcPct val="150000"/>
              </a:lnSpc>
              <a:buFont typeface="Wingdings" panose="05000000000000000000" pitchFamily="2" charset="2"/>
              <a:buChar char="§"/>
            </a:pPr>
            <a:r>
              <a:rPr lang="vi-VN" sz="3600"/>
              <a:t>Cảnh vật trong tranh gợi sự ấm áp, yên bình.</a:t>
            </a:r>
          </a:p>
        </p:txBody>
      </p:sp>
      <p:sp>
        <p:nvSpPr>
          <p:cNvPr id="7" name="TextBox 6">
            <a:extLst>
              <a:ext uri="{FF2B5EF4-FFF2-40B4-BE49-F238E27FC236}">
                <a16:creationId xmlns:a16="http://schemas.microsoft.com/office/drawing/2014/main" id="{40CAF975-0593-D627-22A4-4C9808F58F0B}"/>
              </a:ext>
            </a:extLst>
          </p:cNvPr>
          <p:cNvSpPr txBox="1"/>
          <p:nvPr/>
        </p:nvSpPr>
        <p:spPr>
          <a:xfrm>
            <a:off x="9668123" y="5143500"/>
            <a:ext cx="7799311" cy="4144661"/>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600"/>
              <a:t>Cô, chú bộ đội đang đan mũ</a:t>
            </a:r>
          </a:p>
          <a:p>
            <a:pPr marL="571500" indent="-571500" algn="just">
              <a:lnSpc>
                <a:spcPct val="150000"/>
              </a:lnSpc>
              <a:buFont typeface="Wingdings" panose="05000000000000000000" pitchFamily="2" charset="2"/>
              <a:buChar char="§"/>
            </a:pPr>
            <a:r>
              <a:rPr lang="vi-VN" sz="3600"/>
              <a:t>Màu sắc trong bức tranh: màu lạnh (xanh lá cây). </a:t>
            </a:r>
          </a:p>
          <a:p>
            <a:pPr marL="571500" indent="-571500" algn="just">
              <a:lnSpc>
                <a:spcPct val="150000"/>
              </a:lnSpc>
              <a:buFont typeface="Wingdings" panose="05000000000000000000" pitchFamily="2" charset="2"/>
              <a:buChar char="§"/>
            </a:pPr>
            <a:r>
              <a:rPr lang="vi-VN" sz="3600"/>
              <a:t>Cảnh vật trong ấm áp dung dị, đôi nét hóm hỉnh, duyên dáng.</a:t>
            </a:r>
          </a:p>
        </p:txBody>
      </p:sp>
    </p:spTree>
    <p:extLst>
      <p:ext uri="{BB962C8B-B14F-4D97-AF65-F5344CB8AC3E}">
        <p14:creationId xmlns:p14="http://schemas.microsoft.com/office/powerpoint/2010/main" val="254011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3" name="Freeform 3"/>
          <p:cNvSpPr/>
          <p:nvPr/>
        </p:nvSpPr>
        <p:spPr>
          <a:xfrm>
            <a:off x="-398420" y="8182685"/>
            <a:ext cx="2854241" cy="2429672"/>
          </a:xfrm>
          <a:custGeom>
            <a:avLst/>
            <a:gdLst/>
            <a:ahLst/>
            <a:cxnLst/>
            <a:rect l="l" t="t" r="r" b="b"/>
            <a:pathLst>
              <a:path w="2854241" h="2429672">
                <a:moveTo>
                  <a:pt x="0" y="0"/>
                </a:moveTo>
                <a:lnTo>
                  <a:pt x="2854240" y="0"/>
                </a:lnTo>
                <a:lnTo>
                  <a:pt x="2854240" y="2429672"/>
                </a:lnTo>
                <a:lnTo>
                  <a:pt x="0" y="2429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42875" y="-171450"/>
            <a:ext cx="5962650" cy="1975104"/>
          </a:xfrm>
          <a:custGeom>
            <a:avLst/>
            <a:gdLst/>
            <a:ahLst/>
            <a:cxnLst/>
            <a:rect l="l" t="t" r="r" b="b"/>
            <a:pathLst>
              <a:path w="5962650" h="1975104">
                <a:moveTo>
                  <a:pt x="0" y="0"/>
                </a:moveTo>
                <a:lnTo>
                  <a:pt x="5962650" y="0"/>
                </a:lnTo>
                <a:lnTo>
                  <a:pt x="5962650" y="1975104"/>
                </a:lnTo>
                <a:lnTo>
                  <a:pt x="0" y="1975104"/>
                </a:lnTo>
                <a:lnTo>
                  <a:pt x="0" y="0"/>
                </a:lnTo>
                <a:close/>
              </a:path>
            </a:pathLst>
          </a:custGeom>
          <a:blipFill>
            <a:blip r:embed="rId4">
              <a:extLst>
                <a:ext uri="{96DAC541-7B7A-43D3-8B79-37D633B846F1}">
                  <asvg:svgBlip xmlns:asvg="http://schemas.microsoft.com/office/drawing/2016/SVG/main" r:embed="rId5"/>
                </a:ext>
              </a:extLst>
            </a:blip>
            <a:stretch>
              <a:fillRect r="-22683"/>
            </a:stretch>
          </a:blipFill>
        </p:spPr>
      </p:sp>
      <p:sp>
        <p:nvSpPr>
          <p:cNvPr id="5" name="Freeform 5"/>
          <p:cNvSpPr/>
          <p:nvPr/>
        </p:nvSpPr>
        <p:spPr>
          <a:xfrm rot="457759">
            <a:off x="415349" y="358274"/>
            <a:ext cx="17414690" cy="9570453"/>
          </a:xfrm>
          <a:custGeom>
            <a:avLst/>
            <a:gdLst/>
            <a:ahLst/>
            <a:cxnLst/>
            <a:rect l="l" t="t" r="r" b="b"/>
            <a:pathLst>
              <a:path w="11978420" h="8994705">
                <a:moveTo>
                  <a:pt x="0" y="0"/>
                </a:moveTo>
                <a:lnTo>
                  <a:pt x="11978420" y="0"/>
                </a:lnTo>
                <a:lnTo>
                  <a:pt x="11978420" y="8994705"/>
                </a:lnTo>
                <a:lnTo>
                  <a:pt x="0" y="89947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0464701" y="7638561"/>
            <a:ext cx="7985224" cy="2762739"/>
          </a:xfrm>
          <a:custGeom>
            <a:avLst/>
            <a:gdLst/>
            <a:ahLst/>
            <a:cxnLst/>
            <a:rect l="l" t="t" r="r" b="b"/>
            <a:pathLst>
              <a:path w="7985224" h="2762739">
                <a:moveTo>
                  <a:pt x="0" y="0"/>
                </a:moveTo>
                <a:lnTo>
                  <a:pt x="7985224" y="0"/>
                </a:lnTo>
                <a:lnTo>
                  <a:pt x="7985224" y="2762739"/>
                </a:lnTo>
                <a:lnTo>
                  <a:pt x="0" y="2762739"/>
                </a:lnTo>
                <a:lnTo>
                  <a:pt x="0" y="0"/>
                </a:lnTo>
                <a:close/>
              </a:path>
            </a:pathLst>
          </a:custGeom>
          <a:blipFill>
            <a:blip r:embed="rId8">
              <a:extLst>
                <a:ext uri="{96DAC541-7B7A-43D3-8B79-37D633B846F1}">
                  <asvg:svgBlip xmlns:asvg="http://schemas.microsoft.com/office/drawing/2016/SVG/main" r:embed="rId9"/>
                </a:ext>
              </a:extLst>
            </a:blip>
            <a:stretch>
              <a:fillRect r="-34815" b="-38152"/>
            </a:stretch>
          </a:blipFill>
        </p:spPr>
      </p:sp>
      <p:sp>
        <p:nvSpPr>
          <p:cNvPr id="14" name="TextBox 14"/>
          <p:cNvSpPr txBox="1"/>
          <p:nvPr/>
        </p:nvSpPr>
        <p:spPr>
          <a:xfrm>
            <a:off x="1499959" y="2387588"/>
            <a:ext cx="15288080" cy="4780668"/>
          </a:xfrm>
          <a:prstGeom prst="rect">
            <a:avLst/>
          </a:prstGeom>
        </p:spPr>
        <p:txBody>
          <a:bodyPr wrap="square" lIns="0" tIns="0" rIns="0" bIns="0" rtlCol="0" anchor="t">
            <a:spAutoFit/>
          </a:bodyPr>
          <a:lstStyle/>
          <a:p>
            <a:pPr marL="0" lvl="0" indent="0" algn="ctr">
              <a:lnSpc>
                <a:spcPct val="150000"/>
              </a:lnSpc>
              <a:spcBef>
                <a:spcPct val="0"/>
              </a:spcBef>
            </a:pPr>
            <a:r>
              <a:rPr lang="en-US" sz="7200" b="1" u="none">
                <a:solidFill>
                  <a:srgbClr val="41599A"/>
                </a:solidFill>
                <a:latin typeface="Arial" panose="020B0604020202020204" pitchFamily="34" charset="0"/>
                <a:cs typeface="Arial" panose="020B0604020202020204" pitchFamily="34" charset="0"/>
              </a:rPr>
              <a:t>PHẦN 3. </a:t>
            </a:r>
          </a:p>
          <a:p>
            <a:pPr marL="0" lvl="0" indent="0" algn="ctr">
              <a:lnSpc>
                <a:spcPct val="150000"/>
              </a:lnSpc>
              <a:spcBef>
                <a:spcPct val="0"/>
              </a:spcBef>
            </a:pPr>
            <a:r>
              <a:rPr lang="vi-VN" sz="7200" b="1" u="none">
                <a:solidFill>
                  <a:srgbClr val="41599A"/>
                </a:solidFill>
                <a:latin typeface="Arial" panose="020B0604020202020204" pitchFamily="34" charset="0"/>
                <a:cs typeface="Arial" panose="020B0604020202020204" pitchFamily="34" charset="0"/>
              </a:rPr>
              <a:t>VẺ ĐẸP CỦA CUỘC SỐNG THÔNG QUA MỘT SỐ BỨC TƯỢNG</a:t>
            </a:r>
          </a:p>
        </p:txBody>
      </p:sp>
      <p:sp>
        <p:nvSpPr>
          <p:cNvPr id="15" name="Freeform 15"/>
          <p:cNvSpPr/>
          <p:nvPr/>
        </p:nvSpPr>
        <p:spPr>
          <a:xfrm rot="-5100187">
            <a:off x="14906909" y="1235566"/>
            <a:ext cx="1860327" cy="2077696"/>
          </a:xfrm>
          <a:custGeom>
            <a:avLst/>
            <a:gdLst/>
            <a:ahLst/>
            <a:cxnLst/>
            <a:rect l="l" t="t" r="r" b="b"/>
            <a:pathLst>
              <a:path w="1567975" h="1532418">
                <a:moveTo>
                  <a:pt x="0" y="0"/>
                </a:moveTo>
                <a:lnTo>
                  <a:pt x="1567974" y="0"/>
                </a:lnTo>
                <a:lnTo>
                  <a:pt x="1567974" y="1532418"/>
                </a:lnTo>
                <a:lnTo>
                  <a:pt x="0" y="1532418"/>
                </a:lnTo>
                <a:lnTo>
                  <a:pt x="0" y="0"/>
                </a:lnTo>
                <a:close/>
              </a:path>
            </a:pathLst>
          </a:custGeom>
          <a:blipFill>
            <a:blip r:embed="rId10">
              <a:extLst>
                <a:ext uri="{96DAC541-7B7A-43D3-8B79-37D633B846F1}">
                  <asvg:svgBlip xmlns:asvg="http://schemas.microsoft.com/office/drawing/2016/SVG/main" r:embed="rId11"/>
                </a:ext>
              </a:extLst>
            </a:blip>
            <a:stretch>
              <a:fillRect l="-33265" t="-30903"/>
            </a:stretch>
          </a:blipFill>
        </p:spPr>
      </p:sp>
    </p:spTree>
    <p:extLst>
      <p:ext uri="{BB962C8B-B14F-4D97-AF65-F5344CB8AC3E}">
        <p14:creationId xmlns:p14="http://schemas.microsoft.com/office/powerpoint/2010/main" val="24598368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FC8C85B-D04E-1E39-DA34-5137A9F4F25C}"/>
              </a:ext>
            </a:extLst>
          </p:cNvPr>
          <p:cNvGrpSpPr/>
          <p:nvPr/>
        </p:nvGrpSpPr>
        <p:grpSpPr>
          <a:xfrm>
            <a:off x="5569704" y="1964548"/>
            <a:ext cx="3990922" cy="7893827"/>
            <a:chOff x="6981878" y="2019300"/>
            <a:chExt cx="3990922" cy="7893827"/>
          </a:xfrm>
        </p:grpSpPr>
        <p:pic>
          <p:nvPicPr>
            <p:cNvPr id="5" name="Picture 4">
              <a:extLst>
                <a:ext uri="{FF2B5EF4-FFF2-40B4-BE49-F238E27FC236}">
                  <a16:creationId xmlns:a16="http://schemas.microsoft.com/office/drawing/2014/main" id="{0FABE69F-489B-0007-68D6-63BA34AAE4BC}"/>
                </a:ext>
              </a:extLst>
            </p:cNvPr>
            <p:cNvPicPr>
              <a:picLocks noChangeAspect="1"/>
            </p:cNvPicPr>
            <p:nvPr/>
          </p:nvPicPr>
          <p:blipFill rotWithShape="1">
            <a:blip r:embed="rId2"/>
            <a:srcRect l="3818" t="1689"/>
            <a:stretch/>
          </p:blipFill>
          <p:spPr>
            <a:xfrm rot="331573">
              <a:off x="6981878" y="2410771"/>
              <a:ext cx="3771692" cy="75023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Pin ">
              <a:extLst>
                <a:ext uri="{FF2B5EF4-FFF2-40B4-BE49-F238E27FC236}">
                  <a16:creationId xmlns:a16="http://schemas.microsoft.com/office/drawing/2014/main" id="{FFF74C29-DCBD-BE05-57BA-1381BF343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2019300"/>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F59B0E1A-E83D-1F6C-80CD-CCD12F5D0E39}"/>
              </a:ext>
            </a:extLst>
          </p:cNvPr>
          <p:cNvGrpSpPr/>
          <p:nvPr/>
        </p:nvGrpSpPr>
        <p:grpSpPr>
          <a:xfrm>
            <a:off x="316920" y="1333500"/>
            <a:ext cx="4767058" cy="7913019"/>
            <a:chOff x="1353399" y="2019300"/>
            <a:chExt cx="4767058" cy="7913019"/>
          </a:xfrm>
        </p:grpSpPr>
        <p:pic>
          <p:nvPicPr>
            <p:cNvPr id="3" name="Picture 2">
              <a:extLst>
                <a:ext uri="{FF2B5EF4-FFF2-40B4-BE49-F238E27FC236}">
                  <a16:creationId xmlns:a16="http://schemas.microsoft.com/office/drawing/2014/main" id="{F4F2CE69-F69C-75B1-27DC-42B555878BFD}"/>
                </a:ext>
              </a:extLst>
            </p:cNvPr>
            <p:cNvPicPr>
              <a:picLocks noChangeAspect="1"/>
            </p:cNvPicPr>
            <p:nvPr/>
          </p:nvPicPr>
          <p:blipFill>
            <a:blip r:embed="rId4"/>
            <a:stretch>
              <a:fillRect/>
            </a:stretch>
          </p:blipFill>
          <p:spPr>
            <a:xfrm rot="233927">
              <a:off x="1353399" y="2469082"/>
              <a:ext cx="4518558" cy="74632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2" descr="Pin ">
              <a:extLst>
                <a:ext uri="{FF2B5EF4-FFF2-40B4-BE49-F238E27FC236}">
                  <a16:creationId xmlns:a16="http://schemas.microsoft.com/office/drawing/2014/main" id="{8C9EED9D-0E4F-A673-05B4-D272EEA36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6057" y="2019300"/>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CDF919A6-BB6B-10A3-2D44-B2F220D2E6FA}"/>
              </a:ext>
            </a:extLst>
          </p:cNvPr>
          <p:cNvSpPr txBox="1"/>
          <p:nvPr/>
        </p:nvSpPr>
        <p:spPr>
          <a:xfrm>
            <a:off x="3162300" y="503084"/>
            <a:ext cx="119634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QUAN SÁT NHỮNG BỨC TRANH SAU </a:t>
            </a:r>
          </a:p>
        </p:txBody>
      </p:sp>
      <p:sp>
        <p:nvSpPr>
          <p:cNvPr id="10" name="TextBox 9">
            <a:extLst>
              <a:ext uri="{FF2B5EF4-FFF2-40B4-BE49-F238E27FC236}">
                <a16:creationId xmlns:a16="http://schemas.microsoft.com/office/drawing/2014/main" id="{3DE010AE-A6DA-DA98-1422-F914EDF768D5}"/>
              </a:ext>
            </a:extLst>
          </p:cNvPr>
          <p:cNvSpPr txBox="1"/>
          <p:nvPr/>
        </p:nvSpPr>
        <p:spPr>
          <a:xfrm>
            <a:off x="9982200" y="3348995"/>
            <a:ext cx="7391400" cy="5516404"/>
          </a:xfrm>
          <a:prstGeom prst="roundRect">
            <a:avLst/>
          </a:prstGeom>
          <a:solidFill>
            <a:schemeClr val="accent5">
              <a:lumMod val="20000"/>
              <a:lumOff val="80000"/>
            </a:schemeClr>
          </a:solidFill>
        </p:spPr>
        <p:txBody>
          <a:bodyPr wrap="square" rtlCol="0">
            <a:spAutoFit/>
          </a:bodyPr>
          <a:lstStyle/>
          <a:p>
            <a:pPr algn="ctr">
              <a:lnSpc>
                <a:spcPct val="150000"/>
              </a:lnSpc>
            </a:pPr>
            <a:r>
              <a:rPr lang="en-US" sz="4000" b="1">
                <a:latin typeface="Arial" panose="020B0604020202020204" pitchFamily="34" charset="0"/>
                <a:cs typeface="Arial" panose="020B0604020202020204" pitchFamily="34" charset="0"/>
              </a:rPr>
              <a:t>THẢO LUẬN NHÓM ĐÔI </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Bức tượng có những nhân vật nào?</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Các nhân vật đang thể hiện hoạt động gì?</a:t>
            </a:r>
          </a:p>
          <a:p>
            <a:endParaRPr lang="en-US"/>
          </a:p>
        </p:txBody>
      </p:sp>
    </p:spTree>
    <p:extLst>
      <p:ext uri="{BB962C8B-B14F-4D97-AF65-F5344CB8AC3E}">
        <p14:creationId xmlns:p14="http://schemas.microsoft.com/office/powerpoint/2010/main" val="71971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3" name="Freeform 3"/>
          <p:cNvSpPr/>
          <p:nvPr/>
        </p:nvSpPr>
        <p:spPr>
          <a:xfrm rot="-10800000">
            <a:off x="11384508" y="-209550"/>
            <a:ext cx="7160667" cy="3338792"/>
          </a:xfrm>
          <a:custGeom>
            <a:avLst/>
            <a:gdLst/>
            <a:ahLst/>
            <a:cxnLst/>
            <a:rect l="l" t="t" r="r" b="b"/>
            <a:pathLst>
              <a:path w="7160667" h="3338792">
                <a:moveTo>
                  <a:pt x="0" y="0"/>
                </a:moveTo>
                <a:lnTo>
                  <a:pt x="7160667" y="0"/>
                </a:lnTo>
                <a:lnTo>
                  <a:pt x="7160667" y="3338792"/>
                </a:lnTo>
                <a:lnTo>
                  <a:pt x="0" y="3338792"/>
                </a:lnTo>
                <a:lnTo>
                  <a:pt x="0" y="0"/>
                </a:lnTo>
                <a:close/>
              </a:path>
            </a:pathLst>
          </a:custGeom>
          <a:blipFill>
            <a:blip r:embed="rId2">
              <a:extLst>
                <a:ext uri="{96DAC541-7B7A-43D3-8B79-37D633B846F1}">
                  <asvg:svgBlip xmlns:asvg="http://schemas.microsoft.com/office/drawing/2016/SVG/main" r:embed="rId3"/>
                </a:ext>
              </a:extLst>
            </a:blip>
            <a:stretch>
              <a:fillRect l="-91168" b="-10699"/>
            </a:stretch>
          </a:blipFill>
        </p:spPr>
      </p:sp>
      <p:sp>
        <p:nvSpPr>
          <p:cNvPr id="5" name="Freeform 5"/>
          <p:cNvSpPr/>
          <p:nvPr/>
        </p:nvSpPr>
        <p:spPr>
          <a:xfrm>
            <a:off x="-200025" y="7558163"/>
            <a:ext cx="6610788" cy="2895600"/>
          </a:xfrm>
          <a:custGeom>
            <a:avLst/>
            <a:gdLst/>
            <a:ahLst/>
            <a:cxnLst/>
            <a:rect l="l" t="t" r="r" b="b"/>
            <a:pathLst>
              <a:path w="6610788" h="2895600">
                <a:moveTo>
                  <a:pt x="0" y="0"/>
                </a:moveTo>
                <a:lnTo>
                  <a:pt x="6610788" y="0"/>
                </a:lnTo>
                <a:lnTo>
                  <a:pt x="6610788" y="2895600"/>
                </a:lnTo>
                <a:lnTo>
                  <a:pt x="0" y="2895600"/>
                </a:lnTo>
                <a:lnTo>
                  <a:pt x="0" y="0"/>
                </a:lnTo>
                <a:close/>
              </a:path>
            </a:pathLst>
          </a:custGeom>
          <a:blipFill>
            <a:blip r:embed="rId2">
              <a:extLst>
                <a:ext uri="{96DAC541-7B7A-43D3-8B79-37D633B846F1}">
                  <asvg:svgBlip xmlns:asvg="http://schemas.microsoft.com/office/drawing/2016/SVG/main" r:embed="rId3"/>
                </a:ext>
              </a:extLst>
            </a:blip>
            <a:stretch>
              <a:fillRect l="-92198" t="-27" b="-18448"/>
            </a:stretch>
          </a:blipFill>
        </p:spPr>
      </p:sp>
      <p:sp>
        <p:nvSpPr>
          <p:cNvPr id="6" name="Freeform 6"/>
          <p:cNvSpPr/>
          <p:nvPr/>
        </p:nvSpPr>
        <p:spPr>
          <a:xfrm rot="11280382">
            <a:off x="1290180" y="879341"/>
            <a:ext cx="1839239" cy="1797531"/>
          </a:xfrm>
          <a:custGeom>
            <a:avLst/>
            <a:gdLst/>
            <a:ahLst/>
            <a:cxnLst/>
            <a:rect l="l" t="t" r="r" b="b"/>
            <a:pathLst>
              <a:path w="1839239" h="1797531">
                <a:moveTo>
                  <a:pt x="0" y="0"/>
                </a:moveTo>
                <a:lnTo>
                  <a:pt x="1839239" y="0"/>
                </a:lnTo>
                <a:lnTo>
                  <a:pt x="1839239" y="1797531"/>
                </a:lnTo>
                <a:lnTo>
                  <a:pt x="0" y="1797531"/>
                </a:lnTo>
                <a:lnTo>
                  <a:pt x="0" y="0"/>
                </a:lnTo>
                <a:close/>
              </a:path>
            </a:pathLst>
          </a:custGeom>
          <a:blipFill>
            <a:blip r:embed="rId4">
              <a:extLst>
                <a:ext uri="{96DAC541-7B7A-43D3-8B79-37D633B846F1}">
                  <asvg:svgBlip xmlns:asvg="http://schemas.microsoft.com/office/drawing/2016/SVG/main" r:embed="rId5"/>
                </a:ext>
              </a:extLst>
            </a:blip>
            <a:stretch>
              <a:fillRect l="-33265" t="-30903"/>
            </a:stretch>
          </a:blipFill>
        </p:spPr>
      </p:sp>
      <p:sp>
        <p:nvSpPr>
          <p:cNvPr id="8" name="Freeform 8"/>
          <p:cNvSpPr/>
          <p:nvPr/>
        </p:nvSpPr>
        <p:spPr>
          <a:xfrm>
            <a:off x="15413352" y="9207311"/>
            <a:ext cx="2181972" cy="1246452"/>
          </a:xfrm>
          <a:custGeom>
            <a:avLst/>
            <a:gdLst/>
            <a:ahLst/>
            <a:cxnLst/>
            <a:rect l="l" t="t" r="r" b="b"/>
            <a:pathLst>
              <a:path w="2181972" h="1246452">
                <a:moveTo>
                  <a:pt x="0" y="0"/>
                </a:moveTo>
                <a:lnTo>
                  <a:pt x="2181972" y="0"/>
                </a:lnTo>
                <a:lnTo>
                  <a:pt x="2181972" y="1246452"/>
                </a:lnTo>
                <a:lnTo>
                  <a:pt x="0" y="12464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5214108" y="7288154"/>
            <a:ext cx="2880342" cy="2106250"/>
          </a:xfrm>
          <a:custGeom>
            <a:avLst/>
            <a:gdLst/>
            <a:ahLst/>
            <a:cxnLst/>
            <a:rect l="l" t="t" r="r" b="b"/>
            <a:pathLst>
              <a:path w="2880342" h="2106250">
                <a:moveTo>
                  <a:pt x="0" y="0"/>
                </a:moveTo>
                <a:lnTo>
                  <a:pt x="2880342" y="0"/>
                </a:lnTo>
                <a:lnTo>
                  <a:pt x="2880342" y="2106251"/>
                </a:lnTo>
                <a:lnTo>
                  <a:pt x="0" y="2106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4826898" y="8338163"/>
            <a:ext cx="2481625" cy="2112483"/>
          </a:xfrm>
          <a:custGeom>
            <a:avLst/>
            <a:gdLst/>
            <a:ahLst/>
            <a:cxnLst/>
            <a:rect l="l" t="t" r="r" b="b"/>
            <a:pathLst>
              <a:path w="2481625" h="2112483">
                <a:moveTo>
                  <a:pt x="0" y="0"/>
                </a:moveTo>
                <a:lnTo>
                  <a:pt x="2481625" y="0"/>
                </a:lnTo>
                <a:lnTo>
                  <a:pt x="2481625" y="2112483"/>
                </a:lnTo>
                <a:lnTo>
                  <a:pt x="0" y="2112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5" name="Group 14">
            <a:extLst>
              <a:ext uri="{FF2B5EF4-FFF2-40B4-BE49-F238E27FC236}">
                <a16:creationId xmlns:a16="http://schemas.microsoft.com/office/drawing/2014/main" id="{256EA893-728E-76CD-2B3A-960466896479}"/>
              </a:ext>
            </a:extLst>
          </p:cNvPr>
          <p:cNvGrpSpPr/>
          <p:nvPr/>
        </p:nvGrpSpPr>
        <p:grpSpPr>
          <a:xfrm>
            <a:off x="1262638" y="1746984"/>
            <a:ext cx="15762722" cy="6347573"/>
            <a:chOff x="1262638" y="1746984"/>
            <a:chExt cx="15762722" cy="6347573"/>
          </a:xfrm>
        </p:grpSpPr>
        <p:sp>
          <p:nvSpPr>
            <p:cNvPr id="4" name="Freeform 4"/>
            <p:cNvSpPr/>
            <p:nvPr/>
          </p:nvSpPr>
          <p:spPr>
            <a:xfrm>
              <a:off x="2209799" y="1746984"/>
              <a:ext cx="13868400" cy="6347573"/>
            </a:xfrm>
            <a:custGeom>
              <a:avLst/>
              <a:gdLst/>
              <a:ahLst/>
              <a:cxnLst/>
              <a:rect l="l" t="t" r="r" b="b"/>
              <a:pathLst>
                <a:path w="12195183" h="7293455">
                  <a:moveTo>
                    <a:pt x="0" y="0"/>
                  </a:moveTo>
                  <a:lnTo>
                    <a:pt x="12195183" y="0"/>
                  </a:lnTo>
                  <a:lnTo>
                    <a:pt x="12195183" y="7293455"/>
                  </a:lnTo>
                  <a:lnTo>
                    <a:pt x="0" y="7293455"/>
                  </a:lnTo>
                  <a:lnTo>
                    <a:pt x="0" y="0"/>
                  </a:lnTo>
                  <a:close/>
                </a:path>
              </a:pathLst>
            </a:custGeom>
            <a:blipFill>
              <a:blip r:embed="rId12">
                <a:extLst>
                  <a:ext uri="{96DAC541-7B7A-43D3-8B79-37D633B846F1}">
                    <asvg:svgBlip xmlns:asvg="http://schemas.microsoft.com/office/drawing/2016/SVG/main" r:embed="rId13"/>
                  </a:ext>
                </a:extLst>
              </a:blip>
              <a:stretch>
                <a:fillRect b="-35855"/>
              </a:stretch>
            </a:blipFill>
          </p:spPr>
        </p:sp>
        <p:sp>
          <p:nvSpPr>
            <p:cNvPr id="11" name="TextBox 11"/>
            <p:cNvSpPr txBox="1"/>
            <p:nvPr/>
          </p:nvSpPr>
          <p:spPr>
            <a:xfrm>
              <a:off x="1262638" y="1947959"/>
              <a:ext cx="15762722" cy="1146211"/>
            </a:xfrm>
            <a:prstGeom prst="rect">
              <a:avLst/>
            </a:prstGeom>
          </p:spPr>
          <p:txBody>
            <a:bodyPr lIns="0" tIns="0" rIns="0" bIns="0" rtlCol="0" anchor="t">
              <a:spAutoFit/>
            </a:bodyPr>
            <a:lstStyle/>
            <a:p>
              <a:pPr marL="0" lvl="0" indent="0" algn="ctr">
                <a:lnSpc>
                  <a:spcPts val="10440"/>
                </a:lnSpc>
                <a:spcBef>
                  <a:spcPct val="0"/>
                </a:spcBef>
              </a:pPr>
              <a:r>
                <a:rPr lang="en-US" sz="5000" b="1">
                  <a:solidFill>
                    <a:srgbClr val="41599A"/>
                  </a:solidFill>
                  <a:latin typeface="Arial" panose="020B0604020202020204" pitchFamily="34" charset="0"/>
                  <a:cs typeface="Arial" panose="020B0604020202020204" pitchFamily="34" charset="0"/>
                </a:rPr>
                <a:t>CÂU HỎI GỢI Ý </a:t>
              </a:r>
            </a:p>
          </p:txBody>
        </p:sp>
        <p:sp>
          <p:nvSpPr>
            <p:cNvPr id="14" name="TextBox 13">
              <a:extLst>
                <a:ext uri="{FF2B5EF4-FFF2-40B4-BE49-F238E27FC236}">
                  <a16:creationId xmlns:a16="http://schemas.microsoft.com/office/drawing/2014/main" id="{5EB22A1B-2573-B374-D07E-6B2B185578E3}"/>
                </a:ext>
              </a:extLst>
            </p:cNvPr>
            <p:cNvSpPr txBox="1"/>
            <p:nvPr/>
          </p:nvSpPr>
          <p:spPr>
            <a:xfrm>
              <a:off x="3733799" y="3762032"/>
              <a:ext cx="12344400" cy="2762936"/>
            </a:xfrm>
            <a:prstGeom prst="rect">
              <a:avLst/>
            </a:prstGeom>
            <a:noFill/>
          </p:spPr>
          <p:txBody>
            <a:bodyPr wrap="square" rtlCol="0">
              <a:spAutoFit/>
            </a:bodyPr>
            <a:lstStyle/>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ea typeface="Calibri" panose="020F0502020204030204" pitchFamily="34" charset="0"/>
                </a:rPr>
                <a:t>Hình tượng nhân vật có tạo hình như thế nào?</a:t>
              </a:r>
              <a:endParaRPr lang="en-US" sz="4000">
                <a:effectLst/>
                <a:ea typeface="Calibri" panose="020F050202020403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ea typeface="Calibri" panose="020F0502020204030204" pitchFamily="34" charset="0"/>
                </a:rPr>
                <a:t>Bức tượng thể hiện nội dung gì?</a:t>
              </a:r>
              <a:endParaRPr lang="en-US" sz="4000">
                <a:effectLst/>
                <a:ea typeface="Calibri" panose="020F050202020403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ea typeface="Calibri" panose="020F0502020204030204" pitchFamily="34" charset="0"/>
                </a:rPr>
                <a:t>Em có cảm nhận gì sau khi xem tượng?</a:t>
              </a:r>
              <a:endParaRPr lang="en-US" sz="4000">
                <a:effectLst/>
                <a:ea typeface="Calibri" panose="020F0502020204030204" pitchFamily="34" charset="0"/>
              </a:endParaRPr>
            </a:p>
          </p:txBody>
        </p:sp>
      </p:grpSp>
    </p:spTree>
    <p:extLst>
      <p:ext uri="{BB962C8B-B14F-4D97-AF65-F5344CB8AC3E}">
        <p14:creationId xmlns:p14="http://schemas.microsoft.com/office/powerpoint/2010/main" val="1174070564"/>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E7C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18F198-33F6-3F6C-B444-864802DA02EF}"/>
              </a:ext>
            </a:extLst>
          </p:cNvPr>
          <p:cNvPicPr>
            <a:picLocks noChangeAspect="1"/>
          </p:cNvPicPr>
          <p:nvPr/>
        </p:nvPicPr>
        <p:blipFill>
          <a:blip r:embed="rId2"/>
          <a:stretch>
            <a:fillRect/>
          </a:stretch>
        </p:blipFill>
        <p:spPr>
          <a:xfrm>
            <a:off x="457200" y="328644"/>
            <a:ext cx="5791200" cy="9629712"/>
          </a:xfrm>
          <a:prstGeom prst="rect">
            <a:avLst/>
          </a:prstGeom>
        </p:spPr>
      </p:pic>
      <p:sp>
        <p:nvSpPr>
          <p:cNvPr id="9" name="Speech Bubble: Rectangle with Corners Rounded 8">
            <a:extLst>
              <a:ext uri="{FF2B5EF4-FFF2-40B4-BE49-F238E27FC236}">
                <a16:creationId xmlns:a16="http://schemas.microsoft.com/office/drawing/2014/main" id="{57DDAE63-AB61-3703-7137-32F519F27020}"/>
              </a:ext>
            </a:extLst>
          </p:cNvPr>
          <p:cNvSpPr/>
          <p:nvPr/>
        </p:nvSpPr>
        <p:spPr>
          <a:xfrm>
            <a:off x="6858000" y="1223962"/>
            <a:ext cx="10439400" cy="3352800"/>
          </a:xfrm>
          <a:prstGeom prst="wedgeRoundRectCallout">
            <a:avLst>
              <a:gd name="adj1" fmla="val -52722"/>
              <a:gd name="adj2" fmla="val 40362"/>
              <a:gd name="adj3"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Hình ảnh bà mẹ miền Nam thật thà, chất phác nhưng đầy nhiệt thành yêu nước, cách mạng, tiễn con bằng ngôn ngữ riêng của mình – nắm đất miền Nam. </a:t>
            </a:r>
            <a:endParaRPr lang="en-US" sz="3600">
              <a:solidFill>
                <a:schemeClr val="tx1"/>
              </a:solidFill>
            </a:endParaRPr>
          </a:p>
        </p:txBody>
      </p:sp>
      <p:sp>
        <p:nvSpPr>
          <p:cNvPr id="10" name="Speech Bubble: Rectangle with Corners Rounded 9">
            <a:extLst>
              <a:ext uri="{FF2B5EF4-FFF2-40B4-BE49-F238E27FC236}">
                <a16:creationId xmlns:a16="http://schemas.microsoft.com/office/drawing/2014/main" id="{B16AE91C-BEC8-4FDB-92D2-F45CA3E56441}"/>
              </a:ext>
            </a:extLst>
          </p:cNvPr>
          <p:cNvSpPr/>
          <p:nvPr/>
        </p:nvSpPr>
        <p:spPr>
          <a:xfrm>
            <a:off x="6858000" y="5710238"/>
            <a:ext cx="10439400" cy="3352800"/>
          </a:xfrm>
          <a:prstGeom prst="wedgeRoundRectCallout">
            <a:avLst>
              <a:gd name="adj1" fmla="val -52311"/>
              <a:gd name="adj2" fmla="val -49127"/>
              <a:gd name="adj3"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Phản ánh ý chí quyết tâm thống nhất Nam - Bắc, khát vọng độc lập, tự do, thống nhất toàn vẹn lãnh thổ của nhân dân ta.</a:t>
            </a:r>
            <a:endParaRPr lang="en-US" sz="3600">
              <a:solidFill>
                <a:schemeClr val="tx1"/>
              </a:solidFill>
            </a:endParaRPr>
          </a:p>
        </p:txBody>
      </p:sp>
    </p:spTree>
    <p:extLst>
      <p:ext uri="{BB962C8B-B14F-4D97-AF65-F5344CB8AC3E}">
        <p14:creationId xmlns:p14="http://schemas.microsoft.com/office/powerpoint/2010/main" val="121788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D1A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19D06-34E5-A41B-16A3-AE1D614A3EC5}"/>
              </a:ext>
            </a:extLst>
          </p:cNvPr>
          <p:cNvPicPr>
            <a:picLocks noChangeAspect="1"/>
          </p:cNvPicPr>
          <p:nvPr/>
        </p:nvPicPr>
        <p:blipFill>
          <a:blip r:embed="rId2"/>
          <a:stretch>
            <a:fillRect/>
          </a:stretch>
        </p:blipFill>
        <p:spPr>
          <a:xfrm>
            <a:off x="838199" y="256589"/>
            <a:ext cx="5205413" cy="9589575"/>
          </a:xfrm>
          <a:prstGeom prst="rect">
            <a:avLst/>
          </a:prstGeom>
        </p:spPr>
      </p:pic>
      <p:sp>
        <p:nvSpPr>
          <p:cNvPr id="4" name="Speech Bubble: Rectangle with Corners Rounded 3">
            <a:extLst>
              <a:ext uri="{FF2B5EF4-FFF2-40B4-BE49-F238E27FC236}">
                <a16:creationId xmlns:a16="http://schemas.microsoft.com/office/drawing/2014/main" id="{A21A3808-37AD-248A-4098-25E7E2B70A62}"/>
              </a:ext>
            </a:extLst>
          </p:cNvPr>
          <p:cNvSpPr/>
          <p:nvPr/>
        </p:nvSpPr>
        <p:spPr>
          <a:xfrm>
            <a:off x="6858000" y="1257300"/>
            <a:ext cx="10439400" cy="3005138"/>
          </a:xfrm>
          <a:prstGeom prst="wedgeRoundRectCallout">
            <a:avLst>
              <a:gd name="adj1" fmla="val -52722"/>
              <a:gd name="adj2" fmla="val 40362"/>
              <a:gd name="adj3"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Bức tượng thể hiện hình ảnh Bác Hồ với một em bé thiếu nhi. </a:t>
            </a:r>
          </a:p>
        </p:txBody>
      </p:sp>
      <p:sp>
        <p:nvSpPr>
          <p:cNvPr id="5" name="Speech Bubble: Rectangle with Corners Rounded 4">
            <a:extLst>
              <a:ext uri="{FF2B5EF4-FFF2-40B4-BE49-F238E27FC236}">
                <a16:creationId xmlns:a16="http://schemas.microsoft.com/office/drawing/2014/main" id="{040CA801-27B0-CF27-2ABC-8EC20FD3CCFE}"/>
              </a:ext>
            </a:extLst>
          </p:cNvPr>
          <p:cNvSpPr/>
          <p:nvPr/>
        </p:nvSpPr>
        <p:spPr>
          <a:xfrm>
            <a:off x="6858000" y="5829300"/>
            <a:ext cx="10439400" cy="3005138"/>
          </a:xfrm>
          <a:prstGeom prst="wedgeRoundRectCallout">
            <a:avLst>
              <a:gd name="adj1" fmla="val -52311"/>
              <a:gd name="adj2" fmla="val -49127"/>
              <a:gd name="adj3"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Phản ánh sự gần gũi, yêu thương, tình cảm của Bác Hồ dành cho các cháu thiếu nhi Việt Nam. </a:t>
            </a:r>
            <a:endParaRPr lang="en-US" sz="3600">
              <a:solidFill>
                <a:schemeClr val="tx1"/>
              </a:solidFill>
            </a:endParaRPr>
          </a:p>
        </p:txBody>
      </p:sp>
    </p:spTree>
    <p:extLst>
      <p:ext uri="{BB962C8B-B14F-4D97-AF65-F5344CB8AC3E}">
        <p14:creationId xmlns:p14="http://schemas.microsoft.com/office/powerpoint/2010/main" val="79028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3" name="Freeform 3"/>
          <p:cNvSpPr/>
          <p:nvPr/>
        </p:nvSpPr>
        <p:spPr>
          <a:xfrm>
            <a:off x="-398420" y="8182685"/>
            <a:ext cx="2854241" cy="2429672"/>
          </a:xfrm>
          <a:custGeom>
            <a:avLst/>
            <a:gdLst/>
            <a:ahLst/>
            <a:cxnLst/>
            <a:rect l="l" t="t" r="r" b="b"/>
            <a:pathLst>
              <a:path w="2854241" h="2429672">
                <a:moveTo>
                  <a:pt x="0" y="0"/>
                </a:moveTo>
                <a:lnTo>
                  <a:pt x="2854240" y="0"/>
                </a:lnTo>
                <a:lnTo>
                  <a:pt x="2854240" y="2429672"/>
                </a:lnTo>
                <a:lnTo>
                  <a:pt x="0" y="2429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42875" y="-171450"/>
            <a:ext cx="5962650" cy="1975104"/>
          </a:xfrm>
          <a:custGeom>
            <a:avLst/>
            <a:gdLst/>
            <a:ahLst/>
            <a:cxnLst/>
            <a:rect l="l" t="t" r="r" b="b"/>
            <a:pathLst>
              <a:path w="5962650" h="1975104">
                <a:moveTo>
                  <a:pt x="0" y="0"/>
                </a:moveTo>
                <a:lnTo>
                  <a:pt x="5962650" y="0"/>
                </a:lnTo>
                <a:lnTo>
                  <a:pt x="5962650" y="1975104"/>
                </a:lnTo>
                <a:lnTo>
                  <a:pt x="0" y="1975104"/>
                </a:lnTo>
                <a:lnTo>
                  <a:pt x="0" y="0"/>
                </a:lnTo>
                <a:close/>
              </a:path>
            </a:pathLst>
          </a:custGeom>
          <a:blipFill>
            <a:blip r:embed="rId4">
              <a:extLst>
                <a:ext uri="{96DAC541-7B7A-43D3-8B79-37D633B846F1}">
                  <asvg:svgBlip xmlns:asvg="http://schemas.microsoft.com/office/drawing/2016/SVG/main" r:embed="rId5"/>
                </a:ext>
              </a:extLst>
            </a:blip>
            <a:stretch>
              <a:fillRect r="-22683"/>
            </a:stretch>
          </a:blipFill>
        </p:spPr>
      </p:sp>
      <p:sp>
        <p:nvSpPr>
          <p:cNvPr id="5" name="Freeform 5"/>
          <p:cNvSpPr/>
          <p:nvPr/>
        </p:nvSpPr>
        <p:spPr>
          <a:xfrm rot="457759">
            <a:off x="415349" y="358274"/>
            <a:ext cx="17414690" cy="9570453"/>
          </a:xfrm>
          <a:custGeom>
            <a:avLst/>
            <a:gdLst/>
            <a:ahLst/>
            <a:cxnLst/>
            <a:rect l="l" t="t" r="r" b="b"/>
            <a:pathLst>
              <a:path w="11978420" h="8994705">
                <a:moveTo>
                  <a:pt x="0" y="0"/>
                </a:moveTo>
                <a:lnTo>
                  <a:pt x="11978420" y="0"/>
                </a:lnTo>
                <a:lnTo>
                  <a:pt x="11978420" y="8994705"/>
                </a:lnTo>
                <a:lnTo>
                  <a:pt x="0" y="89947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0464701" y="7638561"/>
            <a:ext cx="7985224" cy="2762739"/>
          </a:xfrm>
          <a:custGeom>
            <a:avLst/>
            <a:gdLst/>
            <a:ahLst/>
            <a:cxnLst/>
            <a:rect l="l" t="t" r="r" b="b"/>
            <a:pathLst>
              <a:path w="7985224" h="2762739">
                <a:moveTo>
                  <a:pt x="0" y="0"/>
                </a:moveTo>
                <a:lnTo>
                  <a:pt x="7985224" y="0"/>
                </a:lnTo>
                <a:lnTo>
                  <a:pt x="7985224" y="2762739"/>
                </a:lnTo>
                <a:lnTo>
                  <a:pt x="0" y="2762739"/>
                </a:lnTo>
                <a:lnTo>
                  <a:pt x="0" y="0"/>
                </a:lnTo>
                <a:close/>
              </a:path>
            </a:pathLst>
          </a:custGeom>
          <a:blipFill>
            <a:blip r:embed="rId8">
              <a:extLst>
                <a:ext uri="{96DAC541-7B7A-43D3-8B79-37D633B846F1}">
                  <asvg:svgBlip xmlns:asvg="http://schemas.microsoft.com/office/drawing/2016/SVG/main" r:embed="rId9"/>
                </a:ext>
              </a:extLst>
            </a:blip>
            <a:stretch>
              <a:fillRect r="-34815" b="-38152"/>
            </a:stretch>
          </a:blipFill>
        </p:spPr>
      </p:sp>
      <p:sp>
        <p:nvSpPr>
          <p:cNvPr id="14" name="TextBox 14"/>
          <p:cNvSpPr txBox="1"/>
          <p:nvPr/>
        </p:nvSpPr>
        <p:spPr>
          <a:xfrm>
            <a:off x="1499959" y="2387588"/>
            <a:ext cx="15288080" cy="4780668"/>
          </a:xfrm>
          <a:prstGeom prst="rect">
            <a:avLst/>
          </a:prstGeom>
        </p:spPr>
        <p:txBody>
          <a:bodyPr wrap="square" lIns="0" tIns="0" rIns="0" bIns="0" rtlCol="0" anchor="t">
            <a:spAutoFit/>
          </a:bodyPr>
          <a:lstStyle/>
          <a:p>
            <a:pPr marL="0" lvl="0" indent="0" algn="ctr">
              <a:lnSpc>
                <a:spcPct val="150000"/>
              </a:lnSpc>
              <a:spcBef>
                <a:spcPct val="0"/>
              </a:spcBef>
            </a:pPr>
            <a:r>
              <a:rPr lang="en-US" sz="7200" b="1" u="none">
                <a:solidFill>
                  <a:srgbClr val="41599A"/>
                </a:solidFill>
                <a:latin typeface="Arial" panose="020B0604020202020204" pitchFamily="34" charset="0"/>
                <a:cs typeface="Arial" panose="020B0604020202020204" pitchFamily="34" charset="0"/>
              </a:rPr>
              <a:t>PHẦN 4. </a:t>
            </a:r>
          </a:p>
          <a:p>
            <a:pPr marL="0" lvl="0" indent="0" algn="ctr">
              <a:lnSpc>
                <a:spcPct val="150000"/>
              </a:lnSpc>
              <a:spcBef>
                <a:spcPct val="0"/>
              </a:spcBef>
            </a:pPr>
            <a:r>
              <a:rPr lang="vi-VN" sz="7200" b="1" u="none">
                <a:solidFill>
                  <a:srgbClr val="41599A"/>
                </a:solidFill>
                <a:latin typeface="Arial" panose="020B0604020202020204" pitchFamily="34" charset="0"/>
                <a:cs typeface="Arial" panose="020B0604020202020204" pitchFamily="34" charset="0"/>
              </a:rPr>
              <a:t>VẺ ĐẸP CỦA CUỘC SỐNG THÔNG QUA MỘT SỐ TRANH KHẮC GỖ </a:t>
            </a:r>
          </a:p>
        </p:txBody>
      </p:sp>
      <p:sp>
        <p:nvSpPr>
          <p:cNvPr id="15" name="Freeform 15"/>
          <p:cNvSpPr/>
          <p:nvPr/>
        </p:nvSpPr>
        <p:spPr>
          <a:xfrm rot="-5100187">
            <a:off x="14906909" y="1235566"/>
            <a:ext cx="1860327" cy="2077696"/>
          </a:xfrm>
          <a:custGeom>
            <a:avLst/>
            <a:gdLst/>
            <a:ahLst/>
            <a:cxnLst/>
            <a:rect l="l" t="t" r="r" b="b"/>
            <a:pathLst>
              <a:path w="1567975" h="1532418">
                <a:moveTo>
                  <a:pt x="0" y="0"/>
                </a:moveTo>
                <a:lnTo>
                  <a:pt x="1567974" y="0"/>
                </a:lnTo>
                <a:lnTo>
                  <a:pt x="1567974" y="1532418"/>
                </a:lnTo>
                <a:lnTo>
                  <a:pt x="0" y="1532418"/>
                </a:lnTo>
                <a:lnTo>
                  <a:pt x="0" y="0"/>
                </a:lnTo>
                <a:close/>
              </a:path>
            </a:pathLst>
          </a:custGeom>
          <a:blipFill>
            <a:blip r:embed="rId10">
              <a:extLst>
                <a:ext uri="{96DAC541-7B7A-43D3-8B79-37D633B846F1}">
                  <asvg:svgBlip xmlns:asvg="http://schemas.microsoft.com/office/drawing/2016/SVG/main" r:embed="rId11"/>
                </a:ext>
              </a:extLst>
            </a:blip>
            <a:stretch>
              <a:fillRect l="-33265" t="-30903"/>
            </a:stretch>
          </a:blipFill>
        </p:spPr>
      </p:sp>
    </p:spTree>
    <p:extLst>
      <p:ext uri="{BB962C8B-B14F-4D97-AF65-F5344CB8AC3E}">
        <p14:creationId xmlns:p14="http://schemas.microsoft.com/office/powerpoint/2010/main" val="2867621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DD417B-D857-6945-7038-91636B0D16BB}"/>
              </a:ext>
            </a:extLst>
          </p:cNvPr>
          <p:cNvSpPr txBox="1"/>
          <p:nvPr/>
        </p:nvSpPr>
        <p:spPr>
          <a:xfrm>
            <a:off x="5410200" y="419100"/>
            <a:ext cx="7467600" cy="861774"/>
          </a:xfrm>
          <a:prstGeom prst="rect">
            <a:avLst/>
          </a:prstGeom>
          <a:noFill/>
        </p:spPr>
        <p:txBody>
          <a:bodyPr wrap="square" rtlCol="0">
            <a:spAutoFit/>
          </a:bodyPr>
          <a:lstStyle/>
          <a:p>
            <a:pPr algn="ctr"/>
            <a:r>
              <a:rPr lang="en-US" sz="5000" b="1">
                <a:solidFill>
                  <a:schemeClr val="accent6">
                    <a:lumMod val="50000"/>
                  </a:schemeClr>
                </a:solidFill>
                <a:latin typeface="Arial" panose="020B0604020202020204" pitchFamily="34" charset="0"/>
                <a:cs typeface="Arial" panose="020B0604020202020204" pitchFamily="34" charset="0"/>
              </a:rPr>
              <a:t>QUAN SÁT HÌNH ẢNH </a:t>
            </a:r>
          </a:p>
        </p:txBody>
      </p:sp>
      <p:grpSp>
        <p:nvGrpSpPr>
          <p:cNvPr id="9" name="Group 8">
            <a:extLst>
              <a:ext uri="{FF2B5EF4-FFF2-40B4-BE49-F238E27FC236}">
                <a16:creationId xmlns:a16="http://schemas.microsoft.com/office/drawing/2014/main" id="{ABD544B4-2079-DF94-C754-945847807F6F}"/>
              </a:ext>
            </a:extLst>
          </p:cNvPr>
          <p:cNvGrpSpPr/>
          <p:nvPr/>
        </p:nvGrpSpPr>
        <p:grpSpPr>
          <a:xfrm>
            <a:off x="33337" y="1944524"/>
            <a:ext cx="10237803" cy="7923376"/>
            <a:chOff x="304800" y="1690926"/>
            <a:chExt cx="10237803" cy="7923376"/>
          </a:xfrm>
        </p:grpSpPr>
        <p:pic>
          <p:nvPicPr>
            <p:cNvPr id="4" name="Picture 3">
              <a:extLst>
                <a:ext uri="{FF2B5EF4-FFF2-40B4-BE49-F238E27FC236}">
                  <a16:creationId xmlns:a16="http://schemas.microsoft.com/office/drawing/2014/main" id="{B991D958-11ED-C235-4A86-3698B4AA8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690926"/>
              <a:ext cx="5559308" cy="6484024"/>
            </a:xfrm>
            <a:prstGeom prst="rect">
              <a:avLst/>
            </a:prstGeom>
          </p:spPr>
        </p:pic>
        <p:pic>
          <p:nvPicPr>
            <p:cNvPr id="6" name="Picture 5">
              <a:extLst>
                <a:ext uri="{FF2B5EF4-FFF2-40B4-BE49-F238E27FC236}">
                  <a16:creationId xmlns:a16="http://schemas.microsoft.com/office/drawing/2014/main" id="{47FCA7A4-B819-26DE-3D4F-093B85CDE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90926"/>
              <a:ext cx="4375166" cy="6526886"/>
            </a:xfrm>
            <a:prstGeom prst="rect">
              <a:avLst/>
            </a:prstGeom>
          </p:spPr>
        </p:pic>
        <p:sp>
          <p:nvSpPr>
            <p:cNvPr id="7" name="TextBox 6">
              <a:extLst>
                <a:ext uri="{FF2B5EF4-FFF2-40B4-BE49-F238E27FC236}">
                  <a16:creationId xmlns:a16="http://schemas.microsoft.com/office/drawing/2014/main" id="{C7022EEC-4EBC-BB20-C629-5381DD0FC245}"/>
                </a:ext>
              </a:extLst>
            </p:cNvPr>
            <p:cNvSpPr txBox="1"/>
            <p:nvPr/>
          </p:nvSpPr>
          <p:spPr>
            <a:xfrm>
              <a:off x="533400" y="8222574"/>
              <a:ext cx="4876800" cy="1391728"/>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Bến thuyền sông Hồng</a:t>
              </a:r>
            </a:p>
            <a:p>
              <a:pPr algn="ctr">
                <a:lnSpc>
                  <a:spcPct val="150000"/>
                </a:lnSpc>
              </a:pPr>
              <a:r>
                <a:rPr lang="en-US" sz="3000" i="1">
                  <a:solidFill>
                    <a:srgbClr val="002060"/>
                  </a:solidFill>
                  <a:latin typeface="Arial" panose="020B0604020202020204" pitchFamily="34" charset="0"/>
                  <a:cs typeface="Arial" panose="020B0604020202020204" pitchFamily="34" charset="0"/>
                </a:rPr>
                <a:t>An Sơn </a:t>
              </a:r>
            </a:p>
          </p:txBody>
        </p:sp>
        <p:sp>
          <p:nvSpPr>
            <p:cNvPr id="8" name="TextBox 7">
              <a:extLst>
                <a:ext uri="{FF2B5EF4-FFF2-40B4-BE49-F238E27FC236}">
                  <a16:creationId xmlns:a16="http://schemas.microsoft.com/office/drawing/2014/main" id="{5ED16E40-4BB7-CE0B-C6C8-5F988F778D30}"/>
                </a:ext>
              </a:extLst>
            </p:cNvPr>
            <p:cNvSpPr txBox="1"/>
            <p:nvPr/>
          </p:nvSpPr>
          <p:spPr>
            <a:xfrm>
              <a:off x="5665803" y="8222574"/>
              <a:ext cx="4876800" cy="1391728"/>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Nữ hoàn trên cánh đồng</a:t>
              </a:r>
            </a:p>
            <a:p>
              <a:pPr algn="ctr">
                <a:lnSpc>
                  <a:spcPct val="150000"/>
                </a:lnSpc>
              </a:pPr>
              <a:r>
                <a:rPr lang="en-US" sz="3000" i="1">
                  <a:solidFill>
                    <a:srgbClr val="002060"/>
                  </a:solidFill>
                  <a:latin typeface="Arial" panose="020B0604020202020204" pitchFamily="34" charset="0"/>
                  <a:cs typeface="Arial" panose="020B0604020202020204" pitchFamily="34" charset="0"/>
                </a:rPr>
                <a:t>Lucien Pissarro</a:t>
              </a:r>
            </a:p>
          </p:txBody>
        </p:sp>
      </p:grpSp>
      <p:sp>
        <p:nvSpPr>
          <p:cNvPr id="10" name="TextBox 9">
            <a:extLst>
              <a:ext uri="{FF2B5EF4-FFF2-40B4-BE49-F238E27FC236}">
                <a16:creationId xmlns:a16="http://schemas.microsoft.com/office/drawing/2014/main" id="{49E3AE43-9220-1233-88A4-4C0F1845114D}"/>
              </a:ext>
            </a:extLst>
          </p:cNvPr>
          <p:cNvSpPr txBox="1"/>
          <p:nvPr/>
        </p:nvSpPr>
        <p:spPr>
          <a:xfrm>
            <a:off x="10510837" y="3023074"/>
            <a:ext cx="7315200" cy="4834657"/>
          </a:xfrm>
          <a:prstGeom prst="roundRect">
            <a:avLst/>
          </a:prstGeom>
          <a:solidFill>
            <a:schemeClr val="accent6">
              <a:lumMod val="20000"/>
              <a:lumOff val="80000"/>
            </a:schemeClr>
          </a:solidFill>
        </p:spPr>
        <p:txBody>
          <a:bodyPr wrap="square" rtlCol="0">
            <a:spAutoFit/>
          </a:bodyPr>
          <a:lstStyle/>
          <a:p>
            <a:pPr algn="ctr">
              <a:lnSpc>
                <a:spcPct val="150000"/>
              </a:lnSpc>
            </a:pPr>
            <a:r>
              <a:rPr lang="en-US" sz="3800" b="1">
                <a:latin typeface="Arial" panose="020B0604020202020204" pitchFamily="34" charset="0"/>
                <a:cs typeface="Arial" panose="020B0604020202020204" pitchFamily="34" charset="0"/>
              </a:rPr>
              <a:t>THẢO LUẬN NHÓM </a:t>
            </a:r>
          </a:p>
          <a:p>
            <a:pPr marL="571500" marR="0" indent="-571500" algn="just">
              <a:lnSpc>
                <a:spcPct val="150000"/>
              </a:lnSpc>
              <a:spcBef>
                <a:spcPts val="0"/>
              </a:spcBef>
              <a:spcAft>
                <a:spcPts val="0"/>
              </a:spcAft>
              <a:buFont typeface="Wingdings" panose="05000000000000000000" pitchFamily="2" charset="2"/>
              <a:buChar char="§"/>
            </a:pPr>
            <a:r>
              <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rPr>
              <a:t>Vẻ đẹp nào được thể hiện trong những bức tranh trên?</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rPr>
              <a:t>Các nhân vật được diễn tả như thế nào?</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6406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28705D-CCC5-F2DB-D5A6-67BE02E146F2}"/>
              </a:ext>
            </a:extLst>
          </p:cNvPr>
          <p:cNvSpPr txBox="1"/>
          <p:nvPr/>
        </p:nvSpPr>
        <p:spPr>
          <a:xfrm>
            <a:off x="4533900" y="419100"/>
            <a:ext cx="9220200" cy="1015663"/>
          </a:xfrm>
          <a:prstGeom prst="rect">
            <a:avLst/>
          </a:prstGeom>
          <a:noFill/>
        </p:spPr>
        <p:txBody>
          <a:bodyPr wrap="square" rtlCol="0">
            <a:spAutoFit/>
          </a:bodyPr>
          <a:lstStyle/>
          <a:p>
            <a:pPr algn="ctr"/>
            <a:r>
              <a:rPr lang="en-US" sz="6000" b="1">
                <a:solidFill>
                  <a:schemeClr val="accent5">
                    <a:lumMod val="75000"/>
                  </a:schemeClr>
                </a:solidFill>
                <a:latin typeface="Arial" panose="020B0604020202020204" pitchFamily="34" charset="0"/>
                <a:cs typeface="Arial" panose="020B0604020202020204" pitchFamily="34" charset="0"/>
              </a:rPr>
              <a:t>KHỞI ĐỘNG </a:t>
            </a:r>
          </a:p>
        </p:txBody>
      </p:sp>
      <p:pic>
        <p:nvPicPr>
          <p:cNvPr id="4" name="Picture 3">
            <a:extLst>
              <a:ext uri="{FF2B5EF4-FFF2-40B4-BE49-F238E27FC236}">
                <a16:creationId xmlns:a16="http://schemas.microsoft.com/office/drawing/2014/main" id="{11455C1D-C899-DA04-28E7-77EA50133D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2" t="858" r="3971" b="-858"/>
          <a:stretch/>
        </p:blipFill>
        <p:spPr>
          <a:xfrm>
            <a:off x="11658600" y="6286500"/>
            <a:ext cx="6096000" cy="3873450"/>
          </a:xfrm>
          <a:prstGeom prst="rect">
            <a:avLst/>
          </a:prstGeom>
        </p:spPr>
      </p:pic>
      <p:pic>
        <p:nvPicPr>
          <p:cNvPr id="6" name="Picture 5">
            <a:extLst>
              <a:ext uri="{FF2B5EF4-FFF2-40B4-BE49-F238E27FC236}">
                <a16:creationId xmlns:a16="http://schemas.microsoft.com/office/drawing/2014/main" id="{3F8D4554-2A67-9979-BCAF-7771859E83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286500"/>
            <a:ext cx="5638800" cy="3841433"/>
          </a:xfrm>
          <a:prstGeom prst="rect">
            <a:avLst/>
          </a:prstGeom>
        </p:spPr>
      </p:pic>
      <p:pic>
        <p:nvPicPr>
          <p:cNvPr id="8" name="Picture 7">
            <a:extLst>
              <a:ext uri="{FF2B5EF4-FFF2-40B4-BE49-F238E27FC236}">
                <a16:creationId xmlns:a16="http://schemas.microsoft.com/office/drawing/2014/main" id="{D6EF4170-7AEF-6687-8E2D-075F215BB5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2645728"/>
            <a:ext cx="5264332" cy="3506855"/>
          </a:xfrm>
          <a:prstGeom prst="rect">
            <a:avLst/>
          </a:prstGeom>
        </p:spPr>
      </p:pic>
      <p:pic>
        <p:nvPicPr>
          <p:cNvPr id="10" name="Picture 9">
            <a:extLst>
              <a:ext uri="{FF2B5EF4-FFF2-40B4-BE49-F238E27FC236}">
                <a16:creationId xmlns:a16="http://schemas.microsoft.com/office/drawing/2014/main" id="{BF303614-FB43-8AF1-B6CF-245DB56A87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2645133"/>
            <a:ext cx="6324600" cy="3516380"/>
          </a:xfrm>
          <a:prstGeom prst="rect">
            <a:avLst/>
          </a:prstGeom>
        </p:spPr>
      </p:pic>
      <p:sp>
        <p:nvSpPr>
          <p:cNvPr id="13" name="TextBox 12">
            <a:extLst>
              <a:ext uri="{FF2B5EF4-FFF2-40B4-BE49-F238E27FC236}">
                <a16:creationId xmlns:a16="http://schemas.microsoft.com/office/drawing/2014/main" id="{A5190383-D18D-C762-E920-4F71BB0904F4}"/>
              </a:ext>
            </a:extLst>
          </p:cNvPr>
          <p:cNvSpPr txBox="1"/>
          <p:nvPr/>
        </p:nvSpPr>
        <p:spPr>
          <a:xfrm>
            <a:off x="1790700" y="1434763"/>
            <a:ext cx="14706600" cy="916276"/>
          </a:xfrm>
          <a:prstGeom prst="rect">
            <a:avLst/>
          </a:prstGeom>
          <a:noFill/>
        </p:spPr>
        <p:txBody>
          <a:bodyPr wrap="square">
            <a:spAutoFit/>
          </a:bodyPr>
          <a:lstStyle/>
          <a:p>
            <a:pPr algn="ctr">
              <a:lnSpc>
                <a:spcPct val="150000"/>
              </a:lnSpc>
            </a:pPr>
            <a:r>
              <a:rPr lang="vi-VN" sz="4000">
                <a:solidFill>
                  <a:srgbClr val="FF0000"/>
                </a:solidFill>
              </a:rPr>
              <a:t>Em có cảm nhận gì khi quan sát những hình ảnh dưới đây?</a:t>
            </a:r>
            <a:endParaRPr lang="en-US" sz="4000">
              <a:solidFill>
                <a:srgbClr val="FF0000"/>
              </a:solidFill>
            </a:endParaRPr>
          </a:p>
        </p:txBody>
      </p:sp>
    </p:spTree>
    <p:extLst>
      <p:ext uri="{BB962C8B-B14F-4D97-AF65-F5344CB8AC3E}">
        <p14:creationId xmlns:p14="http://schemas.microsoft.com/office/powerpoint/2010/main" val="102300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3" name="Freeform 3"/>
          <p:cNvSpPr/>
          <p:nvPr/>
        </p:nvSpPr>
        <p:spPr>
          <a:xfrm rot="-10800000">
            <a:off x="11384508" y="-209550"/>
            <a:ext cx="7160667" cy="3338792"/>
          </a:xfrm>
          <a:custGeom>
            <a:avLst/>
            <a:gdLst/>
            <a:ahLst/>
            <a:cxnLst/>
            <a:rect l="l" t="t" r="r" b="b"/>
            <a:pathLst>
              <a:path w="7160667" h="3338792">
                <a:moveTo>
                  <a:pt x="0" y="0"/>
                </a:moveTo>
                <a:lnTo>
                  <a:pt x="7160667" y="0"/>
                </a:lnTo>
                <a:lnTo>
                  <a:pt x="7160667" y="3338792"/>
                </a:lnTo>
                <a:lnTo>
                  <a:pt x="0" y="3338792"/>
                </a:lnTo>
                <a:lnTo>
                  <a:pt x="0" y="0"/>
                </a:lnTo>
                <a:close/>
              </a:path>
            </a:pathLst>
          </a:custGeom>
          <a:blipFill>
            <a:blip r:embed="rId2">
              <a:extLst>
                <a:ext uri="{96DAC541-7B7A-43D3-8B79-37D633B846F1}">
                  <asvg:svgBlip xmlns:asvg="http://schemas.microsoft.com/office/drawing/2016/SVG/main" r:embed="rId3"/>
                </a:ext>
              </a:extLst>
            </a:blip>
            <a:stretch>
              <a:fillRect l="-91168" b="-10699"/>
            </a:stretch>
          </a:blipFill>
        </p:spPr>
      </p:sp>
      <p:sp>
        <p:nvSpPr>
          <p:cNvPr id="5" name="Freeform 5"/>
          <p:cNvSpPr/>
          <p:nvPr/>
        </p:nvSpPr>
        <p:spPr>
          <a:xfrm>
            <a:off x="-200025" y="7558163"/>
            <a:ext cx="6610788" cy="2895600"/>
          </a:xfrm>
          <a:custGeom>
            <a:avLst/>
            <a:gdLst/>
            <a:ahLst/>
            <a:cxnLst/>
            <a:rect l="l" t="t" r="r" b="b"/>
            <a:pathLst>
              <a:path w="6610788" h="2895600">
                <a:moveTo>
                  <a:pt x="0" y="0"/>
                </a:moveTo>
                <a:lnTo>
                  <a:pt x="6610788" y="0"/>
                </a:lnTo>
                <a:lnTo>
                  <a:pt x="6610788" y="2895600"/>
                </a:lnTo>
                <a:lnTo>
                  <a:pt x="0" y="2895600"/>
                </a:lnTo>
                <a:lnTo>
                  <a:pt x="0" y="0"/>
                </a:lnTo>
                <a:close/>
              </a:path>
            </a:pathLst>
          </a:custGeom>
          <a:blipFill>
            <a:blip r:embed="rId2">
              <a:extLst>
                <a:ext uri="{96DAC541-7B7A-43D3-8B79-37D633B846F1}">
                  <asvg:svgBlip xmlns:asvg="http://schemas.microsoft.com/office/drawing/2016/SVG/main" r:embed="rId3"/>
                </a:ext>
              </a:extLst>
            </a:blip>
            <a:stretch>
              <a:fillRect l="-92198" t="-27" b="-18448"/>
            </a:stretch>
          </a:blipFill>
        </p:spPr>
      </p:sp>
      <p:sp>
        <p:nvSpPr>
          <p:cNvPr id="6" name="Freeform 6"/>
          <p:cNvSpPr/>
          <p:nvPr/>
        </p:nvSpPr>
        <p:spPr>
          <a:xfrm rot="11280382">
            <a:off x="1290180" y="879341"/>
            <a:ext cx="1839239" cy="1797531"/>
          </a:xfrm>
          <a:custGeom>
            <a:avLst/>
            <a:gdLst/>
            <a:ahLst/>
            <a:cxnLst/>
            <a:rect l="l" t="t" r="r" b="b"/>
            <a:pathLst>
              <a:path w="1839239" h="1797531">
                <a:moveTo>
                  <a:pt x="0" y="0"/>
                </a:moveTo>
                <a:lnTo>
                  <a:pt x="1839239" y="0"/>
                </a:lnTo>
                <a:lnTo>
                  <a:pt x="1839239" y="1797531"/>
                </a:lnTo>
                <a:lnTo>
                  <a:pt x="0" y="1797531"/>
                </a:lnTo>
                <a:lnTo>
                  <a:pt x="0" y="0"/>
                </a:lnTo>
                <a:close/>
              </a:path>
            </a:pathLst>
          </a:custGeom>
          <a:blipFill>
            <a:blip r:embed="rId4">
              <a:extLst>
                <a:ext uri="{96DAC541-7B7A-43D3-8B79-37D633B846F1}">
                  <asvg:svgBlip xmlns:asvg="http://schemas.microsoft.com/office/drawing/2016/SVG/main" r:embed="rId5"/>
                </a:ext>
              </a:extLst>
            </a:blip>
            <a:stretch>
              <a:fillRect l="-33265" t="-30903"/>
            </a:stretch>
          </a:blipFill>
        </p:spPr>
      </p:sp>
      <p:sp>
        <p:nvSpPr>
          <p:cNvPr id="8" name="Freeform 8"/>
          <p:cNvSpPr/>
          <p:nvPr/>
        </p:nvSpPr>
        <p:spPr>
          <a:xfrm>
            <a:off x="15413352" y="9207311"/>
            <a:ext cx="2181972" cy="1246452"/>
          </a:xfrm>
          <a:custGeom>
            <a:avLst/>
            <a:gdLst/>
            <a:ahLst/>
            <a:cxnLst/>
            <a:rect l="l" t="t" r="r" b="b"/>
            <a:pathLst>
              <a:path w="2181972" h="1246452">
                <a:moveTo>
                  <a:pt x="0" y="0"/>
                </a:moveTo>
                <a:lnTo>
                  <a:pt x="2181972" y="0"/>
                </a:lnTo>
                <a:lnTo>
                  <a:pt x="2181972" y="1246452"/>
                </a:lnTo>
                <a:lnTo>
                  <a:pt x="0" y="12464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5214108" y="7288154"/>
            <a:ext cx="2880342" cy="2106250"/>
          </a:xfrm>
          <a:custGeom>
            <a:avLst/>
            <a:gdLst/>
            <a:ahLst/>
            <a:cxnLst/>
            <a:rect l="l" t="t" r="r" b="b"/>
            <a:pathLst>
              <a:path w="2880342" h="2106250">
                <a:moveTo>
                  <a:pt x="0" y="0"/>
                </a:moveTo>
                <a:lnTo>
                  <a:pt x="2880342" y="0"/>
                </a:lnTo>
                <a:lnTo>
                  <a:pt x="2880342" y="2106251"/>
                </a:lnTo>
                <a:lnTo>
                  <a:pt x="0" y="2106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4826898" y="8338163"/>
            <a:ext cx="2481625" cy="2112483"/>
          </a:xfrm>
          <a:custGeom>
            <a:avLst/>
            <a:gdLst/>
            <a:ahLst/>
            <a:cxnLst/>
            <a:rect l="l" t="t" r="r" b="b"/>
            <a:pathLst>
              <a:path w="2481625" h="2112483">
                <a:moveTo>
                  <a:pt x="0" y="0"/>
                </a:moveTo>
                <a:lnTo>
                  <a:pt x="2481625" y="0"/>
                </a:lnTo>
                <a:lnTo>
                  <a:pt x="2481625" y="2112483"/>
                </a:lnTo>
                <a:lnTo>
                  <a:pt x="0" y="2112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5" name="Group 14">
            <a:extLst>
              <a:ext uri="{FF2B5EF4-FFF2-40B4-BE49-F238E27FC236}">
                <a16:creationId xmlns:a16="http://schemas.microsoft.com/office/drawing/2014/main" id="{256EA893-728E-76CD-2B3A-960466896479}"/>
              </a:ext>
            </a:extLst>
          </p:cNvPr>
          <p:cNvGrpSpPr/>
          <p:nvPr/>
        </p:nvGrpSpPr>
        <p:grpSpPr>
          <a:xfrm>
            <a:off x="1262639" y="1800379"/>
            <a:ext cx="15762722" cy="6347573"/>
            <a:chOff x="1262638" y="1746984"/>
            <a:chExt cx="15762722" cy="6347573"/>
          </a:xfrm>
        </p:grpSpPr>
        <p:sp>
          <p:nvSpPr>
            <p:cNvPr id="4" name="Freeform 4"/>
            <p:cNvSpPr/>
            <p:nvPr/>
          </p:nvSpPr>
          <p:spPr>
            <a:xfrm>
              <a:off x="2209799" y="1746984"/>
              <a:ext cx="13868400" cy="6347573"/>
            </a:xfrm>
            <a:custGeom>
              <a:avLst/>
              <a:gdLst/>
              <a:ahLst/>
              <a:cxnLst/>
              <a:rect l="l" t="t" r="r" b="b"/>
              <a:pathLst>
                <a:path w="12195183" h="7293455">
                  <a:moveTo>
                    <a:pt x="0" y="0"/>
                  </a:moveTo>
                  <a:lnTo>
                    <a:pt x="12195183" y="0"/>
                  </a:lnTo>
                  <a:lnTo>
                    <a:pt x="12195183" y="7293455"/>
                  </a:lnTo>
                  <a:lnTo>
                    <a:pt x="0" y="7293455"/>
                  </a:lnTo>
                  <a:lnTo>
                    <a:pt x="0" y="0"/>
                  </a:lnTo>
                  <a:close/>
                </a:path>
              </a:pathLst>
            </a:custGeom>
            <a:blipFill>
              <a:blip r:embed="rId12">
                <a:extLst>
                  <a:ext uri="{96DAC541-7B7A-43D3-8B79-37D633B846F1}">
                    <asvg:svgBlip xmlns:asvg="http://schemas.microsoft.com/office/drawing/2016/SVG/main" r:embed="rId13"/>
                  </a:ext>
                </a:extLst>
              </a:blip>
              <a:stretch>
                <a:fillRect b="-35855"/>
              </a:stretch>
            </a:blipFill>
          </p:spPr>
        </p:sp>
        <p:sp>
          <p:nvSpPr>
            <p:cNvPr id="11" name="TextBox 11"/>
            <p:cNvSpPr txBox="1"/>
            <p:nvPr/>
          </p:nvSpPr>
          <p:spPr>
            <a:xfrm>
              <a:off x="1262638" y="1947959"/>
              <a:ext cx="15762722" cy="1146211"/>
            </a:xfrm>
            <a:prstGeom prst="rect">
              <a:avLst/>
            </a:prstGeom>
          </p:spPr>
          <p:txBody>
            <a:bodyPr lIns="0" tIns="0" rIns="0" bIns="0" rtlCol="0" anchor="t">
              <a:spAutoFit/>
            </a:bodyPr>
            <a:lstStyle/>
            <a:p>
              <a:pPr marL="0" lvl="0" indent="0" algn="ctr">
                <a:lnSpc>
                  <a:spcPts val="10440"/>
                </a:lnSpc>
                <a:spcBef>
                  <a:spcPct val="0"/>
                </a:spcBef>
              </a:pPr>
              <a:r>
                <a:rPr lang="en-US" sz="5000" b="1">
                  <a:solidFill>
                    <a:srgbClr val="41599A"/>
                  </a:solidFill>
                  <a:latin typeface="Arial" panose="020B0604020202020204" pitchFamily="34" charset="0"/>
                  <a:cs typeface="Arial" panose="020B0604020202020204" pitchFamily="34" charset="0"/>
                </a:rPr>
                <a:t>CÂU HỎI GỢI Ý </a:t>
              </a:r>
            </a:p>
          </p:txBody>
        </p:sp>
        <p:sp>
          <p:nvSpPr>
            <p:cNvPr id="14" name="TextBox 13">
              <a:extLst>
                <a:ext uri="{FF2B5EF4-FFF2-40B4-BE49-F238E27FC236}">
                  <a16:creationId xmlns:a16="http://schemas.microsoft.com/office/drawing/2014/main" id="{5EB22A1B-2573-B374-D07E-6B2B185578E3}"/>
                </a:ext>
              </a:extLst>
            </p:cNvPr>
            <p:cNvSpPr txBox="1"/>
            <p:nvPr/>
          </p:nvSpPr>
          <p:spPr>
            <a:xfrm>
              <a:off x="3264688" y="3642974"/>
              <a:ext cx="12344400" cy="3671583"/>
            </a:xfrm>
            <a:prstGeom prst="rect">
              <a:avLst/>
            </a:prstGeom>
            <a:noFill/>
          </p:spPr>
          <p:txBody>
            <a:bodyPr wrap="square" rtlCol="0">
              <a:spAutoFit/>
            </a:bodyPr>
            <a:lstStyle/>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ea typeface="Calibri" panose="020F0502020204030204" pitchFamily="34" charset="0"/>
                </a:rPr>
                <a:t>Bức tranh thể hiện nội dung gì?</a:t>
              </a:r>
            </a:p>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ea typeface="Calibri" panose="020F0502020204030204" pitchFamily="34" charset="0"/>
                </a:rPr>
                <a:t>Bề mặt tranh khắc gỗ cho cảm giác khác so với tranh vẽ như thế nào?</a:t>
              </a:r>
            </a:p>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ea typeface="Calibri" panose="020F0502020204030204" pitchFamily="34" charset="0"/>
                </a:rPr>
                <a:t>Em có cảm nhận gì sau khi xem tranh?</a:t>
              </a:r>
            </a:p>
          </p:txBody>
        </p:sp>
      </p:grpSp>
    </p:spTree>
    <p:extLst>
      <p:ext uri="{BB962C8B-B14F-4D97-AF65-F5344CB8AC3E}">
        <p14:creationId xmlns:p14="http://schemas.microsoft.com/office/powerpoint/2010/main" val="1672478513"/>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E7C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99B724-34DE-4E36-6CE0-8EBBB01A8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14300"/>
            <a:ext cx="5559308" cy="6484024"/>
          </a:xfrm>
          <a:prstGeom prst="rect">
            <a:avLst/>
          </a:prstGeom>
        </p:spPr>
      </p:pic>
      <p:pic>
        <p:nvPicPr>
          <p:cNvPr id="3" name="Picture 2">
            <a:extLst>
              <a:ext uri="{FF2B5EF4-FFF2-40B4-BE49-F238E27FC236}">
                <a16:creationId xmlns:a16="http://schemas.microsoft.com/office/drawing/2014/main" id="{D1C56F0D-4488-7766-EF78-1DBF158B8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4234" y="3695700"/>
            <a:ext cx="4375166" cy="6526886"/>
          </a:xfrm>
          <a:prstGeom prst="rect">
            <a:avLst/>
          </a:prstGeom>
        </p:spPr>
      </p:pic>
      <p:sp>
        <p:nvSpPr>
          <p:cNvPr id="4" name="Speech Bubble: Rectangle with Corners Rounded 3">
            <a:extLst>
              <a:ext uri="{FF2B5EF4-FFF2-40B4-BE49-F238E27FC236}">
                <a16:creationId xmlns:a16="http://schemas.microsoft.com/office/drawing/2014/main" id="{BE45F04B-62C9-3D6E-407D-9148126123BF}"/>
              </a:ext>
            </a:extLst>
          </p:cNvPr>
          <p:cNvSpPr/>
          <p:nvPr/>
        </p:nvSpPr>
        <p:spPr>
          <a:xfrm>
            <a:off x="6400800" y="266700"/>
            <a:ext cx="11201400" cy="2286000"/>
          </a:xfrm>
          <a:prstGeom prst="wedgeRoundRectCallout">
            <a:avLst>
              <a:gd name="adj1" fmla="val -53929"/>
              <a:gd name="adj2" fmla="val 44883"/>
              <a:gd name="adj3"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Khung cảnh cuộc sống thường nhật (gánh nước, buôn bán,…trên bến thuyền sông Hồng.</a:t>
            </a:r>
            <a:endParaRPr lang="en-US" sz="3600">
              <a:solidFill>
                <a:schemeClr val="tx1"/>
              </a:solidFill>
            </a:endParaRPr>
          </a:p>
        </p:txBody>
      </p:sp>
      <p:sp>
        <p:nvSpPr>
          <p:cNvPr id="5" name="Speech Bubble: Rectangle with Corners Rounded 4">
            <a:extLst>
              <a:ext uri="{FF2B5EF4-FFF2-40B4-BE49-F238E27FC236}">
                <a16:creationId xmlns:a16="http://schemas.microsoft.com/office/drawing/2014/main" id="{D2C5F506-1F5C-0013-7CCE-5D5D262F132D}"/>
              </a:ext>
            </a:extLst>
          </p:cNvPr>
          <p:cNvSpPr/>
          <p:nvPr/>
        </p:nvSpPr>
        <p:spPr>
          <a:xfrm>
            <a:off x="6400800" y="2733675"/>
            <a:ext cx="7086600" cy="2438400"/>
          </a:xfrm>
          <a:prstGeom prst="wedgeRoundRectCallout">
            <a:avLst>
              <a:gd name="adj1" fmla="val -56040"/>
              <a:gd name="adj2" fmla="val -47617"/>
              <a:gd name="adj3"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Các nhân vật được khắc họa rõ nét với những hoạt động quen thuộc trong cuộc sống.</a:t>
            </a:r>
            <a:endParaRPr lang="en-US" sz="3600">
              <a:solidFill>
                <a:schemeClr val="tx1"/>
              </a:solidFill>
            </a:endParaRPr>
          </a:p>
        </p:txBody>
      </p:sp>
      <p:sp>
        <p:nvSpPr>
          <p:cNvPr id="6" name="Speech Bubble: Rectangle with Corners Rounded 5">
            <a:extLst>
              <a:ext uri="{FF2B5EF4-FFF2-40B4-BE49-F238E27FC236}">
                <a16:creationId xmlns:a16="http://schemas.microsoft.com/office/drawing/2014/main" id="{2929C74B-B143-8EC2-4422-7278E8216169}"/>
              </a:ext>
            </a:extLst>
          </p:cNvPr>
          <p:cNvSpPr/>
          <p:nvPr/>
        </p:nvSpPr>
        <p:spPr>
          <a:xfrm>
            <a:off x="6097749" y="5720894"/>
            <a:ext cx="7384888" cy="1250037"/>
          </a:xfrm>
          <a:prstGeom prst="wedgeRoundRectCallout">
            <a:avLst>
              <a:gd name="adj1" fmla="val 53235"/>
              <a:gd name="adj2" fmla="val 39399"/>
              <a:gd name="adj3"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Các cô gái trên cánh đồng</a:t>
            </a:r>
            <a:endParaRPr lang="en-US" sz="3600">
              <a:solidFill>
                <a:schemeClr val="tx1"/>
              </a:solidFill>
            </a:endParaRPr>
          </a:p>
        </p:txBody>
      </p:sp>
      <p:sp>
        <p:nvSpPr>
          <p:cNvPr id="7" name="Speech Bubble: Rectangle with Corners Rounded 6">
            <a:extLst>
              <a:ext uri="{FF2B5EF4-FFF2-40B4-BE49-F238E27FC236}">
                <a16:creationId xmlns:a16="http://schemas.microsoft.com/office/drawing/2014/main" id="{DF14D2D5-0AB5-0F9B-B0DF-A97A5060C55B}"/>
              </a:ext>
            </a:extLst>
          </p:cNvPr>
          <p:cNvSpPr/>
          <p:nvPr/>
        </p:nvSpPr>
        <p:spPr>
          <a:xfrm>
            <a:off x="1066800" y="7505700"/>
            <a:ext cx="11672887" cy="2286000"/>
          </a:xfrm>
          <a:prstGeom prst="wedgeRoundRectCallout">
            <a:avLst>
              <a:gd name="adj1" fmla="val 57806"/>
              <a:gd name="adj2" fmla="val -53242"/>
              <a:gd name="adj3"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Các nhân vật được khắc họa với những động tác duyên dáng, uyển chuyển, mềm mại.</a:t>
            </a:r>
            <a:endParaRPr lang="en-US" sz="3600">
              <a:solidFill>
                <a:schemeClr val="tx1"/>
              </a:solidFill>
            </a:endParaRPr>
          </a:p>
        </p:txBody>
      </p:sp>
    </p:spTree>
    <p:extLst>
      <p:ext uri="{BB962C8B-B14F-4D97-AF65-F5344CB8AC3E}">
        <p14:creationId xmlns:p14="http://schemas.microsoft.com/office/powerpoint/2010/main" val="77768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Freeform 2"/>
          <p:cNvSpPr/>
          <p:nvPr/>
        </p:nvSpPr>
        <p:spPr>
          <a:xfrm>
            <a:off x="11153734" y="8777122"/>
            <a:ext cx="7428072" cy="1631261"/>
          </a:xfrm>
          <a:custGeom>
            <a:avLst/>
            <a:gdLst/>
            <a:ahLst/>
            <a:cxnLst/>
            <a:rect l="l" t="t" r="r" b="b"/>
            <a:pathLst>
              <a:path w="7428072" h="1631261">
                <a:moveTo>
                  <a:pt x="0" y="0"/>
                </a:moveTo>
                <a:lnTo>
                  <a:pt x="7428072" y="0"/>
                </a:lnTo>
                <a:lnTo>
                  <a:pt x="7428072" y="1631260"/>
                </a:lnTo>
                <a:lnTo>
                  <a:pt x="0" y="1631260"/>
                </a:lnTo>
                <a:lnTo>
                  <a:pt x="0" y="0"/>
                </a:lnTo>
                <a:close/>
              </a:path>
            </a:pathLst>
          </a:custGeom>
          <a:blipFill>
            <a:blip r:embed="rId2">
              <a:extLst>
                <a:ext uri="{96DAC541-7B7A-43D3-8B79-37D633B846F1}">
                  <asvg:svgBlip xmlns:asvg="http://schemas.microsoft.com/office/drawing/2016/SVG/main" r:embed="rId3"/>
                </a:ext>
              </a:extLst>
            </a:blip>
            <a:stretch>
              <a:fillRect l="-261" b="-23267"/>
            </a:stretch>
          </a:blipFill>
        </p:spPr>
      </p:sp>
      <p:sp>
        <p:nvSpPr>
          <p:cNvPr id="3" name="Freeform 3"/>
          <p:cNvSpPr/>
          <p:nvPr/>
        </p:nvSpPr>
        <p:spPr>
          <a:xfrm>
            <a:off x="5015208" y="8861488"/>
            <a:ext cx="7428072" cy="1631261"/>
          </a:xfrm>
          <a:custGeom>
            <a:avLst/>
            <a:gdLst/>
            <a:ahLst/>
            <a:cxnLst/>
            <a:rect l="l" t="t" r="r" b="b"/>
            <a:pathLst>
              <a:path w="7428072" h="1631261">
                <a:moveTo>
                  <a:pt x="0" y="0"/>
                </a:moveTo>
                <a:lnTo>
                  <a:pt x="7428072" y="0"/>
                </a:lnTo>
                <a:lnTo>
                  <a:pt x="7428072" y="1631260"/>
                </a:lnTo>
                <a:lnTo>
                  <a:pt x="0" y="1631260"/>
                </a:lnTo>
                <a:lnTo>
                  <a:pt x="0" y="0"/>
                </a:lnTo>
                <a:close/>
              </a:path>
            </a:pathLst>
          </a:custGeom>
          <a:blipFill>
            <a:blip r:embed="rId4">
              <a:extLst>
                <a:ext uri="{96DAC541-7B7A-43D3-8B79-37D633B846F1}">
                  <asvg:svgBlip xmlns:asvg="http://schemas.microsoft.com/office/drawing/2016/SVG/main" r:embed="rId5"/>
                </a:ext>
              </a:extLst>
            </a:blip>
            <a:stretch>
              <a:fillRect l="-261" b="-23267"/>
            </a:stretch>
          </a:blipFill>
        </p:spPr>
      </p:sp>
      <p:sp>
        <p:nvSpPr>
          <p:cNvPr id="4" name="Freeform 4"/>
          <p:cNvSpPr/>
          <p:nvPr/>
        </p:nvSpPr>
        <p:spPr>
          <a:xfrm>
            <a:off x="-1278752" y="8897570"/>
            <a:ext cx="7428072" cy="1631261"/>
          </a:xfrm>
          <a:custGeom>
            <a:avLst/>
            <a:gdLst/>
            <a:ahLst/>
            <a:cxnLst/>
            <a:rect l="l" t="t" r="r" b="b"/>
            <a:pathLst>
              <a:path w="7428072" h="1631261">
                <a:moveTo>
                  <a:pt x="0" y="0"/>
                </a:moveTo>
                <a:lnTo>
                  <a:pt x="7428072" y="0"/>
                </a:lnTo>
                <a:lnTo>
                  <a:pt x="7428072" y="1631261"/>
                </a:lnTo>
                <a:lnTo>
                  <a:pt x="0" y="1631261"/>
                </a:lnTo>
                <a:lnTo>
                  <a:pt x="0" y="0"/>
                </a:lnTo>
                <a:close/>
              </a:path>
            </a:pathLst>
          </a:custGeom>
          <a:blipFill>
            <a:blip r:embed="rId2">
              <a:extLst>
                <a:ext uri="{96DAC541-7B7A-43D3-8B79-37D633B846F1}">
                  <asvg:svgBlip xmlns:asvg="http://schemas.microsoft.com/office/drawing/2016/SVG/main" r:embed="rId3"/>
                </a:ext>
              </a:extLst>
            </a:blip>
            <a:stretch>
              <a:fillRect l="-261" b="-23267"/>
            </a:stretch>
          </a:blipFill>
        </p:spPr>
      </p:sp>
      <p:sp>
        <p:nvSpPr>
          <p:cNvPr id="5" name="Freeform 5"/>
          <p:cNvSpPr/>
          <p:nvPr/>
        </p:nvSpPr>
        <p:spPr>
          <a:xfrm>
            <a:off x="782288" y="889479"/>
            <a:ext cx="16723424" cy="8508042"/>
          </a:xfrm>
          <a:custGeom>
            <a:avLst/>
            <a:gdLst/>
            <a:ahLst/>
            <a:cxnLst/>
            <a:rect l="l" t="t" r="r" b="b"/>
            <a:pathLst>
              <a:path w="16723424" h="8508042">
                <a:moveTo>
                  <a:pt x="0" y="0"/>
                </a:moveTo>
                <a:lnTo>
                  <a:pt x="16723424" y="0"/>
                </a:lnTo>
                <a:lnTo>
                  <a:pt x="16723424" y="8508042"/>
                </a:lnTo>
                <a:lnTo>
                  <a:pt x="0" y="8508042"/>
                </a:lnTo>
                <a:lnTo>
                  <a:pt x="0" y="0"/>
                </a:lnTo>
                <a:close/>
              </a:path>
            </a:pathLst>
          </a:custGeom>
          <a:blipFill>
            <a:blip r:embed="rId6">
              <a:alphaModFix amt="30000"/>
              <a:extLst>
                <a:ext uri="{96DAC541-7B7A-43D3-8B79-37D633B846F1}">
                  <asvg:svgBlip xmlns:asvg="http://schemas.microsoft.com/office/drawing/2016/SVG/main" r:embed="rId7"/>
                </a:ext>
              </a:extLst>
            </a:blip>
            <a:stretch>
              <a:fillRect/>
            </a:stretch>
          </a:blipFill>
        </p:spPr>
      </p:sp>
      <p:sp>
        <p:nvSpPr>
          <p:cNvPr id="6" name="Freeform 6"/>
          <p:cNvSpPr/>
          <p:nvPr/>
        </p:nvSpPr>
        <p:spPr>
          <a:xfrm rot="-10800000">
            <a:off x="5495925" y="-109656"/>
            <a:ext cx="7296150" cy="1602290"/>
          </a:xfrm>
          <a:custGeom>
            <a:avLst/>
            <a:gdLst/>
            <a:ahLst/>
            <a:cxnLst/>
            <a:rect l="l" t="t" r="r" b="b"/>
            <a:pathLst>
              <a:path w="7296150" h="1602290">
                <a:moveTo>
                  <a:pt x="0" y="0"/>
                </a:moveTo>
                <a:lnTo>
                  <a:pt x="7296150" y="0"/>
                </a:lnTo>
                <a:lnTo>
                  <a:pt x="7296150" y="1602290"/>
                </a:lnTo>
                <a:lnTo>
                  <a:pt x="0" y="1602290"/>
                </a:lnTo>
                <a:lnTo>
                  <a:pt x="0" y="0"/>
                </a:lnTo>
                <a:close/>
              </a:path>
            </a:pathLst>
          </a:custGeom>
          <a:blipFill>
            <a:blip r:embed="rId2">
              <a:extLst>
                <a:ext uri="{96DAC541-7B7A-43D3-8B79-37D633B846F1}">
                  <asvg:svgBlip xmlns:asvg="http://schemas.microsoft.com/office/drawing/2016/SVG/main" r:embed="rId3"/>
                </a:ext>
              </a:extLst>
            </a:blip>
            <a:stretch>
              <a:fillRect l="-261" b="-23267"/>
            </a:stretch>
          </a:blipFill>
        </p:spPr>
      </p:sp>
      <p:grpSp>
        <p:nvGrpSpPr>
          <p:cNvPr id="7" name="Group 7"/>
          <p:cNvGrpSpPr/>
          <p:nvPr/>
        </p:nvGrpSpPr>
        <p:grpSpPr>
          <a:xfrm>
            <a:off x="1219200" y="1066907"/>
            <a:ext cx="15849600" cy="8051577"/>
            <a:chOff x="0" y="0"/>
            <a:chExt cx="2160155" cy="1177771"/>
          </a:xfrm>
        </p:grpSpPr>
        <p:sp>
          <p:nvSpPr>
            <p:cNvPr id="8" name="Freeform 8"/>
            <p:cNvSpPr/>
            <p:nvPr/>
          </p:nvSpPr>
          <p:spPr>
            <a:xfrm>
              <a:off x="0" y="0"/>
              <a:ext cx="2160155" cy="1177771"/>
            </a:xfrm>
            <a:custGeom>
              <a:avLst/>
              <a:gdLst/>
              <a:ahLst/>
              <a:cxnLst/>
              <a:rect l="l" t="t" r="r" b="b"/>
              <a:pathLst>
                <a:path w="2160155" h="1177771">
                  <a:moveTo>
                    <a:pt x="49987" y="0"/>
                  </a:moveTo>
                  <a:lnTo>
                    <a:pt x="2110168" y="0"/>
                  </a:lnTo>
                  <a:cubicBezTo>
                    <a:pt x="2137775" y="0"/>
                    <a:pt x="2160155" y="22380"/>
                    <a:pt x="2160155" y="49987"/>
                  </a:cubicBezTo>
                  <a:lnTo>
                    <a:pt x="2160155" y="1127783"/>
                  </a:lnTo>
                  <a:cubicBezTo>
                    <a:pt x="2160155" y="1141041"/>
                    <a:pt x="2154889" y="1153755"/>
                    <a:pt x="2145514" y="1163130"/>
                  </a:cubicBezTo>
                  <a:cubicBezTo>
                    <a:pt x="2136140" y="1172504"/>
                    <a:pt x="2123425" y="1177771"/>
                    <a:pt x="2110168" y="1177771"/>
                  </a:cubicBezTo>
                  <a:lnTo>
                    <a:pt x="49987" y="1177771"/>
                  </a:lnTo>
                  <a:cubicBezTo>
                    <a:pt x="36730" y="1177771"/>
                    <a:pt x="24015" y="1172504"/>
                    <a:pt x="14641" y="1163130"/>
                  </a:cubicBezTo>
                  <a:cubicBezTo>
                    <a:pt x="5267" y="1153755"/>
                    <a:pt x="0" y="1141041"/>
                    <a:pt x="0" y="1127783"/>
                  </a:cubicBezTo>
                  <a:lnTo>
                    <a:pt x="0" y="49987"/>
                  </a:lnTo>
                  <a:cubicBezTo>
                    <a:pt x="0" y="36730"/>
                    <a:pt x="5267" y="24015"/>
                    <a:pt x="14641" y="14641"/>
                  </a:cubicBezTo>
                  <a:cubicBezTo>
                    <a:pt x="24015" y="5267"/>
                    <a:pt x="36730" y="0"/>
                    <a:pt x="49987" y="0"/>
                  </a:cubicBezTo>
                  <a:close/>
                </a:path>
              </a:pathLst>
            </a:custGeom>
            <a:solidFill>
              <a:srgbClr val="FFFF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0">
            <a:extLst>
              <a:ext uri="{FF2B5EF4-FFF2-40B4-BE49-F238E27FC236}">
                <a16:creationId xmlns:a16="http://schemas.microsoft.com/office/drawing/2014/main" id="{7AB688A9-53E5-4DAD-D6F2-9C1F40691289}"/>
              </a:ext>
            </a:extLst>
          </p:cNvPr>
          <p:cNvSpPr txBox="1"/>
          <p:nvPr/>
        </p:nvSpPr>
        <p:spPr>
          <a:xfrm>
            <a:off x="2667000" y="1804932"/>
            <a:ext cx="12954000" cy="6556988"/>
          </a:xfrm>
          <a:prstGeom prst="rect">
            <a:avLst/>
          </a:prstGeom>
          <a:noFill/>
        </p:spPr>
        <p:txBody>
          <a:bodyPr wrap="square" rtlCol="0">
            <a:spAutoFit/>
          </a:bodyPr>
          <a:lstStyle/>
          <a:p>
            <a:pPr algn="ctr">
              <a:lnSpc>
                <a:spcPct val="150000"/>
              </a:lnSpc>
            </a:pPr>
            <a:r>
              <a:rPr lang="en-US" sz="4500" b="1">
                <a:solidFill>
                  <a:srgbClr val="002060"/>
                </a:solidFill>
                <a:latin typeface="Arial" panose="020B0604020202020204" pitchFamily="34" charset="0"/>
                <a:cs typeface="Arial" panose="020B0604020202020204" pitchFamily="34" charset="0"/>
              </a:rPr>
              <a:t>KẾT LUẬN </a:t>
            </a:r>
          </a:p>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Có nhiều hình ảnh diễn tả về vẻ đẹp trong cuộc sống.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Có nhiều hình thức thể hiện về chủ đề vẻ đẹp trong cuộc sống.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Em hãy quan sát, liên tưởng, tưởng tượng về hình ảnh đẹp trong cuộc sống để tìm ý tưởn</a:t>
            </a:r>
            <a:r>
              <a:rPr lang="vi-VN" sz="4000">
                <a:effectLst/>
                <a:latin typeface="Arial" panose="020B0604020202020204" pitchFamily="34" charset="0"/>
                <a:ea typeface="Calibri" panose="020F0502020204030204" pitchFamily="34" charset="0"/>
                <a:cs typeface="Arial" panose="020B0604020202020204" pitchFamily="34" charset="0"/>
              </a:rPr>
              <a:t>g</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thể hiện SPMT theo chủ đề.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3" name="Freeform 3"/>
          <p:cNvSpPr/>
          <p:nvPr/>
        </p:nvSpPr>
        <p:spPr>
          <a:xfrm>
            <a:off x="-398420" y="8182685"/>
            <a:ext cx="2854241" cy="2429672"/>
          </a:xfrm>
          <a:custGeom>
            <a:avLst/>
            <a:gdLst/>
            <a:ahLst/>
            <a:cxnLst/>
            <a:rect l="l" t="t" r="r" b="b"/>
            <a:pathLst>
              <a:path w="2854241" h="2429672">
                <a:moveTo>
                  <a:pt x="0" y="0"/>
                </a:moveTo>
                <a:lnTo>
                  <a:pt x="2854240" y="0"/>
                </a:lnTo>
                <a:lnTo>
                  <a:pt x="2854240" y="2429672"/>
                </a:lnTo>
                <a:lnTo>
                  <a:pt x="0" y="2429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42875" y="-171450"/>
            <a:ext cx="5962650" cy="1975104"/>
          </a:xfrm>
          <a:custGeom>
            <a:avLst/>
            <a:gdLst/>
            <a:ahLst/>
            <a:cxnLst/>
            <a:rect l="l" t="t" r="r" b="b"/>
            <a:pathLst>
              <a:path w="5962650" h="1975104">
                <a:moveTo>
                  <a:pt x="0" y="0"/>
                </a:moveTo>
                <a:lnTo>
                  <a:pt x="5962650" y="0"/>
                </a:lnTo>
                <a:lnTo>
                  <a:pt x="5962650" y="1975104"/>
                </a:lnTo>
                <a:lnTo>
                  <a:pt x="0" y="1975104"/>
                </a:lnTo>
                <a:lnTo>
                  <a:pt x="0" y="0"/>
                </a:lnTo>
                <a:close/>
              </a:path>
            </a:pathLst>
          </a:custGeom>
          <a:blipFill>
            <a:blip r:embed="rId4">
              <a:extLst>
                <a:ext uri="{96DAC541-7B7A-43D3-8B79-37D633B846F1}">
                  <asvg:svgBlip xmlns:asvg="http://schemas.microsoft.com/office/drawing/2016/SVG/main" r:embed="rId5"/>
                </a:ext>
              </a:extLst>
            </a:blip>
            <a:stretch>
              <a:fillRect r="-22683"/>
            </a:stretch>
          </a:blipFill>
        </p:spPr>
      </p:sp>
      <p:sp>
        <p:nvSpPr>
          <p:cNvPr id="5" name="Freeform 5"/>
          <p:cNvSpPr/>
          <p:nvPr/>
        </p:nvSpPr>
        <p:spPr>
          <a:xfrm rot="457759">
            <a:off x="415349" y="358274"/>
            <a:ext cx="17414690" cy="9570453"/>
          </a:xfrm>
          <a:custGeom>
            <a:avLst/>
            <a:gdLst/>
            <a:ahLst/>
            <a:cxnLst/>
            <a:rect l="l" t="t" r="r" b="b"/>
            <a:pathLst>
              <a:path w="11978420" h="8994705">
                <a:moveTo>
                  <a:pt x="0" y="0"/>
                </a:moveTo>
                <a:lnTo>
                  <a:pt x="11978420" y="0"/>
                </a:lnTo>
                <a:lnTo>
                  <a:pt x="11978420" y="8994705"/>
                </a:lnTo>
                <a:lnTo>
                  <a:pt x="0" y="89947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0464701" y="7638561"/>
            <a:ext cx="7985224" cy="2762739"/>
          </a:xfrm>
          <a:custGeom>
            <a:avLst/>
            <a:gdLst/>
            <a:ahLst/>
            <a:cxnLst/>
            <a:rect l="l" t="t" r="r" b="b"/>
            <a:pathLst>
              <a:path w="7985224" h="2762739">
                <a:moveTo>
                  <a:pt x="0" y="0"/>
                </a:moveTo>
                <a:lnTo>
                  <a:pt x="7985224" y="0"/>
                </a:lnTo>
                <a:lnTo>
                  <a:pt x="7985224" y="2762739"/>
                </a:lnTo>
                <a:lnTo>
                  <a:pt x="0" y="2762739"/>
                </a:lnTo>
                <a:lnTo>
                  <a:pt x="0" y="0"/>
                </a:lnTo>
                <a:close/>
              </a:path>
            </a:pathLst>
          </a:custGeom>
          <a:blipFill>
            <a:blip r:embed="rId8">
              <a:extLst>
                <a:ext uri="{96DAC541-7B7A-43D3-8B79-37D633B846F1}">
                  <asvg:svgBlip xmlns:asvg="http://schemas.microsoft.com/office/drawing/2016/SVG/main" r:embed="rId9"/>
                </a:ext>
              </a:extLst>
            </a:blip>
            <a:stretch>
              <a:fillRect r="-34815" b="-38152"/>
            </a:stretch>
          </a:blipFill>
        </p:spPr>
      </p:sp>
      <p:sp>
        <p:nvSpPr>
          <p:cNvPr id="14" name="TextBox 14"/>
          <p:cNvSpPr txBox="1"/>
          <p:nvPr/>
        </p:nvSpPr>
        <p:spPr>
          <a:xfrm>
            <a:off x="1499960" y="1922169"/>
            <a:ext cx="15288080" cy="6442661"/>
          </a:xfrm>
          <a:prstGeom prst="rect">
            <a:avLst/>
          </a:prstGeom>
        </p:spPr>
        <p:txBody>
          <a:bodyPr wrap="square" lIns="0" tIns="0" rIns="0" bIns="0" rtlCol="0" anchor="t">
            <a:spAutoFit/>
          </a:bodyPr>
          <a:lstStyle/>
          <a:p>
            <a:pPr marL="0" lvl="0" indent="0" algn="ctr">
              <a:lnSpc>
                <a:spcPct val="150000"/>
              </a:lnSpc>
              <a:spcBef>
                <a:spcPct val="0"/>
              </a:spcBef>
            </a:pPr>
            <a:r>
              <a:rPr lang="en-US" sz="7200" b="1" u="none">
                <a:solidFill>
                  <a:srgbClr val="41599A"/>
                </a:solidFill>
                <a:latin typeface="Arial" panose="020B0604020202020204" pitchFamily="34" charset="0"/>
                <a:cs typeface="Arial" panose="020B0604020202020204" pitchFamily="34" charset="0"/>
              </a:rPr>
              <a:t>PHẦN 5. </a:t>
            </a:r>
          </a:p>
          <a:p>
            <a:pPr marL="0" lvl="0" indent="0" algn="ctr">
              <a:lnSpc>
                <a:spcPct val="150000"/>
              </a:lnSpc>
              <a:spcBef>
                <a:spcPct val="0"/>
              </a:spcBef>
            </a:pPr>
            <a:r>
              <a:rPr lang="vi-VN" sz="7200" b="1" u="none">
                <a:solidFill>
                  <a:srgbClr val="41599A"/>
                </a:solidFill>
                <a:latin typeface="Arial" panose="020B0604020202020204" pitchFamily="34" charset="0"/>
                <a:cs typeface="Arial" panose="020B0604020202020204" pitchFamily="34" charset="0"/>
              </a:rPr>
              <a:t>CÁCH THỰC HÀNH SẢN PHẨM MĨ THUẬT THỂ HIỆN VẺ ĐẸP TRONG CUỘC SỐNG </a:t>
            </a:r>
          </a:p>
        </p:txBody>
      </p:sp>
      <p:sp>
        <p:nvSpPr>
          <p:cNvPr id="15" name="Freeform 15"/>
          <p:cNvSpPr/>
          <p:nvPr/>
        </p:nvSpPr>
        <p:spPr>
          <a:xfrm rot="-5100187">
            <a:off x="14906909" y="1235566"/>
            <a:ext cx="1860327" cy="2077696"/>
          </a:xfrm>
          <a:custGeom>
            <a:avLst/>
            <a:gdLst/>
            <a:ahLst/>
            <a:cxnLst/>
            <a:rect l="l" t="t" r="r" b="b"/>
            <a:pathLst>
              <a:path w="1567975" h="1532418">
                <a:moveTo>
                  <a:pt x="0" y="0"/>
                </a:moveTo>
                <a:lnTo>
                  <a:pt x="1567974" y="0"/>
                </a:lnTo>
                <a:lnTo>
                  <a:pt x="1567974" y="1532418"/>
                </a:lnTo>
                <a:lnTo>
                  <a:pt x="0" y="1532418"/>
                </a:lnTo>
                <a:lnTo>
                  <a:pt x="0" y="0"/>
                </a:lnTo>
                <a:close/>
              </a:path>
            </a:pathLst>
          </a:custGeom>
          <a:blipFill>
            <a:blip r:embed="rId10">
              <a:extLst>
                <a:ext uri="{96DAC541-7B7A-43D3-8B79-37D633B846F1}">
                  <asvg:svgBlip xmlns:asvg="http://schemas.microsoft.com/office/drawing/2016/SVG/main" r:embed="rId11"/>
                </a:ext>
              </a:extLst>
            </a:blip>
            <a:stretch>
              <a:fillRect l="-33265" t="-30903"/>
            </a:stretch>
          </a:blipFill>
        </p:spPr>
      </p:sp>
    </p:spTree>
    <p:extLst>
      <p:ext uri="{BB962C8B-B14F-4D97-AF65-F5344CB8AC3E}">
        <p14:creationId xmlns:p14="http://schemas.microsoft.com/office/powerpoint/2010/main" val="32526296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2BA3AD-80AB-80B5-021F-5B536B278C9B}"/>
              </a:ext>
            </a:extLst>
          </p:cNvPr>
          <p:cNvSpPr txBox="1"/>
          <p:nvPr/>
        </p:nvSpPr>
        <p:spPr>
          <a:xfrm>
            <a:off x="323850" y="342900"/>
            <a:ext cx="176403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QUAN SÁT CÁC BƯỚC THỰC HIỆN SẢN PHẨM MĨ THUẬT </a:t>
            </a:r>
          </a:p>
        </p:txBody>
      </p:sp>
      <p:grpSp>
        <p:nvGrpSpPr>
          <p:cNvPr id="16" name="Group 15">
            <a:extLst>
              <a:ext uri="{FF2B5EF4-FFF2-40B4-BE49-F238E27FC236}">
                <a16:creationId xmlns:a16="http://schemas.microsoft.com/office/drawing/2014/main" id="{19EB87F3-3726-58A8-CD21-2F239E143EC7}"/>
              </a:ext>
            </a:extLst>
          </p:cNvPr>
          <p:cNvGrpSpPr/>
          <p:nvPr/>
        </p:nvGrpSpPr>
        <p:grpSpPr>
          <a:xfrm>
            <a:off x="445740" y="1538497"/>
            <a:ext cx="8599360" cy="8556006"/>
            <a:chOff x="445740" y="1538497"/>
            <a:chExt cx="8599360" cy="8556006"/>
          </a:xfrm>
        </p:grpSpPr>
        <p:pic>
          <p:nvPicPr>
            <p:cNvPr id="6" name="Picture 5">
              <a:extLst>
                <a:ext uri="{FF2B5EF4-FFF2-40B4-BE49-F238E27FC236}">
                  <a16:creationId xmlns:a16="http://schemas.microsoft.com/office/drawing/2014/main" id="{6B6D96EE-2605-CE7F-8064-87A06ACACFC1}"/>
                </a:ext>
              </a:extLst>
            </p:cNvPr>
            <p:cNvPicPr>
              <a:picLocks noChangeAspect="1"/>
            </p:cNvPicPr>
            <p:nvPr/>
          </p:nvPicPr>
          <p:blipFill>
            <a:blip r:embed="rId2"/>
            <a:stretch>
              <a:fillRect/>
            </a:stretch>
          </p:blipFill>
          <p:spPr>
            <a:xfrm>
              <a:off x="457200" y="1562099"/>
              <a:ext cx="4244500" cy="3649003"/>
            </a:xfrm>
            <a:prstGeom prst="rect">
              <a:avLst/>
            </a:prstGeom>
          </p:spPr>
        </p:pic>
        <p:pic>
          <p:nvPicPr>
            <p:cNvPr id="8" name="Picture 7">
              <a:extLst>
                <a:ext uri="{FF2B5EF4-FFF2-40B4-BE49-F238E27FC236}">
                  <a16:creationId xmlns:a16="http://schemas.microsoft.com/office/drawing/2014/main" id="{38D327D0-4336-7B5F-AEFC-C81089A5FE91}"/>
                </a:ext>
              </a:extLst>
            </p:cNvPr>
            <p:cNvPicPr>
              <a:picLocks noChangeAspect="1"/>
            </p:cNvPicPr>
            <p:nvPr/>
          </p:nvPicPr>
          <p:blipFill>
            <a:blip r:embed="rId3"/>
            <a:stretch>
              <a:fillRect/>
            </a:stretch>
          </p:blipFill>
          <p:spPr>
            <a:xfrm>
              <a:off x="4800600" y="1538497"/>
              <a:ext cx="4244500" cy="3646411"/>
            </a:xfrm>
            <a:prstGeom prst="rect">
              <a:avLst/>
            </a:prstGeom>
          </p:spPr>
        </p:pic>
        <p:pic>
          <p:nvPicPr>
            <p:cNvPr id="12" name="Picture 11">
              <a:extLst>
                <a:ext uri="{FF2B5EF4-FFF2-40B4-BE49-F238E27FC236}">
                  <a16:creationId xmlns:a16="http://schemas.microsoft.com/office/drawing/2014/main" id="{2427AD86-5C1E-B521-6B29-541650FFDD4F}"/>
                </a:ext>
              </a:extLst>
            </p:cNvPr>
            <p:cNvPicPr>
              <a:picLocks noChangeAspect="1"/>
            </p:cNvPicPr>
            <p:nvPr/>
          </p:nvPicPr>
          <p:blipFill>
            <a:blip r:embed="rId4"/>
            <a:stretch>
              <a:fillRect/>
            </a:stretch>
          </p:blipFill>
          <p:spPr>
            <a:xfrm>
              <a:off x="445740" y="5211102"/>
              <a:ext cx="4267419" cy="4883401"/>
            </a:xfrm>
            <a:prstGeom prst="rect">
              <a:avLst/>
            </a:prstGeom>
          </p:spPr>
        </p:pic>
        <p:pic>
          <p:nvPicPr>
            <p:cNvPr id="14" name="Picture 13">
              <a:extLst>
                <a:ext uri="{FF2B5EF4-FFF2-40B4-BE49-F238E27FC236}">
                  <a16:creationId xmlns:a16="http://schemas.microsoft.com/office/drawing/2014/main" id="{67E8C44E-62E1-A6B1-94F8-D8D0D766231D}"/>
                </a:ext>
              </a:extLst>
            </p:cNvPr>
            <p:cNvPicPr>
              <a:picLocks noChangeAspect="1"/>
            </p:cNvPicPr>
            <p:nvPr/>
          </p:nvPicPr>
          <p:blipFill>
            <a:blip r:embed="rId5"/>
            <a:stretch>
              <a:fillRect/>
            </a:stretch>
          </p:blipFill>
          <p:spPr>
            <a:xfrm>
              <a:off x="4800600" y="5274605"/>
              <a:ext cx="4159464" cy="4819898"/>
            </a:xfrm>
            <a:prstGeom prst="rect">
              <a:avLst/>
            </a:prstGeom>
          </p:spPr>
        </p:pic>
      </p:grpSp>
      <p:sp>
        <p:nvSpPr>
          <p:cNvPr id="15" name="TextBox 14">
            <a:extLst>
              <a:ext uri="{FF2B5EF4-FFF2-40B4-BE49-F238E27FC236}">
                <a16:creationId xmlns:a16="http://schemas.microsoft.com/office/drawing/2014/main" id="{C81EFD93-8106-5F65-C15A-F52CC0C05E58}"/>
              </a:ext>
            </a:extLst>
          </p:cNvPr>
          <p:cNvSpPr txBox="1"/>
          <p:nvPr/>
        </p:nvSpPr>
        <p:spPr>
          <a:xfrm>
            <a:off x="9327938" y="2732738"/>
            <a:ext cx="8153400" cy="5083733"/>
          </a:xfrm>
          <a:prstGeom prst="roundRect">
            <a:avLst/>
          </a:prstGeom>
          <a:solidFill>
            <a:schemeClr val="accent3">
              <a:lumMod val="20000"/>
              <a:lumOff val="80000"/>
            </a:schemeClr>
          </a:solidFill>
        </p:spPr>
        <p:txBody>
          <a:bodyPr wrap="square" rtlCol="0">
            <a:spAutoFit/>
          </a:bodyPr>
          <a:lstStyle/>
          <a:p>
            <a:pPr algn="ctr">
              <a:lnSpc>
                <a:spcPct val="150000"/>
              </a:lnSpc>
            </a:pPr>
            <a:r>
              <a:rPr lang="en-US" sz="4000" b="1">
                <a:latin typeface="Arial" panose="020B0604020202020204" pitchFamily="34" charset="0"/>
                <a:cs typeface="Arial" panose="020B0604020202020204" pitchFamily="34" charset="0"/>
              </a:rPr>
              <a:t>THẢO LUẬN CẶP ĐÔI</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Sản phẩm được thực hiện bằng hình thức, chất liệu nào?</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Vẻ đẹp trong cuộc sống được thể hiện qua hình ảnh nào?</a:t>
            </a:r>
          </a:p>
        </p:txBody>
      </p:sp>
    </p:spTree>
    <p:extLst>
      <p:ext uri="{BB962C8B-B14F-4D97-AF65-F5344CB8AC3E}">
        <p14:creationId xmlns:p14="http://schemas.microsoft.com/office/powerpoint/2010/main" val="242865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EA956C-5066-0792-8C61-9ACD422B699F}"/>
              </a:ext>
            </a:extLst>
          </p:cNvPr>
          <p:cNvPicPr>
            <a:picLocks noChangeAspect="1"/>
          </p:cNvPicPr>
          <p:nvPr/>
        </p:nvPicPr>
        <p:blipFill>
          <a:blip r:embed="rId2"/>
          <a:stretch>
            <a:fillRect/>
          </a:stretch>
        </p:blipFill>
        <p:spPr>
          <a:xfrm>
            <a:off x="10210800" y="731013"/>
            <a:ext cx="6834645" cy="8824974"/>
          </a:xfrm>
          <a:prstGeom prst="rect">
            <a:avLst/>
          </a:prstGeom>
        </p:spPr>
      </p:pic>
      <p:sp>
        <p:nvSpPr>
          <p:cNvPr id="3" name="TextBox 2">
            <a:extLst>
              <a:ext uri="{FF2B5EF4-FFF2-40B4-BE49-F238E27FC236}">
                <a16:creationId xmlns:a16="http://schemas.microsoft.com/office/drawing/2014/main" id="{E4955531-DBFC-CE8E-DD93-591180AD5D2B}"/>
              </a:ext>
            </a:extLst>
          </p:cNvPr>
          <p:cNvSpPr txBox="1"/>
          <p:nvPr/>
        </p:nvSpPr>
        <p:spPr>
          <a:xfrm>
            <a:off x="685801" y="1143982"/>
            <a:ext cx="89154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HƯỚNG DẪN TRẢ LỜI </a:t>
            </a:r>
          </a:p>
        </p:txBody>
      </p:sp>
      <p:sp>
        <p:nvSpPr>
          <p:cNvPr id="4" name="Speech Bubble: Rectangle with Corners Rounded 3">
            <a:extLst>
              <a:ext uri="{FF2B5EF4-FFF2-40B4-BE49-F238E27FC236}">
                <a16:creationId xmlns:a16="http://schemas.microsoft.com/office/drawing/2014/main" id="{A5275AEC-D99B-5721-F77A-13120B4A7A70}"/>
              </a:ext>
            </a:extLst>
          </p:cNvPr>
          <p:cNvSpPr/>
          <p:nvPr/>
        </p:nvSpPr>
        <p:spPr>
          <a:xfrm>
            <a:off x="838201" y="2476500"/>
            <a:ext cx="8405355" cy="2667000"/>
          </a:xfrm>
          <a:prstGeom prst="wedgeRoundRectCallout">
            <a:avLst>
              <a:gd name="adj1" fmla="val 56071"/>
              <a:gd name="adj2" fmla="val 50521"/>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Sản phẩm được thực hiện bằng hình thức nặn (đất nặn).</a:t>
            </a:r>
            <a:endParaRPr lang="en-US" sz="3800">
              <a:solidFill>
                <a:schemeClr val="tx1"/>
              </a:solidFill>
            </a:endParaRPr>
          </a:p>
        </p:txBody>
      </p:sp>
      <p:sp>
        <p:nvSpPr>
          <p:cNvPr id="5" name="Speech Bubble: Rectangle with Corners Rounded 4">
            <a:extLst>
              <a:ext uri="{FF2B5EF4-FFF2-40B4-BE49-F238E27FC236}">
                <a16:creationId xmlns:a16="http://schemas.microsoft.com/office/drawing/2014/main" id="{1175459D-9C70-5ABA-A819-62C7A2B36B51}"/>
              </a:ext>
            </a:extLst>
          </p:cNvPr>
          <p:cNvSpPr/>
          <p:nvPr/>
        </p:nvSpPr>
        <p:spPr>
          <a:xfrm>
            <a:off x="838200" y="6057900"/>
            <a:ext cx="8405355" cy="2895600"/>
          </a:xfrm>
          <a:prstGeom prst="wedgeRoundRectCallout">
            <a:avLst>
              <a:gd name="adj1" fmla="val 55561"/>
              <a:gd name="adj2" fmla="val -51432"/>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Vẻ đẹp cuộc sống được thể hiện qua hình ảnh: cả gia đình quây quần gói bánh chưng, đón Tết.</a:t>
            </a:r>
            <a:endParaRPr lang="en-US" sz="3800">
              <a:solidFill>
                <a:schemeClr val="tx1"/>
              </a:solidFill>
            </a:endParaRPr>
          </a:p>
        </p:txBody>
      </p:sp>
    </p:spTree>
    <p:extLst>
      <p:ext uri="{BB962C8B-B14F-4D97-AF65-F5344CB8AC3E}">
        <p14:creationId xmlns:p14="http://schemas.microsoft.com/office/powerpoint/2010/main" val="21640986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E3F6E5-2EAC-3942-29BC-338294FBFCCE}"/>
              </a:ext>
            </a:extLst>
          </p:cNvPr>
          <p:cNvSpPr txBox="1"/>
          <p:nvPr/>
        </p:nvSpPr>
        <p:spPr>
          <a:xfrm>
            <a:off x="4343400" y="495300"/>
            <a:ext cx="9601200" cy="861774"/>
          </a:xfrm>
          <a:prstGeom prst="rect">
            <a:avLst/>
          </a:prstGeom>
          <a:noFill/>
        </p:spPr>
        <p:txBody>
          <a:bodyPr wrap="square" rtlCol="0">
            <a:spAutoFit/>
          </a:bodyPr>
          <a:lstStyle/>
          <a:p>
            <a:pPr algn="ctr"/>
            <a:r>
              <a:rPr lang="en-US" sz="5000" b="1">
                <a:solidFill>
                  <a:schemeClr val="accent5">
                    <a:lumMod val="50000"/>
                  </a:schemeClr>
                </a:solidFill>
                <a:latin typeface="Arial" panose="020B0604020202020204" pitchFamily="34" charset="0"/>
                <a:cs typeface="Arial" panose="020B0604020202020204" pitchFamily="34" charset="0"/>
              </a:rPr>
              <a:t>KẾT LUẬN </a:t>
            </a:r>
          </a:p>
        </p:txBody>
      </p:sp>
      <p:grpSp>
        <p:nvGrpSpPr>
          <p:cNvPr id="16" name="Group 15">
            <a:extLst>
              <a:ext uri="{FF2B5EF4-FFF2-40B4-BE49-F238E27FC236}">
                <a16:creationId xmlns:a16="http://schemas.microsoft.com/office/drawing/2014/main" id="{51C7EED3-C8EF-D19D-4C90-6635FF8CC101}"/>
              </a:ext>
            </a:extLst>
          </p:cNvPr>
          <p:cNvGrpSpPr/>
          <p:nvPr/>
        </p:nvGrpSpPr>
        <p:grpSpPr>
          <a:xfrm>
            <a:off x="842478" y="2552700"/>
            <a:ext cx="6633501" cy="7459384"/>
            <a:chOff x="842478" y="1738312"/>
            <a:chExt cx="6633501" cy="7459384"/>
          </a:xfrm>
        </p:grpSpPr>
        <p:pic>
          <p:nvPicPr>
            <p:cNvPr id="4" name="Picture 3">
              <a:extLst>
                <a:ext uri="{FF2B5EF4-FFF2-40B4-BE49-F238E27FC236}">
                  <a16:creationId xmlns:a16="http://schemas.microsoft.com/office/drawing/2014/main" id="{788A32F1-82FB-A2E2-3D36-EF997EB69F37}"/>
                </a:ext>
              </a:extLst>
            </p:cNvPr>
            <p:cNvPicPr>
              <a:picLocks noChangeAspect="1"/>
            </p:cNvPicPr>
            <p:nvPr/>
          </p:nvPicPr>
          <p:blipFill>
            <a:blip r:embed="rId3"/>
            <a:stretch>
              <a:fillRect/>
            </a:stretch>
          </p:blipFill>
          <p:spPr>
            <a:xfrm>
              <a:off x="842478" y="1738312"/>
              <a:ext cx="6633501" cy="5702831"/>
            </a:xfrm>
            <a:prstGeom prst="rect">
              <a:avLst/>
            </a:prstGeom>
          </p:spPr>
        </p:pic>
        <p:sp>
          <p:nvSpPr>
            <p:cNvPr id="8" name="Arrow: Pentagon 7">
              <a:extLst>
                <a:ext uri="{FF2B5EF4-FFF2-40B4-BE49-F238E27FC236}">
                  <a16:creationId xmlns:a16="http://schemas.microsoft.com/office/drawing/2014/main" id="{A32D951A-F8A4-F9B8-DE08-D61C9FF1FE98}"/>
                </a:ext>
              </a:extLst>
            </p:cNvPr>
            <p:cNvSpPr/>
            <p:nvPr/>
          </p:nvSpPr>
          <p:spPr>
            <a:xfrm>
              <a:off x="914400" y="6515100"/>
              <a:ext cx="1219199" cy="902231"/>
            </a:xfrm>
            <a:prstGeom prst="homePlat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01</a:t>
              </a:r>
            </a:p>
          </p:txBody>
        </p:sp>
        <p:sp>
          <p:nvSpPr>
            <p:cNvPr id="11" name="TextBox 10">
              <a:extLst>
                <a:ext uri="{FF2B5EF4-FFF2-40B4-BE49-F238E27FC236}">
                  <a16:creationId xmlns:a16="http://schemas.microsoft.com/office/drawing/2014/main" id="{63F30CCF-742C-9D72-5119-1363AA11F6CE}"/>
                </a:ext>
              </a:extLst>
            </p:cNvPr>
            <p:cNvSpPr txBox="1"/>
            <p:nvPr/>
          </p:nvSpPr>
          <p:spPr>
            <a:xfrm>
              <a:off x="1454128" y="7459400"/>
              <a:ext cx="5410200" cy="1738296"/>
            </a:xfrm>
            <a:prstGeom prst="rect">
              <a:avLst/>
            </a:prstGeom>
            <a:noFill/>
          </p:spPr>
          <p:txBody>
            <a:bodyPr wrap="square" rtlCol="0">
              <a:spAutoFit/>
            </a:bodyPr>
            <a:lstStyle/>
            <a:p>
              <a:pPr algn="ctr">
                <a:lnSpc>
                  <a:spcPct val="150000"/>
                </a:lnSpc>
              </a:pPr>
              <a:r>
                <a:rPr lang="en-US" sz="3800">
                  <a:latin typeface="Arial" panose="020B0604020202020204" pitchFamily="34" charset="0"/>
                  <a:cs typeface="Arial" panose="020B0604020202020204" pitchFamily="34" charset="0"/>
                </a:rPr>
                <a:t>Tạo hình nhân vật theo ý tưởng sáng tạo </a:t>
              </a:r>
            </a:p>
          </p:txBody>
        </p:sp>
      </p:grpSp>
      <p:grpSp>
        <p:nvGrpSpPr>
          <p:cNvPr id="17" name="Group 16">
            <a:extLst>
              <a:ext uri="{FF2B5EF4-FFF2-40B4-BE49-F238E27FC236}">
                <a16:creationId xmlns:a16="http://schemas.microsoft.com/office/drawing/2014/main" id="{C0E9F2CD-29C4-7510-12A5-A39C1A88CCBC}"/>
              </a:ext>
            </a:extLst>
          </p:cNvPr>
          <p:cNvGrpSpPr/>
          <p:nvPr/>
        </p:nvGrpSpPr>
        <p:grpSpPr>
          <a:xfrm>
            <a:off x="10735383" y="2552700"/>
            <a:ext cx="6638217" cy="7483196"/>
            <a:chOff x="10807304" y="1714500"/>
            <a:chExt cx="6638217" cy="7483196"/>
          </a:xfrm>
        </p:grpSpPr>
        <p:pic>
          <p:nvPicPr>
            <p:cNvPr id="5" name="Picture 4">
              <a:extLst>
                <a:ext uri="{FF2B5EF4-FFF2-40B4-BE49-F238E27FC236}">
                  <a16:creationId xmlns:a16="http://schemas.microsoft.com/office/drawing/2014/main" id="{5C47770B-A139-4938-1772-89FDFD3050D0}"/>
                </a:ext>
              </a:extLst>
            </p:cNvPr>
            <p:cNvPicPr>
              <a:picLocks noChangeAspect="1"/>
            </p:cNvPicPr>
            <p:nvPr/>
          </p:nvPicPr>
          <p:blipFill>
            <a:blip r:embed="rId4"/>
            <a:stretch>
              <a:fillRect/>
            </a:stretch>
          </p:blipFill>
          <p:spPr>
            <a:xfrm>
              <a:off x="10807304" y="1714500"/>
              <a:ext cx="6638217" cy="5702831"/>
            </a:xfrm>
            <a:prstGeom prst="rect">
              <a:avLst/>
            </a:prstGeom>
          </p:spPr>
        </p:pic>
        <p:sp>
          <p:nvSpPr>
            <p:cNvPr id="9" name="Arrow: Pentagon 8">
              <a:extLst>
                <a:ext uri="{FF2B5EF4-FFF2-40B4-BE49-F238E27FC236}">
                  <a16:creationId xmlns:a16="http://schemas.microsoft.com/office/drawing/2014/main" id="{3E0A5BE1-9498-1CD5-4E7C-D8EFE2640AFB}"/>
                </a:ext>
              </a:extLst>
            </p:cNvPr>
            <p:cNvSpPr/>
            <p:nvPr/>
          </p:nvSpPr>
          <p:spPr>
            <a:xfrm>
              <a:off x="10816829" y="6515099"/>
              <a:ext cx="1219199" cy="902231"/>
            </a:xfrm>
            <a:prstGeom prst="homePlat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02</a:t>
              </a:r>
            </a:p>
          </p:txBody>
        </p:sp>
        <p:sp>
          <p:nvSpPr>
            <p:cNvPr id="14" name="TextBox 13">
              <a:extLst>
                <a:ext uri="{FF2B5EF4-FFF2-40B4-BE49-F238E27FC236}">
                  <a16:creationId xmlns:a16="http://schemas.microsoft.com/office/drawing/2014/main" id="{F67FEFBC-5DBB-8AA5-96F8-5501F2D20117}"/>
                </a:ext>
              </a:extLst>
            </p:cNvPr>
            <p:cNvSpPr txBox="1"/>
            <p:nvPr/>
          </p:nvSpPr>
          <p:spPr>
            <a:xfrm>
              <a:off x="11418909" y="7459400"/>
              <a:ext cx="5410200" cy="1738296"/>
            </a:xfrm>
            <a:prstGeom prst="rect">
              <a:avLst/>
            </a:prstGeom>
            <a:noFill/>
          </p:spPr>
          <p:txBody>
            <a:bodyPr wrap="square" rtlCol="0">
              <a:spAutoFit/>
            </a:bodyPr>
            <a:lstStyle/>
            <a:p>
              <a:pPr algn="ctr">
                <a:lnSpc>
                  <a:spcPct val="150000"/>
                </a:lnSpc>
              </a:pPr>
              <a:r>
                <a:rPr lang="en-US" sz="3800">
                  <a:latin typeface="Arial" panose="020B0604020202020204" pitchFamily="34" charset="0"/>
                  <a:cs typeface="Arial" panose="020B0604020202020204" pitchFamily="34" charset="0"/>
                </a:rPr>
                <a:t>Nặn các chi tiết, </a:t>
              </a:r>
            </a:p>
            <a:p>
              <a:pPr algn="ctr">
                <a:lnSpc>
                  <a:spcPct val="150000"/>
                </a:lnSpc>
              </a:pPr>
              <a:r>
                <a:rPr lang="en-US" sz="3800">
                  <a:latin typeface="Arial" panose="020B0604020202020204" pitchFamily="34" charset="0"/>
                  <a:cs typeface="Arial" panose="020B0604020202020204" pitchFamily="34" charset="0"/>
                </a:rPr>
                <a:t>vật dụng liên quan </a:t>
              </a:r>
            </a:p>
          </p:txBody>
        </p:sp>
      </p:grpSp>
      <p:sp>
        <p:nvSpPr>
          <p:cNvPr id="18" name="TextBox 17">
            <a:extLst>
              <a:ext uri="{FF2B5EF4-FFF2-40B4-BE49-F238E27FC236}">
                <a16:creationId xmlns:a16="http://schemas.microsoft.com/office/drawing/2014/main" id="{C4AFB3D4-A763-76C4-55C7-6BDB5C436D5D}"/>
              </a:ext>
            </a:extLst>
          </p:cNvPr>
          <p:cNvSpPr txBox="1"/>
          <p:nvPr/>
        </p:nvSpPr>
        <p:spPr>
          <a:xfrm>
            <a:off x="2590800" y="1481743"/>
            <a:ext cx="13106400" cy="707886"/>
          </a:xfrm>
          <a:prstGeom prst="rect">
            <a:avLst/>
          </a:prstGeom>
          <a:noFill/>
        </p:spPr>
        <p:txBody>
          <a:bodyPr wrap="square" rtlCol="0">
            <a:spAutoFit/>
          </a:bodyPr>
          <a:lstStyle/>
          <a:p>
            <a:pPr algn="ctr"/>
            <a:r>
              <a:rPr lang="en-US" sz="4000" b="1">
                <a:solidFill>
                  <a:schemeClr val="accent6">
                    <a:lumMod val="50000"/>
                  </a:schemeClr>
                </a:solidFill>
                <a:latin typeface="Arial" panose="020B0604020202020204" pitchFamily="34" charset="0"/>
                <a:cs typeface="Arial" panose="020B0604020202020204" pitchFamily="34" charset="0"/>
              </a:rPr>
              <a:t>CÁC BƯỚC THỰC HIỆN SẢN PHẨM MĨ THUẬT </a:t>
            </a:r>
          </a:p>
        </p:txBody>
      </p:sp>
    </p:spTree>
    <p:extLst>
      <p:ext uri="{BB962C8B-B14F-4D97-AF65-F5344CB8AC3E}">
        <p14:creationId xmlns:p14="http://schemas.microsoft.com/office/powerpoint/2010/main" val="373799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C0EBCB4-1731-9460-89A2-33D98438F95C}"/>
              </a:ext>
            </a:extLst>
          </p:cNvPr>
          <p:cNvGrpSpPr/>
          <p:nvPr/>
        </p:nvGrpSpPr>
        <p:grpSpPr>
          <a:xfrm>
            <a:off x="1295400" y="854401"/>
            <a:ext cx="6824664" cy="8694395"/>
            <a:chOff x="240505" y="321001"/>
            <a:chExt cx="6824664" cy="8694395"/>
          </a:xfrm>
        </p:grpSpPr>
        <p:grpSp>
          <p:nvGrpSpPr>
            <p:cNvPr id="6" name="Group 5">
              <a:extLst>
                <a:ext uri="{FF2B5EF4-FFF2-40B4-BE49-F238E27FC236}">
                  <a16:creationId xmlns:a16="http://schemas.microsoft.com/office/drawing/2014/main" id="{3FA75EBF-B4A8-1C04-CCDE-4EA4069AE936}"/>
                </a:ext>
              </a:extLst>
            </p:cNvPr>
            <p:cNvGrpSpPr/>
            <p:nvPr/>
          </p:nvGrpSpPr>
          <p:grpSpPr>
            <a:xfrm>
              <a:off x="833436" y="321001"/>
              <a:ext cx="5724525" cy="6550833"/>
              <a:chOff x="914399" y="1680887"/>
              <a:chExt cx="5724525" cy="6550833"/>
            </a:xfrm>
          </p:grpSpPr>
          <p:pic>
            <p:nvPicPr>
              <p:cNvPr id="3" name="Picture 2">
                <a:extLst>
                  <a:ext uri="{FF2B5EF4-FFF2-40B4-BE49-F238E27FC236}">
                    <a16:creationId xmlns:a16="http://schemas.microsoft.com/office/drawing/2014/main" id="{79C2FE6A-47DC-6EB6-DA53-BEE79E650F71}"/>
                  </a:ext>
                </a:extLst>
              </p:cNvPr>
              <p:cNvPicPr>
                <a:picLocks noChangeAspect="1"/>
              </p:cNvPicPr>
              <p:nvPr/>
            </p:nvPicPr>
            <p:blipFill>
              <a:blip r:embed="rId3"/>
              <a:stretch>
                <a:fillRect/>
              </a:stretch>
            </p:blipFill>
            <p:spPr>
              <a:xfrm>
                <a:off x="914399" y="1680887"/>
                <a:ext cx="5724525" cy="6550833"/>
              </a:xfrm>
              <a:prstGeom prst="rect">
                <a:avLst/>
              </a:prstGeom>
            </p:spPr>
          </p:pic>
          <p:sp>
            <p:nvSpPr>
              <p:cNvPr id="8" name="Arrow: Pentagon 7">
                <a:extLst>
                  <a:ext uri="{FF2B5EF4-FFF2-40B4-BE49-F238E27FC236}">
                    <a16:creationId xmlns:a16="http://schemas.microsoft.com/office/drawing/2014/main" id="{A32D951A-F8A4-F9B8-DE08-D61C9FF1FE98}"/>
                  </a:ext>
                </a:extLst>
              </p:cNvPr>
              <p:cNvSpPr/>
              <p:nvPr/>
            </p:nvSpPr>
            <p:spPr>
              <a:xfrm>
                <a:off x="914400" y="7329488"/>
                <a:ext cx="1219199" cy="902231"/>
              </a:xfrm>
              <a:prstGeom prst="homePlat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03</a:t>
                </a:r>
              </a:p>
            </p:txBody>
          </p:sp>
        </p:grpSp>
        <p:sp>
          <p:nvSpPr>
            <p:cNvPr id="11" name="TextBox 10">
              <a:extLst>
                <a:ext uri="{FF2B5EF4-FFF2-40B4-BE49-F238E27FC236}">
                  <a16:creationId xmlns:a16="http://schemas.microsoft.com/office/drawing/2014/main" id="{63F30CCF-742C-9D72-5119-1363AA11F6CE}"/>
                </a:ext>
              </a:extLst>
            </p:cNvPr>
            <p:cNvSpPr txBox="1"/>
            <p:nvPr/>
          </p:nvSpPr>
          <p:spPr>
            <a:xfrm>
              <a:off x="240505" y="7277100"/>
              <a:ext cx="6824664" cy="1738296"/>
            </a:xfrm>
            <a:prstGeom prst="rect">
              <a:avLst/>
            </a:prstGeom>
            <a:noFill/>
          </p:spPr>
          <p:txBody>
            <a:bodyPr wrap="square" rtlCol="0">
              <a:spAutoFit/>
            </a:bodyPr>
            <a:lstStyle/>
            <a:p>
              <a:pPr algn="ctr">
                <a:lnSpc>
                  <a:spcPct val="150000"/>
                </a:lnSpc>
              </a:pPr>
              <a:r>
                <a:rPr lang="vi-VN" sz="3800">
                  <a:latin typeface="Arial" panose="020B0604020202020204" pitchFamily="34" charset="0"/>
                  <a:cs typeface="Arial" panose="020B0604020202020204" pitchFamily="34" charset="0"/>
                </a:rPr>
                <a:t>Thể hiện bối cảnh phù hợp với nhân vật, ý tưởng sáng tạo</a:t>
              </a:r>
              <a:endParaRPr lang="en-US" sz="3800">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206F1BEF-6733-024A-FB62-3171E01CE3D8}"/>
              </a:ext>
            </a:extLst>
          </p:cNvPr>
          <p:cNvGrpSpPr/>
          <p:nvPr/>
        </p:nvGrpSpPr>
        <p:grpSpPr>
          <a:xfrm>
            <a:off x="10058400" y="861587"/>
            <a:ext cx="6824664" cy="8687209"/>
            <a:chOff x="10058400" y="861587"/>
            <a:chExt cx="6824664" cy="8687209"/>
          </a:xfrm>
        </p:grpSpPr>
        <p:pic>
          <p:nvPicPr>
            <p:cNvPr id="20" name="Picture 19">
              <a:extLst>
                <a:ext uri="{FF2B5EF4-FFF2-40B4-BE49-F238E27FC236}">
                  <a16:creationId xmlns:a16="http://schemas.microsoft.com/office/drawing/2014/main" id="{56D1B5D5-48AD-4889-C69C-7F6F1141B9D1}"/>
                </a:ext>
              </a:extLst>
            </p:cNvPr>
            <p:cNvPicPr>
              <a:picLocks noChangeAspect="1"/>
            </p:cNvPicPr>
            <p:nvPr/>
          </p:nvPicPr>
          <p:blipFill>
            <a:blip r:embed="rId4"/>
            <a:stretch>
              <a:fillRect/>
            </a:stretch>
          </p:blipFill>
          <p:spPr>
            <a:xfrm>
              <a:off x="10675144" y="861587"/>
              <a:ext cx="5638800" cy="6534121"/>
            </a:xfrm>
            <a:prstGeom prst="rect">
              <a:avLst/>
            </a:prstGeom>
          </p:spPr>
        </p:pic>
        <p:grpSp>
          <p:nvGrpSpPr>
            <p:cNvPr id="10" name="Group 9">
              <a:extLst>
                <a:ext uri="{FF2B5EF4-FFF2-40B4-BE49-F238E27FC236}">
                  <a16:creationId xmlns:a16="http://schemas.microsoft.com/office/drawing/2014/main" id="{A5DE02A0-4E68-EE42-8B6A-9C5CFAF772AC}"/>
                </a:ext>
              </a:extLst>
            </p:cNvPr>
            <p:cNvGrpSpPr/>
            <p:nvPr/>
          </p:nvGrpSpPr>
          <p:grpSpPr>
            <a:xfrm>
              <a:off x="10058400" y="6503002"/>
              <a:ext cx="6824664" cy="3045794"/>
              <a:chOff x="240505" y="5969602"/>
              <a:chExt cx="6824664" cy="3045794"/>
            </a:xfrm>
          </p:grpSpPr>
          <p:sp>
            <p:nvSpPr>
              <p:cNvPr id="19" name="Arrow: Pentagon 18">
                <a:extLst>
                  <a:ext uri="{FF2B5EF4-FFF2-40B4-BE49-F238E27FC236}">
                    <a16:creationId xmlns:a16="http://schemas.microsoft.com/office/drawing/2014/main" id="{A9DD751D-21EF-CA04-3336-4E5679E46F17}"/>
                  </a:ext>
                </a:extLst>
              </p:cNvPr>
              <p:cNvSpPr/>
              <p:nvPr/>
            </p:nvSpPr>
            <p:spPr>
              <a:xfrm>
                <a:off x="833437" y="5969602"/>
                <a:ext cx="1219199" cy="902231"/>
              </a:xfrm>
              <a:prstGeom prst="homePlat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04</a:t>
                </a:r>
              </a:p>
            </p:txBody>
          </p:sp>
          <p:sp>
            <p:nvSpPr>
              <p:cNvPr id="13" name="TextBox 12">
                <a:extLst>
                  <a:ext uri="{FF2B5EF4-FFF2-40B4-BE49-F238E27FC236}">
                    <a16:creationId xmlns:a16="http://schemas.microsoft.com/office/drawing/2014/main" id="{DFCCD9B7-7D77-B38B-78F8-4AA23EF2D277}"/>
                  </a:ext>
                </a:extLst>
              </p:cNvPr>
              <p:cNvSpPr txBox="1"/>
              <p:nvPr/>
            </p:nvSpPr>
            <p:spPr>
              <a:xfrm>
                <a:off x="240505" y="7277100"/>
                <a:ext cx="6824664" cy="1738296"/>
              </a:xfrm>
              <a:prstGeom prst="rect">
                <a:avLst/>
              </a:prstGeom>
              <a:noFill/>
            </p:spPr>
            <p:txBody>
              <a:bodyPr wrap="square" rtlCol="0">
                <a:spAutoFit/>
              </a:bodyPr>
              <a:lstStyle/>
              <a:p>
                <a:pPr algn="ctr">
                  <a:lnSpc>
                    <a:spcPct val="150000"/>
                  </a:lnSpc>
                </a:pPr>
                <a:r>
                  <a:rPr lang="vi-VN" sz="3800">
                    <a:latin typeface="Arial" panose="020B0604020202020204" pitchFamily="34" charset="0"/>
                    <a:cs typeface="Arial" panose="020B0604020202020204" pitchFamily="34" charset="0"/>
                  </a:rPr>
                  <a:t>Sắp xếp các hình cân đối, hài hòa và hoàn thiện sản phẩm. </a:t>
                </a:r>
                <a:endParaRPr lang="en-US" sz="380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59510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E9C30-00C4-1B5A-2983-43578623E3F9}"/>
              </a:ext>
            </a:extLst>
          </p:cNvPr>
          <p:cNvSpPr txBox="1"/>
          <p:nvPr/>
        </p:nvSpPr>
        <p:spPr>
          <a:xfrm>
            <a:off x="323850" y="419100"/>
            <a:ext cx="176403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QUAN SÁT CÁC BƯỚC THỰC HIỆN SẢN PHẨM MĨ THUẬT </a:t>
            </a:r>
          </a:p>
        </p:txBody>
      </p:sp>
      <p:grpSp>
        <p:nvGrpSpPr>
          <p:cNvPr id="12" name="Group 11">
            <a:extLst>
              <a:ext uri="{FF2B5EF4-FFF2-40B4-BE49-F238E27FC236}">
                <a16:creationId xmlns:a16="http://schemas.microsoft.com/office/drawing/2014/main" id="{FA50A1D6-B0E5-F03C-0E66-BFE66B7D4CF3}"/>
              </a:ext>
            </a:extLst>
          </p:cNvPr>
          <p:cNvGrpSpPr/>
          <p:nvPr/>
        </p:nvGrpSpPr>
        <p:grpSpPr>
          <a:xfrm>
            <a:off x="762000" y="1060124"/>
            <a:ext cx="16573500" cy="9130942"/>
            <a:chOff x="762000" y="1060124"/>
            <a:chExt cx="16573500" cy="9130942"/>
          </a:xfrm>
        </p:grpSpPr>
        <p:pic>
          <p:nvPicPr>
            <p:cNvPr id="4" name="Picture 3">
              <a:extLst>
                <a:ext uri="{FF2B5EF4-FFF2-40B4-BE49-F238E27FC236}">
                  <a16:creationId xmlns:a16="http://schemas.microsoft.com/office/drawing/2014/main" id="{7C288642-0891-F7B7-B7DB-B3D6D9AA6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1060124"/>
              <a:ext cx="16383000" cy="4083376"/>
            </a:xfrm>
            <a:prstGeom prst="rect">
              <a:avLst/>
            </a:prstGeom>
          </p:spPr>
        </p:pic>
        <p:pic>
          <p:nvPicPr>
            <p:cNvPr id="6" name="Picture 5">
              <a:extLst>
                <a:ext uri="{FF2B5EF4-FFF2-40B4-BE49-F238E27FC236}">
                  <a16:creationId xmlns:a16="http://schemas.microsoft.com/office/drawing/2014/main" id="{E2EF3CB5-109A-6D7B-8535-80B8DB8F61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925" y="5600700"/>
              <a:ext cx="5800877" cy="4083376"/>
            </a:xfrm>
            <a:prstGeom prst="rect">
              <a:avLst/>
            </a:prstGeom>
          </p:spPr>
        </p:pic>
        <p:sp>
          <p:nvSpPr>
            <p:cNvPr id="5" name="TextBox 4">
              <a:extLst>
                <a:ext uri="{FF2B5EF4-FFF2-40B4-BE49-F238E27FC236}">
                  <a16:creationId xmlns:a16="http://schemas.microsoft.com/office/drawing/2014/main" id="{B1D04150-C36C-B40F-BB31-3EC9C8870A8B}"/>
                </a:ext>
              </a:extLst>
            </p:cNvPr>
            <p:cNvSpPr txBox="1"/>
            <p:nvPr/>
          </p:nvSpPr>
          <p:spPr>
            <a:xfrm>
              <a:off x="1143000" y="4686300"/>
              <a:ext cx="1066800" cy="553998"/>
            </a:xfrm>
            <a:prstGeom prst="rect">
              <a:avLst/>
            </a:prstGeom>
            <a:noFill/>
          </p:spPr>
          <p:txBody>
            <a:bodyPr wrap="square" rtlCol="0">
              <a:spAutoFit/>
            </a:bodyPr>
            <a:lstStyle/>
            <a:p>
              <a:r>
                <a:rPr lang="en-US" sz="3000" b="1" i="1">
                  <a:latin typeface="Arial" panose="020B0604020202020204" pitchFamily="34" charset="0"/>
                  <a:cs typeface="Arial" panose="020B0604020202020204" pitchFamily="34" charset="0"/>
                </a:rPr>
                <a:t>(01)</a:t>
              </a:r>
            </a:p>
          </p:txBody>
        </p:sp>
        <p:sp>
          <p:nvSpPr>
            <p:cNvPr id="9" name="TextBox 8">
              <a:extLst>
                <a:ext uri="{FF2B5EF4-FFF2-40B4-BE49-F238E27FC236}">
                  <a16:creationId xmlns:a16="http://schemas.microsoft.com/office/drawing/2014/main" id="{3D2ADFBF-B6D9-0E58-2FCC-B4382FD319D8}"/>
                </a:ext>
              </a:extLst>
            </p:cNvPr>
            <p:cNvSpPr txBox="1"/>
            <p:nvPr/>
          </p:nvSpPr>
          <p:spPr>
            <a:xfrm>
              <a:off x="6191402" y="4818102"/>
              <a:ext cx="1066800" cy="553998"/>
            </a:xfrm>
            <a:prstGeom prst="rect">
              <a:avLst/>
            </a:prstGeom>
            <a:noFill/>
          </p:spPr>
          <p:txBody>
            <a:bodyPr wrap="square" rtlCol="0">
              <a:spAutoFit/>
            </a:bodyPr>
            <a:lstStyle/>
            <a:p>
              <a:r>
                <a:rPr lang="en-US" sz="3000" b="1" i="1">
                  <a:latin typeface="Arial" panose="020B0604020202020204" pitchFamily="34" charset="0"/>
                  <a:cs typeface="Arial" panose="020B0604020202020204" pitchFamily="34" charset="0"/>
                </a:rPr>
                <a:t>(02)</a:t>
              </a:r>
            </a:p>
          </p:txBody>
        </p:sp>
        <p:sp>
          <p:nvSpPr>
            <p:cNvPr id="10" name="TextBox 9">
              <a:extLst>
                <a:ext uri="{FF2B5EF4-FFF2-40B4-BE49-F238E27FC236}">
                  <a16:creationId xmlns:a16="http://schemas.microsoft.com/office/drawing/2014/main" id="{000D59ED-F66F-24C9-562D-ECD6E531B671}"/>
                </a:ext>
              </a:extLst>
            </p:cNvPr>
            <p:cNvSpPr txBox="1"/>
            <p:nvPr/>
          </p:nvSpPr>
          <p:spPr>
            <a:xfrm>
              <a:off x="11763451" y="4923651"/>
              <a:ext cx="1066800" cy="553998"/>
            </a:xfrm>
            <a:prstGeom prst="rect">
              <a:avLst/>
            </a:prstGeom>
            <a:noFill/>
          </p:spPr>
          <p:txBody>
            <a:bodyPr wrap="square" rtlCol="0">
              <a:spAutoFit/>
            </a:bodyPr>
            <a:lstStyle/>
            <a:p>
              <a:r>
                <a:rPr lang="en-US" sz="3000" b="1" i="1">
                  <a:latin typeface="Arial" panose="020B0604020202020204" pitchFamily="34" charset="0"/>
                  <a:cs typeface="Arial" panose="020B0604020202020204" pitchFamily="34" charset="0"/>
                </a:rPr>
                <a:t>(03)</a:t>
              </a:r>
            </a:p>
          </p:txBody>
        </p:sp>
        <p:sp>
          <p:nvSpPr>
            <p:cNvPr id="11" name="TextBox 10">
              <a:extLst>
                <a:ext uri="{FF2B5EF4-FFF2-40B4-BE49-F238E27FC236}">
                  <a16:creationId xmlns:a16="http://schemas.microsoft.com/office/drawing/2014/main" id="{10501698-427A-43E5-5CCC-7A8C98E73E6E}"/>
                </a:ext>
              </a:extLst>
            </p:cNvPr>
            <p:cNvSpPr txBox="1"/>
            <p:nvPr/>
          </p:nvSpPr>
          <p:spPr>
            <a:xfrm>
              <a:off x="762000" y="9637068"/>
              <a:ext cx="1066800" cy="553998"/>
            </a:xfrm>
            <a:prstGeom prst="rect">
              <a:avLst/>
            </a:prstGeom>
            <a:noFill/>
          </p:spPr>
          <p:txBody>
            <a:bodyPr wrap="square" rtlCol="0">
              <a:spAutoFit/>
            </a:bodyPr>
            <a:lstStyle/>
            <a:p>
              <a:r>
                <a:rPr lang="en-US" sz="3000" b="1" i="1">
                  <a:latin typeface="Arial" panose="020B0604020202020204" pitchFamily="34" charset="0"/>
                  <a:cs typeface="Arial" panose="020B0604020202020204" pitchFamily="34" charset="0"/>
                </a:rPr>
                <a:t>(04)</a:t>
              </a:r>
            </a:p>
          </p:txBody>
        </p:sp>
      </p:grpSp>
      <p:sp>
        <p:nvSpPr>
          <p:cNvPr id="13" name="TextBox 12">
            <a:extLst>
              <a:ext uri="{FF2B5EF4-FFF2-40B4-BE49-F238E27FC236}">
                <a16:creationId xmlns:a16="http://schemas.microsoft.com/office/drawing/2014/main" id="{ECF3A4C4-4E2A-E4F0-3B74-71BB35991D23}"/>
              </a:ext>
            </a:extLst>
          </p:cNvPr>
          <p:cNvSpPr txBox="1"/>
          <p:nvPr/>
        </p:nvSpPr>
        <p:spPr>
          <a:xfrm>
            <a:off x="8182051" y="5981700"/>
            <a:ext cx="8229600" cy="3040620"/>
          </a:xfrm>
          <a:prstGeom prst="roundRect">
            <a:avLst/>
          </a:prstGeom>
          <a:solidFill>
            <a:srgbClr val="F2E7CA"/>
          </a:solidFill>
        </p:spPr>
        <p:txBody>
          <a:bodyPr wrap="square" rtlCol="0">
            <a:spAutoFit/>
          </a:bodyPr>
          <a:lstStyle/>
          <a:p>
            <a:pPr algn="ctr">
              <a:lnSpc>
                <a:spcPct val="150000"/>
              </a:lnSpc>
            </a:pPr>
            <a:r>
              <a:rPr lang="en-US" sz="4000" b="1">
                <a:latin typeface="Arial" panose="020B0604020202020204" pitchFamily="34" charset="0"/>
                <a:cs typeface="Arial" panose="020B0604020202020204" pitchFamily="34" charset="0"/>
              </a:rPr>
              <a:t>THẢO LUẬN CẶP ĐÔI</a:t>
            </a:r>
          </a:p>
          <a:p>
            <a:pPr algn="just">
              <a:lnSpc>
                <a:spcPct val="150000"/>
              </a:lnSpc>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Cách sắp xếp nhân vật, hòa sắc trong SPMT này như thế nào?</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129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39B758-2BE1-60A8-C090-9D202F364E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738" y="1554957"/>
            <a:ext cx="8746653" cy="7177086"/>
          </a:xfrm>
          <a:prstGeom prst="roundRect">
            <a:avLst/>
          </a:prstGeom>
        </p:spPr>
      </p:pic>
      <p:sp>
        <p:nvSpPr>
          <p:cNvPr id="3" name="Speech Bubble: Rectangle with Corners Rounded 2">
            <a:extLst>
              <a:ext uri="{FF2B5EF4-FFF2-40B4-BE49-F238E27FC236}">
                <a16:creationId xmlns:a16="http://schemas.microsoft.com/office/drawing/2014/main" id="{6BF28D22-4FB2-894E-970C-5EEA1738DD4D}"/>
              </a:ext>
            </a:extLst>
          </p:cNvPr>
          <p:cNvSpPr/>
          <p:nvPr/>
        </p:nvSpPr>
        <p:spPr>
          <a:xfrm>
            <a:off x="9948862" y="1485900"/>
            <a:ext cx="7772400" cy="3886200"/>
          </a:xfrm>
          <a:prstGeom prst="wedgeRoundRectCallout">
            <a:avLst>
              <a:gd name="adj1" fmla="val -54472"/>
              <a:gd name="adj2" fmla="val 42299"/>
              <a:gd name="adj3" fmla="val 16667"/>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chemeClr val="tx1"/>
                </a:solidFill>
              </a:rPr>
              <a:t>Nhân vật được sắp đặt ở vị trí trung tâm với nét mặt vui vẻ, hào hứng, thể hiện những hành động chăm sóc cây cối, vệ sinh môi trường.</a:t>
            </a:r>
            <a:endParaRPr lang="en-US" sz="3500">
              <a:solidFill>
                <a:schemeClr val="tx1"/>
              </a:solidFill>
            </a:endParaRPr>
          </a:p>
        </p:txBody>
      </p:sp>
      <p:sp>
        <p:nvSpPr>
          <p:cNvPr id="4" name="Speech Bubble: Rectangle with Corners Rounded 3">
            <a:extLst>
              <a:ext uri="{FF2B5EF4-FFF2-40B4-BE49-F238E27FC236}">
                <a16:creationId xmlns:a16="http://schemas.microsoft.com/office/drawing/2014/main" id="{5B5251F3-1504-D760-59FD-F1B0A6E4B078}"/>
              </a:ext>
            </a:extLst>
          </p:cNvPr>
          <p:cNvSpPr/>
          <p:nvPr/>
        </p:nvSpPr>
        <p:spPr>
          <a:xfrm>
            <a:off x="9948862" y="6515100"/>
            <a:ext cx="7772400" cy="1704975"/>
          </a:xfrm>
          <a:prstGeom prst="wedgeRoundRectCallout">
            <a:avLst>
              <a:gd name="adj1" fmla="val -54472"/>
              <a:gd name="adj2" fmla="val -48204"/>
              <a:gd name="adj3" fmla="val 16667"/>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chemeClr val="tx1"/>
                </a:solidFill>
              </a:rPr>
              <a:t>Màu sắc hài hòa, tươi sáng. </a:t>
            </a:r>
            <a:endParaRPr lang="en-US" sz="3500">
              <a:solidFill>
                <a:schemeClr val="tx1"/>
              </a:solidFill>
            </a:endParaRPr>
          </a:p>
        </p:txBody>
      </p:sp>
    </p:spTree>
    <p:extLst>
      <p:ext uri="{BB962C8B-B14F-4D97-AF65-F5344CB8AC3E}">
        <p14:creationId xmlns:p14="http://schemas.microsoft.com/office/powerpoint/2010/main" val="49570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3" name="Freeform 3"/>
          <p:cNvSpPr/>
          <p:nvPr/>
        </p:nvSpPr>
        <p:spPr>
          <a:xfrm rot="-10800000">
            <a:off x="11384508" y="-209550"/>
            <a:ext cx="7160667" cy="3338792"/>
          </a:xfrm>
          <a:custGeom>
            <a:avLst/>
            <a:gdLst/>
            <a:ahLst/>
            <a:cxnLst/>
            <a:rect l="l" t="t" r="r" b="b"/>
            <a:pathLst>
              <a:path w="7160667" h="3338792">
                <a:moveTo>
                  <a:pt x="0" y="0"/>
                </a:moveTo>
                <a:lnTo>
                  <a:pt x="7160667" y="0"/>
                </a:lnTo>
                <a:lnTo>
                  <a:pt x="7160667" y="3338792"/>
                </a:lnTo>
                <a:lnTo>
                  <a:pt x="0" y="3338792"/>
                </a:lnTo>
                <a:lnTo>
                  <a:pt x="0" y="0"/>
                </a:lnTo>
                <a:close/>
              </a:path>
            </a:pathLst>
          </a:custGeom>
          <a:blipFill>
            <a:blip r:embed="rId2">
              <a:extLst>
                <a:ext uri="{96DAC541-7B7A-43D3-8B79-37D633B846F1}">
                  <asvg:svgBlip xmlns:asvg="http://schemas.microsoft.com/office/drawing/2016/SVG/main" r:embed="rId3"/>
                </a:ext>
              </a:extLst>
            </a:blip>
            <a:stretch>
              <a:fillRect l="-91168" b="-10699"/>
            </a:stretch>
          </a:blipFill>
        </p:spPr>
      </p:sp>
      <p:sp>
        <p:nvSpPr>
          <p:cNvPr id="4" name="Freeform 4"/>
          <p:cNvSpPr/>
          <p:nvPr/>
        </p:nvSpPr>
        <p:spPr>
          <a:xfrm>
            <a:off x="1447800" y="1496772"/>
            <a:ext cx="15392400" cy="7293455"/>
          </a:xfrm>
          <a:custGeom>
            <a:avLst/>
            <a:gdLst/>
            <a:ahLst/>
            <a:cxnLst/>
            <a:rect l="l" t="t" r="r" b="b"/>
            <a:pathLst>
              <a:path w="12195183" h="7293455">
                <a:moveTo>
                  <a:pt x="0" y="0"/>
                </a:moveTo>
                <a:lnTo>
                  <a:pt x="12195183" y="0"/>
                </a:lnTo>
                <a:lnTo>
                  <a:pt x="12195183" y="7293455"/>
                </a:lnTo>
                <a:lnTo>
                  <a:pt x="0" y="7293455"/>
                </a:lnTo>
                <a:lnTo>
                  <a:pt x="0" y="0"/>
                </a:lnTo>
                <a:close/>
              </a:path>
            </a:pathLst>
          </a:custGeom>
          <a:blipFill>
            <a:blip r:embed="rId4">
              <a:extLst>
                <a:ext uri="{96DAC541-7B7A-43D3-8B79-37D633B846F1}">
                  <asvg:svgBlip xmlns:asvg="http://schemas.microsoft.com/office/drawing/2016/SVG/main" r:embed="rId5"/>
                </a:ext>
              </a:extLst>
            </a:blip>
            <a:stretch>
              <a:fillRect b="-35855"/>
            </a:stretch>
          </a:blipFill>
        </p:spPr>
      </p:sp>
      <p:sp>
        <p:nvSpPr>
          <p:cNvPr id="5" name="Freeform 5"/>
          <p:cNvSpPr/>
          <p:nvPr/>
        </p:nvSpPr>
        <p:spPr>
          <a:xfrm>
            <a:off x="-200025" y="7558163"/>
            <a:ext cx="6610788" cy="2895600"/>
          </a:xfrm>
          <a:custGeom>
            <a:avLst/>
            <a:gdLst/>
            <a:ahLst/>
            <a:cxnLst/>
            <a:rect l="l" t="t" r="r" b="b"/>
            <a:pathLst>
              <a:path w="6610788" h="2895600">
                <a:moveTo>
                  <a:pt x="0" y="0"/>
                </a:moveTo>
                <a:lnTo>
                  <a:pt x="6610788" y="0"/>
                </a:lnTo>
                <a:lnTo>
                  <a:pt x="6610788" y="2895600"/>
                </a:lnTo>
                <a:lnTo>
                  <a:pt x="0" y="2895600"/>
                </a:lnTo>
                <a:lnTo>
                  <a:pt x="0" y="0"/>
                </a:lnTo>
                <a:close/>
              </a:path>
            </a:pathLst>
          </a:custGeom>
          <a:blipFill>
            <a:blip r:embed="rId2">
              <a:extLst>
                <a:ext uri="{96DAC541-7B7A-43D3-8B79-37D633B846F1}">
                  <asvg:svgBlip xmlns:asvg="http://schemas.microsoft.com/office/drawing/2016/SVG/main" r:embed="rId3"/>
                </a:ext>
              </a:extLst>
            </a:blip>
            <a:stretch>
              <a:fillRect l="-92198" t="-27" b="-18448"/>
            </a:stretch>
          </a:blipFill>
        </p:spPr>
      </p:sp>
      <p:sp>
        <p:nvSpPr>
          <p:cNvPr id="10" name="Freeform 10"/>
          <p:cNvSpPr/>
          <p:nvPr/>
        </p:nvSpPr>
        <p:spPr>
          <a:xfrm>
            <a:off x="4826898" y="8338163"/>
            <a:ext cx="2481625" cy="2112483"/>
          </a:xfrm>
          <a:custGeom>
            <a:avLst/>
            <a:gdLst/>
            <a:ahLst/>
            <a:cxnLst/>
            <a:rect l="l" t="t" r="r" b="b"/>
            <a:pathLst>
              <a:path w="2481625" h="2112483">
                <a:moveTo>
                  <a:pt x="0" y="0"/>
                </a:moveTo>
                <a:lnTo>
                  <a:pt x="2481625" y="0"/>
                </a:lnTo>
                <a:lnTo>
                  <a:pt x="2481625" y="2112483"/>
                </a:lnTo>
                <a:lnTo>
                  <a:pt x="0" y="21124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1633673" y="3184878"/>
            <a:ext cx="15020654" cy="3465179"/>
          </a:xfrm>
          <a:prstGeom prst="rect">
            <a:avLst/>
          </a:prstGeom>
        </p:spPr>
        <p:txBody>
          <a:bodyPr wrap="square" lIns="0" tIns="0" rIns="0" bIns="0" rtlCol="0" anchor="t">
            <a:spAutoFit/>
          </a:bodyPr>
          <a:lstStyle/>
          <a:p>
            <a:pPr algn="ctr">
              <a:lnSpc>
                <a:spcPct val="150000"/>
              </a:lnSpc>
            </a:pPr>
            <a:r>
              <a:rPr lang="en-US" sz="8000" b="1" spc="164">
                <a:latin typeface="Arial" panose="020B0604020202020204" pitchFamily="34" charset="0"/>
                <a:cs typeface="Arial" panose="020B0604020202020204" pitchFamily="34" charset="0"/>
              </a:rPr>
              <a:t>BÀI 4. </a:t>
            </a:r>
          </a:p>
          <a:p>
            <a:pPr algn="ctr">
              <a:lnSpc>
                <a:spcPct val="150000"/>
              </a:lnSpc>
            </a:pPr>
            <a:r>
              <a:rPr lang="en-US" sz="8000" b="1" spc="164">
                <a:latin typeface="Arial" panose="020B0604020202020204" pitchFamily="34" charset="0"/>
                <a:cs typeface="Arial" panose="020B0604020202020204" pitchFamily="34" charset="0"/>
              </a:rPr>
              <a:t>VẺ ĐẸP TRONG CUỘC SỐNG </a:t>
            </a:r>
          </a:p>
        </p:txBody>
      </p:sp>
    </p:spTree>
    <p:extLst>
      <p:ext uri="{BB962C8B-B14F-4D97-AF65-F5344CB8AC3E}">
        <p14:creationId xmlns:p14="http://schemas.microsoft.com/office/powerpoint/2010/main" val="3707775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5DDFD3E-D911-C23C-6A26-69C2B5FCAF50}"/>
              </a:ext>
            </a:extLst>
          </p:cNvPr>
          <p:cNvGrpSpPr/>
          <p:nvPr/>
        </p:nvGrpSpPr>
        <p:grpSpPr>
          <a:xfrm>
            <a:off x="6629400" y="904853"/>
            <a:ext cx="11190157" cy="9003766"/>
            <a:chOff x="544643" y="1137980"/>
            <a:chExt cx="11190157" cy="9003766"/>
          </a:xfrm>
        </p:grpSpPr>
        <p:grpSp>
          <p:nvGrpSpPr>
            <p:cNvPr id="9" name="Group 8">
              <a:extLst>
                <a:ext uri="{FF2B5EF4-FFF2-40B4-BE49-F238E27FC236}">
                  <a16:creationId xmlns:a16="http://schemas.microsoft.com/office/drawing/2014/main" id="{9A97829F-559D-FEEC-2069-CAF44F8269E8}"/>
                </a:ext>
              </a:extLst>
            </p:cNvPr>
            <p:cNvGrpSpPr/>
            <p:nvPr/>
          </p:nvGrpSpPr>
          <p:grpSpPr>
            <a:xfrm>
              <a:off x="609600" y="1137980"/>
              <a:ext cx="11125200" cy="9003766"/>
              <a:chOff x="685800" y="1122988"/>
              <a:chExt cx="11125200" cy="9003766"/>
            </a:xfrm>
          </p:grpSpPr>
          <p:pic>
            <p:nvPicPr>
              <p:cNvPr id="3" name="Picture 2">
                <a:extLst>
                  <a:ext uri="{FF2B5EF4-FFF2-40B4-BE49-F238E27FC236}">
                    <a16:creationId xmlns:a16="http://schemas.microsoft.com/office/drawing/2014/main" id="{B0EC4697-65D9-DF36-4B61-F7EA1AFF5B05}"/>
                  </a:ext>
                </a:extLst>
              </p:cNvPr>
              <p:cNvPicPr>
                <a:picLocks noChangeAspect="1"/>
              </p:cNvPicPr>
              <p:nvPr/>
            </p:nvPicPr>
            <p:blipFill rotWithShape="1">
              <a:blip r:embed="rId2">
                <a:extLst>
                  <a:ext uri="{28A0092B-C50C-407E-A947-70E740481C1C}">
                    <a14:useLocalDpi xmlns:a14="http://schemas.microsoft.com/office/drawing/2010/main" val="0"/>
                  </a:ext>
                </a:extLst>
              </a:blip>
              <a:srcRect r="33721"/>
              <a:stretch/>
            </p:blipFill>
            <p:spPr>
              <a:xfrm>
                <a:off x="952500" y="1122988"/>
                <a:ext cx="10858500" cy="4083376"/>
              </a:xfrm>
              <a:prstGeom prst="rect">
                <a:avLst/>
              </a:prstGeom>
            </p:spPr>
          </p:pic>
          <p:pic>
            <p:nvPicPr>
              <p:cNvPr id="4" name="Picture 3">
                <a:extLst>
                  <a:ext uri="{FF2B5EF4-FFF2-40B4-BE49-F238E27FC236}">
                    <a16:creationId xmlns:a16="http://schemas.microsoft.com/office/drawing/2014/main" id="{D67FAD4D-D3BD-F433-A0E6-CB0DFE12CC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0451" y="5831384"/>
                <a:ext cx="4873038" cy="3430248"/>
              </a:xfrm>
              <a:prstGeom prst="rect">
                <a:avLst/>
              </a:prstGeom>
            </p:spPr>
          </p:pic>
          <p:sp>
            <p:nvSpPr>
              <p:cNvPr id="5" name="TextBox 4">
                <a:extLst>
                  <a:ext uri="{FF2B5EF4-FFF2-40B4-BE49-F238E27FC236}">
                    <a16:creationId xmlns:a16="http://schemas.microsoft.com/office/drawing/2014/main" id="{4E9C48CE-1871-976E-2B87-677AB72E73EC}"/>
                  </a:ext>
                </a:extLst>
              </p:cNvPr>
              <p:cNvSpPr txBox="1"/>
              <p:nvPr/>
            </p:nvSpPr>
            <p:spPr>
              <a:xfrm>
                <a:off x="685800" y="4929365"/>
                <a:ext cx="4800600" cy="553998"/>
              </a:xfrm>
              <a:prstGeom prst="rect">
                <a:avLst/>
              </a:prstGeom>
              <a:noFill/>
            </p:spPr>
            <p:txBody>
              <a:bodyPr wrap="square" rtlCol="0">
                <a:spAutoFit/>
              </a:bodyPr>
              <a:lstStyle/>
              <a:p>
                <a:r>
                  <a:rPr lang="en-US" sz="3000" i="1">
                    <a:solidFill>
                      <a:schemeClr val="accent5">
                        <a:lumMod val="50000"/>
                      </a:schemeClr>
                    </a:solidFill>
                    <a:latin typeface="Arial" panose="020B0604020202020204" pitchFamily="34" charset="0"/>
                    <a:cs typeface="Arial" panose="020B0604020202020204" pitchFamily="34" charset="0"/>
                  </a:rPr>
                  <a:t>1. </a:t>
                </a:r>
                <a:r>
                  <a:rPr lang="vi-VN" sz="3000" i="1">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Phác thảo tạo bố cục.</a:t>
                </a:r>
                <a:endParaRPr lang="en-US" sz="3000" i="1">
                  <a:solidFill>
                    <a:schemeClr val="accent5">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FEA5AAE-6D56-8453-7EDB-29611FF40F47}"/>
                  </a:ext>
                </a:extLst>
              </p:cNvPr>
              <p:cNvSpPr txBox="1"/>
              <p:nvPr/>
            </p:nvSpPr>
            <p:spPr>
              <a:xfrm>
                <a:off x="6486677" y="5036433"/>
                <a:ext cx="4800600" cy="553998"/>
              </a:xfrm>
              <a:prstGeom prst="rect">
                <a:avLst/>
              </a:prstGeom>
              <a:noFill/>
            </p:spPr>
            <p:txBody>
              <a:bodyPr wrap="square" rtlCol="0">
                <a:spAutoFit/>
              </a:bodyPr>
              <a:lstStyle/>
              <a:p>
                <a:r>
                  <a:rPr lang="en-US" sz="3000" i="1">
                    <a:solidFill>
                      <a:schemeClr val="accent5">
                        <a:lumMod val="50000"/>
                      </a:schemeClr>
                    </a:solidFill>
                    <a:latin typeface="Arial" panose="020B0604020202020204" pitchFamily="34" charset="0"/>
                    <a:cs typeface="Arial" panose="020B0604020202020204" pitchFamily="34" charset="0"/>
                  </a:rPr>
                  <a:t>2. </a:t>
                </a:r>
                <a:r>
                  <a:rPr lang="en-US" sz="3000" i="1">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Vẽ hình </a:t>
                </a:r>
                <a:endParaRPr lang="en-US" sz="3000" i="1">
                  <a:solidFill>
                    <a:schemeClr val="accent5">
                      <a:lumMod val="50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1010A19-9464-20A7-7930-BAAF85A6A5BF}"/>
                  </a:ext>
                </a:extLst>
              </p:cNvPr>
              <p:cNvSpPr txBox="1"/>
              <p:nvPr/>
            </p:nvSpPr>
            <p:spPr>
              <a:xfrm>
                <a:off x="952500" y="9572756"/>
                <a:ext cx="4800600" cy="553998"/>
              </a:xfrm>
              <a:prstGeom prst="rect">
                <a:avLst/>
              </a:prstGeom>
              <a:noFill/>
            </p:spPr>
            <p:txBody>
              <a:bodyPr wrap="square" rtlCol="0">
                <a:spAutoFit/>
              </a:bodyPr>
              <a:lstStyle/>
              <a:p>
                <a:r>
                  <a:rPr lang="en-US" sz="3000" i="1">
                    <a:solidFill>
                      <a:schemeClr val="accent5">
                        <a:lumMod val="50000"/>
                      </a:schemeClr>
                    </a:solidFill>
                    <a:latin typeface="Arial" panose="020B0604020202020204" pitchFamily="34" charset="0"/>
                    <a:cs typeface="Arial" panose="020B0604020202020204" pitchFamily="34" charset="0"/>
                  </a:rPr>
                  <a:t>3. Vẽ màu vào hình </a:t>
                </a:r>
              </a:p>
            </p:txBody>
          </p:sp>
          <p:sp>
            <p:nvSpPr>
              <p:cNvPr id="8" name="TextBox 7">
                <a:extLst>
                  <a:ext uri="{FF2B5EF4-FFF2-40B4-BE49-F238E27FC236}">
                    <a16:creationId xmlns:a16="http://schemas.microsoft.com/office/drawing/2014/main" id="{16973FD4-6CFB-8FBB-FC69-F3520D594C21}"/>
                  </a:ext>
                </a:extLst>
              </p:cNvPr>
              <p:cNvSpPr txBox="1"/>
              <p:nvPr/>
            </p:nvSpPr>
            <p:spPr>
              <a:xfrm>
                <a:off x="6225136" y="9572756"/>
                <a:ext cx="4800600" cy="553998"/>
              </a:xfrm>
              <a:prstGeom prst="rect">
                <a:avLst/>
              </a:prstGeom>
              <a:noFill/>
            </p:spPr>
            <p:txBody>
              <a:bodyPr wrap="square" rtlCol="0">
                <a:spAutoFit/>
              </a:bodyPr>
              <a:lstStyle/>
              <a:p>
                <a:r>
                  <a:rPr lang="en-US" sz="3000" i="1">
                    <a:solidFill>
                      <a:schemeClr val="accent5">
                        <a:lumMod val="50000"/>
                      </a:schemeClr>
                    </a:solidFill>
                    <a:latin typeface="Arial" panose="020B0604020202020204" pitchFamily="34" charset="0"/>
                    <a:cs typeface="Arial" panose="020B0604020202020204" pitchFamily="34" charset="0"/>
                  </a:rPr>
                  <a:t>4. Hoàn thiện sản phẩm </a:t>
                </a:r>
              </a:p>
            </p:txBody>
          </p:sp>
        </p:grpSp>
        <p:pic>
          <p:nvPicPr>
            <p:cNvPr id="10" name="Picture 9">
              <a:extLst>
                <a:ext uri="{FF2B5EF4-FFF2-40B4-BE49-F238E27FC236}">
                  <a16:creationId xmlns:a16="http://schemas.microsoft.com/office/drawing/2014/main" id="{CF990E91-692E-E8EB-24B5-1C28DF4F9C7C}"/>
                </a:ext>
              </a:extLst>
            </p:cNvPr>
            <p:cNvPicPr>
              <a:picLocks noChangeAspect="1"/>
            </p:cNvPicPr>
            <p:nvPr/>
          </p:nvPicPr>
          <p:blipFill rotWithShape="1">
            <a:blip r:embed="rId2">
              <a:extLst>
                <a:ext uri="{28A0092B-C50C-407E-A947-70E740481C1C}">
                  <a14:useLocalDpi xmlns:a14="http://schemas.microsoft.com/office/drawing/2010/main" val="0"/>
                </a:ext>
              </a:extLst>
            </a:blip>
            <a:srcRect l="66454" t="7620" r="-494"/>
            <a:stretch/>
          </p:blipFill>
          <p:spPr>
            <a:xfrm>
              <a:off x="544643" y="5846375"/>
              <a:ext cx="5576811" cy="3772251"/>
            </a:xfrm>
            <a:prstGeom prst="rect">
              <a:avLst/>
            </a:prstGeom>
          </p:spPr>
        </p:pic>
      </p:grpSp>
      <p:sp>
        <p:nvSpPr>
          <p:cNvPr id="2" name="TextBox 1">
            <a:extLst>
              <a:ext uri="{FF2B5EF4-FFF2-40B4-BE49-F238E27FC236}">
                <a16:creationId xmlns:a16="http://schemas.microsoft.com/office/drawing/2014/main" id="{CADAC18D-6444-631C-CFA6-E7DC5286967F}"/>
              </a:ext>
            </a:extLst>
          </p:cNvPr>
          <p:cNvSpPr txBox="1"/>
          <p:nvPr/>
        </p:nvSpPr>
        <p:spPr>
          <a:xfrm>
            <a:off x="685800" y="378381"/>
            <a:ext cx="16916400" cy="861774"/>
          </a:xfrm>
          <a:prstGeom prst="rect">
            <a:avLst/>
          </a:prstGeom>
          <a:noFill/>
        </p:spPr>
        <p:txBody>
          <a:bodyPr wrap="square" rtlCol="0">
            <a:spAutoFit/>
          </a:bodyPr>
          <a:lstStyle/>
          <a:p>
            <a:pPr algn="ctr"/>
            <a:r>
              <a:rPr lang="en-US" sz="5000" b="1">
                <a:solidFill>
                  <a:schemeClr val="accent5">
                    <a:lumMod val="50000"/>
                  </a:schemeClr>
                </a:solidFill>
                <a:latin typeface="Arial" panose="020B0604020202020204" pitchFamily="34" charset="0"/>
                <a:cs typeface="Arial" panose="020B0604020202020204" pitchFamily="34" charset="0"/>
              </a:rPr>
              <a:t>KẾT LUẬN </a:t>
            </a:r>
          </a:p>
        </p:txBody>
      </p:sp>
      <p:sp>
        <p:nvSpPr>
          <p:cNvPr id="12" name="Speech Bubble: Rectangle with Corners Rounded 11">
            <a:extLst>
              <a:ext uri="{FF2B5EF4-FFF2-40B4-BE49-F238E27FC236}">
                <a16:creationId xmlns:a16="http://schemas.microsoft.com/office/drawing/2014/main" id="{3AAD2CFD-15C0-EDDC-667F-C45F40E92381}"/>
              </a:ext>
            </a:extLst>
          </p:cNvPr>
          <p:cNvSpPr/>
          <p:nvPr/>
        </p:nvSpPr>
        <p:spPr>
          <a:xfrm>
            <a:off x="852412" y="2892707"/>
            <a:ext cx="5484834" cy="4946675"/>
          </a:xfrm>
          <a:prstGeom prst="wedgeRoundRectCallout">
            <a:avLst>
              <a:gd name="adj1" fmla="val 55491"/>
              <a:gd name="adj2" fmla="val 29930"/>
              <a:gd name="adj3" fmla="val 16667"/>
            </a:avLst>
          </a:prstGeom>
          <a:solidFill>
            <a:schemeClr val="accent4">
              <a:lumMod val="20000"/>
              <a:lumOff val="8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Các bước thực hành SPMT thể hiện vẻ đẹp từ cuộc sống bằng hình thức vẽ sáp màu:</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28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D03C04-BDBB-A501-6223-67404A75508E}"/>
              </a:ext>
            </a:extLst>
          </p:cNvPr>
          <p:cNvSpPr txBox="1"/>
          <p:nvPr/>
        </p:nvSpPr>
        <p:spPr>
          <a:xfrm>
            <a:off x="2781300" y="419100"/>
            <a:ext cx="127254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LÀM VIỆC NHÓM </a:t>
            </a:r>
          </a:p>
        </p:txBody>
      </p:sp>
      <p:sp>
        <p:nvSpPr>
          <p:cNvPr id="3" name="Rectangle: Rounded Corners 2">
            <a:extLst>
              <a:ext uri="{FF2B5EF4-FFF2-40B4-BE49-F238E27FC236}">
                <a16:creationId xmlns:a16="http://schemas.microsoft.com/office/drawing/2014/main" id="{CF4D567B-5083-D0D3-19D6-6D1234ABBA83}"/>
              </a:ext>
            </a:extLst>
          </p:cNvPr>
          <p:cNvSpPr/>
          <p:nvPr/>
        </p:nvSpPr>
        <p:spPr>
          <a:xfrm>
            <a:off x="990600" y="1552575"/>
            <a:ext cx="16306800" cy="28956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NHIỆM VỤ THỰC HÀNH </a:t>
            </a:r>
          </a:p>
          <a:p>
            <a:pPr algn="ctr">
              <a:lnSpc>
                <a:spcPct val="150000"/>
              </a:lnSpc>
            </a:pPr>
            <a:r>
              <a:rPr lang="en-US" sz="4000">
                <a:solidFill>
                  <a:schemeClr val="tx1"/>
                </a:solidFill>
                <a:latin typeface="Arial" panose="020B0604020202020204" pitchFamily="34" charset="0"/>
                <a:cs typeface="Arial" panose="020B0604020202020204" pitchFamily="34" charset="0"/>
              </a:rPr>
              <a:t>Sử dụng hình thức yêu thích để tạo một sản phẩm mĩ thuật khai thác vẻ đẹp từ cuộc sống. </a:t>
            </a:r>
          </a:p>
        </p:txBody>
      </p:sp>
      <p:sp>
        <p:nvSpPr>
          <p:cNvPr id="4" name="TextBox 3">
            <a:extLst>
              <a:ext uri="{FF2B5EF4-FFF2-40B4-BE49-F238E27FC236}">
                <a16:creationId xmlns:a16="http://schemas.microsoft.com/office/drawing/2014/main" id="{68CFAAD5-A460-598E-5BBA-DF282DA70161}"/>
              </a:ext>
            </a:extLst>
          </p:cNvPr>
          <p:cNvSpPr txBox="1"/>
          <p:nvPr/>
        </p:nvSpPr>
        <p:spPr>
          <a:xfrm>
            <a:off x="995362" y="4457700"/>
            <a:ext cx="16306800" cy="6455806"/>
          </a:xfrm>
          <a:prstGeom prst="rect">
            <a:avLst/>
          </a:prstGeom>
          <a:noFill/>
        </p:spPr>
        <p:txBody>
          <a:bodyPr wrap="square" rtlCol="0">
            <a:spAutoFit/>
          </a:bodyPr>
          <a:lstStyle/>
          <a:p>
            <a:pPr algn="just">
              <a:lnSpc>
                <a:spcPct val="150000"/>
              </a:lnSpc>
            </a:pPr>
            <a:r>
              <a:rPr lang="en-US" sz="3500" b="1" i="1">
                <a:solidFill>
                  <a:srgbClr val="002060"/>
                </a:solidFill>
                <a:latin typeface="Arial" panose="020B0604020202020204" pitchFamily="34" charset="0"/>
                <a:cs typeface="Arial" panose="020B0604020202020204" pitchFamily="34" charset="0"/>
              </a:rPr>
              <a:t>Hướng dẫn thức hiện: </a:t>
            </a:r>
          </a:p>
          <a:p>
            <a:pPr marL="457200" indent="-457200" algn="just">
              <a:lnSpc>
                <a:spcPct val="150000"/>
              </a:lnSpc>
              <a:buFont typeface="Wingdings" panose="05000000000000000000" pitchFamily="2" charset="2"/>
              <a:buChar char="§"/>
            </a:pPr>
            <a:r>
              <a:rPr lang="vi-VN" sz="3500">
                <a:latin typeface="Arial" panose="020B0604020202020204" pitchFamily="34" charset="0"/>
                <a:cs typeface="Arial" panose="020B0604020202020204" pitchFamily="34" charset="0"/>
              </a:rPr>
              <a:t>Em sẽ hình thành ý tưởng sáng tạo về chủ đề Vẻ đẹp trong cuộc sống thông qua hình thức nào? (Quan sát, tưởng tượng, trải nghiệm,…).</a:t>
            </a:r>
          </a:p>
          <a:p>
            <a:pPr marL="457200" indent="-457200" algn="just">
              <a:lnSpc>
                <a:spcPct val="150000"/>
              </a:lnSpc>
              <a:buFont typeface="Wingdings" panose="05000000000000000000" pitchFamily="2" charset="2"/>
              <a:buChar char="§"/>
            </a:pPr>
            <a:r>
              <a:rPr lang="vi-VN" sz="3500">
                <a:latin typeface="Arial" panose="020B0604020202020204" pitchFamily="34" charset="0"/>
                <a:cs typeface="Arial" panose="020B0604020202020204" pitchFamily="34" charset="0"/>
              </a:rPr>
              <a:t>Hình ảnh nào sẽ được em khai thác trong thực hành, sáng tạo sản phẩm mĩ thuật của mình?</a:t>
            </a:r>
          </a:p>
          <a:p>
            <a:pPr marL="457200" indent="-457200" algn="just">
              <a:lnSpc>
                <a:spcPct val="150000"/>
              </a:lnSpc>
              <a:buFont typeface="Wingdings" panose="05000000000000000000" pitchFamily="2" charset="2"/>
              <a:buChar char="§"/>
            </a:pPr>
            <a:r>
              <a:rPr lang="vi-VN" sz="3500">
                <a:latin typeface="Arial" panose="020B0604020202020204" pitchFamily="34" charset="0"/>
                <a:cs typeface="Arial" panose="020B0604020202020204" pitchFamily="34" charset="0"/>
              </a:rPr>
              <a:t>Em sẽ lựa chọn vật liệu và sử dụng hình thức nào để thể hiện sản phẩm mĩ thuật đó?</a:t>
            </a:r>
          </a:p>
          <a:p>
            <a:pPr algn="just">
              <a:lnSpc>
                <a:spcPct val="150000"/>
              </a:lnSpc>
            </a:pP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0499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A7F9A-A24C-FF23-15C7-3FBFB18A23E2}"/>
              </a:ext>
            </a:extLst>
          </p:cNvPr>
          <p:cNvSpPr txBox="1"/>
          <p:nvPr/>
        </p:nvSpPr>
        <p:spPr>
          <a:xfrm>
            <a:off x="5181600" y="495300"/>
            <a:ext cx="79248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LƯU Ý KHI LÀM BÀI </a:t>
            </a:r>
          </a:p>
        </p:txBody>
      </p:sp>
      <p:grpSp>
        <p:nvGrpSpPr>
          <p:cNvPr id="6" name="Group 5">
            <a:extLst>
              <a:ext uri="{FF2B5EF4-FFF2-40B4-BE49-F238E27FC236}">
                <a16:creationId xmlns:a16="http://schemas.microsoft.com/office/drawing/2014/main" id="{9F7B9D00-B08D-6F8E-4F50-C5D43A982394}"/>
              </a:ext>
            </a:extLst>
          </p:cNvPr>
          <p:cNvGrpSpPr/>
          <p:nvPr/>
        </p:nvGrpSpPr>
        <p:grpSpPr>
          <a:xfrm>
            <a:off x="1524000" y="1809750"/>
            <a:ext cx="6629400" cy="7829550"/>
            <a:chOff x="2209800" y="1809750"/>
            <a:chExt cx="6629400" cy="7829550"/>
          </a:xfrm>
        </p:grpSpPr>
        <p:sp>
          <p:nvSpPr>
            <p:cNvPr id="3" name="Rectangle: Rounded Corners 2">
              <a:extLst>
                <a:ext uri="{FF2B5EF4-FFF2-40B4-BE49-F238E27FC236}">
                  <a16:creationId xmlns:a16="http://schemas.microsoft.com/office/drawing/2014/main" id="{4EF26570-5F2D-89F3-39F8-2B958A3FD8EE}"/>
                </a:ext>
              </a:extLst>
            </p:cNvPr>
            <p:cNvSpPr/>
            <p:nvPr/>
          </p:nvSpPr>
          <p:spPr>
            <a:xfrm>
              <a:off x="2209800" y="2400300"/>
              <a:ext cx="6629400" cy="7239000"/>
            </a:xfrm>
            <a:prstGeom prst="roundRect">
              <a:avLst/>
            </a:prstGeom>
            <a:solidFill>
              <a:schemeClr val="accent5">
                <a:lumMod val="20000"/>
                <a:lumOff val="8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D48255E-BE71-70EA-1606-5643C0B1775D}"/>
                </a:ext>
              </a:extLst>
            </p:cNvPr>
            <p:cNvSpPr/>
            <p:nvPr/>
          </p:nvSpPr>
          <p:spPr>
            <a:xfrm>
              <a:off x="4933950" y="1809750"/>
              <a:ext cx="1181100" cy="1181100"/>
            </a:xfrm>
            <a:prstGeom prst="ellipse">
              <a:avLst/>
            </a:prstGeom>
            <a:solidFill>
              <a:schemeClr val="accent5">
                <a:lumMod val="20000"/>
                <a:lumOff val="80000"/>
              </a:schemeClr>
            </a:solidFill>
            <a:ln>
              <a:solidFill>
                <a:schemeClr val="accent5">
                  <a:lumMod val="75000"/>
                </a:schemeClr>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5A6A072D-6E5C-4E5D-6C79-6CC31F4C24F5}"/>
                </a:ext>
              </a:extLst>
            </p:cNvPr>
            <p:cNvSpPr txBox="1"/>
            <p:nvPr/>
          </p:nvSpPr>
          <p:spPr>
            <a:xfrm>
              <a:off x="2514600" y="3715002"/>
              <a:ext cx="6019800" cy="4609595"/>
            </a:xfrm>
            <a:prstGeom prst="rect">
              <a:avLst/>
            </a:prstGeom>
            <a:noFill/>
          </p:spPr>
          <p:txBody>
            <a:bodyPr wrap="square" rtlCol="0">
              <a:spAutoFit/>
            </a:bodyPr>
            <a:lstStyle/>
            <a:p>
              <a:pPr algn="just">
                <a:lnSpc>
                  <a:spcPct val="150000"/>
                </a:lnSpc>
              </a:pPr>
              <a:r>
                <a:rPr lang="vi-VN" sz="4000">
                  <a:solidFill>
                    <a:srgbClr val="000000"/>
                  </a:solidFill>
                  <a:effectLst/>
                  <a:ea typeface="Calibri" panose="020F0502020204030204" pitchFamily="34" charset="0"/>
                </a:rPr>
                <a:t>Cách chọn nội dung: lựa chọn hình ảnh thể hiện cần phù hợp với chất liệu tạo hình, khả năng thực hiện của bản thân.</a:t>
              </a:r>
              <a:endParaRPr lang="en-US" sz="4000"/>
            </a:p>
          </p:txBody>
        </p:sp>
      </p:grpSp>
      <p:grpSp>
        <p:nvGrpSpPr>
          <p:cNvPr id="7" name="Group 6">
            <a:extLst>
              <a:ext uri="{FF2B5EF4-FFF2-40B4-BE49-F238E27FC236}">
                <a16:creationId xmlns:a16="http://schemas.microsoft.com/office/drawing/2014/main" id="{3AE54E85-0274-28B3-3F66-789B0DA08F30}"/>
              </a:ext>
            </a:extLst>
          </p:cNvPr>
          <p:cNvGrpSpPr/>
          <p:nvPr/>
        </p:nvGrpSpPr>
        <p:grpSpPr>
          <a:xfrm>
            <a:off x="10067926" y="1809750"/>
            <a:ext cx="6629400" cy="7829550"/>
            <a:chOff x="2209800" y="1809750"/>
            <a:chExt cx="6629400" cy="7829550"/>
          </a:xfrm>
        </p:grpSpPr>
        <p:sp>
          <p:nvSpPr>
            <p:cNvPr id="8" name="Rectangle: Rounded Corners 7">
              <a:extLst>
                <a:ext uri="{FF2B5EF4-FFF2-40B4-BE49-F238E27FC236}">
                  <a16:creationId xmlns:a16="http://schemas.microsoft.com/office/drawing/2014/main" id="{486788E1-BEFB-A4FD-7948-D6899B9E5794}"/>
                </a:ext>
              </a:extLst>
            </p:cNvPr>
            <p:cNvSpPr/>
            <p:nvPr/>
          </p:nvSpPr>
          <p:spPr>
            <a:xfrm>
              <a:off x="2209800" y="2400300"/>
              <a:ext cx="6629400" cy="7239000"/>
            </a:xfrm>
            <a:prstGeom prst="roundRect">
              <a:avLst/>
            </a:prstGeom>
            <a:solidFill>
              <a:schemeClr val="accent5">
                <a:lumMod val="20000"/>
                <a:lumOff val="8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6A67B1-4E0F-90E9-D3D3-B5AF42DCD13A}"/>
                </a:ext>
              </a:extLst>
            </p:cNvPr>
            <p:cNvSpPr/>
            <p:nvPr/>
          </p:nvSpPr>
          <p:spPr>
            <a:xfrm>
              <a:off x="4933950" y="1809750"/>
              <a:ext cx="1181100" cy="1181100"/>
            </a:xfrm>
            <a:prstGeom prst="ellipse">
              <a:avLst/>
            </a:prstGeom>
            <a:solidFill>
              <a:schemeClr val="accent5">
                <a:lumMod val="20000"/>
                <a:lumOff val="80000"/>
              </a:schemeClr>
            </a:solidFill>
            <a:ln>
              <a:solidFill>
                <a:schemeClr val="accent5">
                  <a:lumMod val="75000"/>
                </a:schemeClr>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B1E5F211-A7D3-6D43-77E7-AA727DA2D5D5}"/>
                </a:ext>
              </a:extLst>
            </p:cNvPr>
            <p:cNvSpPr txBox="1"/>
            <p:nvPr/>
          </p:nvSpPr>
          <p:spPr>
            <a:xfrm>
              <a:off x="2514600" y="3715002"/>
              <a:ext cx="6019800" cy="5532925"/>
            </a:xfrm>
            <a:prstGeom prst="rect">
              <a:avLst/>
            </a:prstGeom>
            <a:noFill/>
          </p:spPr>
          <p:txBody>
            <a:bodyPr wrap="square" rtlCol="0">
              <a:spAutoFit/>
            </a:bodyPr>
            <a:lstStyle/>
            <a:p>
              <a:pPr algn="just">
                <a:lnSpc>
                  <a:spcPct val="150000"/>
                </a:lnSpc>
              </a:pPr>
              <a:r>
                <a:rPr lang="vi-VN" sz="4000">
                  <a:solidFill>
                    <a:srgbClr val="000000"/>
                  </a:solidFill>
                  <a:effectLst/>
                  <a:ea typeface="Calibri" panose="020F0502020204030204" pitchFamily="34" charset="0"/>
                </a:rPr>
                <a:t>Lựa chọn bố cục: cần hài hòa, cân đối trên khổ giấy (nếu làm SPMT 2D) và có tỉ lệ tương quan cân đối giữa các nhân vật (nếu làm SPMT 3D). </a:t>
              </a:r>
              <a:endParaRPr lang="en-US" sz="4000"/>
            </a:p>
          </p:txBody>
        </p:sp>
      </p:grpSp>
    </p:spTree>
    <p:extLst>
      <p:ext uri="{BB962C8B-B14F-4D97-AF65-F5344CB8AC3E}">
        <p14:creationId xmlns:p14="http://schemas.microsoft.com/office/powerpoint/2010/main" val="316610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A61CE3-6B8D-41C6-9A32-DC032F7872BF}"/>
              </a:ext>
            </a:extLst>
          </p:cNvPr>
          <p:cNvSpPr txBox="1"/>
          <p:nvPr/>
        </p:nvSpPr>
        <p:spPr>
          <a:xfrm>
            <a:off x="5943600" y="419100"/>
            <a:ext cx="64008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LUYỆN TẬP </a:t>
            </a:r>
          </a:p>
        </p:txBody>
      </p:sp>
      <p:sp>
        <p:nvSpPr>
          <p:cNvPr id="3" name="TextBox 2">
            <a:extLst>
              <a:ext uri="{FF2B5EF4-FFF2-40B4-BE49-F238E27FC236}">
                <a16:creationId xmlns:a16="http://schemas.microsoft.com/office/drawing/2014/main" id="{33867196-AD16-0219-9F9B-334E337904AA}"/>
              </a:ext>
            </a:extLst>
          </p:cNvPr>
          <p:cNvSpPr txBox="1"/>
          <p:nvPr/>
        </p:nvSpPr>
        <p:spPr>
          <a:xfrm>
            <a:off x="1638300" y="1866900"/>
            <a:ext cx="15011400" cy="707886"/>
          </a:xfrm>
          <a:prstGeom prst="rect">
            <a:avLst/>
          </a:prstGeom>
          <a:noFill/>
        </p:spPr>
        <p:txBody>
          <a:bodyPr wrap="square" rtlCol="0">
            <a:spAutoFit/>
          </a:bodyPr>
          <a:lstStyle/>
          <a:p>
            <a:pPr algn="ctr"/>
            <a:r>
              <a:rPr lang="vi-VN" sz="4000">
                <a:solidFill>
                  <a:srgbClr val="C00000"/>
                </a:solidFill>
                <a:effectLst/>
                <a:ea typeface="Calibri" panose="020F0502020204030204" pitchFamily="34" charset="0"/>
              </a:rPr>
              <a:t>Xây dựng một câu chuyện liên quan đến </a:t>
            </a:r>
            <a:r>
              <a:rPr lang="en-US" sz="4000">
                <a:solidFill>
                  <a:srgbClr val="C00000"/>
                </a:solidFill>
                <a:latin typeface="Arial" panose="020B0604020202020204" pitchFamily="34" charset="0"/>
                <a:ea typeface="Calibri" panose="020F0502020204030204" pitchFamily="34" charset="0"/>
                <a:cs typeface="Arial" panose="020B0604020202020204" pitchFamily="34" charset="0"/>
              </a:rPr>
              <a:t>sản phẩm mĩ thuật </a:t>
            </a:r>
            <a:endParaRPr lang="en-US" sz="4000">
              <a:solidFill>
                <a:srgbClr val="C00000"/>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F4EF61A-A4C0-0C8F-2A13-16259CCE53C6}"/>
              </a:ext>
            </a:extLst>
          </p:cNvPr>
          <p:cNvSpPr/>
          <p:nvPr/>
        </p:nvSpPr>
        <p:spPr>
          <a:xfrm>
            <a:off x="723900" y="3011685"/>
            <a:ext cx="16840200" cy="5946577"/>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accent4">
                    <a:lumMod val="75000"/>
                  </a:schemeClr>
                </a:solidFill>
                <a:latin typeface="Arial" panose="020B0604020202020204" pitchFamily="34" charset="0"/>
                <a:cs typeface="Arial" panose="020B0604020202020204" pitchFamily="34" charset="0"/>
              </a:rPr>
              <a:t>LÀM VIỆC NHÓM</a:t>
            </a:r>
          </a:p>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Em đã khai thác hình ảnh đẹp nào trong cuộc sống? Hình ảnh này xuất hiện ở đâu? Khi nào?</a:t>
            </a:r>
          </a:p>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Em đã sử dụng hình thức thể hiện nào?</a:t>
            </a:r>
          </a:p>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Em thích điều gì trong SPMT của bạn? Vì sao?</a:t>
            </a:r>
          </a:p>
          <a:p>
            <a:pPr algn="just">
              <a:lnSpc>
                <a:spcPct val="150000"/>
              </a:lnSpc>
            </a:pP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32079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1EEC63-B1D7-BE0A-7EB4-142EAFBB8D95}"/>
              </a:ext>
            </a:extLst>
          </p:cNvPr>
          <p:cNvSpPr txBox="1"/>
          <p:nvPr/>
        </p:nvSpPr>
        <p:spPr>
          <a:xfrm>
            <a:off x="342900" y="908848"/>
            <a:ext cx="176022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TÌM Ý TƯỞNG VỀ CÂU CHUYỆN CHO SẢN PHẨM MĨ THUẬT </a:t>
            </a:r>
          </a:p>
        </p:txBody>
      </p:sp>
      <p:grpSp>
        <p:nvGrpSpPr>
          <p:cNvPr id="3" name="Group 2">
            <a:extLst>
              <a:ext uri="{FF2B5EF4-FFF2-40B4-BE49-F238E27FC236}">
                <a16:creationId xmlns:a16="http://schemas.microsoft.com/office/drawing/2014/main" id="{B8B77433-AEB0-AAD6-1750-9537951FF307}"/>
              </a:ext>
            </a:extLst>
          </p:cNvPr>
          <p:cNvGrpSpPr/>
          <p:nvPr/>
        </p:nvGrpSpPr>
        <p:grpSpPr>
          <a:xfrm>
            <a:off x="1240437" y="2386012"/>
            <a:ext cx="7391400" cy="7239000"/>
            <a:chOff x="2209800" y="2400300"/>
            <a:chExt cx="7391400" cy="7239000"/>
          </a:xfrm>
        </p:grpSpPr>
        <p:sp>
          <p:nvSpPr>
            <p:cNvPr id="4" name="Rectangle: Rounded Corners 3">
              <a:extLst>
                <a:ext uri="{FF2B5EF4-FFF2-40B4-BE49-F238E27FC236}">
                  <a16:creationId xmlns:a16="http://schemas.microsoft.com/office/drawing/2014/main" id="{A72A8A3C-3688-9E53-1754-BEFA7196DC93}"/>
                </a:ext>
              </a:extLst>
            </p:cNvPr>
            <p:cNvSpPr/>
            <p:nvPr/>
          </p:nvSpPr>
          <p:spPr>
            <a:xfrm>
              <a:off x="2209800" y="2400300"/>
              <a:ext cx="7391400" cy="7239000"/>
            </a:xfrm>
            <a:prstGeom prst="roundRect">
              <a:avLst/>
            </a:prstGeom>
            <a:solidFill>
              <a:schemeClr val="accent6">
                <a:lumMod val="20000"/>
                <a:lumOff val="8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AD51510-567A-830D-678C-3D3DB6B79E7C}"/>
                </a:ext>
              </a:extLst>
            </p:cNvPr>
            <p:cNvSpPr txBox="1"/>
            <p:nvPr/>
          </p:nvSpPr>
          <p:spPr>
            <a:xfrm>
              <a:off x="2362200" y="3467100"/>
              <a:ext cx="7086600" cy="5532925"/>
            </a:xfrm>
            <a:prstGeom prst="rect">
              <a:avLst/>
            </a:prstGeom>
            <a:noFill/>
          </p:spPr>
          <p:txBody>
            <a:bodyPr wrap="square" rtlCol="0">
              <a:spAutoFit/>
            </a:bodyPr>
            <a:lstStyle/>
            <a:p>
              <a:pPr algn="just">
                <a:lnSpc>
                  <a:spcPct val="150000"/>
                </a:lnSpc>
              </a:pPr>
              <a:r>
                <a:rPr lang="en-US" sz="4000" b="1" i="1">
                  <a:solidFill>
                    <a:srgbClr val="002060"/>
                  </a:solidFill>
                  <a:effectLst/>
                  <a:latin typeface="Arial" panose="020B0604020202020204" pitchFamily="34" charset="0"/>
                  <a:ea typeface="Calibri" panose="020F0502020204030204" pitchFamily="34" charset="0"/>
                  <a:cs typeface="Arial" panose="020B0604020202020204" pitchFamily="34" charset="0"/>
                </a:rPr>
                <a:t>S</a:t>
              </a:r>
              <a:r>
                <a:rPr lang="en-US" sz="4000" b="1" i="1">
                  <a:solidFill>
                    <a:srgbClr val="002060"/>
                  </a:solidFill>
                  <a:latin typeface="Arial" panose="020B0604020202020204" pitchFamily="34" charset="0"/>
                  <a:ea typeface="Calibri" panose="020F0502020204030204" pitchFamily="34" charset="0"/>
                  <a:cs typeface="Arial" panose="020B0604020202020204" pitchFamily="34" charset="0"/>
                </a:rPr>
                <a:t>ản phẩm mĩ thuật cá nhân:</a:t>
              </a:r>
              <a:endParaRPr lang="en-US" sz="4000" b="1" i="1">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4000">
                  <a:solidFill>
                    <a:srgbClr val="000000"/>
                  </a:solidFill>
                  <a:effectLst/>
                  <a:ea typeface="Calibri" panose="020F0502020204030204" pitchFamily="34" charset="0"/>
                </a:rPr>
                <a:t>xây dựng một câu chuyện ngắn về ý nghĩa, vẻ đẹp của cuộc sống được thể hiện trong SPMT và dùng ngôn ngữ cơ thể để diễn đạt. </a:t>
              </a:r>
              <a:endParaRPr lang="en-US" sz="4000"/>
            </a:p>
          </p:txBody>
        </p:sp>
      </p:grpSp>
      <p:grpSp>
        <p:nvGrpSpPr>
          <p:cNvPr id="7" name="Group 6">
            <a:extLst>
              <a:ext uri="{FF2B5EF4-FFF2-40B4-BE49-F238E27FC236}">
                <a16:creationId xmlns:a16="http://schemas.microsoft.com/office/drawing/2014/main" id="{54CD82A1-326D-883B-5982-55A0C97D37DF}"/>
              </a:ext>
            </a:extLst>
          </p:cNvPr>
          <p:cNvGrpSpPr/>
          <p:nvPr/>
        </p:nvGrpSpPr>
        <p:grpSpPr>
          <a:xfrm>
            <a:off x="9677400" y="2386012"/>
            <a:ext cx="7391400" cy="7239000"/>
            <a:chOff x="2209800" y="2400300"/>
            <a:chExt cx="7391400" cy="7239000"/>
          </a:xfrm>
        </p:grpSpPr>
        <p:sp>
          <p:nvSpPr>
            <p:cNvPr id="8" name="Rectangle: Rounded Corners 7">
              <a:extLst>
                <a:ext uri="{FF2B5EF4-FFF2-40B4-BE49-F238E27FC236}">
                  <a16:creationId xmlns:a16="http://schemas.microsoft.com/office/drawing/2014/main" id="{E3F7E825-6C22-9B10-1AC1-1C5821C8503D}"/>
                </a:ext>
              </a:extLst>
            </p:cNvPr>
            <p:cNvSpPr/>
            <p:nvPr/>
          </p:nvSpPr>
          <p:spPr>
            <a:xfrm>
              <a:off x="2209800" y="2400300"/>
              <a:ext cx="7391400" cy="7239000"/>
            </a:xfrm>
            <a:prstGeom prst="roundRect">
              <a:avLst/>
            </a:prstGeom>
            <a:solidFill>
              <a:schemeClr val="accent6">
                <a:lumMod val="20000"/>
                <a:lumOff val="8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3B6DE21-123E-8193-389D-564760260C9C}"/>
                </a:ext>
              </a:extLst>
            </p:cNvPr>
            <p:cNvSpPr txBox="1"/>
            <p:nvPr/>
          </p:nvSpPr>
          <p:spPr>
            <a:xfrm>
              <a:off x="2362200" y="3467100"/>
              <a:ext cx="7086600" cy="3686266"/>
            </a:xfrm>
            <a:prstGeom prst="rect">
              <a:avLst/>
            </a:prstGeom>
            <a:noFill/>
          </p:spPr>
          <p:txBody>
            <a:bodyPr wrap="square" rtlCol="0">
              <a:spAutoFit/>
            </a:bodyPr>
            <a:lstStyle/>
            <a:p>
              <a:pPr algn="just">
                <a:lnSpc>
                  <a:spcPct val="150000"/>
                </a:lnSpc>
              </a:pPr>
              <a:r>
                <a:rPr lang="en-US" sz="4000" b="1" i="1">
                  <a:solidFill>
                    <a:srgbClr val="002060"/>
                  </a:solidFill>
                  <a:effectLst/>
                  <a:latin typeface="Arial" panose="020B0604020202020204" pitchFamily="34" charset="0"/>
                  <a:ea typeface="Calibri" panose="020F0502020204030204" pitchFamily="34" charset="0"/>
                  <a:cs typeface="Arial" panose="020B0604020202020204" pitchFamily="34" charset="0"/>
                </a:rPr>
                <a:t>S</a:t>
              </a:r>
              <a:r>
                <a:rPr lang="en-US" sz="4000" b="1" i="1">
                  <a:solidFill>
                    <a:srgbClr val="002060"/>
                  </a:solidFill>
                  <a:latin typeface="Arial" panose="020B0604020202020204" pitchFamily="34" charset="0"/>
                  <a:ea typeface="Calibri" panose="020F0502020204030204" pitchFamily="34" charset="0"/>
                  <a:cs typeface="Arial" panose="020B0604020202020204" pitchFamily="34" charset="0"/>
                </a:rPr>
                <a:t>ản phẩm mĩ thuật nhóm:</a:t>
              </a:r>
              <a:endParaRPr lang="en-US" sz="4000" b="1" i="1">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4000">
                  <a:solidFill>
                    <a:srgbClr val="000000"/>
                  </a:solidFill>
                  <a:effectLst/>
                  <a:ea typeface="Calibri" panose="020F0502020204030204" pitchFamily="34" charset="0"/>
                </a:rPr>
                <a:t>xây dựng một câu chuyện ngắn và phân công mỗi thành viên một vai để thể hiện. </a:t>
              </a:r>
              <a:endParaRPr lang="en-US" sz="4000"/>
            </a:p>
          </p:txBody>
        </p:sp>
      </p:grpSp>
      <p:sp>
        <p:nvSpPr>
          <p:cNvPr id="10" name="Freeform 4">
            <a:extLst>
              <a:ext uri="{FF2B5EF4-FFF2-40B4-BE49-F238E27FC236}">
                <a16:creationId xmlns:a16="http://schemas.microsoft.com/office/drawing/2014/main" id="{C9B316A5-5220-5DA4-C7DB-585933C6B899}"/>
              </a:ext>
            </a:extLst>
          </p:cNvPr>
          <p:cNvSpPr/>
          <p:nvPr/>
        </p:nvSpPr>
        <p:spPr>
          <a:xfrm>
            <a:off x="-229408" y="8372292"/>
            <a:ext cx="5527544" cy="2294009"/>
          </a:xfrm>
          <a:custGeom>
            <a:avLst/>
            <a:gdLst/>
            <a:ahLst/>
            <a:cxnLst/>
            <a:rect l="l" t="t" r="r" b="b"/>
            <a:pathLst>
              <a:path w="5527544" h="2294009">
                <a:moveTo>
                  <a:pt x="0" y="0"/>
                </a:moveTo>
                <a:lnTo>
                  <a:pt x="5527544" y="0"/>
                </a:lnTo>
                <a:lnTo>
                  <a:pt x="5527544" y="2294008"/>
                </a:lnTo>
                <a:lnTo>
                  <a:pt x="0" y="2294008"/>
                </a:lnTo>
                <a:lnTo>
                  <a:pt x="0" y="0"/>
                </a:lnTo>
                <a:close/>
              </a:path>
            </a:pathLst>
          </a:custGeom>
          <a:blipFill>
            <a:blip r:embed="rId2">
              <a:extLst>
                <a:ext uri="{96DAC541-7B7A-43D3-8B79-37D633B846F1}">
                  <asvg:svgBlip xmlns:asvg="http://schemas.microsoft.com/office/drawing/2016/SVG/main" r:embed="rId3"/>
                </a:ext>
              </a:extLst>
            </a:blip>
            <a:stretch>
              <a:fillRect l="-89473" b="-23267"/>
            </a:stretch>
          </a:blipFill>
        </p:spPr>
      </p:sp>
      <p:sp>
        <p:nvSpPr>
          <p:cNvPr id="11" name="Freeform 6">
            <a:extLst>
              <a:ext uri="{FF2B5EF4-FFF2-40B4-BE49-F238E27FC236}">
                <a16:creationId xmlns:a16="http://schemas.microsoft.com/office/drawing/2014/main" id="{C2424D85-5041-B1F5-7D97-31FA9436BF50}"/>
              </a:ext>
            </a:extLst>
          </p:cNvPr>
          <p:cNvSpPr/>
          <p:nvPr/>
        </p:nvSpPr>
        <p:spPr>
          <a:xfrm>
            <a:off x="4572000" y="8780692"/>
            <a:ext cx="8731465" cy="2143932"/>
          </a:xfrm>
          <a:custGeom>
            <a:avLst/>
            <a:gdLst/>
            <a:ahLst/>
            <a:cxnLst/>
            <a:rect l="l" t="t" r="r" b="b"/>
            <a:pathLst>
              <a:path w="8731465" h="2143932">
                <a:moveTo>
                  <a:pt x="0" y="0"/>
                </a:moveTo>
                <a:lnTo>
                  <a:pt x="8731465" y="0"/>
                </a:lnTo>
                <a:lnTo>
                  <a:pt x="8731465" y="2143932"/>
                </a:lnTo>
                <a:lnTo>
                  <a:pt x="0" y="2143932"/>
                </a:lnTo>
                <a:lnTo>
                  <a:pt x="0" y="0"/>
                </a:lnTo>
                <a:close/>
              </a:path>
            </a:pathLst>
          </a:custGeom>
          <a:blipFill>
            <a:blip r:embed="rId4">
              <a:extLst>
                <a:ext uri="{96DAC541-7B7A-43D3-8B79-37D633B846F1}">
                  <asvg:svgBlip xmlns:asvg="http://schemas.microsoft.com/office/drawing/2016/SVG/main" r:embed="rId5"/>
                </a:ext>
              </a:extLst>
            </a:blip>
            <a:stretch>
              <a:fillRect l="-261" b="-10248"/>
            </a:stretch>
          </a:blipFill>
        </p:spPr>
      </p:sp>
      <p:sp>
        <p:nvSpPr>
          <p:cNvPr id="12" name="Freeform 8">
            <a:extLst>
              <a:ext uri="{FF2B5EF4-FFF2-40B4-BE49-F238E27FC236}">
                <a16:creationId xmlns:a16="http://schemas.microsoft.com/office/drawing/2014/main" id="{3822C651-D8F4-EC34-7FEC-8ABDF6100163}"/>
              </a:ext>
            </a:extLst>
          </p:cNvPr>
          <p:cNvSpPr/>
          <p:nvPr/>
        </p:nvSpPr>
        <p:spPr>
          <a:xfrm>
            <a:off x="12830414" y="7876624"/>
            <a:ext cx="5676900" cy="2760115"/>
          </a:xfrm>
          <a:custGeom>
            <a:avLst/>
            <a:gdLst/>
            <a:ahLst/>
            <a:cxnLst/>
            <a:rect l="l" t="t" r="r" b="b"/>
            <a:pathLst>
              <a:path w="5676900" h="2760115">
                <a:moveTo>
                  <a:pt x="0" y="0"/>
                </a:moveTo>
                <a:lnTo>
                  <a:pt x="5676900" y="0"/>
                </a:lnTo>
                <a:lnTo>
                  <a:pt x="5676900" y="2760115"/>
                </a:lnTo>
                <a:lnTo>
                  <a:pt x="0" y="2760115"/>
                </a:lnTo>
                <a:lnTo>
                  <a:pt x="0" y="0"/>
                </a:lnTo>
                <a:close/>
              </a:path>
            </a:pathLst>
          </a:custGeom>
          <a:blipFill>
            <a:blip r:embed="rId2">
              <a:extLst>
                <a:ext uri="{96DAC541-7B7A-43D3-8B79-37D633B846F1}">
                  <asvg:svgBlip xmlns:asvg="http://schemas.microsoft.com/office/drawing/2016/SVG/main" r:embed="rId3"/>
                </a:ext>
              </a:extLst>
            </a:blip>
            <a:stretch>
              <a:fillRect t="-1760" r="-84488" b="-690"/>
            </a:stretch>
          </a:blipFill>
        </p:spPr>
      </p:sp>
    </p:spTree>
    <p:extLst>
      <p:ext uri="{BB962C8B-B14F-4D97-AF65-F5344CB8AC3E}">
        <p14:creationId xmlns:p14="http://schemas.microsoft.com/office/powerpoint/2010/main" val="240416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74FC34-115F-75FB-9539-7EF30F973456}"/>
              </a:ext>
            </a:extLst>
          </p:cNvPr>
          <p:cNvSpPr txBox="1"/>
          <p:nvPr/>
        </p:nvSpPr>
        <p:spPr>
          <a:xfrm>
            <a:off x="5143500" y="266700"/>
            <a:ext cx="8001000" cy="1015663"/>
          </a:xfrm>
          <a:prstGeom prst="rect">
            <a:avLst/>
          </a:prstGeom>
          <a:noFill/>
        </p:spPr>
        <p:txBody>
          <a:bodyPr wrap="square" rtlCol="0">
            <a:spAutoFit/>
          </a:bodyPr>
          <a:lstStyle/>
          <a:p>
            <a:pPr algn="ctr"/>
            <a:r>
              <a:rPr lang="en-US" sz="6000" b="1">
                <a:solidFill>
                  <a:schemeClr val="accent4">
                    <a:lumMod val="50000"/>
                  </a:schemeClr>
                </a:solidFill>
                <a:latin typeface="Arial" panose="020B0604020202020204" pitchFamily="34" charset="0"/>
                <a:cs typeface="Arial" panose="020B0604020202020204" pitchFamily="34" charset="0"/>
              </a:rPr>
              <a:t>VẬN DỤNG </a:t>
            </a:r>
          </a:p>
        </p:txBody>
      </p:sp>
      <p:sp>
        <p:nvSpPr>
          <p:cNvPr id="5" name="Rectangle: Rounded Corners 4">
            <a:extLst>
              <a:ext uri="{FF2B5EF4-FFF2-40B4-BE49-F238E27FC236}">
                <a16:creationId xmlns:a16="http://schemas.microsoft.com/office/drawing/2014/main" id="{EBCF41ED-842A-75CE-9762-0DD9A6B7420F}"/>
              </a:ext>
            </a:extLst>
          </p:cNvPr>
          <p:cNvSpPr/>
          <p:nvPr/>
        </p:nvSpPr>
        <p:spPr>
          <a:xfrm>
            <a:off x="533400" y="1638300"/>
            <a:ext cx="17221200" cy="228600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200">
                <a:solidFill>
                  <a:schemeClr val="tx1"/>
                </a:solidFill>
                <a:latin typeface="Arial" panose="020B0604020202020204" pitchFamily="34" charset="0"/>
                <a:cs typeface="Arial" panose="020B0604020202020204" pitchFamily="34" charset="0"/>
              </a:rPr>
              <a:t>Sử dụng hình ảnh từ cuộc sống mà em yêu thích để thiết kế một đồ vật trang trí góc học tập. </a:t>
            </a:r>
          </a:p>
        </p:txBody>
      </p:sp>
      <p:sp>
        <p:nvSpPr>
          <p:cNvPr id="6" name="TextBox 5">
            <a:extLst>
              <a:ext uri="{FF2B5EF4-FFF2-40B4-BE49-F238E27FC236}">
                <a16:creationId xmlns:a16="http://schemas.microsoft.com/office/drawing/2014/main" id="{E160D0CB-BFDF-61AF-FEED-497185EABAD0}"/>
              </a:ext>
            </a:extLst>
          </p:cNvPr>
          <p:cNvSpPr txBox="1"/>
          <p:nvPr/>
        </p:nvSpPr>
        <p:spPr>
          <a:xfrm>
            <a:off x="538162" y="4284999"/>
            <a:ext cx="10515600" cy="707886"/>
          </a:xfrm>
          <a:prstGeom prst="rect">
            <a:avLst/>
          </a:prstGeom>
          <a:noFill/>
        </p:spPr>
        <p:txBody>
          <a:bodyPr wrap="square" rtlCol="0">
            <a:spAutoFit/>
          </a:bodyPr>
          <a:lstStyle/>
          <a:p>
            <a:r>
              <a:rPr lang="en-US" sz="4000" b="1" i="1">
                <a:latin typeface="Arial" panose="020B0604020202020204" pitchFamily="34" charset="0"/>
                <a:cs typeface="Arial" panose="020B0604020202020204" pitchFamily="34" charset="0"/>
              </a:rPr>
              <a:t>Các bước hướng dẫn thực hiện: </a:t>
            </a:r>
          </a:p>
        </p:txBody>
      </p:sp>
      <p:pic>
        <p:nvPicPr>
          <p:cNvPr id="8" name="Picture 7">
            <a:extLst>
              <a:ext uri="{FF2B5EF4-FFF2-40B4-BE49-F238E27FC236}">
                <a16:creationId xmlns:a16="http://schemas.microsoft.com/office/drawing/2014/main" id="{A4CF405D-8648-568A-2257-8F8D724D6E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5023852"/>
            <a:ext cx="9372600" cy="4996448"/>
          </a:xfrm>
          <a:prstGeom prst="rect">
            <a:avLst/>
          </a:prstGeom>
        </p:spPr>
      </p:pic>
      <p:pic>
        <p:nvPicPr>
          <p:cNvPr id="10" name="Picture 9">
            <a:extLst>
              <a:ext uri="{FF2B5EF4-FFF2-40B4-BE49-F238E27FC236}">
                <a16:creationId xmlns:a16="http://schemas.microsoft.com/office/drawing/2014/main" id="{7256C7D1-D3D4-74CC-78D4-023D78D48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0" y="4346058"/>
            <a:ext cx="4724400" cy="5487194"/>
          </a:xfrm>
          <a:prstGeom prst="rect">
            <a:avLst/>
          </a:prstGeom>
        </p:spPr>
      </p:pic>
      <p:sp>
        <p:nvSpPr>
          <p:cNvPr id="11" name="Arrow: Right 10">
            <a:extLst>
              <a:ext uri="{FF2B5EF4-FFF2-40B4-BE49-F238E27FC236}">
                <a16:creationId xmlns:a16="http://schemas.microsoft.com/office/drawing/2014/main" id="{21802D23-AA17-72A8-65B3-5D05ADB86F9C}"/>
              </a:ext>
            </a:extLst>
          </p:cNvPr>
          <p:cNvSpPr/>
          <p:nvPr/>
        </p:nvSpPr>
        <p:spPr>
          <a:xfrm>
            <a:off x="10637043" y="6723399"/>
            <a:ext cx="833438" cy="9144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77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3D65E9-158E-5652-F549-4F54D070B9E2}"/>
              </a:ext>
            </a:extLst>
          </p:cNvPr>
          <p:cNvSpPr txBox="1"/>
          <p:nvPr/>
        </p:nvSpPr>
        <p:spPr>
          <a:xfrm>
            <a:off x="4305300" y="571500"/>
            <a:ext cx="9677400" cy="784830"/>
          </a:xfrm>
          <a:prstGeom prst="rect">
            <a:avLst/>
          </a:prstGeom>
          <a:noFill/>
        </p:spPr>
        <p:txBody>
          <a:bodyPr wrap="square" rtlCol="0">
            <a:spAutoFit/>
          </a:bodyPr>
          <a:lstStyle/>
          <a:p>
            <a:pPr algn="ctr"/>
            <a:r>
              <a:rPr lang="en-US" sz="4500" b="1">
                <a:solidFill>
                  <a:schemeClr val="accent6">
                    <a:lumMod val="75000"/>
                  </a:schemeClr>
                </a:solidFill>
                <a:latin typeface="Arial" panose="020B0604020202020204" pitchFamily="34" charset="0"/>
                <a:cs typeface="Arial" panose="020B0604020202020204" pitchFamily="34" charset="0"/>
              </a:rPr>
              <a:t>CÁC BƯỚC THỰC HIỆN</a:t>
            </a:r>
          </a:p>
        </p:txBody>
      </p:sp>
      <p:grpSp>
        <p:nvGrpSpPr>
          <p:cNvPr id="5" name="Group 4">
            <a:extLst>
              <a:ext uri="{FF2B5EF4-FFF2-40B4-BE49-F238E27FC236}">
                <a16:creationId xmlns:a16="http://schemas.microsoft.com/office/drawing/2014/main" id="{D6EC9ADA-86F0-B00C-7E7C-009DF843A7B3}"/>
              </a:ext>
            </a:extLst>
          </p:cNvPr>
          <p:cNvGrpSpPr/>
          <p:nvPr/>
        </p:nvGrpSpPr>
        <p:grpSpPr>
          <a:xfrm>
            <a:off x="838200" y="1497315"/>
            <a:ext cx="16611600" cy="4270232"/>
            <a:chOff x="838200" y="1638300"/>
            <a:chExt cx="16611600" cy="4270232"/>
          </a:xfrm>
        </p:grpSpPr>
        <p:pic>
          <p:nvPicPr>
            <p:cNvPr id="3" name="Picture 2">
              <a:extLst>
                <a:ext uri="{FF2B5EF4-FFF2-40B4-BE49-F238E27FC236}">
                  <a16:creationId xmlns:a16="http://schemas.microsoft.com/office/drawing/2014/main" id="{523F5860-F071-0A88-7A6D-C3E3F54F9A99}"/>
                </a:ext>
              </a:extLst>
            </p:cNvPr>
            <p:cNvPicPr>
              <a:picLocks noChangeAspect="1"/>
            </p:cNvPicPr>
            <p:nvPr/>
          </p:nvPicPr>
          <p:blipFill rotWithShape="1">
            <a:blip r:embed="rId2">
              <a:extLst>
                <a:ext uri="{28A0092B-C50C-407E-A947-70E740481C1C}">
                  <a14:useLocalDpi xmlns:a14="http://schemas.microsoft.com/office/drawing/2010/main" val="0"/>
                </a:ext>
              </a:extLst>
            </a:blip>
            <a:srcRect b="58904"/>
            <a:stretch/>
          </p:blipFill>
          <p:spPr>
            <a:xfrm>
              <a:off x="838200" y="1638300"/>
              <a:ext cx="16611600" cy="3639290"/>
            </a:xfrm>
            <a:prstGeom prst="rect">
              <a:avLst/>
            </a:prstGeom>
          </p:spPr>
        </p:pic>
        <p:sp>
          <p:nvSpPr>
            <p:cNvPr id="4" name="TextBox 3">
              <a:extLst>
                <a:ext uri="{FF2B5EF4-FFF2-40B4-BE49-F238E27FC236}">
                  <a16:creationId xmlns:a16="http://schemas.microsoft.com/office/drawing/2014/main" id="{B23DDF8A-23E0-1E16-D13E-6274B92A36E7}"/>
                </a:ext>
              </a:extLst>
            </p:cNvPr>
            <p:cNvSpPr txBox="1"/>
            <p:nvPr/>
          </p:nvSpPr>
          <p:spPr>
            <a:xfrm>
              <a:off x="838200" y="5277590"/>
              <a:ext cx="6096000" cy="630942"/>
            </a:xfrm>
            <a:prstGeom prst="rect">
              <a:avLst/>
            </a:prstGeom>
            <a:noFill/>
          </p:spPr>
          <p:txBody>
            <a:bodyPr wrap="square" rtlCol="0">
              <a:spAutoFit/>
            </a:bodyPr>
            <a:lstStyle/>
            <a:p>
              <a:r>
                <a:rPr lang="en-US" sz="3500" i="1">
                  <a:solidFill>
                    <a:srgbClr val="002060"/>
                  </a:solidFill>
                  <a:latin typeface="Arial" panose="020B0604020202020204" pitchFamily="34" charset="0"/>
                  <a:cs typeface="Arial" panose="020B0604020202020204" pitchFamily="34" charset="0"/>
                </a:rPr>
                <a:t>1. Tạo khung ảnh từ bìa </a:t>
              </a:r>
            </a:p>
          </p:txBody>
        </p:sp>
      </p:grpSp>
      <p:grpSp>
        <p:nvGrpSpPr>
          <p:cNvPr id="6" name="Group 5">
            <a:extLst>
              <a:ext uri="{FF2B5EF4-FFF2-40B4-BE49-F238E27FC236}">
                <a16:creationId xmlns:a16="http://schemas.microsoft.com/office/drawing/2014/main" id="{E211D46F-5102-6852-AE9A-71DE249B9F84}"/>
              </a:ext>
            </a:extLst>
          </p:cNvPr>
          <p:cNvGrpSpPr/>
          <p:nvPr/>
        </p:nvGrpSpPr>
        <p:grpSpPr>
          <a:xfrm>
            <a:off x="838200" y="5767547"/>
            <a:ext cx="16611600" cy="4270232"/>
            <a:chOff x="838200" y="1638300"/>
            <a:chExt cx="16611600" cy="4270232"/>
          </a:xfrm>
        </p:grpSpPr>
        <p:pic>
          <p:nvPicPr>
            <p:cNvPr id="7" name="Picture 6">
              <a:extLst>
                <a:ext uri="{FF2B5EF4-FFF2-40B4-BE49-F238E27FC236}">
                  <a16:creationId xmlns:a16="http://schemas.microsoft.com/office/drawing/2014/main" id="{6207EE1C-8DAE-3321-9348-55C1711E34C8}"/>
                </a:ext>
              </a:extLst>
            </p:cNvPr>
            <p:cNvPicPr>
              <a:picLocks noChangeAspect="1"/>
            </p:cNvPicPr>
            <p:nvPr/>
          </p:nvPicPr>
          <p:blipFill rotWithShape="1">
            <a:blip r:embed="rId2">
              <a:extLst>
                <a:ext uri="{28A0092B-C50C-407E-A947-70E740481C1C}">
                  <a14:useLocalDpi xmlns:a14="http://schemas.microsoft.com/office/drawing/2010/main" val="0"/>
                </a:ext>
              </a:extLst>
            </a:blip>
            <a:srcRect t="50880" b="8024"/>
            <a:stretch/>
          </p:blipFill>
          <p:spPr>
            <a:xfrm>
              <a:off x="838200" y="1638300"/>
              <a:ext cx="16611600" cy="3639290"/>
            </a:xfrm>
            <a:prstGeom prst="rect">
              <a:avLst/>
            </a:prstGeom>
          </p:spPr>
        </p:pic>
        <p:sp>
          <p:nvSpPr>
            <p:cNvPr id="8" name="TextBox 7">
              <a:extLst>
                <a:ext uri="{FF2B5EF4-FFF2-40B4-BE49-F238E27FC236}">
                  <a16:creationId xmlns:a16="http://schemas.microsoft.com/office/drawing/2014/main" id="{7D6D0B20-47CB-DD45-10F2-D29D58AC93E5}"/>
                </a:ext>
              </a:extLst>
            </p:cNvPr>
            <p:cNvSpPr txBox="1"/>
            <p:nvPr/>
          </p:nvSpPr>
          <p:spPr>
            <a:xfrm>
              <a:off x="838200" y="5277590"/>
              <a:ext cx="16002000" cy="630942"/>
            </a:xfrm>
            <a:prstGeom prst="rect">
              <a:avLst/>
            </a:prstGeom>
            <a:noFill/>
          </p:spPr>
          <p:txBody>
            <a:bodyPr wrap="square" rtlCol="0">
              <a:spAutoFit/>
            </a:bodyPr>
            <a:lstStyle/>
            <a:p>
              <a:r>
                <a:rPr lang="en-US" sz="3500" i="1">
                  <a:solidFill>
                    <a:srgbClr val="002060"/>
                  </a:solidFill>
                  <a:latin typeface="Arial" panose="020B0604020202020204" pitchFamily="34" charset="0"/>
                  <a:cs typeface="Arial" panose="020B0604020202020204" pitchFamily="34" charset="0"/>
                </a:rPr>
                <a:t>2. Xé bìa tạo nên các hình giấy trang trí lấy ý tưởng từ hoa, lá trong tự nhiên  </a:t>
              </a:r>
            </a:p>
          </p:txBody>
        </p:sp>
      </p:grpSp>
    </p:spTree>
    <p:extLst>
      <p:ext uri="{BB962C8B-B14F-4D97-AF65-F5344CB8AC3E}">
        <p14:creationId xmlns:p14="http://schemas.microsoft.com/office/powerpoint/2010/main" val="252395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63F103-A7A1-EBD4-A9FF-CDE56B37ACA4}"/>
              </a:ext>
            </a:extLst>
          </p:cNvPr>
          <p:cNvGrpSpPr/>
          <p:nvPr/>
        </p:nvGrpSpPr>
        <p:grpSpPr>
          <a:xfrm>
            <a:off x="-609600" y="266700"/>
            <a:ext cx="19202400" cy="6991747"/>
            <a:chOff x="-609600" y="266700"/>
            <a:chExt cx="19202400" cy="6991747"/>
          </a:xfrm>
        </p:grpSpPr>
        <p:sp>
          <p:nvSpPr>
            <p:cNvPr id="5" name="Rectangle 4">
              <a:extLst>
                <a:ext uri="{FF2B5EF4-FFF2-40B4-BE49-F238E27FC236}">
                  <a16:creationId xmlns:a16="http://schemas.microsoft.com/office/drawing/2014/main" id="{BB0225E5-4C14-ED25-5A75-E9EBFC6DDA6C}"/>
                </a:ext>
              </a:extLst>
            </p:cNvPr>
            <p:cNvSpPr/>
            <p:nvPr/>
          </p:nvSpPr>
          <p:spPr>
            <a:xfrm>
              <a:off x="-609600" y="800100"/>
              <a:ext cx="19202400" cy="29718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10D5CE4-CE40-9252-E4F8-7C4E6F721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66700"/>
              <a:ext cx="6019800" cy="6991747"/>
            </a:xfrm>
            <a:prstGeom prst="rect">
              <a:avLst/>
            </a:prstGeom>
          </p:spPr>
        </p:pic>
        <p:sp>
          <p:nvSpPr>
            <p:cNvPr id="6" name="TextBox 5">
              <a:extLst>
                <a:ext uri="{FF2B5EF4-FFF2-40B4-BE49-F238E27FC236}">
                  <a16:creationId xmlns:a16="http://schemas.microsoft.com/office/drawing/2014/main" id="{69BC8CFC-BB25-A522-9B44-7E1E56F48CE5}"/>
                </a:ext>
              </a:extLst>
            </p:cNvPr>
            <p:cNvSpPr txBox="1"/>
            <p:nvPr/>
          </p:nvSpPr>
          <p:spPr>
            <a:xfrm>
              <a:off x="7315200" y="1638300"/>
              <a:ext cx="8153400" cy="1608325"/>
            </a:xfrm>
            <a:prstGeom prst="rect">
              <a:avLst/>
            </a:prstGeom>
            <a:noFill/>
          </p:spPr>
          <p:txBody>
            <a:bodyPr wrap="square" rtlCol="0">
              <a:spAutoFit/>
            </a:bodyPr>
            <a:lstStyle/>
            <a:p>
              <a:pPr algn="just">
                <a:lnSpc>
                  <a:spcPct val="150000"/>
                </a:lnSpc>
              </a:pPr>
              <a:r>
                <a:rPr lang="en-US" sz="3500" i="1">
                  <a:solidFill>
                    <a:srgbClr val="002060"/>
                  </a:solidFill>
                  <a:latin typeface="Arial" panose="020B0604020202020204" pitchFamily="34" charset="0"/>
                  <a:cs typeface="Arial" panose="020B0604020202020204" pitchFamily="34" charset="0"/>
                </a:rPr>
                <a:t>3. Hoàn thiện sản phẩm và lựa chọn góc học tập để trưng bày </a:t>
              </a:r>
            </a:p>
          </p:txBody>
        </p:sp>
      </p:grpSp>
      <p:grpSp>
        <p:nvGrpSpPr>
          <p:cNvPr id="8" name="Group 7">
            <a:extLst>
              <a:ext uri="{FF2B5EF4-FFF2-40B4-BE49-F238E27FC236}">
                <a16:creationId xmlns:a16="http://schemas.microsoft.com/office/drawing/2014/main" id="{480827EF-DE7B-994D-87D1-B55400D9B76F}"/>
              </a:ext>
            </a:extLst>
          </p:cNvPr>
          <p:cNvGrpSpPr/>
          <p:nvPr/>
        </p:nvGrpSpPr>
        <p:grpSpPr>
          <a:xfrm>
            <a:off x="7348537" y="4305300"/>
            <a:ext cx="10267950" cy="5443537"/>
            <a:chOff x="7348537" y="4305300"/>
            <a:chExt cx="10267950" cy="5443537"/>
          </a:xfrm>
        </p:grpSpPr>
        <p:sp>
          <p:nvSpPr>
            <p:cNvPr id="7" name="Rectangle: Rounded Corners 6">
              <a:extLst>
                <a:ext uri="{FF2B5EF4-FFF2-40B4-BE49-F238E27FC236}">
                  <a16:creationId xmlns:a16="http://schemas.microsoft.com/office/drawing/2014/main" id="{182FA35B-5217-82EE-03E8-7F00AB87CFA2}"/>
                </a:ext>
              </a:extLst>
            </p:cNvPr>
            <p:cNvSpPr/>
            <p:nvPr/>
          </p:nvSpPr>
          <p:spPr>
            <a:xfrm>
              <a:off x="7348537" y="4567237"/>
              <a:ext cx="10267950" cy="51816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accent6">
                      <a:lumMod val="75000"/>
                    </a:schemeClr>
                  </a:solidFill>
                  <a:latin typeface="Arial" panose="020B0604020202020204" pitchFamily="34" charset="0"/>
                  <a:cs typeface="Arial" panose="020B0604020202020204" pitchFamily="34" charset="0"/>
                </a:rPr>
                <a:t>LƯU Ý KHI THỰC HIỆN </a:t>
              </a:r>
            </a:p>
            <a:p>
              <a:pPr algn="ctr">
                <a:lnSpc>
                  <a:spcPct val="150000"/>
                </a:lnSpc>
              </a:pPr>
              <a:r>
                <a:rPr lang="vi-VN" sz="4000">
                  <a:solidFill>
                    <a:schemeClr val="tx1"/>
                  </a:solidFill>
                  <a:effectLst/>
                  <a:latin typeface="Arial" panose="020B0604020202020204" pitchFamily="34" charset="0"/>
                  <a:ea typeface="Calibri" panose="020F0502020204030204" pitchFamily="34" charset="0"/>
                  <a:cs typeface="Arial" panose="020B0604020202020204" pitchFamily="34" charset="0"/>
                </a:rPr>
                <a:t>sử dụng vật liệu thực hành là những vật liệu có sẵn tại địa phương hoặc sưu tầm: cành cây, ống hút, hạt khô, que gỗ,…</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Pin ">
              <a:extLst>
                <a:ext uri="{FF2B5EF4-FFF2-40B4-BE49-F238E27FC236}">
                  <a16:creationId xmlns:a16="http://schemas.microsoft.com/office/drawing/2014/main" id="{6F8FFC0E-4AC6-33D5-1ACA-81D3146FD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5800" y="4305300"/>
              <a:ext cx="871537" cy="8715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1435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8DF53BE-7ECC-0990-3D08-D03A432A66CE}"/>
              </a:ext>
            </a:extLst>
          </p:cNvPr>
          <p:cNvGrpSpPr/>
          <p:nvPr/>
        </p:nvGrpSpPr>
        <p:grpSpPr>
          <a:xfrm>
            <a:off x="1066800" y="876300"/>
            <a:ext cx="16154400" cy="8534400"/>
            <a:chOff x="1066800" y="876300"/>
            <a:chExt cx="16154400" cy="8534400"/>
          </a:xfrm>
        </p:grpSpPr>
        <p:sp>
          <p:nvSpPr>
            <p:cNvPr id="3" name="Rectangle: Rounded Corners 2">
              <a:extLst>
                <a:ext uri="{FF2B5EF4-FFF2-40B4-BE49-F238E27FC236}">
                  <a16:creationId xmlns:a16="http://schemas.microsoft.com/office/drawing/2014/main" id="{E1272772-4F43-8183-3CF8-498D0B0741E2}"/>
                </a:ext>
              </a:extLst>
            </p:cNvPr>
            <p:cNvSpPr/>
            <p:nvPr/>
          </p:nvSpPr>
          <p:spPr>
            <a:xfrm>
              <a:off x="1066800" y="876300"/>
              <a:ext cx="16154400" cy="8534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E8D6599-1959-C7CB-259D-76F64ADCD0C4}"/>
                </a:ext>
              </a:extLst>
            </p:cNvPr>
            <p:cNvSpPr txBox="1"/>
            <p:nvPr/>
          </p:nvSpPr>
          <p:spPr>
            <a:xfrm>
              <a:off x="3009900" y="1638300"/>
              <a:ext cx="122682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TRƯNG BÀY, NHẬN XÉT CUỐI CHỦ ĐỀ</a:t>
              </a:r>
            </a:p>
          </p:txBody>
        </p:sp>
        <p:sp>
          <p:nvSpPr>
            <p:cNvPr id="4" name="TextBox 3">
              <a:extLst>
                <a:ext uri="{FF2B5EF4-FFF2-40B4-BE49-F238E27FC236}">
                  <a16:creationId xmlns:a16="http://schemas.microsoft.com/office/drawing/2014/main" id="{9B573716-D930-3A2F-D454-C7C63DC4643E}"/>
                </a:ext>
              </a:extLst>
            </p:cNvPr>
            <p:cNvSpPr txBox="1"/>
            <p:nvPr/>
          </p:nvSpPr>
          <p:spPr>
            <a:xfrm>
              <a:off x="2019300" y="2857500"/>
              <a:ext cx="14249400" cy="5532925"/>
            </a:xfrm>
            <a:prstGeom prst="rect">
              <a:avLst/>
            </a:prstGeom>
            <a:noFill/>
          </p:spPr>
          <p:txBody>
            <a:bodyPr wrap="square" rtlCol="0">
              <a:spAutoFit/>
            </a:bodyPr>
            <a:lstStyle/>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ea typeface="Calibri" panose="020F0502020204030204" pitchFamily="34" charset="0"/>
                </a:rPr>
                <a:t>Nhóm em/ em đã khai thác những hình ảnh đẹp nào trong cuộc sống để thực hành, sáng tạo SPMT?</a:t>
              </a:r>
              <a:endParaRPr lang="en-US" sz="4000">
                <a:effectLst/>
                <a:ea typeface="Calibri" panose="020F050202020403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ea typeface="Calibri" panose="020F0502020204030204" pitchFamily="34" charset="0"/>
                </a:rPr>
                <a:t>Trong các SP em thực hiện, em thích sản phẩm nào nhất? Vì sao?</a:t>
              </a:r>
              <a:endParaRPr lang="en-US" sz="4000">
                <a:effectLst/>
                <a:ea typeface="Calibri" panose="020F050202020403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ea typeface="Calibri" panose="020F0502020204030204" pitchFamily="34" charset="0"/>
                </a:rPr>
                <a:t>Hãy giới thiệu SPMT em đã thực hiện trong chủ đề của em với bạn bè và người thân. </a:t>
              </a:r>
              <a:endParaRPr lang="en-US" sz="4000">
                <a:effectLst/>
                <a:ea typeface="Calibri" panose="020F0502020204030204" pitchFamily="34" charset="0"/>
              </a:endParaRPr>
            </a:p>
          </p:txBody>
        </p:sp>
      </p:grpSp>
      <p:sp>
        <p:nvSpPr>
          <p:cNvPr id="6" name="Freeform 8">
            <a:extLst>
              <a:ext uri="{FF2B5EF4-FFF2-40B4-BE49-F238E27FC236}">
                <a16:creationId xmlns:a16="http://schemas.microsoft.com/office/drawing/2014/main" id="{14084692-8323-3108-6F9D-9194BB3CAEBE}"/>
              </a:ext>
            </a:extLst>
          </p:cNvPr>
          <p:cNvSpPr/>
          <p:nvPr/>
        </p:nvSpPr>
        <p:spPr>
          <a:xfrm rot="-5838773">
            <a:off x="15401319" y="392457"/>
            <a:ext cx="2549500" cy="2491687"/>
          </a:xfrm>
          <a:custGeom>
            <a:avLst/>
            <a:gdLst/>
            <a:ahLst/>
            <a:cxnLst/>
            <a:rect l="l" t="t" r="r" b="b"/>
            <a:pathLst>
              <a:path w="1910446" h="1867124">
                <a:moveTo>
                  <a:pt x="0" y="0"/>
                </a:moveTo>
                <a:lnTo>
                  <a:pt x="1910446" y="0"/>
                </a:lnTo>
                <a:lnTo>
                  <a:pt x="1910446" y="1867123"/>
                </a:lnTo>
                <a:lnTo>
                  <a:pt x="0" y="1867123"/>
                </a:lnTo>
                <a:lnTo>
                  <a:pt x="0" y="0"/>
                </a:lnTo>
                <a:close/>
              </a:path>
            </a:pathLst>
          </a:custGeom>
          <a:blipFill>
            <a:blip r:embed="rId2">
              <a:extLst>
                <a:ext uri="{96DAC541-7B7A-43D3-8B79-37D633B846F1}">
                  <asvg:svgBlip xmlns:asvg="http://schemas.microsoft.com/office/drawing/2016/SVG/main" r:embed="rId3"/>
                </a:ext>
              </a:extLst>
            </a:blip>
            <a:stretch>
              <a:fillRect l="-33265" t="-30903"/>
            </a:stretch>
          </a:blipFill>
        </p:spPr>
      </p:sp>
    </p:spTree>
    <p:extLst>
      <p:ext uri="{BB962C8B-B14F-4D97-AF65-F5344CB8AC3E}">
        <p14:creationId xmlns:p14="http://schemas.microsoft.com/office/powerpoint/2010/main" val="40425558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et-nam-di-de-yeu-diem-den-van-hoa-va-am-thuc">
            <a:hlinkClick r:id="" action="ppaction://media"/>
            <a:extLst>
              <a:ext uri="{FF2B5EF4-FFF2-40B4-BE49-F238E27FC236}">
                <a16:creationId xmlns:a16="http://schemas.microsoft.com/office/drawing/2014/main" id="{EBD4FD1C-87B2-A1C4-F953-8818D6FDFC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4600" y="1028700"/>
            <a:ext cx="13258800" cy="7452253"/>
          </a:xfrm>
          <a:prstGeom prst="rect">
            <a:avLst/>
          </a:prstGeom>
        </p:spPr>
      </p:pic>
    </p:spTree>
    <p:extLst>
      <p:ext uri="{BB962C8B-B14F-4D97-AF65-F5344CB8AC3E}">
        <p14:creationId xmlns:p14="http://schemas.microsoft.com/office/powerpoint/2010/main" val="360519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609600" y="1414961"/>
            <a:ext cx="16916400" cy="8300539"/>
            <a:chOff x="-80325" y="-98276"/>
            <a:chExt cx="2605220" cy="1696980"/>
          </a:xfrm>
        </p:grpSpPr>
        <p:sp>
          <p:nvSpPr>
            <p:cNvPr id="6" name="Freeform 6"/>
            <p:cNvSpPr/>
            <p:nvPr/>
          </p:nvSpPr>
          <p:spPr>
            <a:xfrm>
              <a:off x="-80325" y="-98276"/>
              <a:ext cx="2605220" cy="1696980"/>
            </a:xfrm>
            <a:custGeom>
              <a:avLst/>
              <a:gdLst/>
              <a:ahLst/>
              <a:cxnLst/>
              <a:rect l="l" t="t" r="r" b="b"/>
              <a:pathLst>
                <a:path w="2532135" h="1482511">
                  <a:moveTo>
                    <a:pt x="38971" y="0"/>
                  </a:moveTo>
                  <a:lnTo>
                    <a:pt x="2493164" y="0"/>
                  </a:lnTo>
                  <a:cubicBezTo>
                    <a:pt x="2503500" y="0"/>
                    <a:pt x="2513412" y="4106"/>
                    <a:pt x="2520721" y="11414"/>
                  </a:cubicBezTo>
                  <a:cubicBezTo>
                    <a:pt x="2528029" y="18723"/>
                    <a:pt x="2532135" y="28635"/>
                    <a:pt x="2532135" y="38971"/>
                  </a:cubicBezTo>
                  <a:lnTo>
                    <a:pt x="2532135" y="1443540"/>
                  </a:lnTo>
                  <a:cubicBezTo>
                    <a:pt x="2532135" y="1465063"/>
                    <a:pt x="2514687" y="1482511"/>
                    <a:pt x="2493164" y="1482511"/>
                  </a:cubicBezTo>
                  <a:lnTo>
                    <a:pt x="38971" y="1482511"/>
                  </a:lnTo>
                  <a:cubicBezTo>
                    <a:pt x="28635" y="1482511"/>
                    <a:pt x="18723" y="1478406"/>
                    <a:pt x="11414" y="1471097"/>
                  </a:cubicBezTo>
                  <a:cubicBezTo>
                    <a:pt x="4106" y="1463788"/>
                    <a:pt x="0" y="1453876"/>
                    <a:pt x="0" y="1443540"/>
                  </a:cubicBezTo>
                  <a:lnTo>
                    <a:pt x="0" y="38971"/>
                  </a:lnTo>
                  <a:cubicBezTo>
                    <a:pt x="0" y="17448"/>
                    <a:pt x="17448" y="0"/>
                    <a:pt x="38971" y="0"/>
                  </a:cubicBez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10800000">
            <a:off x="-786279" y="-216301"/>
            <a:ext cx="7428072" cy="1631261"/>
          </a:xfrm>
          <a:custGeom>
            <a:avLst/>
            <a:gdLst/>
            <a:ahLst/>
            <a:cxnLst/>
            <a:rect l="l" t="t" r="r" b="b"/>
            <a:pathLst>
              <a:path w="7428072" h="1631261">
                <a:moveTo>
                  <a:pt x="0" y="0"/>
                </a:moveTo>
                <a:lnTo>
                  <a:pt x="7428072" y="0"/>
                </a:lnTo>
                <a:lnTo>
                  <a:pt x="7428072" y="1631261"/>
                </a:lnTo>
                <a:lnTo>
                  <a:pt x="0" y="1631261"/>
                </a:lnTo>
                <a:lnTo>
                  <a:pt x="0" y="0"/>
                </a:lnTo>
                <a:close/>
              </a:path>
            </a:pathLst>
          </a:custGeom>
          <a:blipFill>
            <a:blip r:embed="rId2">
              <a:extLst>
                <a:ext uri="{96DAC541-7B7A-43D3-8B79-37D633B846F1}">
                  <asvg:svgBlip xmlns:asvg="http://schemas.microsoft.com/office/drawing/2016/SVG/main" r:embed="rId3"/>
                </a:ext>
              </a:extLst>
            </a:blip>
            <a:stretch>
              <a:fillRect l="-261" b="-23267"/>
            </a:stretch>
          </a:blipFill>
        </p:spPr>
      </p:sp>
      <p:sp>
        <p:nvSpPr>
          <p:cNvPr id="14" name="Freeform 14"/>
          <p:cNvSpPr/>
          <p:nvPr/>
        </p:nvSpPr>
        <p:spPr>
          <a:xfrm rot="-10800000">
            <a:off x="11646207" y="-248574"/>
            <a:ext cx="7428072" cy="1631261"/>
          </a:xfrm>
          <a:custGeom>
            <a:avLst/>
            <a:gdLst/>
            <a:ahLst/>
            <a:cxnLst/>
            <a:rect l="l" t="t" r="r" b="b"/>
            <a:pathLst>
              <a:path w="7428072" h="1631261">
                <a:moveTo>
                  <a:pt x="0" y="0"/>
                </a:moveTo>
                <a:lnTo>
                  <a:pt x="7428072" y="0"/>
                </a:lnTo>
                <a:lnTo>
                  <a:pt x="7428072" y="1631260"/>
                </a:lnTo>
                <a:lnTo>
                  <a:pt x="0" y="1631260"/>
                </a:lnTo>
                <a:lnTo>
                  <a:pt x="0" y="0"/>
                </a:lnTo>
                <a:close/>
              </a:path>
            </a:pathLst>
          </a:custGeom>
          <a:blipFill>
            <a:blip r:embed="rId2">
              <a:extLst>
                <a:ext uri="{96DAC541-7B7A-43D3-8B79-37D633B846F1}">
                  <asvg:svgBlip xmlns:asvg="http://schemas.microsoft.com/office/drawing/2016/SVG/main" r:embed="rId3"/>
                </a:ext>
              </a:extLst>
            </a:blip>
            <a:stretch>
              <a:fillRect l="-261" b="-23267"/>
            </a:stretch>
          </a:blipFill>
        </p:spPr>
      </p:sp>
      <p:sp>
        <p:nvSpPr>
          <p:cNvPr id="20" name="Freeform 20"/>
          <p:cNvSpPr/>
          <p:nvPr/>
        </p:nvSpPr>
        <p:spPr>
          <a:xfrm rot="-10800000">
            <a:off x="5352247" y="-128126"/>
            <a:ext cx="7296150" cy="1602290"/>
          </a:xfrm>
          <a:custGeom>
            <a:avLst/>
            <a:gdLst/>
            <a:ahLst/>
            <a:cxnLst/>
            <a:rect l="l" t="t" r="r" b="b"/>
            <a:pathLst>
              <a:path w="7296150" h="1602290">
                <a:moveTo>
                  <a:pt x="0" y="0"/>
                </a:moveTo>
                <a:lnTo>
                  <a:pt x="7296150" y="0"/>
                </a:lnTo>
                <a:lnTo>
                  <a:pt x="7296150" y="1602290"/>
                </a:lnTo>
                <a:lnTo>
                  <a:pt x="0" y="1602290"/>
                </a:lnTo>
                <a:lnTo>
                  <a:pt x="0" y="0"/>
                </a:lnTo>
                <a:close/>
              </a:path>
            </a:pathLst>
          </a:custGeom>
          <a:blipFill>
            <a:blip r:embed="rId4">
              <a:extLst>
                <a:ext uri="{96DAC541-7B7A-43D3-8B79-37D633B846F1}">
                  <asvg:svgBlip xmlns:asvg="http://schemas.microsoft.com/office/drawing/2016/SVG/main" r:embed="rId5"/>
                </a:ext>
              </a:extLst>
            </a:blip>
            <a:stretch>
              <a:fillRect l="-261" b="-23267"/>
            </a:stretch>
          </a:blipFill>
        </p:spPr>
      </p:sp>
      <p:sp>
        <p:nvSpPr>
          <p:cNvPr id="32" name="TextBox 31">
            <a:extLst>
              <a:ext uri="{FF2B5EF4-FFF2-40B4-BE49-F238E27FC236}">
                <a16:creationId xmlns:a16="http://schemas.microsoft.com/office/drawing/2014/main" id="{BDAF791D-961C-4229-8F0D-941039F07AFA}"/>
              </a:ext>
            </a:extLst>
          </p:cNvPr>
          <p:cNvSpPr txBox="1"/>
          <p:nvPr/>
        </p:nvSpPr>
        <p:spPr>
          <a:xfrm>
            <a:off x="4009222" y="1559622"/>
            <a:ext cx="9982200" cy="1015663"/>
          </a:xfrm>
          <a:prstGeom prst="rect">
            <a:avLst/>
          </a:prstGeom>
          <a:noFill/>
        </p:spPr>
        <p:txBody>
          <a:bodyPr wrap="square" rtlCol="0">
            <a:spAutoFit/>
          </a:bodyPr>
          <a:lstStyle/>
          <a:p>
            <a:pPr algn="ctr"/>
            <a:r>
              <a:rPr lang="en-US" sz="6000" b="1">
                <a:solidFill>
                  <a:schemeClr val="accent5">
                    <a:lumMod val="75000"/>
                  </a:schemeClr>
                </a:solidFill>
                <a:latin typeface="Arial" panose="020B0604020202020204" pitchFamily="34" charset="0"/>
                <a:cs typeface="Arial" panose="020B0604020202020204" pitchFamily="34" charset="0"/>
              </a:rPr>
              <a:t>NỘI DUNG BÀI HỌC </a:t>
            </a:r>
          </a:p>
        </p:txBody>
      </p:sp>
      <p:grpSp>
        <p:nvGrpSpPr>
          <p:cNvPr id="35" name="Group 34">
            <a:extLst>
              <a:ext uri="{FF2B5EF4-FFF2-40B4-BE49-F238E27FC236}">
                <a16:creationId xmlns:a16="http://schemas.microsoft.com/office/drawing/2014/main" id="{CEE910A8-0D48-2D27-BEE5-8465CC251550}"/>
              </a:ext>
            </a:extLst>
          </p:cNvPr>
          <p:cNvGrpSpPr/>
          <p:nvPr/>
        </p:nvGrpSpPr>
        <p:grpSpPr>
          <a:xfrm>
            <a:off x="610863" y="2782941"/>
            <a:ext cx="8186031" cy="1824923"/>
            <a:chOff x="2523322" y="3534592"/>
            <a:chExt cx="7851281" cy="1824923"/>
          </a:xfrm>
        </p:grpSpPr>
        <p:sp>
          <p:nvSpPr>
            <p:cNvPr id="33" name="TextBox 32">
              <a:extLst>
                <a:ext uri="{FF2B5EF4-FFF2-40B4-BE49-F238E27FC236}">
                  <a16:creationId xmlns:a16="http://schemas.microsoft.com/office/drawing/2014/main" id="{678FD05D-2FE4-9144-69D0-CA1C867E86E9}"/>
                </a:ext>
              </a:extLst>
            </p:cNvPr>
            <p:cNvSpPr txBox="1"/>
            <p:nvPr/>
          </p:nvSpPr>
          <p:spPr>
            <a:xfrm>
              <a:off x="2523322" y="4140245"/>
              <a:ext cx="1524000" cy="1015663"/>
            </a:xfrm>
            <a:prstGeom prst="rect">
              <a:avLst/>
            </a:prstGeom>
            <a:noFill/>
          </p:spPr>
          <p:txBody>
            <a:bodyPr wrap="square" rtlCol="0">
              <a:spAutoFit/>
            </a:bodyPr>
            <a:lstStyle/>
            <a:p>
              <a:r>
                <a:rPr lang="en-US" sz="6000">
                  <a:latin typeface="Amasis MT Pro Black" panose="02040A04050005020304" pitchFamily="18" charset="0"/>
                  <a:cs typeface="Arial" panose="020B0604020202020204" pitchFamily="34" charset="0"/>
                </a:rPr>
                <a:t>01</a:t>
              </a:r>
            </a:p>
          </p:txBody>
        </p:sp>
        <p:sp>
          <p:nvSpPr>
            <p:cNvPr id="34" name="TextBox 33">
              <a:extLst>
                <a:ext uri="{FF2B5EF4-FFF2-40B4-BE49-F238E27FC236}">
                  <a16:creationId xmlns:a16="http://schemas.microsoft.com/office/drawing/2014/main" id="{46BB2A7F-8699-70C6-0008-C1C255F4F469}"/>
                </a:ext>
              </a:extLst>
            </p:cNvPr>
            <p:cNvSpPr txBox="1"/>
            <p:nvPr/>
          </p:nvSpPr>
          <p:spPr>
            <a:xfrm>
              <a:off x="4198461" y="3534592"/>
              <a:ext cx="6176142"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Vẻ đẹp của cuộc sống thông qua một số bức ảnh </a:t>
              </a:r>
            </a:p>
          </p:txBody>
        </p:sp>
      </p:grpSp>
      <p:grpSp>
        <p:nvGrpSpPr>
          <p:cNvPr id="36" name="Group 35">
            <a:extLst>
              <a:ext uri="{FF2B5EF4-FFF2-40B4-BE49-F238E27FC236}">
                <a16:creationId xmlns:a16="http://schemas.microsoft.com/office/drawing/2014/main" id="{D2A65994-7D45-2404-0D2D-AAF10824AE58}"/>
              </a:ext>
            </a:extLst>
          </p:cNvPr>
          <p:cNvGrpSpPr/>
          <p:nvPr/>
        </p:nvGrpSpPr>
        <p:grpSpPr>
          <a:xfrm>
            <a:off x="637254" y="4837338"/>
            <a:ext cx="8186031" cy="1824923"/>
            <a:chOff x="2523322" y="3534592"/>
            <a:chExt cx="8186031" cy="1824923"/>
          </a:xfrm>
        </p:grpSpPr>
        <p:sp>
          <p:nvSpPr>
            <p:cNvPr id="37" name="TextBox 36">
              <a:extLst>
                <a:ext uri="{FF2B5EF4-FFF2-40B4-BE49-F238E27FC236}">
                  <a16:creationId xmlns:a16="http://schemas.microsoft.com/office/drawing/2014/main" id="{6E61B8B1-F9A0-F2CF-3E49-89F67881CB9D}"/>
                </a:ext>
              </a:extLst>
            </p:cNvPr>
            <p:cNvSpPr txBox="1"/>
            <p:nvPr/>
          </p:nvSpPr>
          <p:spPr>
            <a:xfrm>
              <a:off x="2523322" y="4140245"/>
              <a:ext cx="1524000" cy="1015663"/>
            </a:xfrm>
            <a:prstGeom prst="rect">
              <a:avLst/>
            </a:prstGeom>
            <a:noFill/>
          </p:spPr>
          <p:txBody>
            <a:bodyPr wrap="square" rtlCol="0">
              <a:spAutoFit/>
            </a:bodyPr>
            <a:lstStyle/>
            <a:p>
              <a:r>
                <a:rPr lang="en-US" sz="6000">
                  <a:latin typeface="Amasis MT Pro Black" panose="02040A04050005020304" pitchFamily="18" charset="0"/>
                  <a:cs typeface="Arial" panose="020B0604020202020204" pitchFamily="34" charset="0"/>
                </a:rPr>
                <a:t>02</a:t>
              </a:r>
            </a:p>
          </p:txBody>
        </p:sp>
        <p:sp>
          <p:nvSpPr>
            <p:cNvPr id="38" name="TextBox 37">
              <a:extLst>
                <a:ext uri="{FF2B5EF4-FFF2-40B4-BE49-F238E27FC236}">
                  <a16:creationId xmlns:a16="http://schemas.microsoft.com/office/drawing/2014/main" id="{226FFAE8-AA2C-BF63-A4DD-7700781DED9B}"/>
                </a:ext>
              </a:extLst>
            </p:cNvPr>
            <p:cNvSpPr txBox="1"/>
            <p:nvPr/>
          </p:nvSpPr>
          <p:spPr>
            <a:xfrm>
              <a:off x="4198460" y="3534592"/>
              <a:ext cx="6510893"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Vẻ đẹp của cuộc sống thông qua một số bức tranh</a:t>
              </a:r>
            </a:p>
          </p:txBody>
        </p:sp>
      </p:grpSp>
      <p:grpSp>
        <p:nvGrpSpPr>
          <p:cNvPr id="39" name="Group 38">
            <a:extLst>
              <a:ext uri="{FF2B5EF4-FFF2-40B4-BE49-F238E27FC236}">
                <a16:creationId xmlns:a16="http://schemas.microsoft.com/office/drawing/2014/main" id="{87AD48F6-13E4-7AFC-9BB1-0D00290F4C1D}"/>
              </a:ext>
            </a:extLst>
          </p:cNvPr>
          <p:cNvGrpSpPr/>
          <p:nvPr/>
        </p:nvGrpSpPr>
        <p:grpSpPr>
          <a:xfrm>
            <a:off x="609600" y="7017760"/>
            <a:ext cx="8382001" cy="1824923"/>
            <a:chOff x="2523322" y="3534592"/>
            <a:chExt cx="8382001" cy="1824923"/>
          </a:xfrm>
        </p:grpSpPr>
        <p:sp>
          <p:nvSpPr>
            <p:cNvPr id="40" name="TextBox 39">
              <a:extLst>
                <a:ext uri="{FF2B5EF4-FFF2-40B4-BE49-F238E27FC236}">
                  <a16:creationId xmlns:a16="http://schemas.microsoft.com/office/drawing/2014/main" id="{D4AEA481-E03B-9D43-B734-4A5DF08BF394}"/>
                </a:ext>
              </a:extLst>
            </p:cNvPr>
            <p:cNvSpPr txBox="1"/>
            <p:nvPr/>
          </p:nvSpPr>
          <p:spPr>
            <a:xfrm>
              <a:off x="2523322" y="4140245"/>
              <a:ext cx="1524000" cy="1015663"/>
            </a:xfrm>
            <a:prstGeom prst="rect">
              <a:avLst/>
            </a:prstGeom>
            <a:noFill/>
          </p:spPr>
          <p:txBody>
            <a:bodyPr wrap="square" rtlCol="0">
              <a:spAutoFit/>
            </a:bodyPr>
            <a:lstStyle/>
            <a:p>
              <a:r>
                <a:rPr lang="en-US" sz="6000">
                  <a:latin typeface="Amasis MT Pro Black" panose="02040A04050005020304" pitchFamily="18" charset="0"/>
                  <a:cs typeface="Arial" panose="020B0604020202020204" pitchFamily="34" charset="0"/>
                </a:rPr>
                <a:t>03</a:t>
              </a:r>
            </a:p>
          </p:txBody>
        </p:sp>
        <p:sp>
          <p:nvSpPr>
            <p:cNvPr id="41" name="TextBox 40">
              <a:extLst>
                <a:ext uri="{FF2B5EF4-FFF2-40B4-BE49-F238E27FC236}">
                  <a16:creationId xmlns:a16="http://schemas.microsoft.com/office/drawing/2014/main" id="{905E3F88-9463-FADB-0AA5-70A01E9201D7}"/>
                </a:ext>
              </a:extLst>
            </p:cNvPr>
            <p:cNvSpPr txBox="1"/>
            <p:nvPr/>
          </p:nvSpPr>
          <p:spPr>
            <a:xfrm>
              <a:off x="4198461" y="3534592"/>
              <a:ext cx="6706862"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Vẻ đẹp của cuộc sống thông qua một số bức tượng</a:t>
              </a:r>
            </a:p>
          </p:txBody>
        </p:sp>
      </p:grpSp>
      <p:grpSp>
        <p:nvGrpSpPr>
          <p:cNvPr id="51" name="Group 50">
            <a:extLst>
              <a:ext uri="{FF2B5EF4-FFF2-40B4-BE49-F238E27FC236}">
                <a16:creationId xmlns:a16="http://schemas.microsoft.com/office/drawing/2014/main" id="{17216EFA-466B-A98E-2F54-E6C825925BD6}"/>
              </a:ext>
            </a:extLst>
          </p:cNvPr>
          <p:cNvGrpSpPr/>
          <p:nvPr/>
        </p:nvGrpSpPr>
        <p:grpSpPr>
          <a:xfrm>
            <a:off x="9491107" y="2719946"/>
            <a:ext cx="8034893" cy="2748253"/>
            <a:chOff x="2523322" y="3534592"/>
            <a:chExt cx="7706323" cy="2748253"/>
          </a:xfrm>
        </p:grpSpPr>
        <p:sp>
          <p:nvSpPr>
            <p:cNvPr id="52" name="TextBox 51">
              <a:extLst>
                <a:ext uri="{FF2B5EF4-FFF2-40B4-BE49-F238E27FC236}">
                  <a16:creationId xmlns:a16="http://schemas.microsoft.com/office/drawing/2014/main" id="{859C2747-8817-F436-77C7-13C2E6ED3E18}"/>
                </a:ext>
              </a:extLst>
            </p:cNvPr>
            <p:cNvSpPr txBox="1"/>
            <p:nvPr/>
          </p:nvSpPr>
          <p:spPr>
            <a:xfrm>
              <a:off x="2523322" y="4140245"/>
              <a:ext cx="1524000" cy="1015663"/>
            </a:xfrm>
            <a:prstGeom prst="rect">
              <a:avLst/>
            </a:prstGeom>
            <a:noFill/>
          </p:spPr>
          <p:txBody>
            <a:bodyPr wrap="square" rtlCol="0">
              <a:spAutoFit/>
            </a:bodyPr>
            <a:lstStyle/>
            <a:p>
              <a:r>
                <a:rPr lang="en-US" sz="6000">
                  <a:latin typeface="Amasis MT Pro Black" panose="02040A04050005020304" pitchFamily="18" charset="0"/>
                  <a:cs typeface="Arial" panose="020B0604020202020204" pitchFamily="34" charset="0"/>
                </a:rPr>
                <a:t>04</a:t>
              </a:r>
            </a:p>
          </p:txBody>
        </p:sp>
        <p:sp>
          <p:nvSpPr>
            <p:cNvPr id="53" name="TextBox 52">
              <a:extLst>
                <a:ext uri="{FF2B5EF4-FFF2-40B4-BE49-F238E27FC236}">
                  <a16:creationId xmlns:a16="http://schemas.microsoft.com/office/drawing/2014/main" id="{C6CBE965-2540-89F2-AFD0-DD1DA21013EF}"/>
                </a:ext>
              </a:extLst>
            </p:cNvPr>
            <p:cNvSpPr txBox="1"/>
            <p:nvPr/>
          </p:nvSpPr>
          <p:spPr>
            <a:xfrm>
              <a:off x="4198461" y="3534592"/>
              <a:ext cx="6031184" cy="274825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Vẻ đẹp của cuộc sống thông qua một số tranh khắc gỗ </a:t>
              </a:r>
            </a:p>
          </p:txBody>
        </p:sp>
      </p:grpSp>
      <p:grpSp>
        <p:nvGrpSpPr>
          <p:cNvPr id="57" name="Group 56">
            <a:extLst>
              <a:ext uri="{FF2B5EF4-FFF2-40B4-BE49-F238E27FC236}">
                <a16:creationId xmlns:a16="http://schemas.microsoft.com/office/drawing/2014/main" id="{73302BFF-63DB-2C91-85EB-2136600FA2DB}"/>
              </a:ext>
            </a:extLst>
          </p:cNvPr>
          <p:cNvGrpSpPr/>
          <p:nvPr/>
        </p:nvGrpSpPr>
        <p:grpSpPr>
          <a:xfrm>
            <a:off x="9491107" y="6249286"/>
            <a:ext cx="7963471" cy="2748253"/>
            <a:chOff x="2523322" y="3534592"/>
            <a:chExt cx="7963471" cy="2748253"/>
          </a:xfrm>
        </p:grpSpPr>
        <p:sp>
          <p:nvSpPr>
            <p:cNvPr id="58" name="TextBox 57">
              <a:extLst>
                <a:ext uri="{FF2B5EF4-FFF2-40B4-BE49-F238E27FC236}">
                  <a16:creationId xmlns:a16="http://schemas.microsoft.com/office/drawing/2014/main" id="{854C92EC-9F44-DB2B-F755-FB44C18C6E3E}"/>
                </a:ext>
              </a:extLst>
            </p:cNvPr>
            <p:cNvSpPr txBox="1"/>
            <p:nvPr/>
          </p:nvSpPr>
          <p:spPr>
            <a:xfrm>
              <a:off x="2523322" y="4140245"/>
              <a:ext cx="1524000" cy="1015663"/>
            </a:xfrm>
            <a:prstGeom prst="rect">
              <a:avLst/>
            </a:prstGeom>
            <a:noFill/>
          </p:spPr>
          <p:txBody>
            <a:bodyPr wrap="square" rtlCol="0">
              <a:spAutoFit/>
            </a:bodyPr>
            <a:lstStyle/>
            <a:p>
              <a:r>
                <a:rPr lang="en-US" sz="6000">
                  <a:latin typeface="Amasis MT Pro Black" panose="02040A04050005020304" pitchFamily="18" charset="0"/>
                  <a:cs typeface="Arial" panose="020B0604020202020204" pitchFamily="34" charset="0"/>
                </a:rPr>
                <a:t>05</a:t>
              </a:r>
            </a:p>
          </p:txBody>
        </p:sp>
        <p:sp>
          <p:nvSpPr>
            <p:cNvPr id="59" name="TextBox 58">
              <a:extLst>
                <a:ext uri="{FF2B5EF4-FFF2-40B4-BE49-F238E27FC236}">
                  <a16:creationId xmlns:a16="http://schemas.microsoft.com/office/drawing/2014/main" id="{7E07531B-2531-C287-D071-6B5507D8B2D5}"/>
                </a:ext>
              </a:extLst>
            </p:cNvPr>
            <p:cNvSpPr txBox="1"/>
            <p:nvPr/>
          </p:nvSpPr>
          <p:spPr>
            <a:xfrm>
              <a:off x="4198461" y="3534592"/>
              <a:ext cx="6288332" cy="274825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Cách thực hành sản phẩm mĩ thuật thể hiện vẻ đẹp trong cuộc sống </a:t>
              </a:r>
            </a:p>
          </p:txBody>
        </p:sp>
      </p:grpSp>
    </p:spTree>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4" name="Freeform 4"/>
          <p:cNvSpPr/>
          <p:nvPr/>
        </p:nvSpPr>
        <p:spPr>
          <a:xfrm>
            <a:off x="-123825" y="8534400"/>
            <a:ext cx="2604606" cy="1885950"/>
          </a:xfrm>
          <a:custGeom>
            <a:avLst/>
            <a:gdLst/>
            <a:ahLst/>
            <a:cxnLst/>
            <a:rect l="l" t="t" r="r" b="b"/>
            <a:pathLst>
              <a:path w="2604606" h="1885950">
                <a:moveTo>
                  <a:pt x="0" y="0"/>
                </a:moveTo>
                <a:lnTo>
                  <a:pt x="2604606" y="0"/>
                </a:lnTo>
                <a:lnTo>
                  <a:pt x="2604606" y="1885950"/>
                </a:lnTo>
                <a:lnTo>
                  <a:pt x="0" y="1885950"/>
                </a:lnTo>
                <a:lnTo>
                  <a:pt x="0" y="0"/>
                </a:lnTo>
                <a:close/>
              </a:path>
            </a:pathLst>
          </a:custGeom>
          <a:blipFill>
            <a:blip r:embed="rId2">
              <a:extLst>
                <a:ext uri="{96DAC541-7B7A-43D3-8B79-37D633B846F1}">
                  <asvg:svgBlip xmlns:asvg="http://schemas.microsoft.com/office/drawing/2016/SVG/main" r:embed="rId3"/>
                </a:ext>
              </a:extLst>
            </a:blip>
            <a:stretch>
              <a:fillRect l="-15530" t="-592" b="-35227"/>
            </a:stretch>
          </a:blipFill>
        </p:spPr>
      </p:sp>
      <p:sp>
        <p:nvSpPr>
          <p:cNvPr id="5" name="Freeform 5"/>
          <p:cNvSpPr/>
          <p:nvPr/>
        </p:nvSpPr>
        <p:spPr>
          <a:xfrm>
            <a:off x="7895396" y="8247909"/>
            <a:ext cx="10576623" cy="2322706"/>
          </a:xfrm>
          <a:custGeom>
            <a:avLst/>
            <a:gdLst/>
            <a:ahLst/>
            <a:cxnLst/>
            <a:rect l="l" t="t" r="r" b="b"/>
            <a:pathLst>
              <a:path w="10576623" h="2322706">
                <a:moveTo>
                  <a:pt x="0" y="0"/>
                </a:moveTo>
                <a:lnTo>
                  <a:pt x="10576623" y="0"/>
                </a:lnTo>
                <a:lnTo>
                  <a:pt x="10576623" y="2322706"/>
                </a:lnTo>
                <a:lnTo>
                  <a:pt x="0" y="2322706"/>
                </a:lnTo>
                <a:lnTo>
                  <a:pt x="0" y="0"/>
                </a:lnTo>
                <a:close/>
              </a:path>
            </a:pathLst>
          </a:custGeom>
          <a:blipFill>
            <a:blip r:embed="rId4">
              <a:extLst>
                <a:ext uri="{96DAC541-7B7A-43D3-8B79-37D633B846F1}">
                  <asvg:svgBlip xmlns:asvg="http://schemas.microsoft.com/office/drawing/2016/SVG/main" r:embed="rId5"/>
                </a:ext>
              </a:extLst>
            </a:blip>
            <a:stretch>
              <a:fillRect l="-261" b="-23267"/>
            </a:stretch>
          </a:blipFill>
        </p:spPr>
      </p:sp>
      <p:sp>
        <p:nvSpPr>
          <p:cNvPr id="6" name="Freeform 6"/>
          <p:cNvSpPr/>
          <p:nvPr/>
        </p:nvSpPr>
        <p:spPr>
          <a:xfrm rot="-10800000">
            <a:off x="-104775" y="-171450"/>
            <a:ext cx="5924550" cy="1722853"/>
          </a:xfrm>
          <a:custGeom>
            <a:avLst/>
            <a:gdLst/>
            <a:ahLst/>
            <a:cxnLst/>
            <a:rect l="l" t="t" r="r" b="b"/>
            <a:pathLst>
              <a:path w="5924550" h="1722853">
                <a:moveTo>
                  <a:pt x="0" y="0"/>
                </a:moveTo>
                <a:lnTo>
                  <a:pt x="5924550" y="0"/>
                </a:lnTo>
                <a:lnTo>
                  <a:pt x="5924550" y="1722853"/>
                </a:lnTo>
                <a:lnTo>
                  <a:pt x="0" y="1722853"/>
                </a:lnTo>
                <a:lnTo>
                  <a:pt x="0" y="0"/>
                </a:lnTo>
                <a:close/>
              </a:path>
            </a:pathLst>
          </a:custGeom>
          <a:blipFill>
            <a:blip r:embed="rId6">
              <a:extLst>
                <a:ext uri="{96DAC541-7B7A-43D3-8B79-37D633B846F1}">
                  <asvg:svgBlip xmlns:asvg="http://schemas.microsoft.com/office/drawing/2016/SVG/main" r:embed="rId7"/>
                </a:ext>
              </a:extLst>
            </a:blip>
            <a:stretch>
              <a:fillRect l="-321" r="-23151" b="-14641"/>
            </a:stretch>
          </a:blipFill>
        </p:spPr>
      </p:sp>
      <p:sp>
        <p:nvSpPr>
          <p:cNvPr id="8" name="TextBox 8"/>
          <p:cNvSpPr txBox="1"/>
          <p:nvPr/>
        </p:nvSpPr>
        <p:spPr>
          <a:xfrm>
            <a:off x="2195254" y="915141"/>
            <a:ext cx="13897493" cy="1377428"/>
          </a:xfrm>
          <a:prstGeom prst="rect">
            <a:avLst/>
          </a:prstGeom>
        </p:spPr>
        <p:txBody>
          <a:bodyPr lIns="0" tIns="0" rIns="0" bIns="0" rtlCol="0" anchor="t">
            <a:spAutoFit/>
          </a:bodyPr>
          <a:lstStyle/>
          <a:p>
            <a:pPr marL="0" lvl="0" indent="0" algn="ctr">
              <a:lnSpc>
                <a:spcPts val="12491"/>
              </a:lnSpc>
              <a:spcBef>
                <a:spcPct val="0"/>
              </a:spcBef>
            </a:pPr>
            <a:r>
              <a:rPr lang="en-US" sz="6000" b="1">
                <a:solidFill>
                  <a:srgbClr val="41599A"/>
                </a:solidFill>
                <a:latin typeface="Arial" panose="020B0604020202020204" pitchFamily="34" charset="0"/>
                <a:cs typeface="Arial" panose="020B0604020202020204" pitchFamily="34" charset="0"/>
              </a:rPr>
              <a:t>HƯỚNG DẪN VỀ NHÀ </a:t>
            </a:r>
          </a:p>
        </p:txBody>
      </p:sp>
      <p:grpSp>
        <p:nvGrpSpPr>
          <p:cNvPr id="11" name="Group 10">
            <a:extLst>
              <a:ext uri="{FF2B5EF4-FFF2-40B4-BE49-F238E27FC236}">
                <a16:creationId xmlns:a16="http://schemas.microsoft.com/office/drawing/2014/main" id="{A657F66C-C219-8A13-5EB8-177AD710AC73}"/>
              </a:ext>
            </a:extLst>
          </p:cNvPr>
          <p:cNvGrpSpPr/>
          <p:nvPr/>
        </p:nvGrpSpPr>
        <p:grpSpPr>
          <a:xfrm>
            <a:off x="2438400" y="2507989"/>
            <a:ext cx="13411200" cy="5524500"/>
            <a:chOff x="2438400" y="2507989"/>
            <a:chExt cx="13411200" cy="5524500"/>
          </a:xfrm>
        </p:grpSpPr>
        <p:sp>
          <p:nvSpPr>
            <p:cNvPr id="9" name="Rectangle: Rounded Corners 8">
              <a:extLst>
                <a:ext uri="{FF2B5EF4-FFF2-40B4-BE49-F238E27FC236}">
                  <a16:creationId xmlns:a16="http://schemas.microsoft.com/office/drawing/2014/main" id="{665A9FE0-26F4-5089-696C-86BF1AE4CC12}"/>
                </a:ext>
              </a:extLst>
            </p:cNvPr>
            <p:cNvSpPr/>
            <p:nvPr/>
          </p:nvSpPr>
          <p:spPr>
            <a:xfrm>
              <a:off x="2438400" y="2507989"/>
              <a:ext cx="13411200" cy="55245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EEEC3C2-E5D6-D758-AC52-227E35E96823}"/>
                </a:ext>
              </a:extLst>
            </p:cNvPr>
            <p:cNvSpPr txBox="1"/>
            <p:nvPr/>
          </p:nvSpPr>
          <p:spPr>
            <a:xfrm>
              <a:off x="3390900" y="3307708"/>
              <a:ext cx="11506200" cy="3671583"/>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Ôn tập lại nội dung bài học ngày hôm nay.</a:t>
              </a:r>
            </a:p>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Hoàn thành sản phẩm mĩ thuật và các bài tập được giao. </a:t>
              </a:r>
            </a:p>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Chuẩn bị trước </a:t>
              </a:r>
              <a:r>
                <a:rPr lang="en-US" sz="4000" b="1" i="1">
                  <a:latin typeface="Arial" panose="020B0604020202020204" pitchFamily="34" charset="0"/>
                  <a:cs typeface="Arial" panose="020B0604020202020204" pitchFamily="34" charset="0"/>
                </a:rPr>
                <a:t>Chủ đề 5. Những kỉ niệm đẹp </a:t>
              </a:r>
            </a:p>
          </p:txBody>
        </p:sp>
      </p:grpSp>
      <p:sp>
        <p:nvSpPr>
          <p:cNvPr id="12" name="Freeform 8">
            <a:extLst>
              <a:ext uri="{FF2B5EF4-FFF2-40B4-BE49-F238E27FC236}">
                <a16:creationId xmlns:a16="http://schemas.microsoft.com/office/drawing/2014/main" id="{F8471565-1D15-9763-DA90-299F47A97EDD}"/>
              </a:ext>
            </a:extLst>
          </p:cNvPr>
          <p:cNvSpPr/>
          <p:nvPr/>
        </p:nvSpPr>
        <p:spPr>
          <a:xfrm rot="-5838773">
            <a:off x="14271740" y="2106621"/>
            <a:ext cx="2269897" cy="2218424"/>
          </a:xfrm>
          <a:custGeom>
            <a:avLst/>
            <a:gdLst/>
            <a:ahLst/>
            <a:cxnLst/>
            <a:rect l="l" t="t" r="r" b="b"/>
            <a:pathLst>
              <a:path w="1910446" h="1867124">
                <a:moveTo>
                  <a:pt x="0" y="0"/>
                </a:moveTo>
                <a:lnTo>
                  <a:pt x="1910446" y="0"/>
                </a:lnTo>
                <a:lnTo>
                  <a:pt x="1910446" y="1867123"/>
                </a:lnTo>
                <a:lnTo>
                  <a:pt x="0" y="1867123"/>
                </a:lnTo>
                <a:lnTo>
                  <a:pt x="0" y="0"/>
                </a:lnTo>
                <a:close/>
              </a:path>
            </a:pathLst>
          </a:custGeom>
          <a:blipFill>
            <a:blip r:embed="rId8">
              <a:extLst>
                <a:ext uri="{96DAC541-7B7A-43D3-8B79-37D633B846F1}">
                  <asvg:svgBlip xmlns:asvg="http://schemas.microsoft.com/office/drawing/2016/SVG/main" r:embed="rId9"/>
                </a:ext>
              </a:extLst>
            </a:blip>
            <a:stretch>
              <a:fillRect l="-33265" t="-30903"/>
            </a:stretch>
          </a:blipFill>
        </p:spPr>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3" name="TextBox 3"/>
          <p:cNvSpPr txBox="1"/>
          <p:nvPr/>
        </p:nvSpPr>
        <p:spPr>
          <a:xfrm>
            <a:off x="671702" y="2011034"/>
            <a:ext cx="16944596" cy="4258538"/>
          </a:xfrm>
          <a:prstGeom prst="rect">
            <a:avLst/>
          </a:prstGeom>
        </p:spPr>
        <p:txBody>
          <a:bodyPr wrap="square" lIns="0" tIns="0" rIns="0" bIns="0" rtlCol="0" anchor="t">
            <a:spAutoFit/>
          </a:bodyPr>
          <a:lstStyle/>
          <a:p>
            <a:pPr marL="0" lvl="0" indent="0" algn="ctr">
              <a:lnSpc>
                <a:spcPct val="200000"/>
              </a:lnSpc>
              <a:spcBef>
                <a:spcPct val="0"/>
              </a:spcBef>
            </a:pPr>
            <a:r>
              <a:rPr lang="en-US" sz="7500" b="1">
                <a:solidFill>
                  <a:srgbClr val="41599A"/>
                </a:solidFill>
                <a:latin typeface="Arial" panose="020B0604020202020204" pitchFamily="34" charset="0"/>
                <a:cs typeface="Arial" panose="020B0604020202020204" pitchFamily="34" charset="0"/>
              </a:rPr>
              <a:t>TẠM BIỆT CÁC EM!</a:t>
            </a:r>
          </a:p>
          <a:p>
            <a:pPr marL="0" lvl="0" indent="0" algn="ctr">
              <a:lnSpc>
                <a:spcPct val="200000"/>
              </a:lnSpc>
              <a:spcBef>
                <a:spcPct val="0"/>
              </a:spcBef>
            </a:pPr>
            <a:r>
              <a:rPr lang="en-US" sz="7500" b="1">
                <a:solidFill>
                  <a:srgbClr val="41599A"/>
                </a:solidFill>
                <a:latin typeface="Arial" panose="020B0604020202020204" pitchFamily="34" charset="0"/>
                <a:cs typeface="Arial" panose="020B0604020202020204" pitchFamily="34" charset="0"/>
              </a:rPr>
              <a:t>CẢM ƠN CÁC EM ĐÃ LẮNG NGHE!</a:t>
            </a:r>
          </a:p>
        </p:txBody>
      </p:sp>
      <p:sp>
        <p:nvSpPr>
          <p:cNvPr id="4" name="Freeform 4"/>
          <p:cNvSpPr/>
          <p:nvPr/>
        </p:nvSpPr>
        <p:spPr>
          <a:xfrm>
            <a:off x="-142875" y="8146023"/>
            <a:ext cx="5527544" cy="2294009"/>
          </a:xfrm>
          <a:custGeom>
            <a:avLst/>
            <a:gdLst/>
            <a:ahLst/>
            <a:cxnLst/>
            <a:rect l="l" t="t" r="r" b="b"/>
            <a:pathLst>
              <a:path w="5527544" h="2294009">
                <a:moveTo>
                  <a:pt x="0" y="0"/>
                </a:moveTo>
                <a:lnTo>
                  <a:pt x="5527544" y="0"/>
                </a:lnTo>
                <a:lnTo>
                  <a:pt x="5527544" y="2294008"/>
                </a:lnTo>
                <a:lnTo>
                  <a:pt x="0" y="2294008"/>
                </a:lnTo>
                <a:lnTo>
                  <a:pt x="0" y="0"/>
                </a:lnTo>
                <a:close/>
              </a:path>
            </a:pathLst>
          </a:custGeom>
          <a:blipFill>
            <a:blip r:embed="rId2">
              <a:extLst>
                <a:ext uri="{96DAC541-7B7A-43D3-8B79-37D633B846F1}">
                  <asvg:svgBlip xmlns:asvg="http://schemas.microsoft.com/office/drawing/2016/SVG/main" r:embed="rId3"/>
                </a:ext>
              </a:extLst>
            </a:blip>
            <a:stretch>
              <a:fillRect l="-89473" b="-23267"/>
            </a:stretch>
          </a:blipFill>
        </p:spPr>
      </p:sp>
      <p:sp>
        <p:nvSpPr>
          <p:cNvPr id="5" name="Freeform 5"/>
          <p:cNvSpPr/>
          <p:nvPr/>
        </p:nvSpPr>
        <p:spPr>
          <a:xfrm rot="-10800000">
            <a:off x="-134397" y="-171450"/>
            <a:ext cx="7204207" cy="2573022"/>
          </a:xfrm>
          <a:custGeom>
            <a:avLst/>
            <a:gdLst/>
            <a:ahLst/>
            <a:cxnLst/>
            <a:rect l="l" t="t" r="r" b="b"/>
            <a:pathLst>
              <a:path w="7204207" h="2573022">
                <a:moveTo>
                  <a:pt x="0" y="0"/>
                </a:moveTo>
                <a:lnTo>
                  <a:pt x="7204207" y="0"/>
                </a:lnTo>
                <a:lnTo>
                  <a:pt x="7204207" y="2573022"/>
                </a:lnTo>
                <a:lnTo>
                  <a:pt x="0" y="2573022"/>
                </a:lnTo>
                <a:lnTo>
                  <a:pt x="0" y="0"/>
                </a:lnTo>
                <a:close/>
              </a:path>
            </a:pathLst>
          </a:custGeom>
          <a:blipFill>
            <a:blip r:embed="rId4">
              <a:extLst>
                <a:ext uri="{96DAC541-7B7A-43D3-8B79-37D633B846F1}">
                  <asvg:svgBlip xmlns:asvg="http://schemas.microsoft.com/office/drawing/2016/SVG/main" r:embed="rId5"/>
                </a:ext>
              </a:extLst>
            </a:blip>
            <a:stretch>
              <a:fillRect l="-446" r="-71155" b="-29727"/>
            </a:stretch>
          </a:blipFill>
        </p:spPr>
      </p:sp>
      <p:sp>
        <p:nvSpPr>
          <p:cNvPr id="6" name="Freeform 6"/>
          <p:cNvSpPr/>
          <p:nvPr/>
        </p:nvSpPr>
        <p:spPr>
          <a:xfrm>
            <a:off x="4667011" y="8581218"/>
            <a:ext cx="8731465" cy="2143932"/>
          </a:xfrm>
          <a:custGeom>
            <a:avLst/>
            <a:gdLst/>
            <a:ahLst/>
            <a:cxnLst/>
            <a:rect l="l" t="t" r="r" b="b"/>
            <a:pathLst>
              <a:path w="8731465" h="2143932">
                <a:moveTo>
                  <a:pt x="0" y="0"/>
                </a:moveTo>
                <a:lnTo>
                  <a:pt x="8731465" y="0"/>
                </a:lnTo>
                <a:lnTo>
                  <a:pt x="8731465" y="2143932"/>
                </a:lnTo>
                <a:lnTo>
                  <a:pt x="0" y="2143932"/>
                </a:lnTo>
                <a:lnTo>
                  <a:pt x="0" y="0"/>
                </a:lnTo>
                <a:close/>
              </a:path>
            </a:pathLst>
          </a:custGeom>
          <a:blipFill>
            <a:blip r:embed="rId6">
              <a:extLst>
                <a:ext uri="{96DAC541-7B7A-43D3-8B79-37D633B846F1}">
                  <asvg:svgBlip xmlns:asvg="http://schemas.microsoft.com/office/drawing/2016/SVG/main" r:embed="rId7"/>
                </a:ext>
              </a:extLst>
            </a:blip>
            <a:stretch>
              <a:fillRect l="-261" b="-10248"/>
            </a:stretch>
          </a:blipFill>
        </p:spPr>
      </p:sp>
      <p:sp>
        <p:nvSpPr>
          <p:cNvPr id="8" name="Freeform 8"/>
          <p:cNvSpPr/>
          <p:nvPr/>
        </p:nvSpPr>
        <p:spPr>
          <a:xfrm>
            <a:off x="12925425" y="7677150"/>
            <a:ext cx="5676900" cy="2760115"/>
          </a:xfrm>
          <a:custGeom>
            <a:avLst/>
            <a:gdLst/>
            <a:ahLst/>
            <a:cxnLst/>
            <a:rect l="l" t="t" r="r" b="b"/>
            <a:pathLst>
              <a:path w="5676900" h="2760115">
                <a:moveTo>
                  <a:pt x="0" y="0"/>
                </a:moveTo>
                <a:lnTo>
                  <a:pt x="5676900" y="0"/>
                </a:lnTo>
                <a:lnTo>
                  <a:pt x="5676900" y="2760115"/>
                </a:lnTo>
                <a:lnTo>
                  <a:pt x="0" y="2760115"/>
                </a:lnTo>
                <a:lnTo>
                  <a:pt x="0" y="0"/>
                </a:lnTo>
                <a:close/>
              </a:path>
            </a:pathLst>
          </a:custGeom>
          <a:blipFill>
            <a:blip r:embed="rId2">
              <a:extLst>
                <a:ext uri="{96DAC541-7B7A-43D3-8B79-37D633B846F1}">
                  <asvg:svgBlip xmlns:asvg="http://schemas.microsoft.com/office/drawing/2016/SVG/main" r:embed="rId3"/>
                </a:ext>
              </a:extLst>
            </a:blip>
            <a:stretch>
              <a:fillRect t="-1760" r="-84488" b="-690"/>
            </a:stretch>
          </a:blipFill>
        </p:spPr>
      </p:sp>
      <p:sp>
        <p:nvSpPr>
          <p:cNvPr id="14" name="Freeform 14"/>
          <p:cNvSpPr/>
          <p:nvPr/>
        </p:nvSpPr>
        <p:spPr>
          <a:xfrm rot="-10800000">
            <a:off x="11257503" y="-171450"/>
            <a:ext cx="7204207" cy="2573022"/>
          </a:xfrm>
          <a:custGeom>
            <a:avLst/>
            <a:gdLst/>
            <a:ahLst/>
            <a:cxnLst/>
            <a:rect l="l" t="t" r="r" b="b"/>
            <a:pathLst>
              <a:path w="7204207" h="2573022">
                <a:moveTo>
                  <a:pt x="0" y="0"/>
                </a:moveTo>
                <a:lnTo>
                  <a:pt x="7204207" y="0"/>
                </a:lnTo>
                <a:lnTo>
                  <a:pt x="7204207" y="2573022"/>
                </a:lnTo>
                <a:lnTo>
                  <a:pt x="0" y="2573022"/>
                </a:lnTo>
                <a:lnTo>
                  <a:pt x="0" y="0"/>
                </a:lnTo>
                <a:close/>
              </a:path>
            </a:pathLst>
          </a:custGeom>
          <a:blipFill>
            <a:blip r:embed="rId4">
              <a:extLst>
                <a:ext uri="{96DAC541-7B7A-43D3-8B79-37D633B846F1}">
                  <asvg:svgBlip xmlns:asvg="http://schemas.microsoft.com/office/drawing/2016/SVG/main" r:embed="rId5"/>
                </a:ext>
              </a:extLst>
            </a:blip>
            <a:stretch>
              <a:fillRect l="-71602" b="-29727"/>
            </a:stretch>
          </a:blipFill>
        </p:spPr>
      </p:sp>
      <p:sp>
        <p:nvSpPr>
          <p:cNvPr id="16" name="Freeform 8">
            <a:extLst>
              <a:ext uri="{FF2B5EF4-FFF2-40B4-BE49-F238E27FC236}">
                <a16:creationId xmlns:a16="http://schemas.microsoft.com/office/drawing/2014/main" id="{5616B5F7-0550-BBAE-97CC-2F89E2C4E236}"/>
              </a:ext>
            </a:extLst>
          </p:cNvPr>
          <p:cNvSpPr/>
          <p:nvPr/>
        </p:nvSpPr>
        <p:spPr>
          <a:xfrm rot="15723980">
            <a:off x="13151473" y="2297435"/>
            <a:ext cx="1637087" cy="1568229"/>
          </a:xfrm>
          <a:custGeom>
            <a:avLst/>
            <a:gdLst/>
            <a:ahLst/>
            <a:cxnLst/>
            <a:rect l="l" t="t" r="r" b="b"/>
            <a:pathLst>
              <a:path w="1910446" h="1867124">
                <a:moveTo>
                  <a:pt x="0" y="0"/>
                </a:moveTo>
                <a:lnTo>
                  <a:pt x="1910446" y="0"/>
                </a:lnTo>
                <a:lnTo>
                  <a:pt x="1910446" y="1867123"/>
                </a:lnTo>
                <a:lnTo>
                  <a:pt x="0" y="1867123"/>
                </a:lnTo>
                <a:lnTo>
                  <a:pt x="0" y="0"/>
                </a:lnTo>
                <a:close/>
              </a:path>
            </a:pathLst>
          </a:custGeom>
          <a:blipFill>
            <a:blip r:embed="rId8">
              <a:extLst>
                <a:ext uri="{96DAC541-7B7A-43D3-8B79-37D633B846F1}">
                  <asvg:svgBlip xmlns:asvg="http://schemas.microsoft.com/office/drawing/2016/SVG/main" r:embed="rId9"/>
                </a:ext>
              </a:extLst>
            </a:blip>
            <a:stretch>
              <a:fillRect l="-33265" t="-30903"/>
            </a:stretch>
          </a:blipFill>
        </p:spPr>
      </p:sp>
    </p:spTree>
    <p:extLst>
      <p:ext uri="{BB962C8B-B14F-4D97-AF65-F5344CB8AC3E}">
        <p14:creationId xmlns:p14="http://schemas.microsoft.com/office/powerpoint/2010/main" val="1877980966"/>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3" name="Freeform 3"/>
          <p:cNvSpPr/>
          <p:nvPr/>
        </p:nvSpPr>
        <p:spPr>
          <a:xfrm>
            <a:off x="-398420" y="8182685"/>
            <a:ext cx="2854241" cy="2429672"/>
          </a:xfrm>
          <a:custGeom>
            <a:avLst/>
            <a:gdLst/>
            <a:ahLst/>
            <a:cxnLst/>
            <a:rect l="l" t="t" r="r" b="b"/>
            <a:pathLst>
              <a:path w="2854241" h="2429672">
                <a:moveTo>
                  <a:pt x="0" y="0"/>
                </a:moveTo>
                <a:lnTo>
                  <a:pt x="2854240" y="0"/>
                </a:lnTo>
                <a:lnTo>
                  <a:pt x="2854240" y="2429672"/>
                </a:lnTo>
                <a:lnTo>
                  <a:pt x="0" y="2429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42875" y="-171450"/>
            <a:ext cx="5962650" cy="1975104"/>
          </a:xfrm>
          <a:custGeom>
            <a:avLst/>
            <a:gdLst/>
            <a:ahLst/>
            <a:cxnLst/>
            <a:rect l="l" t="t" r="r" b="b"/>
            <a:pathLst>
              <a:path w="5962650" h="1975104">
                <a:moveTo>
                  <a:pt x="0" y="0"/>
                </a:moveTo>
                <a:lnTo>
                  <a:pt x="5962650" y="0"/>
                </a:lnTo>
                <a:lnTo>
                  <a:pt x="5962650" y="1975104"/>
                </a:lnTo>
                <a:lnTo>
                  <a:pt x="0" y="1975104"/>
                </a:lnTo>
                <a:lnTo>
                  <a:pt x="0" y="0"/>
                </a:lnTo>
                <a:close/>
              </a:path>
            </a:pathLst>
          </a:custGeom>
          <a:blipFill>
            <a:blip r:embed="rId4">
              <a:extLst>
                <a:ext uri="{96DAC541-7B7A-43D3-8B79-37D633B846F1}">
                  <asvg:svgBlip xmlns:asvg="http://schemas.microsoft.com/office/drawing/2016/SVG/main" r:embed="rId5"/>
                </a:ext>
              </a:extLst>
            </a:blip>
            <a:stretch>
              <a:fillRect r="-22683"/>
            </a:stretch>
          </a:blipFill>
        </p:spPr>
      </p:sp>
      <p:sp>
        <p:nvSpPr>
          <p:cNvPr id="5" name="Freeform 5"/>
          <p:cNvSpPr/>
          <p:nvPr/>
        </p:nvSpPr>
        <p:spPr>
          <a:xfrm rot="457759">
            <a:off x="436654" y="358274"/>
            <a:ext cx="17414690" cy="9570453"/>
          </a:xfrm>
          <a:custGeom>
            <a:avLst/>
            <a:gdLst/>
            <a:ahLst/>
            <a:cxnLst/>
            <a:rect l="l" t="t" r="r" b="b"/>
            <a:pathLst>
              <a:path w="11978420" h="8994705">
                <a:moveTo>
                  <a:pt x="0" y="0"/>
                </a:moveTo>
                <a:lnTo>
                  <a:pt x="11978420" y="0"/>
                </a:lnTo>
                <a:lnTo>
                  <a:pt x="11978420" y="8994705"/>
                </a:lnTo>
                <a:lnTo>
                  <a:pt x="0" y="89947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0464701" y="7638561"/>
            <a:ext cx="7985224" cy="2762739"/>
          </a:xfrm>
          <a:custGeom>
            <a:avLst/>
            <a:gdLst/>
            <a:ahLst/>
            <a:cxnLst/>
            <a:rect l="l" t="t" r="r" b="b"/>
            <a:pathLst>
              <a:path w="7985224" h="2762739">
                <a:moveTo>
                  <a:pt x="0" y="0"/>
                </a:moveTo>
                <a:lnTo>
                  <a:pt x="7985224" y="0"/>
                </a:lnTo>
                <a:lnTo>
                  <a:pt x="7985224" y="2762739"/>
                </a:lnTo>
                <a:lnTo>
                  <a:pt x="0" y="2762739"/>
                </a:lnTo>
                <a:lnTo>
                  <a:pt x="0" y="0"/>
                </a:lnTo>
                <a:close/>
              </a:path>
            </a:pathLst>
          </a:custGeom>
          <a:blipFill>
            <a:blip r:embed="rId8">
              <a:extLst>
                <a:ext uri="{96DAC541-7B7A-43D3-8B79-37D633B846F1}">
                  <asvg:svgBlip xmlns:asvg="http://schemas.microsoft.com/office/drawing/2016/SVG/main" r:embed="rId9"/>
                </a:ext>
              </a:extLst>
            </a:blip>
            <a:stretch>
              <a:fillRect r="-34815" b="-38152"/>
            </a:stretch>
          </a:blipFill>
        </p:spPr>
      </p:sp>
      <p:sp>
        <p:nvSpPr>
          <p:cNvPr id="14" name="TextBox 14"/>
          <p:cNvSpPr txBox="1"/>
          <p:nvPr/>
        </p:nvSpPr>
        <p:spPr>
          <a:xfrm>
            <a:off x="2232949" y="2274414"/>
            <a:ext cx="14390140" cy="6140142"/>
          </a:xfrm>
          <a:prstGeom prst="rect">
            <a:avLst/>
          </a:prstGeom>
        </p:spPr>
        <p:txBody>
          <a:bodyPr wrap="square" lIns="0" tIns="0" rIns="0" bIns="0" rtlCol="0" anchor="t">
            <a:spAutoFit/>
          </a:bodyPr>
          <a:lstStyle/>
          <a:p>
            <a:pPr marL="0" lvl="0" indent="0" algn="ctr">
              <a:lnSpc>
                <a:spcPct val="150000"/>
              </a:lnSpc>
              <a:spcBef>
                <a:spcPct val="0"/>
              </a:spcBef>
            </a:pPr>
            <a:r>
              <a:rPr lang="en-US" sz="7200" b="1" u="none">
                <a:solidFill>
                  <a:srgbClr val="41599A"/>
                </a:solidFill>
                <a:latin typeface="Arial" panose="020B0604020202020204" pitchFamily="34" charset="0"/>
                <a:cs typeface="Arial" panose="020B0604020202020204" pitchFamily="34" charset="0"/>
              </a:rPr>
              <a:t>PHẦN 1. </a:t>
            </a:r>
          </a:p>
          <a:p>
            <a:pPr marL="0" lvl="0" indent="0" algn="ctr">
              <a:lnSpc>
                <a:spcPct val="150000"/>
              </a:lnSpc>
              <a:spcBef>
                <a:spcPct val="0"/>
              </a:spcBef>
            </a:pPr>
            <a:r>
              <a:rPr lang="en-US" sz="7200" b="1" u="none">
                <a:solidFill>
                  <a:srgbClr val="41599A"/>
                </a:solidFill>
                <a:latin typeface="Arial" panose="020B0604020202020204" pitchFamily="34" charset="0"/>
                <a:cs typeface="Arial" panose="020B0604020202020204" pitchFamily="34" charset="0"/>
              </a:rPr>
              <a:t>VẺ ĐẸP CỦA CUỘC SỐNG THÔNG QUA MỘT SỐ BỨC ẢNH </a:t>
            </a:r>
          </a:p>
          <a:p>
            <a:pPr marL="0" lvl="0" indent="0" algn="ctr">
              <a:lnSpc>
                <a:spcPts val="8976"/>
              </a:lnSpc>
              <a:spcBef>
                <a:spcPct val="0"/>
              </a:spcBef>
            </a:pPr>
            <a:endParaRPr lang="en-US" sz="10318" u="none">
              <a:solidFill>
                <a:srgbClr val="41599A"/>
              </a:solidFill>
              <a:latin typeface="Marykate"/>
            </a:endParaRPr>
          </a:p>
        </p:txBody>
      </p:sp>
      <p:sp>
        <p:nvSpPr>
          <p:cNvPr id="15" name="Freeform 15"/>
          <p:cNvSpPr/>
          <p:nvPr/>
        </p:nvSpPr>
        <p:spPr>
          <a:xfrm rot="-5100187">
            <a:off x="14906909" y="1235566"/>
            <a:ext cx="1860327" cy="2077696"/>
          </a:xfrm>
          <a:custGeom>
            <a:avLst/>
            <a:gdLst/>
            <a:ahLst/>
            <a:cxnLst/>
            <a:rect l="l" t="t" r="r" b="b"/>
            <a:pathLst>
              <a:path w="1567975" h="1532418">
                <a:moveTo>
                  <a:pt x="0" y="0"/>
                </a:moveTo>
                <a:lnTo>
                  <a:pt x="1567974" y="0"/>
                </a:lnTo>
                <a:lnTo>
                  <a:pt x="1567974" y="1532418"/>
                </a:lnTo>
                <a:lnTo>
                  <a:pt x="0" y="1532418"/>
                </a:lnTo>
                <a:lnTo>
                  <a:pt x="0" y="0"/>
                </a:lnTo>
                <a:close/>
              </a:path>
            </a:pathLst>
          </a:custGeom>
          <a:blipFill>
            <a:blip r:embed="rId10">
              <a:extLst>
                <a:ext uri="{96DAC541-7B7A-43D3-8B79-37D633B846F1}">
                  <asvg:svgBlip xmlns:asvg="http://schemas.microsoft.com/office/drawing/2016/SVG/main" r:embed="rId11"/>
                </a:ext>
              </a:extLst>
            </a:blip>
            <a:stretch>
              <a:fillRect l="-33265" t="-30903"/>
            </a:stretch>
          </a:blipFill>
        </p:spPr>
      </p:sp>
    </p:spTree>
    <p:extLst>
      <p:ext uri="{BB962C8B-B14F-4D97-AF65-F5344CB8AC3E}">
        <p14:creationId xmlns:p14="http://schemas.microsoft.com/office/powerpoint/2010/main" val="22752741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F7735-D228-B7C7-B815-F2CCBA6D0F88}"/>
              </a:ext>
            </a:extLst>
          </p:cNvPr>
          <p:cNvSpPr txBox="1"/>
          <p:nvPr/>
        </p:nvSpPr>
        <p:spPr>
          <a:xfrm>
            <a:off x="5295900" y="419100"/>
            <a:ext cx="76962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QUAN SÁT HÌNH ẢNH </a:t>
            </a:r>
          </a:p>
        </p:txBody>
      </p:sp>
      <p:grpSp>
        <p:nvGrpSpPr>
          <p:cNvPr id="12" name="Group 11">
            <a:extLst>
              <a:ext uri="{FF2B5EF4-FFF2-40B4-BE49-F238E27FC236}">
                <a16:creationId xmlns:a16="http://schemas.microsoft.com/office/drawing/2014/main" id="{830B40DD-8B87-F218-541E-AFB406AF7582}"/>
              </a:ext>
            </a:extLst>
          </p:cNvPr>
          <p:cNvGrpSpPr/>
          <p:nvPr/>
        </p:nvGrpSpPr>
        <p:grpSpPr>
          <a:xfrm>
            <a:off x="457200" y="1513402"/>
            <a:ext cx="11944662" cy="8662469"/>
            <a:chOff x="457200" y="1513402"/>
            <a:chExt cx="11944662" cy="8662469"/>
          </a:xfrm>
        </p:grpSpPr>
        <p:pic>
          <p:nvPicPr>
            <p:cNvPr id="4" name="Picture 3">
              <a:extLst>
                <a:ext uri="{FF2B5EF4-FFF2-40B4-BE49-F238E27FC236}">
                  <a16:creationId xmlns:a16="http://schemas.microsoft.com/office/drawing/2014/main" id="{18947904-6FC2-EB8D-3EF8-1FF264B4C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662" y="1524721"/>
              <a:ext cx="5791200" cy="3538002"/>
            </a:xfrm>
            <a:prstGeom prst="rect">
              <a:avLst/>
            </a:prstGeom>
          </p:spPr>
        </p:pic>
        <p:pic>
          <p:nvPicPr>
            <p:cNvPr id="6" name="Picture 5">
              <a:extLst>
                <a:ext uri="{FF2B5EF4-FFF2-40B4-BE49-F238E27FC236}">
                  <a16:creationId xmlns:a16="http://schemas.microsoft.com/office/drawing/2014/main" id="{C7C070EF-D586-809A-9D2A-AF3F96A5A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13402"/>
              <a:ext cx="5867400" cy="3560641"/>
            </a:xfrm>
            <a:prstGeom prst="rect">
              <a:avLst/>
            </a:prstGeom>
          </p:spPr>
        </p:pic>
        <p:pic>
          <p:nvPicPr>
            <p:cNvPr id="8" name="Picture 7">
              <a:extLst>
                <a:ext uri="{FF2B5EF4-FFF2-40B4-BE49-F238E27FC236}">
                  <a16:creationId xmlns:a16="http://schemas.microsoft.com/office/drawing/2014/main" id="{06CCF2E6-2EFC-C494-881B-0B2BBAE7B9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5753100"/>
              <a:ext cx="7315200" cy="4422771"/>
            </a:xfrm>
            <a:prstGeom prst="rect">
              <a:avLst/>
            </a:prstGeom>
          </p:spPr>
        </p:pic>
        <p:sp>
          <p:nvSpPr>
            <p:cNvPr id="9" name="TextBox 8">
              <a:extLst>
                <a:ext uri="{FF2B5EF4-FFF2-40B4-BE49-F238E27FC236}">
                  <a16:creationId xmlns:a16="http://schemas.microsoft.com/office/drawing/2014/main" id="{0B05DB14-519B-851A-72B9-49F2964D4DA7}"/>
                </a:ext>
              </a:extLst>
            </p:cNvPr>
            <p:cNvSpPr txBox="1"/>
            <p:nvPr/>
          </p:nvSpPr>
          <p:spPr>
            <a:xfrm>
              <a:off x="457200" y="5171301"/>
              <a:ext cx="2667000" cy="553998"/>
            </a:xfrm>
            <a:prstGeom prst="rect">
              <a:avLst/>
            </a:prstGeom>
            <a:noFill/>
          </p:spPr>
          <p:txBody>
            <a:bodyPr wrap="square" rtlCol="0">
              <a:spAutoFit/>
            </a:bodyPr>
            <a:lstStyle/>
            <a:p>
              <a:r>
                <a:rPr lang="en-US" sz="3000" b="1" i="1">
                  <a:solidFill>
                    <a:srgbClr val="002060"/>
                  </a:solidFill>
                  <a:latin typeface="Arial" panose="020B0604020202020204" pitchFamily="34" charset="0"/>
                  <a:cs typeface="Arial" panose="020B0604020202020204" pitchFamily="34" charset="0"/>
                </a:rPr>
                <a:t>Bà cháu </a:t>
              </a:r>
            </a:p>
          </p:txBody>
        </p:sp>
        <p:sp>
          <p:nvSpPr>
            <p:cNvPr id="10" name="TextBox 9">
              <a:extLst>
                <a:ext uri="{FF2B5EF4-FFF2-40B4-BE49-F238E27FC236}">
                  <a16:creationId xmlns:a16="http://schemas.microsoft.com/office/drawing/2014/main" id="{5F1A4467-2FDF-3616-A612-A7358656D97F}"/>
                </a:ext>
              </a:extLst>
            </p:cNvPr>
            <p:cNvSpPr txBox="1"/>
            <p:nvPr/>
          </p:nvSpPr>
          <p:spPr>
            <a:xfrm>
              <a:off x="6610662" y="5130912"/>
              <a:ext cx="2667000" cy="553998"/>
            </a:xfrm>
            <a:prstGeom prst="rect">
              <a:avLst/>
            </a:prstGeom>
            <a:noFill/>
          </p:spPr>
          <p:txBody>
            <a:bodyPr wrap="square" rtlCol="0">
              <a:spAutoFit/>
            </a:bodyPr>
            <a:lstStyle/>
            <a:p>
              <a:r>
                <a:rPr lang="en-US" sz="3000" b="1" i="1">
                  <a:solidFill>
                    <a:srgbClr val="002060"/>
                  </a:solidFill>
                  <a:latin typeface="Arial" panose="020B0604020202020204" pitchFamily="34" charset="0"/>
                  <a:cs typeface="Arial" panose="020B0604020202020204" pitchFamily="34" charset="0"/>
                </a:rPr>
                <a:t>Thổi khèn </a:t>
              </a:r>
            </a:p>
          </p:txBody>
        </p:sp>
        <p:sp>
          <p:nvSpPr>
            <p:cNvPr id="11" name="TextBox 10">
              <a:extLst>
                <a:ext uri="{FF2B5EF4-FFF2-40B4-BE49-F238E27FC236}">
                  <a16:creationId xmlns:a16="http://schemas.microsoft.com/office/drawing/2014/main" id="{4A75190B-384F-F2BB-F547-4F04BF77A5D4}"/>
                </a:ext>
              </a:extLst>
            </p:cNvPr>
            <p:cNvSpPr txBox="1"/>
            <p:nvPr/>
          </p:nvSpPr>
          <p:spPr>
            <a:xfrm>
              <a:off x="7848602" y="9590901"/>
              <a:ext cx="2667000" cy="553998"/>
            </a:xfrm>
            <a:prstGeom prst="rect">
              <a:avLst/>
            </a:prstGeom>
            <a:noFill/>
          </p:spPr>
          <p:txBody>
            <a:bodyPr wrap="square" rtlCol="0">
              <a:spAutoFit/>
            </a:bodyPr>
            <a:lstStyle/>
            <a:p>
              <a:r>
                <a:rPr lang="en-US" sz="3000" b="1" i="1">
                  <a:solidFill>
                    <a:srgbClr val="002060"/>
                  </a:solidFill>
                  <a:latin typeface="Arial" panose="020B0604020202020204" pitchFamily="34" charset="0"/>
                  <a:cs typeface="Arial" panose="020B0604020202020204" pitchFamily="34" charset="0"/>
                </a:rPr>
                <a:t>Làm tương </a:t>
              </a:r>
            </a:p>
          </p:txBody>
        </p:sp>
      </p:grpSp>
      <p:sp>
        <p:nvSpPr>
          <p:cNvPr id="13" name="TextBox 12">
            <a:extLst>
              <a:ext uri="{FF2B5EF4-FFF2-40B4-BE49-F238E27FC236}">
                <a16:creationId xmlns:a16="http://schemas.microsoft.com/office/drawing/2014/main" id="{7599DB63-491E-4681-CAB1-186F3F0BF522}"/>
              </a:ext>
            </a:extLst>
          </p:cNvPr>
          <p:cNvSpPr txBox="1"/>
          <p:nvPr/>
        </p:nvSpPr>
        <p:spPr>
          <a:xfrm>
            <a:off x="8991600" y="5509695"/>
            <a:ext cx="8534400" cy="3040620"/>
          </a:xfrm>
          <a:prstGeom prst="roundRect">
            <a:avLst/>
          </a:prstGeom>
          <a:solidFill>
            <a:schemeClr val="accent5">
              <a:lumMod val="20000"/>
              <a:lumOff val="80000"/>
            </a:schemeClr>
          </a:solidFill>
        </p:spPr>
        <p:txBody>
          <a:bodyPr wrap="square" rtlCol="0">
            <a:spAutoFit/>
          </a:bodyPr>
          <a:lstStyle/>
          <a:p>
            <a:pPr algn="ctr">
              <a:lnSpc>
                <a:spcPct val="150000"/>
              </a:lnSpc>
            </a:pPr>
            <a:r>
              <a:rPr lang="en-US" sz="4000" b="1">
                <a:solidFill>
                  <a:schemeClr val="accent2">
                    <a:lumMod val="75000"/>
                  </a:schemeClr>
                </a:solidFill>
                <a:latin typeface="Arial" panose="020B0604020202020204" pitchFamily="34" charset="0"/>
                <a:cs typeface="Arial" panose="020B0604020202020204" pitchFamily="34" charset="0"/>
              </a:rPr>
              <a:t>THẢO LUẬN NHÓM ĐÔI </a:t>
            </a:r>
          </a:p>
          <a:p>
            <a:pPr algn="just">
              <a:lnSpc>
                <a:spcPct val="150000"/>
              </a:lnSpc>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những bức ảnh trên, có những nhân vật và hoạt động nào?</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310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A80757-3FEE-5D55-50F4-8F0DD9E2F9B3}"/>
              </a:ext>
            </a:extLst>
          </p:cNvPr>
          <p:cNvSpPr txBox="1"/>
          <p:nvPr/>
        </p:nvSpPr>
        <p:spPr>
          <a:xfrm>
            <a:off x="1257300" y="342900"/>
            <a:ext cx="15773400" cy="784830"/>
          </a:xfrm>
          <a:prstGeom prst="rect">
            <a:avLst/>
          </a:prstGeom>
          <a:noFill/>
        </p:spPr>
        <p:txBody>
          <a:bodyPr wrap="square" rtlCol="0">
            <a:spAutoFit/>
          </a:bodyPr>
          <a:lstStyle/>
          <a:p>
            <a:pPr algn="ctr"/>
            <a:r>
              <a:rPr lang="en-US" sz="4500" b="1">
                <a:solidFill>
                  <a:schemeClr val="accent5">
                    <a:lumMod val="50000"/>
                  </a:schemeClr>
                </a:solidFill>
                <a:latin typeface="Arial" panose="020B0604020202020204" pitchFamily="34" charset="0"/>
                <a:cs typeface="Arial" panose="020B0604020202020204" pitchFamily="34" charset="0"/>
              </a:rPr>
              <a:t>NHÂN VẬT VÀ HOẠT ĐỘNG TRONG CÁC BỨC TRANH </a:t>
            </a:r>
          </a:p>
        </p:txBody>
      </p:sp>
      <p:grpSp>
        <p:nvGrpSpPr>
          <p:cNvPr id="17" name="Group 16">
            <a:extLst>
              <a:ext uri="{FF2B5EF4-FFF2-40B4-BE49-F238E27FC236}">
                <a16:creationId xmlns:a16="http://schemas.microsoft.com/office/drawing/2014/main" id="{7C5B438D-DB22-F6BA-83D7-5AABFE0A0377}"/>
              </a:ext>
            </a:extLst>
          </p:cNvPr>
          <p:cNvGrpSpPr/>
          <p:nvPr/>
        </p:nvGrpSpPr>
        <p:grpSpPr>
          <a:xfrm>
            <a:off x="408806" y="1199458"/>
            <a:ext cx="6400800" cy="5301425"/>
            <a:chOff x="533400" y="1260930"/>
            <a:chExt cx="6400800" cy="5301425"/>
          </a:xfrm>
        </p:grpSpPr>
        <p:sp>
          <p:nvSpPr>
            <p:cNvPr id="4" name="TextBox 3">
              <a:extLst>
                <a:ext uri="{FF2B5EF4-FFF2-40B4-BE49-F238E27FC236}">
                  <a16:creationId xmlns:a16="http://schemas.microsoft.com/office/drawing/2014/main" id="{0C684021-F317-4AE8-0306-2C0275697331}"/>
                </a:ext>
              </a:extLst>
            </p:cNvPr>
            <p:cNvSpPr txBox="1"/>
            <p:nvPr/>
          </p:nvSpPr>
          <p:spPr>
            <a:xfrm>
              <a:off x="613593" y="4897476"/>
              <a:ext cx="6172200" cy="1664879"/>
            </a:xfrm>
            <a:prstGeom prst="rect">
              <a:avLst/>
            </a:prstGeom>
            <a:noFill/>
          </p:spPr>
          <p:txBody>
            <a:bodyPr wrap="square">
              <a:spAutoFit/>
            </a:bodyPr>
            <a:lstStyle/>
            <a:p>
              <a:pPr algn="ctr">
                <a:lnSpc>
                  <a:spcPct val="150000"/>
                </a:lnSpc>
              </a:pPr>
              <a:r>
                <a:rPr lang="vi-VN" sz="3500"/>
                <a:t>Người dân làm phơi đỗ tương để làm tươn</a:t>
              </a:r>
              <a:r>
                <a:rPr lang="en-US" sz="3500">
                  <a:latin typeface="Arial" panose="020B0604020202020204" pitchFamily="34" charset="0"/>
                  <a:cs typeface="Arial" panose="020B0604020202020204" pitchFamily="34" charset="0"/>
                </a:rPr>
                <a:t>g</a:t>
              </a:r>
            </a:p>
          </p:txBody>
        </p:sp>
        <p:grpSp>
          <p:nvGrpSpPr>
            <p:cNvPr id="8" name="Group 7">
              <a:extLst>
                <a:ext uri="{FF2B5EF4-FFF2-40B4-BE49-F238E27FC236}">
                  <a16:creationId xmlns:a16="http://schemas.microsoft.com/office/drawing/2014/main" id="{74177FFA-F0CE-A82D-20DF-10ABCA1C4DEB}"/>
                </a:ext>
              </a:extLst>
            </p:cNvPr>
            <p:cNvGrpSpPr/>
            <p:nvPr/>
          </p:nvGrpSpPr>
          <p:grpSpPr>
            <a:xfrm>
              <a:off x="533400" y="1260930"/>
              <a:ext cx="6400800" cy="3869925"/>
              <a:chOff x="609600" y="2267346"/>
              <a:chExt cx="6400800" cy="3869925"/>
            </a:xfrm>
          </p:grpSpPr>
          <p:pic>
            <p:nvPicPr>
              <p:cNvPr id="5" name="Picture 4">
                <a:extLst>
                  <a:ext uri="{FF2B5EF4-FFF2-40B4-BE49-F238E27FC236}">
                    <a16:creationId xmlns:a16="http://schemas.microsoft.com/office/drawing/2014/main" id="{35B34E3B-7427-71E7-4841-72451B2EAB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267346"/>
                <a:ext cx="6400800" cy="3869925"/>
              </a:xfrm>
              <a:prstGeom prst="rect">
                <a:avLst/>
              </a:prstGeom>
            </p:spPr>
          </p:pic>
          <p:sp>
            <p:nvSpPr>
              <p:cNvPr id="7" name="Arrow: Pentagon 6">
                <a:extLst>
                  <a:ext uri="{FF2B5EF4-FFF2-40B4-BE49-F238E27FC236}">
                    <a16:creationId xmlns:a16="http://schemas.microsoft.com/office/drawing/2014/main" id="{4B2E4CC0-23A4-00AB-5BAA-AB6B476D7763}"/>
                  </a:ext>
                </a:extLst>
              </p:cNvPr>
              <p:cNvSpPr/>
              <p:nvPr/>
            </p:nvSpPr>
            <p:spPr>
              <a:xfrm>
                <a:off x="609600" y="5294308"/>
                <a:ext cx="1066800" cy="838200"/>
              </a:xfrm>
              <a:prstGeom prst="homePlat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Arial" panose="020B0604020202020204" pitchFamily="34" charset="0"/>
                    <a:cs typeface="Arial" panose="020B0604020202020204" pitchFamily="34" charset="0"/>
                  </a:rPr>
                  <a:t>01</a:t>
                </a:r>
              </a:p>
            </p:txBody>
          </p:sp>
        </p:grpSp>
      </p:grpSp>
      <p:grpSp>
        <p:nvGrpSpPr>
          <p:cNvPr id="16" name="Group 15">
            <a:extLst>
              <a:ext uri="{FF2B5EF4-FFF2-40B4-BE49-F238E27FC236}">
                <a16:creationId xmlns:a16="http://schemas.microsoft.com/office/drawing/2014/main" id="{81CF183F-4851-BD5E-995D-88DC61C90BD7}"/>
              </a:ext>
            </a:extLst>
          </p:cNvPr>
          <p:cNvGrpSpPr/>
          <p:nvPr/>
        </p:nvGrpSpPr>
        <p:grpSpPr>
          <a:xfrm>
            <a:off x="11626803" y="1333500"/>
            <a:ext cx="6381365" cy="4636732"/>
            <a:chOff x="11873297" y="1487887"/>
            <a:chExt cx="6381365" cy="4636732"/>
          </a:xfrm>
        </p:grpSpPr>
        <p:pic>
          <p:nvPicPr>
            <p:cNvPr id="10" name="Picture 9">
              <a:extLst>
                <a:ext uri="{FF2B5EF4-FFF2-40B4-BE49-F238E27FC236}">
                  <a16:creationId xmlns:a16="http://schemas.microsoft.com/office/drawing/2014/main" id="{673746BF-1A7E-E5DF-CEC5-786C49859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3297" y="1487887"/>
              <a:ext cx="6334510" cy="3869925"/>
            </a:xfrm>
            <a:prstGeom prst="rect">
              <a:avLst/>
            </a:prstGeom>
          </p:spPr>
        </p:pic>
        <p:sp>
          <p:nvSpPr>
            <p:cNvPr id="11" name="Arrow: Pentagon 10">
              <a:extLst>
                <a:ext uri="{FF2B5EF4-FFF2-40B4-BE49-F238E27FC236}">
                  <a16:creationId xmlns:a16="http://schemas.microsoft.com/office/drawing/2014/main" id="{F8EC2883-DFE2-B431-1946-049BAEB1EA2B}"/>
                </a:ext>
              </a:extLst>
            </p:cNvPr>
            <p:cNvSpPr/>
            <p:nvPr/>
          </p:nvSpPr>
          <p:spPr>
            <a:xfrm>
              <a:off x="11963400" y="4519611"/>
              <a:ext cx="1066800" cy="838200"/>
            </a:xfrm>
            <a:prstGeom prst="homePlat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Arial" panose="020B0604020202020204" pitchFamily="34" charset="0"/>
                  <a:cs typeface="Arial" panose="020B0604020202020204" pitchFamily="34" charset="0"/>
                </a:rPr>
                <a:t>02</a:t>
              </a:r>
            </a:p>
          </p:txBody>
        </p:sp>
        <p:sp>
          <p:nvSpPr>
            <p:cNvPr id="13" name="TextBox 12">
              <a:extLst>
                <a:ext uri="{FF2B5EF4-FFF2-40B4-BE49-F238E27FC236}">
                  <a16:creationId xmlns:a16="http://schemas.microsoft.com/office/drawing/2014/main" id="{E6A51A27-E77D-8257-D5CD-491846419C1A}"/>
                </a:ext>
              </a:extLst>
            </p:cNvPr>
            <p:cNvSpPr txBox="1"/>
            <p:nvPr/>
          </p:nvSpPr>
          <p:spPr>
            <a:xfrm>
              <a:off x="12082462" y="5311319"/>
              <a:ext cx="6172200" cy="813300"/>
            </a:xfrm>
            <a:prstGeom prst="rect">
              <a:avLst/>
            </a:prstGeom>
            <a:noFill/>
          </p:spPr>
          <p:txBody>
            <a:bodyPr wrap="square">
              <a:spAutoFit/>
            </a:bodyPr>
            <a:lstStyle/>
            <a:p>
              <a:pPr algn="ctr">
                <a:lnSpc>
                  <a:spcPct val="150000"/>
                </a:lnSpc>
              </a:pPr>
              <a:r>
                <a:rPr lang="en-US" sz="3500">
                  <a:latin typeface="Arial" panose="020B0604020202020204" pitchFamily="34" charset="0"/>
                  <a:cs typeface="Arial" panose="020B0604020202020204" pitchFamily="34" charset="0"/>
                </a:rPr>
                <a:t>Người đàn ông thổi khèn </a:t>
              </a:r>
            </a:p>
          </p:txBody>
        </p:sp>
      </p:grpSp>
      <p:grpSp>
        <p:nvGrpSpPr>
          <p:cNvPr id="15" name="Group 14">
            <a:extLst>
              <a:ext uri="{FF2B5EF4-FFF2-40B4-BE49-F238E27FC236}">
                <a16:creationId xmlns:a16="http://schemas.microsoft.com/office/drawing/2014/main" id="{44B738C5-A076-8048-D8B9-28737A7671C4}"/>
              </a:ext>
            </a:extLst>
          </p:cNvPr>
          <p:cNvGrpSpPr/>
          <p:nvPr/>
        </p:nvGrpSpPr>
        <p:grpSpPr>
          <a:xfrm>
            <a:off x="6109288" y="5659393"/>
            <a:ext cx="6069423" cy="4267004"/>
            <a:chOff x="6427377" y="5775341"/>
            <a:chExt cx="6069423" cy="4267004"/>
          </a:xfrm>
        </p:grpSpPr>
        <p:pic>
          <p:nvPicPr>
            <p:cNvPr id="9" name="Picture 8">
              <a:extLst>
                <a:ext uri="{FF2B5EF4-FFF2-40B4-BE49-F238E27FC236}">
                  <a16:creationId xmlns:a16="http://schemas.microsoft.com/office/drawing/2014/main" id="{A25A32EA-A2D5-8564-97F1-DA587EE35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7097" y="5775341"/>
              <a:ext cx="5867400" cy="3560641"/>
            </a:xfrm>
            <a:prstGeom prst="rect">
              <a:avLst/>
            </a:prstGeom>
          </p:spPr>
        </p:pic>
        <p:sp>
          <p:nvSpPr>
            <p:cNvPr id="12" name="Arrow: Pentagon 11">
              <a:extLst>
                <a:ext uri="{FF2B5EF4-FFF2-40B4-BE49-F238E27FC236}">
                  <a16:creationId xmlns:a16="http://schemas.microsoft.com/office/drawing/2014/main" id="{DDF0BB62-54D6-D7AA-FBFB-20F3FE4BF738}"/>
                </a:ext>
              </a:extLst>
            </p:cNvPr>
            <p:cNvSpPr/>
            <p:nvPr/>
          </p:nvSpPr>
          <p:spPr>
            <a:xfrm>
              <a:off x="6517097" y="8497782"/>
              <a:ext cx="1066800" cy="838200"/>
            </a:xfrm>
            <a:prstGeom prst="homePlat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Arial" panose="020B0604020202020204" pitchFamily="34" charset="0"/>
                  <a:cs typeface="Arial" panose="020B0604020202020204" pitchFamily="34" charset="0"/>
                </a:rPr>
                <a:t>03</a:t>
              </a:r>
            </a:p>
          </p:txBody>
        </p:sp>
        <p:sp>
          <p:nvSpPr>
            <p:cNvPr id="14" name="TextBox 13">
              <a:extLst>
                <a:ext uri="{FF2B5EF4-FFF2-40B4-BE49-F238E27FC236}">
                  <a16:creationId xmlns:a16="http://schemas.microsoft.com/office/drawing/2014/main" id="{2E4179F0-8193-F47B-A407-08A844AEE6B4}"/>
                </a:ext>
              </a:extLst>
            </p:cNvPr>
            <p:cNvSpPr txBox="1"/>
            <p:nvPr/>
          </p:nvSpPr>
          <p:spPr>
            <a:xfrm>
              <a:off x="6427377" y="9241933"/>
              <a:ext cx="6069423" cy="800412"/>
            </a:xfrm>
            <a:prstGeom prst="rect">
              <a:avLst/>
            </a:prstGeom>
            <a:noFill/>
          </p:spPr>
          <p:txBody>
            <a:bodyPr wrap="square">
              <a:spAutoFit/>
            </a:bodyPr>
            <a:lstStyle/>
            <a:p>
              <a:pPr algn="ctr">
                <a:lnSpc>
                  <a:spcPct val="150000"/>
                </a:lnSpc>
              </a:pPr>
              <a:r>
                <a:rPr lang="en-US" sz="3500">
                  <a:latin typeface="Arial" panose="020B0604020202020204" pitchFamily="34" charset="0"/>
                  <a:cs typeface="Arial" panose="020B0604020202020204" pitchFamily="34" charset="0"/>
                </a:rPr>
                <a:t>Người bà đang bế cháu</a:t>
              </a:r>
            </a:p>
          </p:txBody>
        </p:sp>
      </p:grpSp>
    </p:spTree>
    <p:extLst>
      <p:ext uri="{BB962C8B-B14F-4D97-AF65-F5344CB8AC3E}">
        <p14:creationId xmlns:p14="http://schemas.microsoft.com/office/powerpoint/2010/main" val="222614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Freeform 2"/>
          <p:cNvSpPr/>
          <p:nvPr/>
        </p:nvSpPr>
        <p:spPr>
          <a:xfrm rot="-10800000">
            <a:off x="-786279" y="-128126"/>
            <a:ext cx="7428072" cy="1631261"/>
          </a:xfrm>
          <a:custGeom>
            <a:avLst/>
            <a:gdLst/>
            <a:ahLst/>
            <a:cxnLst/>
            <a:rect l="l" t="t" r="r" b="b"/>
            <a:pathLst>
              <a:path w="7428072" h="1631261">
                <a:moveTo>
                  <a:pt x="0" y="0"/>
                </a:moveTo>
                <a:lnTo>
                  <a:pt x="7428072" y="0"/>
                </a:lnTo>
                <a:lnTo>
                  <a:pt x="7428072" y="1631261"/>
                </a:lnTo>
                <a:lnTo>
                  <a:pt x="0" y="1631261"/>
                </a:lnTo>
                <a:lnTo>
                  <a:pt x="0" y="0"/>
                </a:lnTo>
                <a:close/>
              </a:path>
            </a:pathLst>
          </a:custGeom>
          <a:blipFill>
            <a:blip r:embed="rId2">
              <a:extLst>
                <a:ext uri="{96DAC541-7B7A-43D3-8B79-37D633B846F1}">
                  <asvg:svgBlip xmlns:asvg="http://schemas.microsoft.com/office/drawing/2016/SVG/main" r:embed="rId3"/>
                </a:ext>
              </a:extLst>
            </a:blip>
            <a:stretch>
              <a:fillRect l="-261" b="-23267"/>
            </a:stretch>
          </a:blipFill>
        </p:spPr>
      </p:sp>
      <p:sp>
        <p:nvSpPr>
          <p:cNvPr id="3" name="Freeform 3"/>
          <p:cNvSpPr/>
          <p:nvPr/>
        </p:nvSpPr>
        <p:spPr>
          <a:xfrm rot="-10800000">
            <a:off x="11646207" y="-248574"/>
            <a:ext cx="7428072" cy="1631261"/>
          </a:xfrm>
          <a:custGeom>
            <a:avLst/>
            <a:gdLst/>
            <a:ahLst/>
            <a:cxnLst/>
            <a:rect l="l" t="t" r="r" b="b"/>
            <a:pathLst>
              <a:path w="7428072" h="1631261">
                <a:moveTo>
                  <a:pt x="0" y="0"/>
                </a:moveTo>
                <a:lnTo>
                  <a:pt x="7428072" y="0"/>
                </a:lnTo>
                <a:lnTo>
                  <a:pt x="7428072" y="1631260"/>
                </a:lnTo>
                <a:lnTo>
                  <a:pt x="0" y="1631260"/>
                </a:lnTo>
                <a:lnTo>
                  <a:pt x="0" y="0"/>
                </a:lnTo>
                <a:close/>
              </a:path>
            </a:pathLst>
          </a:custGeom>
          <a:blipFill>
            <a:blip r:embed="rId2">
              <a:extLst>
                <a:ext uri="{96DAC541-7B7A-43D3-8B79-37D633B846F1}">
                  <asvg:svgBlip xmlns:asvg="http://schemas.microsoft.com/office/drawing/2016/SVG/main" r:embed="rId3"/>
                </a:ext>
              </a:extLst>
            </a:blip>
            <a:stretch>
              <a:fillRect l="-261" b="-23267"/>
            </a:stretch>
          </a:blipFill>
        </p:spPr>
      </p:sp>
      <p:sp>
        <p:nvSpPr>
          <p:cNvPr id="4" name="Freeform 4"/>
          <p:cNvSpPr/>
          <p:nvPr/>
        </p:nvSpPr>
        <p:spPr>
          <a:xfrm>
            <a:off x="5495925" y="8962497"/>
            <a:ext cx="7296150" cy="1602290"/>
          </a:xfrm>
          <a:custGeom>
            <a:avLst/>
            <a:gdLst/>
            <a:ahLst/>
            <a:cxnLst/>
            <a:rect l="l" t="t" r="r" b="b"/>
            <a:pathLst>
              <a:path w="7296150" h="1602290">
                <a:moveTo>
                  <a:pt x="0" y="0"/>
                </a:moveTo>
                <a:lnTo>
                  <a:pt x="7296150" y="0"/>
                </a:lnTo>
                <a:lnTo>
                  <a:pt x="7296150" y="1602289"/>
                </a:lnTo>
                <a:lnTo>
                  <a:pt x="0" y="1602289"/>
                </a:lnTo>
                <a:lnTo>
                  <a:pt x="0" y="0"/>
                </a:lnTo>
                <a:close/>
              </a:path>
            </a:pathLst>
          </a:custGeom>
          <a:blipFill>
            <a:blip r:embed="rId4">
              <a:extLst>
                <a:ext uri="{96DAC541-7B7A-43D3-8B79-37D633B846F1}">
                  <asvg:svgBlip xmlns:asvg="http://schemas.microsoft.com/office/drawing/2016/SVG/main" r:embed="rId5"/>
                </a:ext>
              </a:extLst>
            </a:blip>
            <a:stretch>
              <a:fillRect l="-261" b="-23267"/>
            </a:stretch>
          </a:blipFill>
        </p:spPr>
      </p:sp>
      <p:sp>
        <p:nvSpPr>
          <p:cNvPr id="6" name="Freeform 6"/>
          <p:cNvSpPr/>
          <p:nvPr/>
        </p:nvSpPr>
        <p:spPr>
          <a:xfrm rot="-10800000">
            <a:off x="5352247" y="-128126"/>
            <a:ext cx="7296150" cy="1602290"/>
          </a:xfrm>
          <a:custGeom>
            <a:avLst/>
            <a:gdLst/>
            <a:ahLst/>
            <a:cxnLst/>
            <a:rect l="l" t="t" r="r" b="b"/>
            <a:pathLst>
              <a:path w="7296150" h="1602290">
                <a:moveTo>
                  <a:pt x="0" y="0"/>
                </a:moveTo>
                <a:lnTo>
                  <a:pt x="7296150" y="0"/>
                </a:lnTo>
                <a:lnTo>
                  <a:pt x="7296150" y="1602290"/>
                </a:lnTo>
                <a:lnTo>
                  <a:pt x="0" y="1602290"/>
                </a:lnTo>
                <a:lnTo>
                  <a:pt x="0" y="0"/>
                </a:lnTo>
                <a:close/>
              </a:path>
            </a:pathLst>
          </a:custGeom>
          <a:blipFill>
            <a:blip r:embed="rId4">
              <a:extLst>
                <a:ext uri="{96DAC541-7B7A-43D3-8B79-37D633B846F1}">
                  <asvg:svgBlip xmlns:asvg="http://schemas.microsoft.com/office/drawing/2016/SVG/main" r:embed="rId5"/>
                </a:ext>
              </a:extLst>
            </a:blip>
            <a:stretch>
              <a:fillRect l="-261" b="-23267"/>
            </a:stretch>
          </a:blipFill>
        </p:spPr>
      </p:sp>
      <p:sp>
        <p:nvSpPr>
          <p:cNvPr id="7" name="Freeform 7"/>
          <p:cNvSpPr/>
          <p:nvPr/>
        </p:nvSpPr>
        <p:spPr>
          <a:xfrm>
            <a:off x="11502528" y="8933526"/>
            <a:ext cx="7428072" cy="1631261"/>
          </a:xfrm>
          <a:custGeom>
            <a:avLst/>
            <a:gdLst/>
            <a:ahLst/>
            <a:cxnLst/>
            <a:rect l="l" t="t" r="r" b="b"/>
            <a:pathLst>
              <a:path w="7428072" h="1631261">
                <a:moveTo>
                  <a:pt x="0" y="0"/>
                </a:moveTo>
                <a:lnTo>
                  <a:pt x="7428073" y="0"/>
                </a:lnTo>
                <a:lnTo>
                  <a:pt x="7428073" y="1631260"/>
                </a:lnTo>
                <a:lnTo>
                  <a:pt x="0" y="1631260"/>
                </a:lnTo>
                <a:lnTo>
                  <a:pt x="0" y="0"/>
                </a:lnTo>
                <a:close/>
              </a:path>
            </a:pathLst>
          </a:custGeom>
          <a:blipFill>
            <a:blip r:embed="rId2">
              <a:extLst>
                <a:ext uri="{96DAC541-7B7A-43D3-8B79-37D633B846F1}">
                  <asvg:svgBlip xmlns:asvg="http://schemas.microsoft.com/office/drawing/2016/SVG/main" r:embed="rId3"/>
                </a:ext>
              </a:extLst>
            </a:blip>
            <a:stretch>
              <a:fillRect l="-261" b="-23267"/>
            </a:stretch>
          </a:blipFill>
        </p:spPr>
      </p:sp>
      <p:sp>
        <p:nvSpPr>
          <p:cNvPr id="8" name="Freeform 8"/>
          <p:cNvSpPr/>
          <p:nvPr/>
        </p:nvSpPr>
        <p:spPr>
          <a:xfrm>
            <a:off x="-929957" y="9053974"/>
            <a:ext cx="7428072" cy="1631261"/>
          </a:xfrm>
          <a:custGeom>
            <a:avLst/>
            <a:gdLst/>
            <a:ahLst/>
            <a:cxnLst/>
            <a:rect l="l" t="t" r="r" b="b"/>
            <a:pathLst>
              <a:path w="7428072" h="1631261">
                <a:moveTo>
                  <a:pt x="0" y="0"/>
                </a:moveTo>
                <a:lnTo>
                  <a:pt x="7428072" y="0"/>
                </a:lnTo>
                <a:lnTo>
                  <a:pt x="7428072" y="1631261"/>
                </a:lnTo>
                <a:lnTo>
                  <a:pt x="0" y="1631261"/>
                </a:lnTo>
                <a:lnTo>
                  <a:pt x="0" y="0"/>
                </a:lnTo>
                <a:close/>
              </a:path>
            </a:pathLst>
          </a:custGeom>
          <a:blipFill>
            <a:blip r:embed="rId2">
              <a:extLst>
                <a:ext uri="{96DAC541-7B7A-43D3-8B79-37D633B846F1}">
                  <asvg:svgBlip xmlns:asvg="http://schemas.microsoft.com/office/drawing/2016/SVG/main" r:embed="rId3"/>
                </a:ext>
              </a:extLst>
            </a:blip>
            <a:stretch>
              <a:fillRect l="-261" b="-23267"/>
            </a:stretch>
          </a:blipFill>
        </p:spPr>
      </p:sp>
      <p:sp>
        <p:nvSpPr>
          <p:cNvPr id="9" name="Freeform 9"/>
          <p:cNvSpPr/>
          <p:nvPr/>
        </p:nvSpPr>
        <p:spPr>
          <a:xfrm>
            <a:off x="1522285" y="1532107"/>
            <a:ext cx="14956074" cy="7288835"/>
          </a:xfrm>
          <a:custGeom>
            <a:avLst/>
            <a:gdLst/>
            <a:ahLst/>
            <a:cxnLst/>
            <a:rect l="l" t="t" r="r" b="b"/>
            <a:pathLst>
              <a:path w="10211287" h="6752805">
                <a:moveTo>
                  <a:pt x="0" y="0"/>
                </a:moveTo>
                <a:lnTo>
                  <a:pt x="10211287" y="0"/>
                </a:lnTo>
                <a:lnTo>
                  <a:pt x="10211287" y="6752805"/>
                </a:lnTo>
                <a:lnTo>
                  <a:pt x="0" y="6752805"/>
                </a:lnTo>
                <a:lnTo>
                  <a:pt x="0" y="0"/>
                </a:lnTo>
                <a:close/>
              </a:path>
            </a:pathLst>
          </a:custGeom>
          <a:blipFill>
            <a:blip r:embed="rId6">
              <a:extLst>
                <a:ext uri="{96DAC541-7B7A-43D3-8B79-37D633B846F1}">
                  <asvg:svgBlip xmlns:asvg="http://schemas.microsoft.com/office/drawing/2016/SVG/main" r:embed="rId7"/>
                </a:ext>
              </a:extLst>
            </a:blip>
            <a:stretch>
              <a:fillRect b="-22862"/>
            </a:stretch>
          </a:blipFill>
        </p:spPr>
      </p:sp>
      <p:sp>
        <p:nvSpPr>
          <p:cNvPr id="12" name="Freeform 12"/>
          <p:cNvSpPr/>
          <p:nvPr/>
        </p:nvSpPr>
        <p:spPr>
          <a:xfrm rot="2601286">
            <a:off x="8249191" y="7840998"/>
            <a:ext cx="1789618" cy="1749036"/>
          </a:xfrm>
          <a:custGeom>
            <a:avLst/>
            <a:gdLst/>
            <a:ahLst/>
            <a:cxnLst/>
            <a:rect l="l" t="t" r="r" b="b"/>
            <a:pathLst>
              <a:path w="1789618" h="1749036">
                <a:moveTo>
                  <a:pt x="0" y="0"/>
                </a:moveTo>
                <a:lnTo>
                  <a:pt x="1789618" y="0"/>
                </a:lnTo>
                <a:lnTo>
                  <a:pt x="1789618" y="1749037"/>
                </a:lnTo>
                <a:lnTo>
                  <a:pt x="0" y="1749037"/>
                </a:lnTo>
                <a:lnTo>
                  <a:pt x="0" y="0"/>
                </a:lnTo>
                <a:close/>
              </a:path>
            </a:pathLst>
          </a:custGeom>
          <a:blipFill>
            <a:blip r:embed="rId8">
              <a:extLst>
                <a:ext uri="{96DAC541-7B7A-43D3-8B79-37D633B846F1}">
                  <asvg:svgBlip xmlns:asvg="http://schemas.microsoft.com/office/drawing/2016/SVG/main" r:embed="rId9"/>
                </a:ext>
              </a:extLst>
            </a:blip>
            <a:stretch>
              <a:fillRect l="-33265" t="-30903"/>
            </a:stretch>
          </a:blipFill>
        </p:spPr>
      </p:sp>
      <p:sp>
        <p:nvSpPr>
          <p:cNvPr id="15" name="Freeform 15"/>
          <p:cNvSpPr/>
          <p:nvPr/>
        </p:nvSpPr>
        <p:spPr>
          <a:xfrm>
            <a:off x="14549059" y="8715516"/>
            <a:ext cx="3042881" cy="1738246"/>
          </a:xfrm>
          <a:custGeom>
            <a:avLst/>
            <a:gdLst/>
            <a:ahLst/>
            <a:cxnLst/>
            <a:rect l="l" t="t" r="r" b="b"/>
            <a:pathLst>
              <a:path w="3042881" h="1738246">
                <a:moveTo>
                  <a:pt x="0" y="0"/>
                </a:moveTo>
                <a:lnTo>
                  <a:pt x="3042882" y="0"/>
                </a:lnTo>
                <a:lnTo>
                  <a:pt x="3042882" y="1738247"/>
                </a:lnTo>
                <a:lnTo>
                  <a:pt x="0" y="1738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14889584" y="7036391"/>
            <a:ext cx="2780034" cy="2032900"/>
          </a:xfrm>
          <a:custGeom>
            <a:avLst/>
            <a:gdLst/>
            <a:ahLst/>
            <a:cxnLst/>
            <a:rect l="l" t="t" r="r" b="b"/>
            <a:pathLst>
              <a:path w="2780034" h="2032900">
                <a:moveTo>
                  <a:pt x="0" y="0"/>
                </a:moveTo>
                <a:lnTo>
                  <a:pt x="2780034" y="0"/>
                </a:lnTo>
                <a:lnTo>
                  <a:pt x="2780034" y="2032900"/>
                </a:lnTo>
                <a:lnTo>
                  <a:pt x="0" y="20329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20" name="Group 19">
            <a:extLst>
              <a:ext uri="{FF2B5EF4-FFF2-40B4-BE49-F238E27FC236}">
                <a16:creationId xmlns:a16="http://schemas.microsoft.com/office/drawing/2014/main" id="{E4306109-2D50-CC94-DC38-BAA21BA5FDAF}"/>
              </a:ext>
            </a:extLst>
          </p:cNvPr>
          <p:cNvGrpSpPr/>
          <p:nvPr/>
        </p:nvGrpSpPr>
        <p:grpSpPr>
          <a:xfrm>
            <a:off x="2675039" y="1914491"/>
            <a:ext cx="12937922" cy="5749033"/>
            <a:chOff x="2675039" y="1914491"/>
            <a:chExt cx="12937922" cy="5749033"/>
          </a:xfrm>
        </p:grpSpPr>
        <p:sp>
          <p:nvSpPr>
            <p:cNvPr id="13" name="TextBox 13"/>
            <p:cNvSpPr txBox="1"/>
            <p:nvPr/>
          </p:nvSpPr>
          <p:spPr>
            <a:xfrm>
              <a:off x="5052725" y="1914491"/>
              <a:ext cx="7895194" cy="1093120"/>
            </a:xfrm>
            <a:prstGeom prst="rect">
              <a:avLst/>
            </a:prstGeom>
          </p:spPr>
          <p:txBody>
            <a:bodyPr lIns="0" tIns="0" rIns="0" bIns="0" rtlCol="0" anchor="t">
              <a:spAutoFit/>
            </a:bodyPr>
            <a:lstStyle/>
            <a:p>
              <a:pPr marL="0" lvl="0" indent="0" algn="ctr">
                <a:lnSpc>
                  <a:spcPts val="10015"/>
                </a:lnSpc>
                <a:spcBef>
                  <a:spcPct val="0"/>
                </a:spcBef>
              </a:pPr>
              <a:r>
                <a:rPr lang="en-US" sz="4500" b="1">
                  <a:solidFill>
                    <a:srgbClr val="41599A"/>
                  </a:solidFill>
                  <a:latin typeface="Arial" panose="020B0604020202020204" pitchFamily="34" charset="0"/>
                  <a:cs typeface="Arial" panose="020B0604020202020204" pitchFamily="34" charset="0"/>
                </a:rPr>
                <a:t>TRẢ LỜI CÁC CÂU HỎI SAU </a:t>
              </a:r>
            </a:p>
          </p:txBody>
        </p:sp>
        <p:sp>
          <p:nvSpPr>
            <p:cNvPr id="19" name="TextBox 18">
              <a:extLst>
                <a:ext uri="{FF2B5EF4-FFF2-40B4-BE49-F238E27FC236}">
                  <a16:creationId xmlns:a16="http://schemas.microsoft.com/office/drawing/2014/main" id="{83674CF1-6931-0695-2F3B-87ADE3756D7B}"/>
                </a:ext>
              </a:extLst>
            </p:cNvPr>
            <p:cNvSpPr txBox="1"/>
            <p:nvPr/>
          </p:nvSpPr>
          <p:spPr>
            <a:xfrm>
              <a:off x="2675039" y="3279823"/>
              <a:ext cx="12937922" cy="4383701"/>
            </a:xfrm>
            <a:prstGeom prst="rect">
              <a:avLst/>
            </a:prstGeom>
            <a:noFill/>
          </p:spPr>
          <p:txBody>
            <a:bodyPr wrap="square" rtlCol="0">
              <a:spAutoFit/>
            </a:bodyPr>
            <a:lstStyle/>
            <a:p>
              <a:pPr marL="571500" marR="0" indent="-571500" algn="just">
                <a:lnSpc>
                  <a:spcPct val="150000"/>
                </a:lnSpc>
                <a:spcBef>
                  <a:spcPts val="0"/>
                </a:spcBef>
                <a:spcAft>
                  <a:spcPts val="0"/>
                </a:spcAft>
                <a:buFont typeface="Wingdings" panose="05000000000000000000" pitchFamily="2" charset="2"/>
                <a:buChar char="§"/>
              </a:pPr>
              <a:r>
                <a:rPr lang="vi-VN" sz="3800">
                  <a:solidFill>
                    <a:srgbClr val="000000"/>
                  </a:solidFill>
                  <a:effectLst/>
                  <a:ea typeface="Calibri" panose="020F0502020204030204" pitchFamily="34" charset="0"/>
                </a:rPr>
                <a:t>Ngoài các hình minh họa, em còn biết đến công việc nào của địa phương mình? Đó là công việc gì? Theo em, hình ảnh nào đẹp nhất thể hiện trong công việc đó?</a:t>
              </a:r>
              <a:endParaRPr lang="en-US" sz="3800">
                <a:effectLst/>
                <a:ea typeface="Calibri" panose="020F050202020403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800">
                  <a:solidFill>
                    <a:srgbClr val="000000"/>
                  </a:solidFill>
                  <a:effectLst/>
                  <a:ea typeface="Calibri" panose="020F0502020204030204" pitchFamily="34" charset="0"/>
                </a:rPr>
                <a:t>Em sẽ khai thác hình ảnh nào trong thực hành sản phẩm mĩ thuật về chủ đề này?</a:t>
              </a:r>
              <a:endParaRPr lang="en-US" sz="3800">
                <a:effectLst/>
                <a:ea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3" name="Freeform 3"/>
          <p:cNvSpPr/>
          <p:nvPr/>
        </p:nvSpPr>
        <p:spPr>
          <a:xfrm>
            <a:off x="-398420" y="8182685"/>
            <a:ext cx="2854241" cy="2429672"/>
          </a:xfrm>
          <a:custGeom>
            <a:avLst/>
            <a:gdLst/>
            <a:ahLst/>
            <a:cxnLst/>
            <a:rect l="l" t="t" r="r" b="b"/>
            <a:pathLst>
              <a:path w="2854241" h="2429672">
                <a:moveTo>
                  <a:pt x="0" y="0"/>
                </a:moveTo>
                <a:lnTo>
                  <a:pt x="2854240" y="0"/>
                </a:lnTo>
                <a:lnTo>
                  <a:pt x="2854240" y="2429672"/>
                </a:lnTo>
                <a:lnTo>
                  <a:pt x="0" y="2429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42875" y="-171450"/>
            <a:ext cx="5962650" cy="1975104"/>
          </a:xfrm>
          <a:custGeom>
            <a:avLst/>
            <a:gdLst/>
            <a:ahLst/>
            <a:cxnLst/>
            <a:rect l="l" t="t" r="r" b="b"/>
            <a:pathLst>
              <a:path w="5962650" h="1975104">
                <a:moveTo>
                  <a:pt x="0" y="0"/>
                </a:moveTo>
                <a:lnTo>
                  <a:pt x="5962650" y="0"/>
                </a:lnTo>
                <a:lnTo>
                  <a:pt x="5962650" y="1975104"/>
                </a:lnTo>
                <a:lnTo>
                  <a:pt x="0" y="1975104"/>
                </a:lnTo>
                <a:lnTo>
                  <a:pt x="0" y="0"/>
                </a:lnTo>
                <a:close/>
              </a:path>
            </a:pathLst>
          </a:custGeom>
          <a:blipFill>
            <a:blip r:embed="rId4">
              <a:extLst>
                <a:ext uri="{96DAC541-7B7A-43D3-8B79-37D633B846F1}">
                  <asvg:svgBlip xmlns:asvg="http://schemas.microsoft.com/office/drawing/2016/SVG/main" r:embed="rId5"/>
                </a:ext>
              </a:extLst>
            </a:blip>
            <a:stretch>
              <a:fillRect r="-22683"/>
            </a:stretch>
          </a:blipFill>
        </p:spPr>
      </p:sp>
      <p:sp>
        <p:nvSpPr>
          <p:cNvPr id="5" name="Freeform 5"/>
          <p:cNvSpPr/>
          <p:nvPr/>
        </p:nvSpPr>
        <p:spPr>
          <a:xfrm rot="457759">
            <a:off x="415349" y="358274"/>
            <a:ext cx="17414690" cy="9570453"/>
          </a:xfrm>
          <a:custGeom>
            <a:avLst/>
            <a:gdLst/>
            <a:ahLst/>
            <a:cxnLst/>
            <a:rect l="l" t="t" r="r" b="b"/>
            <a:pathLst>
              <a:path w="11978420" h="8994705">
                <a:moveTo>
                  <a:pt x="0" y="0"/>
                </a:moveTo>
                <a:lnTo>
                  <a:pt x="11978420" y="0"/>
                </a:lnTo>
                <a:lnTo>
                  <a:pt x="11978420" y="8994705"/>
                </a:lnTo>
                <a:lnTo>
                  <a:pt x="0" y="89947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0464701" y="7638561"/>
            <a:ext cx="7985224" cy="2762739"/>
          </a:xfrm>
          <a:custGeom>
            <a:avLst/>
            <a:gdLst/>
            <a:ahLst/>
            <a:cxnLst/>
            <a:rect l="l" t="t" r="r" b="b"/>
            <a:pathLst>
              <a:path w="7985224" h="2762739">
                <a:moveTo>
                  <a:pt x="0" y="0"/>
                </a:moveTo>
                <a:lnTo>
                  <a:pt x="7985224" y="0"/>
                </a:lnTo>
                <a:lnTo>
                  <a:pt x="7985224" y="2762739"/>
                </a:lnTo>
                <a:lnTo>
                  <a:pt x="0" y="2762739"/>
                </a:lnTo>
                <a:lnTo>
                  <a:pt x="0" y="0"/>
                </a:lnTo>
                <a:close/>
              </a:path>
            </a:pathLst>
          </a:custGeom>
          <a:blipFill>
            <a:blip r:embed="rId8">
              <a:extLst>
                <a:ext uri="{96DAC541-7B7A-43D3-8B79-37D633B846F1}">
                  <asvg:svgBlip xmlns:asvg="http://schemas.microsoft.com/office/drawing/2016/SVG/main" r:embed="rId9"/>
                </a:ext>
              </a:extLst>
            </a:blip>
            <a:stretch>
              <a:fillRect r="-34815" b="-38152"/>
            </a:stretch>
          </a:blipFill>
        </p:spPr>
      </p:sp>
      <p:sp>
        <p:nvSpPr>
          <p:cNvPr id="14" name="TextBox 14"/>
          <p:cNvSpPr txBox="1"/>
          <p:nvPr/>
        </p:nvSpPr>
        <p:spPr>
          <a:xfrm>
            <a:off x="1499959" y="2387588"/>
            <a:ext cx="15288080" cy="6140142"/>
          </a:xfrm>
          <a:prstGeom prst="rect">
            <a:avLst/>
          </a:prstGeom>
        </p:spPr>
        <p:txBody>
          <a:bodyPr wrap="square" lIns="0" tIns="0" rIns="0" bIns="0" rtlCol="0" anchor="t">
            <a:spAutoFit/>
          </a:bodyPr>
          <a:lstStyle/>
          <a:p>
            <a:pPr marL="0" lvl="0" indent="0" algn="ctr">
              <a:lnSpc>
                <a:spcPct val="150000"/>
              </a:lnSpc>
              <a:spcBef>
                <a:spcPct val="0"/>
              </a:spcBef>
            </a:pPr>
            <a:r>
              <a:rPr lang="en-US" sz="7200" b="1" u="none">
                <a:solidFill>
                  <a:srgbClr val="41599A"/>
                </a:solidFill>
                <a:latin typeface="Arial" panose="020B0604020202020204" pitchFamily="34" charset="0"/>
                <a:cs typeface="Arial" panose="020B0604020202020204" pitchFamily="34" charset="0"/>
              </a:rPr>
              <a:t>PHẦN 2. </a:t>
            </a:r>
          </a:p>
          <a:p>
            <a:pPr marL="0" lvl="0" indent="0" algn="ctr">
              <a:lnSpc>
                <a:spcPct val="150000"/>
              </a:lnSpc>
              <a:spcBef>
                <a:spcPct val="0"/>
              </a:spcBef>
            </a:pPr>
            <a:r>
              <a:rPr lang="en-US" sz="7200" b="1" u="none">
                <a:solidFill>
                  <a:srgbClr val="41599A"/>
                </a:solidFill>
                <a:latin typeface="Arial" panose="020B0604020202020204" pitchFamily="34" charset="0"/>
                <a:cs typeface="Arial" panose="020B0604020202020204" pitchFamily="34" charset="0"/>
              </a:rPr>
              <a:t>VẺ ĐẸP CỦA CUỘC SỐNG THÔNG QUA MỘT SỐ BỨC TRANH</a:t>
            </a:r>
          </a:p>
          <a:p>
            <a:pPr marL="0" lvl="0" indent="0" algn="ctr">
              <a:lnSpc>
                <a:spcPts val="8976"/>
              </a:lnSpc>
              <a:spcBef>
                <a:spcPct val="0"/>
              </a:spcBef>
            </a:pPr>
            <a:endParaRPr lang="en-US" sz="10318" u="none">
              <a:solidFill>
                <a:srgbClr val="41599A"/>
              </a:solidFill>
              <a:latin typeface="Marykate"/>
            </a:endParaRPr>
          </a:p>
        </p:txBody>
      </p:sp>
      <p:sp>
        <p:nvSpPr>
          <p:cNvPr id="15" name="Freeform 15"/>
          <p:cNvSpPr/>
          <p:nvPr/>
        </p:nvSpPr>
        <p:spPr>
          <a:xfrm rot="-5100187">
            <a:off x="14906909" y="1235566"/>
            <a:ext cx="1860327" cy="2077696"/>
          </a:xfrm>
          <a:custGeom>
            <a:avLst/>
            <a:gdLst/>
            <a:ahLst/>
            <a:cxnLst/>
            <a:rect l="l" t="t" r="r" b="b"/>
            <a:pathLst>
              <a:path w="1567975" h="1532418">
                <a:moveTo>
                  <a:pt x="0" y="0"/>
                </a:moveTo>
                <a:lnTo>
                  <a:pt x="1567974" y="0"/>
                </a:lnTo>
                <a:lnTo>
                  <a:pt x="1567974" y="1532418"/>
                </a:lnTo>
                <a:lnTo>
                  <a:pt x="0" y="1532418"/>
                </a:lnTo>
                <a:lnTo>
                  <a:pt x="0" y="0"/>
                </a:lnTo>
                <a:close/>
              </a:path>
            </a:pathLst>
          </a:custGeom>
          <a:blipFill>
            <a:blip r:embed="rId10">
              <a:extLst>
                <a:ext uri="{96DAC541-7B7A-43D3-8B79-37D633B846F1}">
                  <asvg:svgBlip xmlns:asvg="http://schemas.microsoft.com/office/drawing/2016/SVG/main" r:embed="rId11"/>
                </a:ext>
              </a:extLst>
            </a:blip>
            <a:stretch>
              <a:fillRect l="-33265" t="-30903"/>
            </a:stretch>
          </a:blipFill>
        </p:spPr>
      </p:sp>
    </p:spTree>
    <p:extLst>
      <p:ext uri="{BB962C8B-B14F-4D97-AF65-F5344CB8AC3E}">
        <p14:creationId xmlns:p14="http://schemas.microsoft.com/office/powerpoint/2010/main" val="2667522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TotalTime>
  <Words>1644</Words>
  <Application>Microsoft Office PowerPoint</Application>
  <PresentationFormat>Custom</PresentationFormat>
  <Paragraphs>167</Paragraphs>
  <Slides>41</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Amasis MT Pro Black</vt:lpstr>
      <vt:lpstr>Marykate</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Beige Colorful Wildlife's Story Group Project Presentation</dc:title>
  <cp:lastModifiedBy>Thảo Đào</cp:lastModifiedBy>
  <cp:revision>5</cp:revision>
  <dcterms:created xsi:type="dcterms:W3CDTF">2006-08-16T00:00:00Z</dcterms:created>
  <dcterms:modified xsi:type="dcterms:W3CDTF">2023-07-01T02:10:15Z</dcterms:modified>
  <dc:identifier>DAFa4YsUguA</dc:identifier>
</cp:coreProperties>
</file>