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78" r:id="rId5"/>
    <p:sldId id="257" r:id="rId6"/>
    <p:sldId id="260" r:id="rId7"/>
    <p:sldId id="262" r:id="rId8"/>
    <p:sldId id="263" r:id="rId9"/>
    <p:sldId id="264" r:id="rId10"/>
    <p:sldId id="265" r:id="rId11"/>
    <p:sldId id="279" r:id="rId12"/>
    <p:sldId id="258" r:id="rId13"/>
    <p:sldId id="267" r:id="rId14"/>
    <p:sldId id="268" r:id="rId15"/>
    <p:sldId id="269" r:id="rId16"/>
    <p:sldId id="270" r:id="rId17"/>
    <p:sldId id="271" r:id="rId18"/>
    <p:sldId id="272" r:id="rId19"/>
    <p:sldId id="273" r:id="rId20"/>
    <p:sldId id="275" r:id="rId21"/>
    <p:sldId id="274"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B0243F4-98FB-4FA1-A10C-2D1573A5AB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B0243F4-98FB-4FA1-A10C-2D1573A5AB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B0243F4-98FB-4FA1-A10C-2D1573A5AB1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B0243F4-98FB-4FA1-A10C-2D1573A5AB1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243F4-98FB-4FA1-A10C-2D1573A5AB1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B0243F4-98FB-4FA1-A10C-2D1573A5AB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B0243F4-98FB-4FA1-A10C-2D1573A5AB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02D7F-35A4-4C5C-ABBD-E32256BF233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2F3AB-B36D-42CC-931D-B2F12C624DE3}"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F873B-5790-4592-84E2-76BDE61D4FDD}" type="slidenum">
              <a:rPr lang="en-GB" smtClean="0">
                <a:solidFill>
                  <a:prstClr val="black">
                    <a:tint val="75000"/>
                  </a:prstClr>
                </a:solidFill>
              </a:rPr>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445" y="1736090"/>
            <a:ext cx="6873875" cy="438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25576" y="812725"/>
            <a:ext cx="27415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 ĐỌC</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3293930" y="1962181"/>
            <a:ext cx="5770245" cy="10147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cap="none" spc="0" dirty="0" err="1"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Một</a:t>
            </a:r>
            <a:r>
              <a:rPr lang="en-US" sz="6000" b="1" cap="none" spc="0" dirty="0"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6000" b="1" cap="none" spc="0" dirty="0" err="1"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vụ</a:t>
            </a:r>
            <a:r>
              <a:rPr lang="en-US" sz="6000" b="1" cap="none" spc="0" dirty="0"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6000" b="1" cap="none" spc="0" dirty="0" err="1"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đắm</a:t>
            </a:r>
            <a:r>
              <a:rPr lang="en-US" sz="6000" b="1" cap="none" spc="0" dirty="0"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6000" b="1" cap="none" spc="0" dirty="0" err="1"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tàu</a:t>
            </a:r>
            <a:endParaRPr lang="en-US" sz="6000" b="1" cap="none" spc="0" dirty="0" err="1" smtClean="0">
              <a:ln w="11430"/>
              <a:gradFill>
                <a:gsLst>
                  <a:gs pos="0">
                    <a:srgbClr val="E30000"/>
                  </a:gs>
                  <a:gs pos="100000">
                    <a:srgbClr val="760303"/>
                  </a:gs>
                </a:gsLst>
                <a:lin scaled="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4322743" y="6119413"/>
            <a:ext cx="2233432" cy="507831"/>
          </a:xfrm>
          <a:prstGeom prst="rect">
            <a:avLst/>
          </a:prstGeom>
        </p:spPr>
        <p:txBody>
          <a:bodyPr wrap="none">
            <a:spAutoFit/>
          </a:bodyPr>
          <a:lstStyle/>
          <a:p>
            <a:r>
              <a:rPr lang="en-US" sz="2700" b="1" i="1" dirty="0">
                <a:solidFill>
                  <a:srgbClr val="FF0000"/>
                </a:solidFill>
                <a:latin typeface="Times New Roman" panose="02020603050405020304" pitchFamily="18" charset="0"/>
                <a:ea typeface="+mj-ea"/>
                <a:cs typeface="Times New Roman" panose="02020603050405020304" pitchFamily="18" charset="0"/>
              </a:rPr>
              <a:t>Theo</a:t>
            </a:r>
            <a:r>
              <a:rPr lang="en-US" sz="2700" b="1" dirty="0">
                <a:solidFill>
                  <a:srgbClr val="FF0000"/>
                </a:solidFill>
                <a:latin typeface="Times New Roman" panose="02020603050405020304" pitchFamily="18" charset="0"/>
                <a:ea typeface="+mj-ea"/>
                <a:cs typeface="Times New Roman" panose="02020603050405020304" pitchFamily="18" charset="0"/>
              </a:rPr>
              <a:t> A-</a:t>
            </a:r>
            <a:r>
              <a:rPr lang="en-US" sz="2700" b="1" dirty="0" err="1">
                <a:solidFill>
                  <a:srgbClr val="FF0000"/>
                </a:solidFill>
                <a:latin typeface="Times New Roman" panose="02020603050405020304" pitchFamily="18" charset="0"/>
                <a:ea typeface="+mj-ea"/>
                <a:cs typeface="Times New Roman" panose="02020603050405020304" pitchFamily="18" charset="0"/>
              </a:rPr>
              <a:t>Mi</a:t>
            </a:r>
            <a:r>
              <a:rPr lang="en-US" sz="2700" b="1" dirty="0">
                <a:solidFill>
                  <a:srgbClr val="FF0000"/>
                </a:solidFill>
                <a:latin typeface="Times New Roman" panose="02020603050405020304" pitchFamily="18" charset="0"/>
                <a:ea typeface="+mj-ea"/>
                <a:cs typeface="Times New Roman" panose="02020603050405020304" pitchFamily="18" charset="0"/>
              </a:rPr>
              <a:t>-Xi</a:t>
            </a:r>
            <a:endParaRPr lang="en-SG"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0742" y="1968843"/>
            <a:ext cx="10515600" cy="1337065"/>
          </a:xfrm>
        </p:spPr>
        <p:txBody>
          <a:bodyPr>
            <a:normAutofit/>
          </a:bodyPr>
          <a:lstStyle/>
          <a:p>
            <a:r>
              <a:rPr lang="vi-VN" b="1" i="0" dirty="0">
                <a:solidFill>
                  <a:srgbClr val="2888E1"/>
                </a:solidFill>
                <a:effectLst/>
                <a:latin typeface="Times New Roman" panose="02020603050405020304" pitchFamily="18" charset="0"/>
                <a:cs typeface="Times New Roman" panose="02020603050405020304" pitchFamily="18" charset="0"/>
              </a:rPr>
              <a:t>Câu 2</a:t>
            </a:r>
            <a:r>
              <a:rPr lang="en-US" b="1" i="0" dirty="0">
                <a:solidFill>
                  <a:srgbClr val="2888E1"/>
                </a:solidFill>
                <a:effectLst/>
                <a:latin typeface="Times New Roman" panose="02020603050405020304" pitchFamily="18" charset="0"/>
                <a:cs typeface="Times New Roman" panose="02020603050405020304" pitchFamily="18" charset="0"/>
              </a:rPr>
              <a:t>: </a:t>
            </a:r>
            <a:r>
              <a:rPr lang="vi-VN" b="1" i="0" dirty="0">
                <a:solidFill>
                  <a:srgbClr val="000000"/>
                </a:solidFill>
                <a:effectLst/>
                <a:latin typeface="Times New Roman" panose="02020603050405020304" pitchFamily="18" charset="0"/>
                <a:cs typeface="Times New Roman" panose="02020603050405020304" pitchFamily="18" charset="0"/>
              </a:rPr>
              <a:t>Giu-li-ét-ta chăm sóc Ma-ri-ô như thế nào khi bạn bị thương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OpenSans"/>
              </a:rPr>
              <a:t>- </a:t>
            </a:r>
            <a:r>
              <a:rPr lang="vi-VN" sz="4400" b="1" i="0" dirty="0">
                <a:solidFill>
                  <a:srgbClr val="000000"/>
                </a:solidFill>
                <a:effectLst/>
                <a:latin typeface="Times New Roman" panose="02020603050405020304" pitchFamily="18" charset="0"/>
                <a:cs typeface="Times New Roman" panose="02020603050405020304" pitchFamily="18" charset="0"/>
              </a:rPr>
              <a:t>Khi bạn bị thương, Giu-li-ét-ta lo lắng ân cần băng bó vết thương cho bạn.</a:t>
            </a:r>
            <a:endParaRPr lang="vi-VN" sz="4400" b="1"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vi-VN" sz="4400" b="1"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4810" y="1687487"/>
            <a:ext cx="10515600" cy="1325563"/>
          </a:xfrm>
        </p:spPr>
        <p:txBody>
          <a:bodyPr/>
          <a:lstStyle/>
          <a:p>
            <a:r>
              <a:rPr lang="vi-VN" b="1" i="0" dirty="0">
                <a:solidFill>
                  <a:srgbClr val="2888E1"/>
                </a:solidFill>
                <a:effectLst/>
                <a:latin typeface="OpenSans"/>
              </a:rPr>
              <a:t>Câu </a:t>
            </a:r>
            <a:r>
              <a:rPr lang="en-US" b="1" i="0" dirty="0">
                <a:solidFill>
                  <a:srgbClr val="2888E1"/>
                </a:solidFill>
                <a:effectLst/>
                <a:latin typeface="OpenSans"/>
              </a:rPr>
              <a:t>3: </a:t>
            </a:r>
            <a:r>
              <a:rPr lang="vi-VN" b="1" i="0" dirty="0">
                <a:solidFill>
                  <a:srgbClr val="333333"/>
                </a:solidFill>
                <a:effectLst/>
                <a:latin typeface="Arial" panose="020B0604020202020204" pitchFamily="34" charset="0"/>
              </a:rPr>
              <a:t>Tai nạn bất ngờ xảy ra như thế nào ?</a:t>
            </a:r>
            <a:endParaRPr lang="en-US" b="1" dirty="0"/>
          </a:p>
        </p:txBody>
      </p:sp>
      <p:sp>
        <p:nvSpPr>
          <p:cNvPr id="3" name="Content Placeholder 2"/>
          <p:cNvSpPr>
            <a:spLocks noGrp="1"/>
          </p:cNvSpPr>
          <p:nvPr>
            <p:ph idx="1"/>
          </p:nvPr>
        </p:nvSpPr>
        <p:spPr>
          <a:xfrm>
            <a:off x="671945" y="3013050"/>
            <a:ext cx="10515600" cy="2588455"/>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vi-VN" sz="3600" b="1" i="0" dirty="0">
                <a:solidFill>
                  <a:srgbClr val="333333"/>
                </a:solidFill>
                <a:effectLst/>
                <a:latin typeface="Arial" panose="020B0604020202020204" pitchFamily="34"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b="1"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latin typeface="OpenSans"/>
              </a:rPr>
              <a:t>Câu </a:t>
            </a:r>
            <a:r>
              <a:rPr lang="en-US" b="1" dirty="0">
                <a:solidFill>
                  <a:srgbClr val="2888E1"/>
                </a:solidFill>
                <a:latin typeface="OpenSans"/>
              </a:rPr>
              <a:t>4: </a:t>
            </a:r>
            <a:r>
              <a:rPr lang="vi-VN" sz="4000" b="1" i="0" dirty="0">
                <a:solidFill>
                  <a:srgbClr val="333333"/>
                </a:solidFill>
                <a:effectLst/>
                <a:latin typeface="Arial" panose="020B0604020202020204" pitchFamily="34" charset="0"/>
              </a:rPr>
              <a:t>Ma-ri-ô phản ứng thế nào khi những người trên xuồng chỉ nhận một đứa trẻ vì xuồng đã quá nặng?</a:t>
            </a:r>
            <a:endParaRPr lang="en-US" b="1" dirty="0"/>
          </a:p>
        </p:txBody>
      </p:sp>
      <p:sp>
        <p:nvSpPr>
          <p:cNvPr id="3" name="Content Placeholder 2"/>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1" i="0" dirty="0">
                <a:solidFill>
                  <a:srgbClr val="333333"/>
                </a:solidFill>
                <a:effectLst/>
                <a:latin typeface="Arial" panose="020B0604020202020204" pitchFamily="34" charset="0"/>
              </a:rPr>
              <a:t>Một ý nghĩ vụt đến – Ma-ri-ô quyết định nhường chỗ cho bạn – cậu hét to : Giu-li-ét-ta, xuống đi ! Bạn còn bố mẹ…, nói rồi cậu ôm ngang lưng Giu-li-ét-ta thả xuống nước.</a:t>
            </a:r>
            <a:endParaRPr lang="en-US" sz="4000"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latin typeface="Times New Roman" panose="02020603050405020304" pitchFamily="18" charset="0"/>
                <a:cs typeface="Times New Roman" panose="02020603050405020304" pitchFamily="18" charset="0"/>
              </a:rPr>
              <a:t>Câu </a:t>
            </a:r>
            <a:r>
              <a:rPr lang="en-US" b="1" i="0" dirty="0">
                <a:solidFill>
                  <a:srgbClr val="2888E1"/>
                </a:solidFill>
                <a:effectLst/>
                <a:latin typeface="Times New Roman" panose="02020603050405020304" pitchFamily="18" charset="0"/>
                <a:cs typeface="Times New Roman" panose="02020603050405020304" pitchFamily="18" charset="0"/>
              </a:rPr>
              <a:t>5: </a:t>
            </a:r>
            <a:r>
              <a:rPr lang="vi-VN" b="1" i="0" dirty="0">
                <a:solidFill>
                  <a:srgbClr val="000000"/>
                </a:solidFill>
                <a:effectLst/>
                <a:latin typeface="Times New Roman" panose="02020603050405020304" pitchFamily="18" charset="0"/>
                <a:cs typeface="Times New Roman" panose="02020603050405020304" pitchFamily="18" charset="0"/>
              </a:rPr>
              <a:t>Quyết định nhường bạn xuống xuồng cứu nạn của Ma-ri-ô nói lên điều gì về cậu bé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3084635"/>
            <a:ext cx="10515600" cy="2462506"/>
          </a:xfrm>
        </p:spPr>
        <p:txBody>
          <a:bodyPr>
            <a:noAutofit/>
          </a:bodyPr>
          <a:lstStyle/>
          <a:p>
            <a:pPr marL="0" indent="0">
              <a:buNone/>
            </a:pPr>
            <a:r>
              <a:rPr lang="en-US" sz="4000" dirty="0"/>
              <a:t>-</a:t>
            </a:r>
            <a:r>
              <a:rPr lang="en-US" sz="4000" b="1" dirty="0">
                <a:latin typeface="Times New Roman" panose="02020603050405020304" pitchFamily="18" charset="0"/>
                <a:cs typeface="Times New Roman" panose="02020603050405020304" pitchFamily="18" charset="0"/>
              </a:rPr>
              <a:t> </a:t>
            </a:r>
            <a:r>
              <a:rPr lang="vi-VN" sz="4000" b="1" i="0" dirty="0">
                <a:solidFill>
                  <a:srgbClr val="000000"/>
                </a:solidFill>
                <a:effectLst/>
                <a:latin typeface="Times New Roman" panose="02020603050405020304" pitchFamily="18" charset="0"/>
                <a:cs typeface="Times New Roman" panose="02020603050405020304" pitchFamily="18" charset="0"/>
              </a:rPr>
              <a:t>Quyết định nhường bạn xuống xuồng cứu nạn của Ma-ri-ô cho thấy, Ma-ri-ô có tâm hồn cao thượng, nhường sự sống cho bạn, hi sinh bản thân vì bạn.</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18322"/>
            <a:ext cx="10515600" cy="1325563"/>
          </a:xfrm>
        </p:spPr>
        <p:txBody>
          <a:bodyPr>
            <a:normAutofit fontScale="90000"/>
          </a:bodyPr>
          <a:lstStyle/>
          <a:p>
            <a:r>
              <a:rPr lang="en-US" b="1" i="0" dirty="0" err="1">
                <a:solidFill>
                  <a:srgbClr val="2888E1"/>
                </a:solidFill>
                <a:effectLst/>
                <a:latin typeface="Times New Roman" panose="02020603050405020304" pitchFamily="18" charset="0"/>
                <a:cs typeface="Times New Roman" panose="02020603050405020304" pitchFamily="18" charset="0"/>
              </a:rPr>
              <a:t>Câu</a:t>
            </a:r>
            <a:r>
              <a:rPr lang="en-US" b="1" i="0" dirty="0">
                <a:solidFill>
                  <a:srgbClr val="2888E1"/>
                </a:solidFill>
                <a:effectLst/>
                <a:latin typeface="Times New Roman" panose="02020603050405020304" pitchFamily="18" charset="0"/>
                <a:cs typeface="Times New Roman" panose="02020603050405020304" pitchFamily="18" charset="0"/>
              </a:rPr>
              <a:t> 6: </a:t>
            </a:r>
            <a:r>
              <a:rPr lang="en-US" b="1" i="0" dirty="0" err="1">
                <a:solidFill>
                  <a:srgbClr val="000000"/>
                </a:solidFill>
                <a:effectLst/>
                <a:latin typeface="Times New Roman" panose="02020603050405020304" pitchFamily="18" charset="0"/>
                <a:cs typeface="Times New Roman" panose="02020603050405020304" pitchFamily="18" charset="0"/>
              </a:rPr>
              <a:t>Hãy</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nêu</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cảm</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nghĩ</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của</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em</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về</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hai</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nhân</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vật</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chính</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trong</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truyện</a:t>
            </a:r>
            <a:r>
              <a:rPr lang="en-US" b="1" i="0" dirty="0">
                <a:solidFill>
                  <a:srgbClr val="000000"/>
                </a:solidFill>
                <a:effectLst/>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772765"/>
            <a:ext cx="10515600" cy="3246697"/>
          </a:xfrm>
        </p:spPr>
        <p:txBody>
          <a:bodyPr>
            <a:noAutofit/>
          </a:bodyPr>
          <a:lstStyle/>
          <a:p>
            <a:pPr marL="0" indent="0" algn="just">
              <a:buNone/>
            </a:pPr>
            <a:r>
              <a:rPr lang="vi-VN" b="1" i="0" dirty="0">
                <a:solidFill>
                  <a:srgbClr val="000000"/>
                </a:solidFill>
                <a:effectLst/>
                <a:latin typeface="Times New Roman" panose="02020603050405020304" pitchFamily="18" charset="0"/>
                <a:cs typeface="Times New Roman" panose="02020603050405020304" pitchFamily="18" charset="0"/>
              </a:rPr>
              <a:t>Cảm nghĩ của em về hai nhân vật chính trong truyện:</a:t>
            </a:r>
            <a:endParaRPr lang="vi-VN"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0000"/>
                </a:solidFill>
                <a:effectLst/>
                <a:latin typeface="Times New Roman" panose="02020603050405020304" pitchFamily="18" charset="0"/>
                <a:cs typeface="Times New Roman" panose="02020603050405020304" pitchFamily="18" charset="0"/>
              </a:rPr>
              <a:t>-  Ma-ri-ô là một người kín đáo, giấu nỗi bất hạnh của mình, không kể cho bạn biết, quyết đoán, mạnh mẽ và cao thượng nhường bạn xuống xuồng cứu nạn để bạn được sống.</a:t>
            </a:r>
            <a:endParaRPr lang="vi-VN"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0000"/>
                </a:solidFill>
                <a:effectLst/>
                <a:latin typeface="Times New Roman" panose="02020603050405020304" pitchFamily="18" charset="0"/>
                <a:cs typeface="Times New Roman" panose="02020603050405020304" pitchFamily="18" charset="0"/>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1" i="0" dirty="0">
                <a:solidFill>
                  <a:srgbClr val="000000"/>
                </a:solidFill>
                <a:effectLst/>
                <a:latin typeface="Times New Roman" panose="02020603050405020304" pitchFamily="18" charset="0"/>
                <a:cs typeface="Times New Roman" panose="02020603050405020304" pitchFamily="18" charset="0"/>
              </a:rPr>
              <a:t>.</a:t>
            </a:r>
            <a:endParaRPr lang="vi-VN" b="1"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0884" y="802657"/>
            <a:ext cx="5070232" cy="1325563"/>
          </a:xfrm>
        </p:spPr>
        <p:style>
          <a:lnRef idx="2">
            <a:schemeClr val="accent2"/>
          </a:lnRef>
          <a:fillRef idx="1">
            <a:schemeClr val="lt1"/>
          </a:fillRef>
          <a:effectRef idx="0">
            <a:schemeClr val="accent2"/>
          </a:effectRef>
          <a:fontRef idx="minor">
            <a:schemeClr val="dk1"/>
          </a:fontRef>
        </p:style>
        <p:txBody>
          <a:bodyPr/>
          <a:lstStyle/>
          <a:p>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đôi</a:t>
            </a:r>
            <a:r>
              <a:rPr lang="en-US" dirty="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1027529" y="3056078"/>
            <a:ext cx="10515600" cy="2336483"/>
          </a:xfrm>
        </p:spPr>
        <p:txBody>
          <a:bodyPr>
            <a:normAutofit/>
          </a:bodyPr>
          <a:lstStyle/>
          <a:p>
            <a:pPr marL="0" indent="0">
              <a:buNone/>
            </a:pPr>
            <a:r>
              <a:rPr lang="en-US" sz="6000" dirty="0"/>
              <a:t>Qua </a:t>
            </a:r>
            <a:r>
              <a:rPr lang="en-US" sz="6000" dirty="0" err="1"/>
              <a:t>câu</a:t>
            </a:r>
            <a:r>
              <a:rPr lang="en-US" sz="6000" dirty="0"/>
              <a:t> </a:t>
            </a:r>
            <a:r>
              <a:rPr lang="en-US" sz="6000" dirty="0" err="1"/>
              <a:t>chuyện</a:t>
            </a:r>
            <a:r>
              <a:rPr lang="en-US" sz="6000" dirty="0"/>
              <a:t> </a:t>
            </a:r>
            <a:r>
              <a:rPr lang="en-US" sz="6000" dirty="0" err="1"/>
              <a:t>này</a:t>
            </a:r>
            <a:r>
              <a:rPr lang="en-US" sz="6000" dirty="0"/>
              <a:t> </a:t>
            </a:r>
            <a:r>
              <a:rPr lang="en-US" sz="6000" dirty="0" err="1"/>
              <a:t>thì</a:t>
            </a:r>
            <a:r>
              <a:rPr lang="en-US" sz="6000" dirty="0"/>
              <a:t> </a:t>
            </a:r>
            <a:r>
              <a:rPr lang="en-US" sz="6000" dirty="0" err="1"/>
              <a:t>tác</a:t>
            </a:r>
            <a:r>
              <a:rPr lang="en-US" sz="6000" dirty="0"/>
              <a:t> </a:t>
            </a:r>
            <a:r>
              <a:rPr lang="en-US" sz="6000" dirty="0" err="1"/>
              <a:t>giả</a:t>
            </a:r>
            <a:r>
              <a:rPr lang="en-US" sz="6000" dirty="0"/>
              <a:t> </a:t>
            </a:r>
            <a:r>
              <a:rPr lang="en-US" sz="6000" dirty="0" err="1"/>
              <a:t>muốn</a:t>
            </a:r>
            <a:r>
              <a:rPr lang="en-US" sz="6000" dirty="0"/>
              <a:t> </a:t>
            </a:r>
            <a:r>
              <a:rPr lang="en-US" sz="6000" dirty="0" err="1"/>
              <a:t>nói</a:t>
            </a:r>
            <a:r>
              <a:rPr lang="en-US" sz="6000" dirty="0"/>
              <a:t> </a:t>
            </a:r>
            <a:r>
              <a:rPr lang="en-US" sz="6000" dirty="0" err="1"/>
              <a:t>lên</a:t>
            </a:r>
            <a:r>
              <a:rPr lang="en-US" sz="6000" dirty="0"/>
              <a:t> </a:t>
            </a:r>
            <a:r>
              <a:rPr lang="en-US" sz="6000" dirty="0" err="1"/>
              <a:t>điều</a:t>
            </a:r>
            <a:r>
              <a:rPr lang="en-US" sz="6000" dirty="0"/>
              <a:t> </a:t>
            </a:r>
            <a:r>
              <a:rPr lang="en-US" sz="6000" dirty="0" err="1"/>
              <a:t>gì</a:t>
            </a:r>
            <a:r>
              <a:rPr lang="en-US" sz="6000" dirty="0"/>
              <a:t>?</a:t>
            </a:r>
            <a:endParaRPr lang="en-US" sz="60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Scroll: Horizontal 3"/>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b="1" i="0" dirty="0" err="1">
                <a:effectLst/>
                <a:latin typeface="Arial" panose="020B0604020202020204" pitchFamily="34" charset="0"/>
              </a:rPr>
              <a:t>Nội</a:t>
            </a:r>
            <a:r>
              <a:rPr lang="en-US" sz="4400" b="1" i="0" dirty="0">
                <a:effectLst/>
                <a:latin typeface="Arial" panose="020B0604020202020204" pitchFamily="34" charset="0"/>
              </a:rPr>
              <a:t> dung : </a:t>
            </a:r>
            <a:r>
              <a:rPr lang="vi-VN" sz="4400" b="0" i="0" dirty="0">
                <a:effectLst/>
                <a:latin typeface="Arial" panose="020B0604020202020204" pitchFamily="34" charset="0"/>
              </a:rPr>
              <a:t>Ca ngợi tình bạn giữa Ma-ri-ô và Giu-li-ét-ta; sự ân cần, dịu dàng của Giu-li-ét-ta, đức hi sinh cao thượng của cậu bé Ma-ri-ô.</a:t>
            </a:r>
            <a:endParaRPr lang="en-US" sz="4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p:cNvSpPr>
            <a:spLocks noGrp="1"/>
          </p:cNvSpPr>
          <p:nvPr>
            <p:ph idx="1"/>
          </p:nvPr>
        </p:nvSpPr>
        <p:spPr>
          <a:xfrm>
            <a:off x="838200" y="1331818"/>
            <a:ext cx="10515600" cy="5364052"/>
          </a:xfrm>
        </p:spPr>
        <p:txBody>
          <a:bodyPr>
            <a:normAutofit/>
          </a:bodyPr>
          <a:lstStyle/>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Chiếc xuồng cuối cùng được thả xuống. Ai đó kêu lên: "Còn chỗ cho một đứa bé." Hai đứa trẻ sực tỉnh, lao ra.</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 Đứa nhỏ thôi! Nặng lắm rồi. - Một người nói.</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Nghe thế, Giu-li-ét-ta sững sờ, buông thõng hai tay, đôi mắt thẫn thờ tuyệt vọng.</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Một ý nghĩ vụt đến, Ma-ri-ô hét to: </a:t>
            </a:r>
            <a:r>
              <a:rPr lang="en-US" b="1" i="0" dirty="0">
                <a:solidFill>
                  <a:srgbClr val="0070C0"/>
                </a:solidFill>
                <a:effectLst/>
                <a:latin typeface="Times New Roman" panose="02020603050405020304" pitchFamily="18" charset="0"/>
                <a:cs typeface="Times New Roman" panose="02020603050405020304" pitchFamily="18" charset="0"/>
              </a:rPr>
              <a:t> </a:t>
            </a:r>
            <a:r>
              <a:rPr lang="vi-VN" b="1" i="0" dirty="0">
                <a:solidFill>
                  <a:srgbClr val="0070C0"/>
                </a:solidFill>
                <a:effectLst/>
                <a:latin typeface="Times New Roman" panose="02020603050405020304" pitchFamily="18" charset="0"/>
                <a:cs typeface="Times New Roman" panose="02020603050405020304" pitchFamily="18" charset="0"/>
              </a:rPr>
              <a:t>"Giu-li-ét-ta, xuống đi! Bạn còn bố mẹ..."</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Nói rồi, cậu ôm ngang lưng Giu-li-ét-ta thả xuống nước. Người ta nắm tay cô lôi lên xuồng.</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Chiếc xuồng bơi ra xa. Giu-li-ét-ta bàng hoàng nhìn Ma-ri-ô đang đứng bên mạn tàu, đầu ngửng cao, tóc bay trước gió. Cô </a:t>
            </a:r>
            <a:r>
              <a:rPr lang="vi-VN" b="1" dirty="0">
                <a:solidFill>
                  <a:srgbClr val="0070C0"/>
                </a:solidFill>
                <a:effectLst/>
                <a:latin typeface="Times New Roman" panose="02020603050405020304" pitchFamily="18" charset="0"/>
                <a:cs typeface="Times New Roman" panose="02020603050405020304" pitchFamily="18" charset="0"/>
              </a:rPr>
              <a:t>bật khóc nức </a:t>
            </a:r>
            <a:r>
              <a:rPr lang="vi-VN" b="1" i="0" dirty="0">
                <a:solidFill>
                  <a:srgbClr val="0070C0"/>
                </a:solidFill>
                <a:effectLst/>
                <a:latin typeface="Times New Roman" panose="02020603050405020304" pitchFamily="18" charset="0"/>
                <a:cs typeface="Times New Roman" panose="02020603050405020304" pitchFamily="18" charset="0"/>
              </a:rPr>
              <a:t>nở, giơ tay về phía cậu: "Vĩnh biệt Ma-ri-ô!"</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p:cNvSpPr>
            <a:spLocks noGrp="1"/>
          </p:cNvSpPr>
          <p:nvPr>
            <p:ph idx="1"/>
          </p:nvPr>
        </p:nvSpPr>
        <p:spPr>
          <a:xfrm>
            <a:off x="838200" y="1331818"/>
            <a:ext cx="10515600" cy="5364052"/>
          </a:xfrm>
        </p:spPr>
        <p:txBody>
          <a:bodyPr>
            <a:normAutofit/>
          </a:bodyPr>
          <a:lstStyle/>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Chiếc xuồng cuối cùng được thả xuống. Ai đó kêu lên: "</a:t>
            </a:r>
            <a:r>
              <a:rPr lang="vi-VN" b="1" i="0" u="sng" dirty="0">
                <a:solidFill>
                  <a:srgbClr val="FF0000"/>
                </a:solidFill>
                <a:effectLst/>
                <a:latin typeface="Times New Roman" panose="02020603050405020304" pitchFamily="18" charset="0"/>
                <a:cs typeface="Times New Roman" panose="02020603050405020304" pitchFamily="18" charset="0"/>
              </a:rPr>
              <a:t>Còn chỗ </a:t>
            </a:r>
            <a:r>
              <a:rPr lang="vi-VN" b="1" i="0" dirty="0">
                <a:solidFill>
                  <a:srgbClr val="0070C0"/>
                </a:solidFill>
                <a:effectLst/>
                <a:latin typeface="Times New Roman" panose="02020603050405020304" pitchFamily="18" charset="0"/>
                <a:cs typeface="Times New Roman" panose="02020603050405020304" pitchFamily="18" charset="0"/>
              </a:rPr>
              <a:t>cho một đứa bé." Hai đứa trẻ </a:t>
            </a:r>
            <a:r>
              <a:rPr lang="vi-VN" b="1" i="0" u="sng" dirty="0">
                <a:solidFill>
                  <a:srgbClr val="FF0000"/>
                </a:solidFill>
                <a:effectLst/>
                <a:latin typeface="Times New Roman" panose="02020603050405020304" pitchFamily="18" charset="0"/>
                <a:cs typeface="Times New Roman" panose="02020603050405020304" pitchFamily="18" charset="0"/>
              </a:rPr>
              <a:t>sực tỉnh, lao ra</a:t>
            </a:r>
            <a:r>
              <a:rPr lang="vi-VN" b="1" i="0" dirty="0">
                <a:solidFill>
                  <a:srgbClr val="0070C0"/>
                </a:solidFill>
                <a:effectLst/>
                <a:latin typeface="Times New Roman" panose="02020603050405020304" pitchFamily="18" charset="0"/>
                <a:cs typeface="Times New Roman" panose="02020603050405020304" pitchFamily="18" charset="0"/>
              </a:rPr>
              <a:t>.</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 </a:t>
            </a:r>
            <a:r>
              <a:rPr lang="vi-VN" b="1" i="0" u="sng" dirty="0">
                <a:solidFill>
                  <a:srgbClr val="FF0000"/>
                </a:solidFill>
                <a:effectLst/>
                <a:latin typeface="Times New Roman" panose="02020603050405020304" pitchFamily="18" charset="0"/>
                <a:cs typeface="Times New Roman" panose="02020603050405020304" pitchFamily="18" charset="0"/>
              </a:rPr>
              <a:t>Đứa nhỏ </a:t>
            </a:r>
            <a:r>
              <a:rPr lang="vi-VN" b="1" i="0" dirty="0">
                <a:solidFill>
                  <a:srgbClr val="0070C0"/>
                </a:solidFill>
                <a:effectLst/>
                <a:latin typeface="Times New Roman" panose="02020603050405020304" pitchFamily="18" charset="0"/>
                <a:cs typeface="Times New Roman" panose="02020603050405020304" pitchFamily="18" charset="0"/>
              </a:rPr>
              <a:t>thôi! </a:t>
            </a:r>
            <a:r>
              <a:rPr lang="vi-VN" b="1" i="0" u="sng" dirty="0">
                <a:solidFill>
                  <a:srgbClr val="FF0000"/>
                </a:solidFill>
                <a:effectLst/>
                <a:latin typeface="Times New Roman" panose="02020603050405020304" pitchFamily="18" charset="0"/>
                <a:cs typeface="Times New Roman" panose="02020603050405020304" pitchFamily="18" charset="0"/>
              </a:rPr>
              <a:t>Nặng lắm </a:t>
            </a:r>
            <a:r>
              <a:rPr lang="vi-VN" b="1" i="0" dirty="0">
                <a:solidFill>
                  <a:srgbClr val="0070C0"/>
                </a:solidFill>
                <a:effectLst/>
                <a:latin typeface="Times New Roman" panose="02020603050405020304" pitchFamily="18" charset="0"/>
                <a:cs typeface="Times New Roman" panose="02020603050405020304" pitchFamily="18" charset="0"/>
              </a:rPr>
              <a:t>rồi. - Một người nói.</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Nghe thế, Giu-li-ét-ta </a:t>
            </a:r>
            <a:r>
              <a:rPr lang="vi-VN" b="1" i="0" u="sng" dirty="0">
                <a:solidFill>
                  <a:srgbClr val="FF0000"/>
                </a:solidFill>
                <a:effectLst/>
                <a:latin typeface="Times New Roman" panose="02020603050405020304" pitchFamily="18" charset="0"/>
                <a:cs typeface="Times New Roman" panose="02020603050405020304" pitchFamily="18" charset="0"/>
              </a:rPr>
              <a:t>sững sờ</a:t>
            </a:r>
            <a:r>
              <a:rPr lang="vi-VN" b="1" i="0" dirty="0">
                <a:solidFill>
                  <a:srgbClr val="0070C0"/>
                </a:solidFill>
                <a:effectLst/>
                <a:latin typeface="Times New Roman" panose="02020603050405020304" pitchFamily="18" charset="0"/>
                <a:cs typeface="Times New Roman" panose="02020603050405020304" pitchFamily="18" charset="0"/>
              </a:rPr>
              <a:t>, buông thõng hai tay, đôi mắt </a:t>
            </a:r>
            <a:r>
              <a:rPr lang="vi-VN" b="1" i="0" u="sng" dirty="0">
                <a:solidFill>
                  <a:srgbClr val="FF0000"/>
                </a:solidFill>
                <a:effectLst/>
                <a:latin typeface="Times New Roman" panose="02020603050405020304" pitchFamily="18" charset="0"/>
                <a:cs typeface="Times New Roman" panose="02020603050405020304" pitchFamily="18" charset="0"/>
              </a:rPr>
              <a:t>thẫn thờ </a:t>
            </a:r>
            <a:r>
              <a:rPr lang="vi-VN" b="1" i="0" dirty="0">
                <a:solidFill>
                  <a:srgbClr val="0070C0"/>
                </a:solidFill>
                <a:effectLst/>
                <a:latin typeface="Times New Roman" panose="02020603050405020304" pitchFamily="18" charset="0"/>
                <a:cs typeface="Times New Roman" panose="02020603050405020304" pitchFamily="18" charset="0"/>
              </a:rPr>
              <a:t>tuyệt vọng.</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Một ý nghĩ vụt đến, Ma-ri-ô </a:t>
            </a:r>
            <a:r>
              <a:rPr lang="vi-VN" b="1" i="0" u="sng" dirty="0">
                <a:solidFill>
                  <a:srgbClr val="FF0000"/>
                </a:solidFill>
                <a:effectLst/>
                <a:latin typeface="Times New Roman" panose="02020603050405020304" pitchFamily="18" charset="0"/>
                <a:cs typeface="Times New Roman" panose="02020603050405020304" pitchFamily="18" charset="0"/>
              </a:rPr>
              <a:t>hét to</a:t>
            </a:r>
            <a:r>
              <a:rPr lang="vi-VN" b="1" i="0" dirty="0">
                <a:solidFill>
                  <a:srgbClr val="0070C0"/>
                </a:solidFill>
                <a:effectLst/>
                <a:latin typeface="Times New Roman" panose="02020603050405020304" pitchFamily="18" charset="0"/>
                <a:cs typeface="Times New Roman" panose="02020603050405020304" pitchFamily="18" charset="0"/>
              </a:rPr>
              <a:t>: </a:t>
            </a:r>
            <a:r>
              <a:rPr lang="en-US" b="1" i="0" dirty="0">
                <a:solidFill>
                  <a:srgbClr val="0070C0"/>
                </a:solidFill>
                <a:effectLst/>
                <a:latin typeface="Times New Roman" panose="02020603050405020304" pitchFamily="18" charset="0"/>
                <a:cs typeface="Times New Roman" panose="02020603050405020304" pitchFamily="18" charset="0"/>
              </a:rPr>
              <a:t> </a:t>
            </a:r>
            <a:r>
              <a:rPr lang="vi-VN" b="1" i="0" dirty="0">
                <a:solidFill>
                  <a:srgbClr val="0070C0"/>
                </a:solidFill>
                <a:effectLst/>
                <a:latin typeface="Times New Roman" panose="02020603050405020304" pitchFamily="18" charset="0"/>
                <a:cs typeface="Times New Roman" panose="02020603050405020304" pitchFamily="18" charset="0"/>
              </a:rPr>
              <a:t>"</a:t>
            </a:r>
            <a:r>
              <a:rPr lang="vi-VN" b="1" i="0" u="sng" dirty="0">
                <a:solidFill>
                  <a:srgbClr val="FF0000"/>
                </a:solidFill>
                <a:effectLst/>
                <a:latin typeface="Times New Roman" panose="02020603050405020304" pitchFamily="18" charset="0"/>
                <a:cs typeface="Times New Roman" panose="02020603050405020304" pitchFamily="18" charset="0"/>
              </a:rPr>
              <a:t>Giu-li-ét-ta</a:t>
            </a:r>
            <a:r>
              <a:rPr lang="vi-VN" b="1" i="0" dirty="0">
                <a:solidFill>
                  <a:srgbClr val="0070C0"/>
                </a:solidFill>
                <a:effectLst/>
                <a:latin typeface="Times New Roman" panose="02020603050405020304" pitchFamily="18" charset="0"/>
                <a:cs typeface="Times New Roman" panose="02020603050405020304" pitchFamily="18" charset="0"/>
              </a:rPr>
              <a:t>, </a:t>
            </a:r>
            <a:r>
              <a:rPr lang="vi-VN" b="1" i="0" u="sng" dirty="0">
                <a:solidFill>
                  <a:srgbClr val="FF0000"/>
                </a:solidFill>
                <a:effectLst/>
                <a:latin typeface="Times New Roman" panose="02020603050405020304" pitchFamily="18" charset="0"/>
                <a:cs typeface="Times New Roman" panose="02020603050405020304" pitchFamily="18" charset="0"/>
              </a:rPr>
              <a:t>xuống đi</a:t>
            </a:r>
            <a:r>
              <a:rPr lang="vi-VN" b="1" i="0" dirty="0">
                <a:solidFill>
                  <a:srgbClr val="0070C0"/>
                </a:solidFill>
                <a:effectLst/>
                <a:latin typeface="Times New Roman" panose="02020603050405020304" pitchFamily="18" charset="0"/>
                <a:cs typeface="Times New Roman" panose="02020603050405020304" pitchFamily="18" charset="0"/>
              </a:rPr>
              <a:t>! Bạn còn bố mẹ..."</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Nói rồi, cậu ôm ngang lưng Giu-li-ét-ta </a:t>
            </a:r>
            <a:r>
              <a:rPr lang="vi-VN" b="1" i="0" u="sng" dirty="0">
                <a:solidFill>
                  <a:srgbClr val="FF0000"/>
                </a:solidFill>
                <a:effectLst/>
                <a:latin typeface="Times New Roman" panose="02020603050405020304" pitchFamily="18" charset="0"/>
                <a:cs typeface="Times New Roman" panose="02020603050405020304" pitchFamily="18" charset="0"/>
              </a:rPr>
              <a:t>thả xuống </a:t>
            </a:r>
            <a:r>
              <a:rPr lang="vi-VN" b="1" i="0" dirty="0">
                <a:solidFill>
                  <a:srgbClr val="0070C0"/>
                </a:solidFill>
                <a:effectLst/>
                <a:latin typeface="Times New Roman" panose="02020603050405020304" pitchFamily="18" charset="0"/>
                <a:cs typeface="Times New Roman" panose="02020603050405020304" pitchFamily="18" charset="0"/>
              </a:rPr>
              <a:t>nước. Người ta nắm tay cô </a:t>
            </a:r>
            <a:r>
              <a:rPr lang="vi-VN" b="1" i="0" u="sng" dirty="0">
                <a:solidFill>
                  <a:srgbClr val="FF0000"/>
                </a:solidFill>
                <a:effectLst/>
                <a:latin typeface="Times New Roman" panose="02020603050405020304" pitchFamily="18" charset="0"/>
                <a:cs typeface="Times New Roman" panose="02020603050405020304" pitchFamily="18" charset="0"/>
              </a:rPr>
              <a:t>lôi lên</a:t>
            </a:r>
            <a:r>
              <a:rPr lang="vi-VN" b="1" i="0" dirty="0">
                <a:solidFill>
                  <a:srgbClr val="0070C0"/>
                </a:solidFill>
                <a:effectLst/>
                <a:latin typeface="Times New Roman" panose="02020603050405020304" pitchFamily="18" charset="0"/>
                <a:cs typeface="Times New Roman" panose="02020603050405020304" pitchFamily="18" charset="0"/>
              </a:rPr>
              <a:t> xuồng.</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lgn="just">
              <a:buNone/>
            </a:pPr>
            <a:r>
              <a:rPr lang="vi-VN" b="1" i="0" dirty="0">
                <a:solidFill>
                  <a:srgbClr val="0070C0"/>
                </a:solidFill>
                <a:effectLst/>
                <a:latin typeface="Times New Roman" panose="02020603050405020304" pitchFamily="18" charset="0"/>
                <a:cs typeface="Times New Roman" panose="02020603050405020304" pitchFamily="18" charset="0"/>
              </a:rPr>
              <a:t>      Chiếc xuồng bơi ra xa. Giu-li-ét-ta </a:t>
            </a:r>
            <a:r>
              <a:rPr lang="vi-VN" b="1" i="0" u="sng" dirty="0">
                <a:solidFill>
                  <a:srgbClr val="FF0000"/>
                </a:solidFill>
                <a:effectLst/>
                <a:latin typeface="Times New Roman" panose="02020603050405020304" pitchFamily="18" charset="0"/>
                <a:cs typeface="Times New Roman" panose="02020603050405020304" pitchFamily="18" charset="0"/>
              </a:rPr>
              <a:t>bàng hoàng </a:t>
            </a:r>
            <a:r>
              <a:rPr lang="vi-VN" b="1" i="0" dirty="0">
                <a:solidFill>
                  <a:srgbClr val="0070C0"/>
                </a:solidFill>
                <a:effectLst/>
                <a:latin typeface="Times New Roman" panose="02020603050405020304" pitchFamily="18" charset="0"/>
                <a:cs typeface="Times New Roman" panose="02020603050405020304" pitchFamily="18" charset="0"/>
              </a:rPr>
              <a:t>nhìn Ma-ri-ô đang đứng bên mạn tàu, đầu </a:t>
            </a:r>
            <a:r>
              <a:rPr lang="vi-VN" b="1" i="0" u="sng" dirty="0">
                <a:solidFill>
                  <a:srgbClr val="FF0000"/>
                </a:solidFill>
                <a:effectLst/>
                <a:latin typeface="Times New Roman" panose="02020603050405020304" pitchFamily="18" charset="0"/>
                <a:cs typeface="Times New Roman" panose="02020603050405020304" pitchFamily="18" charset="0"/>
              </a:rPr>
              <a:t>ngửng cao</a:t>
            </a:r>
            <a:r>
              <a:rPr lang="vi-VN" b="1" i="0" dirty="0">
                <a:solidFill>
                  <a:srgbClr val="0070C0"/>
                </a:solidFill>
                <a:effectLst/>
                <a:latin typeface="Times New Roman" panose="02020603050405020304" pitchFamily="18" charset="0"/>
                <a:cs typeface="Times New Roman" panose="02020603050405020304" pitchFamily="18" charset="0"/>
              </a:rPr>
              <a:t>, tóc bay trước gió. Cô </a:t>
            </a:r>
            <a:r>
              <a:rPr lang="vi-VN" b="1" i="0" u="sng" dirty="0">
                <a:solidFill>
                  <a:srgbClr val="FF0000"/>
                </a:solidFill>
                <a:effectLst/>
                <a:latin typeface="Times New Roman" panose="02020603050405020304" pitchFamily="18" charset="0"/>
                <a:cs typeface="Times New Roman" panose="02020603050405020304" pitchFamily="18" charset="0"/>
              </a:rPr>
              <a:t>bật khóc nức nở</a:t>
            </a:r>
            <a:r>
              <a:rPr lang="vi-VN" b="1" i="0" dirty="0">
                <a:solidFill>
                  <a:srgbClr val="0070C0"/>
                </a:solidFill>
                <a:effectLst/>
                <a:latin typeface="Times New Roman" panose="02020603050405020304" pitchFamily="18" charset="0"/>
                <a:cs typeface="Times New Roman" panose="02020603050405020304" pitchFamily="18" charset="0"/>
              </a:rPr>
              <a:t>, giơ tay về phía cậu: "</a:t>
            </a:r>
            <a:r>
              <a:rPr lang="vi-VN" b="1" i="0" u="sng" dirty="0">
                <a:solidFill>
                  <a:srgbClr val="FF0000"/>
                </a:solidFill>
                <a:effectLst/>
                <a:latin typeface="Times New Roman" panose="02020603050405020304" pitchFamily="18" charset="0"/>
                <a:cs typeface="Times New Roman" panose="02020603050405020304" pitchFamily="18" charset="0"/>
              </a:rPr>
              <a:t>Vĩnh biệt </a:t>
            </a:r>
            <a:r>
              <a:rPr lang="vi-VN" b="1" i="0" dirty="0">
                <a:solidFill>
                  <a:srgbClr val="0070C0"/>
                </a:solidFill>
                <a:effectLst/>
                <a:latin typeface="Times New Roman" panose="02020603050405020304" pitchFamily="18" charset="0"/>
                <a:cs typeface="Times New Roman" panose="02020603050405020304" pitchFamily="18" charset="0"/>
              </a:rPr>
              <a:t>Ma-ri-ô!"</a:t>
            </a:r>
            <a:endParaRPr lang="vi-VN" b="1" i="0" dirty="0">
              <a:solidFill>
                <a:srgbClr val="0070C0"/>
              </a:solidFill>
              <a:effectLst/>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4712" t="14771" r="6224" b="39911"/>
          <a:stretch>
            <a:fillRect/>
          </a:stretch>
        </p:blipFill>
        <p:spPr bwMode="auto">
          <a:xfrm>
            <a:off x="66672" y="104774"/>
            <a:ext cx="6281692" cy="668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71" t="9107" r="4686"/>
          <a:stretch>
            <a:fillRect/>
          </a:stretch>
        </p:blipFill>
        <p:spPr bwMode="auto">
          <a:xfrm>
            <a:off x="6405514" y="2209799"/>
            <a:ext cx="5691236" cy="458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0331" t="59946" r="9553" b="8360"/>
          <a:stretch>
            <a:fillRect/>
          </a:stretch>
        </p:blipFill>
        <p:spPr bwMode="auto">
          <a:xfrm>
            <a:off x="6405514" y="104774"/>
            <a:ext cx="5691236"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19554" y="0"/>
            <a:ext cx="10515600" cy="1828800"/>
          </a:xfrm>
        </p:spPr>
        <p:txBody>
          <a:bodyPr>
            <a:normAutofit fontScale="90000"/>
          </a:bodyPr>
          <a:lstStyle/>
          <a:p>
            <a:r>
              <a:rPr lang="en-US" dirty="0"/>
              <a:t>                                 </a:t>
            </a:r>
            <a:r>
              <a:rPr lang="en-US" b="1" dirty="0" err="1">
                <a:latin typeface="Arial" panose="020B0604020202020204" pitchFamily="34" charset="0"/>
                <a:cs typeface="Arial" panose="020B0604020202020204" pitchFamily="34" charset="0"/>
              </a:rPr>
              <a:t>Tập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đọc</a:t>
            </a:r>
            <a:br>
              <a:rPr lang="en-US" b="1" dirty="0">
                <a:latin typeface="Arial" panose="020B0604020202020204" pitchFamily="34" charset="0"/>
                <a:cs typeface="Arial" panose="020B0604020202020204" pitchFamily="34" charset="0"/>
              </a:rPr>
            </a:br>
            <a:r>
              <a:rPr lang="en-US" dirty="0"/>
              <a:t>                            </a:t>
            </a:r>
            <a:r>
              <a:rPr lang="en-US" sz="5300" b="1" dirty="0" err="1">
                <a:solidFill>
                  <a:srgbClr val="FF0000"/>
                </a:solidFill>
                <a:latin typeface="Times New Roman" panose="02020603050405020304" pitchFamily="18" charset="0"/>
                <a:cs typeface="Times New Roman" panose="02020603050405020304" pitchFamily="18" charset="0"/>
              </a:rPr>
              <a:t>Một</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vụ</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đắm</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tàu</a:t>
            </a:r>
            <a:br>
              <a:rPr lang="en-US" sz="5300" b="1" dirty="0">
                <a:latin typeface="Times New Roman" panose="02020603050405020304" pitchFamily="18" charset="0"/>
                <a:cs typeface="Times New Roman" panose="02020603050405020304" pitchFamily="18" charset="0"/>
              </a:rPr>
            </a:br>
            <a:r>
              <a:rPr lang="en-US" dirty="0"/>
              <a:t>                                            </a:t>
            </a:r>
            <a:r>
              <a:rPr lang="en-US" sz="3100" b="1" i="1" dirty="0">
                <a:solidFill>
                  <a:schemeClr val="accent2">
                    <a:lumMod val="75000"/>
                  </a:schemeClr>
                </a:solidFill>
                <a:latin typeface="Times New Roman" panose="02020603050405020304" pitchFamily="18" charset="0"/>
                <a:cs typeface="Times New Roman" panose="02020603050405020304" pitchFamily="18" charset="0"/>
              </a:rPr>
              <a:t>Theo</a:t>
            </a:r>
            <a:r>
              <a:rPr lang="en-US" sz="3100" b="1" dirty="0">
                <a:solidFill>
                  <a:schemeClr val="accent2">
                    <a:lumMod val="75000"/>
                  </a:schemeClr>
                </a:solidFill>
                <a:latin typeface="Times New Roman" panose="02020603050405020304" pitchFamily="18" charset="0"/>
                <a:cs typeface="Times New Roman" panose="02020603050405020304" pitchFamily="18" charset="0"/>
              </a:rPr>
              <a:t> A-Mi-Xi</a:t>
            </a:r>
            <a:endParaRPr lang="en-US" sz="49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2099256"/>
            <a:ext cx="10515600" cy="3851377"/>
          </a:xfrm>
        </p:spPr>
        <p:txBody>
          <a:bodyPr>
            <a:normAutofit fontScale="92500"/>
          </a:bodyPr>
          <a:lstStyle/>
          <a:p>
            <a:pPr marL="0" indent="0">
              <a:buNone/>
            </a:pPr>
            <a:r>
              <a:rPr lang="en-US" sz="3200" b="1" dirty="0">
                <a:solidFill>
                  <a:srgbClr val="0000CC"/>
                </a:solidFill>
                <a:latin typeface="Arial" panose="020B0604020202020204" pitchFamily="34" charset="0"/>
                <a:cs typeface="Arial" panose="020B0604020202020204" pitchFamily="34" charset="0"/>
              </a:rPr>
              <a:t>T</a:t>
            </a:r>
            <a:r>
              <a:rPr lang="en-US" sz="3200" b="1" dirty="0">
                <a:solidFill>
                  <a:srgbClr val="0000CC"/>
                </a:solidFill>
                <a:latin typeface="Times New Roman" panose="02020603050405020304" pitchFamily="18" charset="0"/>
                <a:cs typeface="Times New Roman" panose="02020603050405020304" pitchFamily="18" charset="0"/>
              </a:rPr>
              <a:t>heo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bài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được</a:t>
            </a:r>
            <a:r>
              <a:rPr lang="en-US" sz="3200" b="1" dirty="0">
                <a:solidFill>
                  <a:srgbClr val="0000CC"/>
                </a:solidFill>
                <a:latin typeface="Times New Roman" panose="02020603050405020304" pitchFamily="18" charset="0"/>
                <a:cs typeface="Times New Roman" panose="02020603050405020304" pitchFamily="18" charset="0"/>
              </a:rPr>
              <a:t> chia </a:t>
            </a:r>
            <a:r>
              <a:rPr lang="en-US" sz="3200" b="1" dirty="0" err="1">
                <a:solidFill>
                  <a:srgbClr val="0000CC"/>
                </a:solidFill>
                <a:latin typeface="Times New Roman" panose="02020603050405020304" pitchFamily="18" charset="0"/>
                <a:cs typeface="Times New Roman" panose="02020603050405020304" pitchFamily="18" charset="0"/>
              </a:rPr>
              <a:t>làm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mấy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đoạn</a:t>
            </a:r>
            <a:r>
              <a:rPr lang="en-US" sz="3200" b="1" dirty="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a:p>
            <a:pPr marL="0" indent="0">
              <a:buNone/>
            </a:pP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chia </a:t>
            </a:r>
            <a:r>
              <a:rPr lang="en-US" sz="3200" b="1" dirty="0" err="1">
                <a:solidFill>
                  <a:srgbClr val="00B050"/>
                </a:solidFill>
                <a:latin typeface="Times New Roman" panose="02020603050405020304" pitchFamily="18" charset="0"/>
                <a:cs typeface="Times New Roman" panose="02020603050405020304" pitchFamily="18" charset="0"/>
              </a:rPr>
              <a:t>thành</a:t>
            </a:r>
            <a:r>
              <a:rPr lang="en-US" sz="3200" b="1" dirty="0">
                <a:solidFill>
                  <a:srgbClr val="00B050"/>
                </a:solidFill>
                <a:latin typeface="Times New Roman" panose="02020603050405020304" pitchFamily="18" charset="0"/>
                <a:cs typeface="Times New Roman" panose="02020603050405020304" pitchFamily="18" charset="0"/>
              </a:rPr>
              <a:t> 5 </a:t>
            </a:r>
            <a:r>
              <a:rPr lang="en-US" sz="3200" b="1" dirty="0" err="1">
                <a:solidFill>
                  <a:srgbClr val="00B050"/>
                </a:solidFill>
                <a:latin typeface="Times New Roman" panose="02020603050405020304" pitchFamily="18" charset="0"/>
                <a:cs typeface="Times New Roman" panose="02020603050405020304" pitchFamily="18" charset="0"/>
              </a:rPr>
              <a:t>đoạn</a:t>
            </a:r>
            <a:r>
              <a:rPr lang="en-US" sz="3200" b="1" dirty="0">
                <a:solidFill>
                  <a:srgbClr val="00B050"/>
                </a:solidFill>
                <a:latin typeface="Times New Roman" panose="02020603050405020304" pitchFamily="18" charset="0"/>
                <a:cs typeface="Times New Roman" panose="02020603050405020304" pitchFamily="18" charset="0"/>
              </a:rPr>
              <a:t>:</a:t>
            </a:r>
            <a:endParaRPr lang="en-US" sz="3200" b="1" dirty="0">
              <a:solidFill>
                <a:srgbClr val="00B050"/>
              </a:solidFill>
              <a:latin typeface="Times New Roman" panose="02020603050405020304" pitchFamily="18" charset="0"/>
              <a:cs typeface="Times New Roman" panose="02020603050405020304" pitchFamily="18" charset="0"/>
            </a:endParaRPr>
          </a:p>
          <a:p>
            <a:pPr marL="0" indent="0" algn="just">
              <a:buNone/>
            </a:pPr>
            <a:r>
              <a:rPr lang="en-US" sz="3200" b="1" i="0" dirty="0" smtClean="0">
                <a:solidFill>
                  <a:srgbClr val="000000"/>
                </a:solidFill>
                <a:effectLst/>
                <a:latin typeface="Times New Roman" panose="02020603050405020304" pitchFamily="18" charset="0"/>
                <a:cs typeface="Times New Roman" panose="02020603050405020304" pitchFamily="18" charset="0"/>
              </a:rPr>
              <a:t>+ </a:t>
            </a:r>
            <a:r>
              <a:rPr lang="vi-VN" sz="3200" b="1" i="0" dirty="0" smtClean="0">
                <a:solidFill>
                  <a:srgbClr val="000000"/>
                </a:solidFill>
                <a:effectLst/>
                <a:latin typeface="Times New Roman" panose="02020603050405020304" pitchFamily="18" charset="0"/>
                <a:cs typeface="Times New Roman" panose="02020603050405020304" pitchFamily="18" charset="0"/>
              </a:rPr>
              <a:t>Đoạn </a:t>
            </a:r>
            <a:r>
              <a:rPr lang="vi-VN" sz="3200" b="1" i="0" dirty="0">
                <a:solidFill>
                  <a:srgbClr val="000000"/>
                </a:solidFill>
                <a:effectLst/>
                <a:latin typeface="Times New Roman" panose="02020603050405020304" pitchFamily="18" charset="0"/>
                <a:cs typeface="Times New Roman" panose="02020603050405020304" pitchFamily="18" charset="0"/>
              </a:rPr>
              <a:t>1: Từ đầu đến </a:t>
            </a:r>
            <a:r>
              <a:rPr lang="vi-VN" sz="3200" b="1" i="1" dirty="0">
                <a:solidFill>
                  <a:srgbClr val="000000"/>
                </a:solidFill>
                <a:effectLst/>
                <a:latin typeface="Times New Roman" panose="02020603050405020304" pitchFamily="18" charset="0"/>
                <a:cs typeface="Times New Roman" panose="02020603050405020304" pitchFamily="18" charset="0"/>
              </a:rPr>
              <a:t>về quê sống với họ hàng</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3200" b="1" i="0" dirty="0" smtClean="0">
                <a:solidFill>
                  <a:srgbClr val="000000"/>
                </a:solidFill>
                <a:effectLst/>
                <a:latin typeface="Times New Roman" panose="02020603050405020304" pitchFamily="18" charset="0"/>
                <a:cs typeface="Times New Roman" panose="02020603050405020304" pitchFamily="18" charset="0"/>
              </a:rPr>
              <a:t>+ </a:t>
            </a:r>
            <a:r>
              <a:rPr lang="vi-VN" sz="3200" b="1" i="0" dirty="0" smtClean="0">
                <a:solidFill>
                  <a:srgbClr val="000000"/>
                </a:solidFill>
                <a:effectLst/>
                <a:latin typeface="Times New Roman" panose="02020603050405020304" pitchFamily="18" charset="0"/>
                <a:cs typeface="Times New Roman" panose="02020603050405020304" pitchFamily="18" charset="0"/>
              </a:rPr>
              <a:t>Đoạn </a:t>
            </a:r>
            <a:r>
              <a:rPr lang="vi-VN" sz="3200" b="1" i="0" dirty="0">
                <a:solidFill>
                  <a:srgbClr val="000000"/>
                </a:solidFill>
                <a:effectLst/>
                <a:latin typeface="Times New Roman" panose="02020603050405020304" pitchFamily="18" charset="0"/>
                <a:cs typeface="Times New Roman" panose="02020603050405020304" pitchFamily="18" charset="0"/>
              </a:rPr>
              <a:t>2: Từ </a:t>
            </a:r>
            <a:r>
              <a:rPr lang="vi-VN" sz="3200" b="1" i="1" dirty="0">
                <a:solidFill>
                  <a:srgbClr val="000000"/>
                </a:solidFill>
                <a:effectLst/>
                <a:latin typeface="Times New Roman" panose="02020603050405020304" pitchFamily="18" charset="0"/>
                <a:cs typeface="Times New Roman" panose="02020603050405020304" pitchFamily="18" charset="0"/>
              </a:rPr>
              <a:t>Đêm xuống</a:t>
            </a:r>
            <a:r>
              <a:rPr lang="vi-VN" sz="3200" b="1" i="0" dirty="0">
                <a:solidFill>
                  <a:srgbClr val="000000"/>
                </a:solidFill>
                <a:effectLst/>
                <a:latin typeface="Times New Roman" panose="02020603050405020304" pitchFamily="18" charset="0"/>
                <a:cs typeface="Times New Roman" panose="02020603050405020304" pitchFamily="18" charset="0"/>
              </a:rPr>
              <a:t> đến </a:t>
            </a:r>
            <a:r>
              <a:rPr lang="vi-VN" sz="3200" b="1" i="1" dirty="0">
                <a:solidFill>
                  <a:srgbClr val="000000"/>
                </a:solidFill>
                <a:effectLst/>
                <a:latin typeface="Times New Roman" panose="02020603050405020304" pitchFamily="18" charset="0"/>
                <a:cs typeface="Times New Roman" panose="02020603050405020304" pitchFamily="18" charset="0"/>
              </a:rPr>
              <a:t>băng cho bạn</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3200" b="1" i="0" dirty="0" smtClean="0">
                <a:solidFill>
                  <a:srgbClr val="000000"/>
                </a:solidFill>
                <a:effectLst/>
                <a:latin typeface="Times New Roman" panose="02020603050405020304" pitchFamily="18" charset="0"/>
                <a:cs typeface="Times New Roman" panose="02020603050405020304" pitchFamily="18" charset="0"/>
              </a:rPr>
              <a:t>+ </a:t>
            </a:r>
            <a:r>
              <a:rPr lang="vi-VN" sz="3200" b="1" i="0" dirty="0" smtClean="0">
                <a:solidFill>
                  <a:srgbClr val="000000"/>
                </a:solidFill>
                <a:effectLst/>
                <a:latin typeface="Times New Roman" panose="02020603050405020304" pitchFamily="18" charset="0"/>
                <a:cs typeface="Times New Roman" panose="02020603050405020304" pitchFamily="18" charset="0"/>
              </a:rPr>
              <a:t>Đoạn </a:t>
            </a:r>
            <a:r>
              <a:rPr lang="vi-VN" sz="3200" b="1" i="0" dirty="0">
                <a:solidFill>
                  <a:srgbClr val="000000"/>
                </a:solidFill>
                <a:effectLst/>
                <a:latin typeface="Times New Roman" panose="02020603050405020304" pitchFamily="18" charset="0"/>
                <a:cs typeface="Times New Roman" panose="02020603050405020304" pitchFamily="18" charset="0"/>
              </a:rPr>
              <a:t>3: Từ </a:t>
            </a:r>
            <a:r>
              <a:rPr lang="vi-VN" sz="3200" b="1" i="1" dirty="0">
                <a:solidFill>
                  <a:srgbClr val="000000"/>
                </a:solidFill>
                <a:effectLst/>
                <a:latin typeface="Times New Roman" panose="02020603050405020304" pitchFamily="18" charset="0"/>
                <a:cs typeface="Times New Roman" panose="02020603050405020304" pitchFamily="18" charset="0"/>
              </a:rPr>
              <a:t>Cơn bão dữ dội</a:t>
            </a:r>
            <a:r>
              <a:rPr lang="vi-VN" sz="3200" b="1" i="0" dirty="0">
                <a:solidFill>
                  <a:srgbClr val="000000"/>
                </a:solidFill>
                <a:effectLst/>
                <a:latin typeface="Times New Roman" panose="02020603050405020304" pitchFamily="18" charset="0"/>
                <a:cs typeface="Times New Roman" panose="02020603050405020304" pitchFamily="18" charset="0"/>
              </a:rPr>
              <a:t> đến </a:t>
            </a:r>
            <a:r>
              <a:rPr lang="vi-VN" sz="3200" b="1" i="1" dirty="0">
                <a:solidFill>
                  <a:srgbClr val="000000"/>
                </a:solidFill>
                <a:effectLst/>
                <a:latin typeface="Times New Roman" panose="02020603050405020304" pitchFamily="18" charset="0"/>
                <a:cs typeface="Times New Roman" panose="02020603050405020304" pitchFamily="18" charset="0"/>
              </a:rPr>
              <a:t>Quang cảnh thật hỗn loạn</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3200" b="1" i="0" dirty="0" smtClean="0">
                <a:solidFill>
                  <a:srgbClr val="000000"/>
                </a:solidFill>
                <a:effectLst/>
                <a:latin typeface="Times New Roman" panose="02020603050405020304" pitchFamily="18" charset="0"/>
                <a:cs typeface="Times New Roman" panose="02020603050405020304" pitchFamily="18" charset="0"/>
              </a:rPr>
              <a:t>+ </a:t>
            </a:r>
            <a:r>
              <a:rPr lang="vi-VN" sz="3200" b="1" i="0" dirty="0" smtClean="0">
                <a:solidFill>
                  <a:srgbClr val="000000"/>
                </a:solidFill>
                <a:effectLst/>
                <a:latin typeface="Times New Roman" panose="02020603050405020304" pitchFamily="18" charset="0"/>
                <a:cs typeface="Times New Roman" panose="02020603050405020304" pitchFamily="18" charset="0"/>
              </a:rPr>
              <a:t>Đoạn </a:t>
            </a:r>
            <a:r>
              <a:rPr lang="vi-VN" sz="3200" b="1" i="0" dirty="0">
                <a:solidFill>
                  <a:srgbClr val="000000"/>
                </a:solidFill>
                <a:effectLst/>
                <a:latin typeface="Times New Roman" panose="02020603050405020304" pitchFamily="18" charset="0"/>
                <a:cs typeface="Times New Roman" panose="02020603050405020304" pitchFamily="18" charset="0"/>
              </a:rPr>
              <a:t>4: Từ </a:t>
            </a:r>
            <a:r>
              <a:rPr lang="vi-VN" sz="3200" b="1" i="1" dirty="0">
                <a:solidFill>
                  <a:srgbClr val="000000"/>
                </a:solidFill>
                <a:effectLst/>
                <a:latin typeface="Times New Roman" panose="02020603050405020304" pitchFamily="18" charset="0"/>
                <a:cs typeface="Times New Roman" panose="02020603050405020304" pitchFamily="18" charset="0"/>
              </a:rPr>
              <a:t>Ma-ri-ô</a:t>
            </a:r>
            <a:r>
              <a:rPr lang="vi-VN" sz="3200" b="1" i="0" dirty="0">
                <a:solidFill>
                  <a:srgbClr val="000000"/>
                </a:solidFill>
                <a:effectLst/>
                <a:latin typeface="Times New Roman" panose="02020603050405020304" pitchFamily="18" charset="0"/>
                <a:cs typeface="Times New Roman" panose="02020603050405020304" pitchFamily="18" charset="0"/>
              </a:rPr>
              <a:t> đến </a:t>
            </a:r>
            <a:r>
              <a:rPr lang="vi-VN" sz="3200" b="1" i="1" dirty="0">
                <a:solidFill>
                  <a:srgbClr val="000000"/>
                </a:solidFill>
                <a:effectLst/>
                <a:latin typeface="Times New Roman" panose="02020603050405020304" pitchFamily="18" charset="0"/>
                <a:cs typeface="Times New Roman" panose="02020603050405020304" pitchFamily="18" charset="0"/>
              </a:rPr>
              <a:t>đôi mắt thẫn thờ, tuyệt vọng</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3200" b="1" i="0" dirty="0" smtClean="0">
                <a:solidFill>
                  <a:srgbClr val="000000"/>
                </a:solidFill>
                <a:effectLst/>
                <a:latin typeface="Times New Roman" panose="02020603050405020304" pitchFamily="18" charset="0"/>
                <a:cs typeface="Times New Roman" panose="02020603050405020304" pitchFamily="18" charset="0"/>
              </a:rPr>
              <a:t>+ </a:t>
            </a:r>
            <a:r>
              <a:rPr lang="vi-VN" sz="3200" b="1" i="0" dirty="0" smtClean="0">
                <a:solidFill>
                  <a:srgbClr val="000000"/>
                </a:solidFill>
                <a:effectLst/>
                <a:latin typeface="Times New Roman" panose="02020603050405020304" pitchFamily="18" charset="0"/>
                <a:cs typeface="Times New Roman" panose="02020603050405020304" pitchFamily="18" charset="0"/>
              </a:rPr>
              <a:t>Đoạn </a:t>
            </a:r>
            <a:r>
              <a:rPr lang="vi-VN" sz="3200" b="1" i="0" dirty="0">
                <a:solidFill>
                  <a:srgbClr val="000000"/>
                </a:solidFill>
                <a:effectLst/>
                <a:latin typeface="Times New Roman" panose="02020603050405020304" pitchFamily="18" charset="0"/>
                <a:cs typeface="Times New Roman" panose="02020603050405020304" pitchFamily="18" charset="0"/>
              </a:rPr>
              <a:t>5: Phần </a:t>
            </a:r>
            <a:r>
              <a:rPr lang="en-US" sz="3200" b="1" i="0" dirty="0" err="1">
                <a:solidFill>
                  <a:srgbClr val="000000"/>
                </a:solidFill>
                <a:effectLst/>
                <a:latin typeface="Times New Roman" panose="02020603050405020304" pitchFamily="18" charset="0"/>
                <a:cs typeface="Times New Roman" panose="02020603050405020304" pitchFamily="18" charset="0"/>
              </a:rPr>
              <a:t>còn</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en-US" sz="3200" b="1" i="0" dirty="0" err="1">
                <a:solidFill>
                  <a:srgbClr val="000000"/>
                </a:solidFill>
                <a:effectLst/>
                <a:latin typeface="Times New Roman" panose="02020603050405020304" pitchFamily="18" charset="0"/>
                <a:cs typeface="Times New Roman" panose="02020603050405020304" pitchFamily="18" charset="0"/>
              </a:rPr>
              <a:t>lại</a:t>
            </a:r>
            <a:endParaRPr lang="en-US" sz="3200"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07013" y="508111"/>
            <a:ext cx="10515600" cy="5728916"/>
          </a:xfrm>
        </p:spPr>
        <p:txBody>
          <a:bodyPr>
            <a:noAutofit/>
          </a:bodyPr>
          <a:lstStyle/>
          <a:p>
            <a:r>
              <a:rPr lang="vi-VN" sz="2800" b="0" i="0" dirty="0" smtClean="0">
                <a:solidFill>
                  <a:srgbClr val="000000"/>
                </a:solidFill>
                <a:effectLst/>
                <a:latin typeface="OpenSans"/>
              </a:rPr>
              <a:t> </a:t>
            </a:r>
            <a:endParaRPr lang="en-US" sz="2000" dirty="0">
              <a:latin typeface="+mn-lt"/>
            </a:endParaRPr>
          </a:p>
        </p:txBody>
      </p:sp>
      <p:sp>
        <p:nvSpPr>
          <p:cNvPr id="2" name="Rectangle 1"/>
          <p:cNvSpPr/>
          <p:nvPr/>
        </p:nvSpPr>
        <p:spPr>
          <a:xfrm>
            <a:off x="0" y="89"/>
            <a:ext cx="12191999" cy="6986528"/>
          </a:xfrm>
          <a:prstGeom prst="rect">
            <a:avLst/>
          </a:prstGeom>
          <a:pattFill prst="pct5">
            <a:fgClr>
              <a:schemeClr val="accent1"/>
            </a:fgClr>
            <a:bgClr>
              <a:schemeClr val="bg1"/>
            </a:bgClr>
          </a:pattFill>
        </p:spPr>
        <p:txBody>
          <a:bodyPr wrap="square">
            <a:spAutoFit/>
          </a:bodyPr>
          <a:lstStyle/>
          <a:p>
            <a:pPr algn="ctr"/>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Một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vụ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đắm</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tàu</a:t>
            </a:r>
            <a:endParaRPr lang="en-US" sz="2800" b="1" dirty="0" smtClean="0">
              <a:solidFill>
                <a:srgbClr val="FF0000"/>
              </a:solidFill>
              <a:latin typeface="Arial" panose="020B0604020202020204" pitchFamily="34" charset="0"/>
              <a:cs typeface="Arial" panose="020B0604020202020204" pitchFamily="34" charset="0"/>
            </a:endParaRPr>
          </a:p>
          <a:p>
            <a:pPr algn="just"/>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Trên </a:t>
            </a:r>
            <a:r>
              <a:rPr lang="vi-VN" sz="2000" b="1" dirty="0">
                <a:solidFill>
                  <a:srgbClr val="0000CC"/>
                </a:solidFill>
                <a:latin typeface="Arial" panose="020B0604020202020204" pitchFamily="34" charset="0"/>
                <a:cs typeface="Arial" panose="020B0604020202020204" pitchFamily="34" charset="0"/>
              </a:rPr>
              <a:t>chiếc tàu thủy rời cảng Li-vơ-pun hôm ấy có một cậu bé tên là Ma-ri-ô khoảng 12 tuổi. Tàu nhổ neo được một lúc thì Ma-ri-ô quen một bạn đồng hành. Cô bé là Giu-li-ét-ta, cao hơn Ma-ri-ô. Cô đang trên đường về nhà và rất vui vì sắp được gặp lại bố mẹ. Ma-ri-ô không kể gì về mình. Bố cậu mới mất nên cậu về quê sống với họ hàng.</a:t>
            </a:r>
            <a:endParaRPr lang="vi-VN" sz="2000" b="1" dirty="0">
              <a:solidFill>
                <a:srgbClr val="0000CC"/>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chemeClr val="accent2">
                    <a:lumMod val="75000"/>
                  </a:schemeClr>
                </a:solidFill>
                <a:latin typeface="Arial" panose="020B0604020202020204" pitchFamily="34" charset="0"/>
                <a:cs typeface="Arial" panose="020B0604020202020204" pitchFamily="34" charset="0"/>
              </a:rPr>
              <a:t>Đêm </a:t>
            </a:r>
            <a:r>
              <a:rPr lang="vi-VN" sz="2000" b="1" dirty="0">
                <a:solidFill>
                  <a:schemeClr val="accent2">
                    <a:lumMod val="75000"/>
                  </a:schemeClr>
                </a:solidFill>
                <a:latin typeface="Arial" panose="020B0604020202020204" pitchFamily="34" charset="0"/>
                <a:cs typeface="Arial" panose="020B0604020202020204" pitchFamily="34" charset="0"/>
              </a:rPr>
              <a:t>xuống, lúc chia tay, Ma-ri-ô định chúc bạn ngủ ngon thì một ngọn sóng lớn ập tới, xô cậu ngã dúi. Giu-li-ét-ta hoảng hốt chạy lại. Cô quỳ xuống bên Ma-ri-ô, lau máu trên trán bạn, rồi dịu dàng gỡ chiếc khăn đỏ trên mái tóc băng cho bạn.</a:t>
            </a:r>
            <a:endParaRPr lang="vi-VN" sz="2000" b="1" dirty="0">
              <a:solidFill>
                <a:schemeClr val="accent2">
                  <a:lumMod val="75000"/>
                </a:schemeClr>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rgbClr val="00B050"/>
                </a:solidFill>
                <a:latin typeface="Arial" panose="020B0604020202020204" pitchFamily="34" charset="0"/>
                <a:cs typeface="Arial" panose="020B0604020202020204" pitchFamily="34" charset="0"/>
              </a:rPr>
              <a:t>Cơn </a:t>
            </a:r>
            <a:r>
              <a:rPr lang="vi-VN" sz="2000" b="1" dirty="0">
                <a:solidFill>
                  <a:srgbClr val="00B050"/>
                </a:solidFill>
                <a:latin typeface="Arial" panose="020B0604020202020204" pitchFamily="34" charset="0"/>
                <a:cs typeface="Arial" panose="020B0604020202020204" pitchFamily="34" charset="0"/>
              </a:rPr>
              <a:t>bão dữ dội bất ngờ nổi lên. Những đợt sóng khủng khiếp phá thủng thân tàu, nước phun vào khoang như vòi rồng. Hai tiếng đồng hồ trôi qua... Con tàu chìm dần, nước ngập các bao lơn. Quang cảnh thật hỗn loạn.</a:t>
            </a:r>
            <a:endParaRPr lang="vi-VN" sz="2000" b="1" dirty="0">
              <a:solidFill>
                <a:srgbClr val="00B05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Ma-ri-ô </a:t>
            </a:r>
            <a:r>
              <a:rPr lang="vi-VN" sz="2000" b="1" dirty="0">
                <a:solidFill>
                  <a:srgbClr val="CC0099"/>
                </a:solidFill>
                <a:latin typeface="Arial" panose="020B0604020202020204" pitchFamily="34" charset="0"/>
                <a:cs typeface="Arial" panose="020B0604020202020204" pitchFamily="34" charset="0"/>
              </a:rPr>
              <a:t>và Giu-li-ét-ta, hai tay ôm chặt cột buồm, khiếp sợ nhìn mặt biển. Mặt biển đã yên hơn. Nhưng con tàu vẫn tiếp tục chìm.</a:t>
            </a:r>
            <a:endParaRPr lang="vi-VN" sz="2000" b="1" dirty="0">
              <a:solidFill>
                <a:srgbClr val="CC0099"/>
              </a:solidFill>
              <a:latin typeface="Arial" panose="020B0604020202020204" pitchFamily="34" charset="0"/>
              <a:cs typeface="Arial" panose="020B0604020202020204" pitchFamily="34" charset="0"/>
            </a:endParaRPr>
          </a:p>
          <a:p>
            <a:pPr algn="just"/>
            <a:r>
              <a:rPr lang="vi-VN" sz="2000" b="1" dirty="0">
                <a:solidFill>
                  <a:srgbClr val="CC0099"/>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Chiếc </a:t>
            </a:r>
            <a:r>
              <a:rPr lang="vi-VN" sz="2000" b="1" dirty="0">
                <a:solidFill>
                  <a:srgbClr val="CC0099"/>
                </a:solidFill>
                <a:latin typeface="Arial" panose="020B0604020202020204" pitchFamily="34" charset="0"/>
                <a:cs typeface="Arial" panose="020B0604020202020204" pitchFamily="34" charset="0"/>
              </a:rPr>
              <a:t>xuồng cuối cùng được thả xuống. Ai đó kêu lên: "Còn chỗ cho một đứa bé." Hai đứa trẻ sực tỉnh, lao ra.</a:t>
            </a:r>
            <a:endParaRPr lang="vi-VN" sz="2000" b="1" dirty="0">
              <a:solidFill>
                <a:srgbClr val="CC0099"/>
              </a:solidFill>
              <a:latin typeface="Arial" panose="020B0604020202020204" pitchFamily="34" charset="0"/>
              <a:cs typeface="Arial" panose="020B0604020202020204" pitchFamily="34" charset="0"/>
            </a:endParaRPr>
          </a:p>
          <a:p>
            <a:pPr algn="just"/>
            <a:r>
              <a:rPr lang="vi-VN" sz="2000" b="1" dirty="0">
                <a:solidFill>
                  <a:srgbClr val="CC0099"/>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 </a:t>
            </a:r>
            <a:r>
              <a:rPr lang="vi-VN" sz="2000" b="1" dirty="0">
                <a:solidFill>
                  <a:srgbClr val="CC0099"/>
                </a:solidFill>
                <a:latin typeface="Arial" panose="020B0604020202020204" pitchFamily="34" charset="0"/>
                <a:cs typeface="Arial" panose="020B0604020202020204" pitchFamily="34" charset="0"/>
              </a:rPr>
              <a:t>- Đứa nhỏ thôi! Nặng lắm rồi. - Một người nói.</a:t>
            </a:r>
            <a:endParaRPr lang="vi-VN" sz="2000" b="1" dirty="0">
              <a:solidFill>
                <a:srgbClr val="CC0099"/>
              </a:solidFill>
              <a:latin typeface="Arial" panose="020B0604020202020204" pitchFamily="34" charset="0"/>
              <a:cs typeface="Arial" panose="020B0604020202020204" pitchFamily="34" charset="0"/>
            </a:endParaRPr>
          </a:p>
          <a:p>
            <a:pPr algn="just"/>
            <a:r>
              <a:rPr lang="vi-VN" sz="2000" b="1" dirty="0">
                <a:solidFill>
                  <a:srgbClr val="CC0099"/>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Nghe </a:t>
            </a:r>
            <a:r>
              <a:rPr lang="vi-VN" sz="2000" b="1" dirty="0">
                <a:solidFill>
                  <a:srgbClr val="CC0099"/>
                </a:solidFill>
                <a:latin typeface="Arial" panose="020B0604020202020204" pitchFamily="34" charset="0"/>
                <a:cs typeface="Arial" panose="020B0604020202020204" pitchFamily="34" charset="0"/>
              </a:rPr>
              <a:t>thế, Giu-li-ét-ta sững sờ, buông thõng hai tay, đôi mắt thẫn thờ tuyệt vọng.</a:t>
            </a:r>
            <a:endParaRPr lang="vi-VN" sz="2000" b="1" dirty="0">
              <a:solidFill>
                <a:srgbClr val="CC0099"/>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rgbClr val="000000"/>
                </a:solidFill>
                <a:latin typeface="Arial" panose="020B0604020202020204" pitchFamily="34" charset="0"/>
                <a:cs typeface="Arial" panose="020B0604020202020204" pitchFamily="34" charset="0"/>
              </a:rPr>
              <a:t>Một </a:t>
            </a:r>
            <a:r>
              <a:rPr lang="vi-VN" sz="2000" b="1" dirty="0">
                <a:solidFill>
                  <a:srgbClr val="000000"/>
                </a:solidFill>
                <a:latin typeface="Arial" panose="020B0604020202020204" pitchFamily="34" charset="0"/>
                <a:cs typeface="Arial" panose="020B0604020202020204" pitchFamily="34" charset="0"/>
              </a:rPr>
              <a:t>ý nghĩ vụt đến, Ma-ri-ô hét to: "Giu-li-ét-ta, xuống đi! Bạn còn bố mẹ..."</a:t>
            </a:r>
            <a:endParaRPr lang="vi-VN" sz="2000" b="1" dirty="0">
              <a:solidFill>
                <a:srgbClr val="000000"/>
              </a:solidFill>
              <a:latin typeface="Arial" panose="020B0604020202020204" pitchFamily="34" charset="0"/>
              <a:cs typeface="Arial" panose="020B0604020202020204" pitchFamily="34" charset="0"/>
            </a:endParaRPr>
          </a:p>
          <a:p>
            <a:pPr algn="just"/>
            <a:r>
              <a:rPr lang="vi-VN" sz="2000" b="1" dirty="0">
                <a:solidFill>
                  <a:srgbClr val="000000"/>
                </a:solidFill>
                <a:latin typeface="Arial" panose="020B0604020202020204" pitchFamily="34" charset="0"/>
                <a:cs typeface="Arial" panose="020B0604020202020204" pitchFamily="34" charset="0"/>
              </a:rPr>
              <a:t>       </a:t>
            </a:r>
            <a:r>
              <a:rPr lang="vi-VN" sz="2000" b="1" dirty="0" smtClean="0">
                <a:solidFill>
                  <a:srgbClr val="000000"/>
                </a:solidFill>
                <a:latin typeface="Arial" panose="020B0604020202020204" pitchFamily="34" charset="0"/>
                <a:cs typeface="Arial" panose="020B0604020202020204" pitchFamily="34" charset="0"/>
              </a:rPr>
              <a:t>Nói </a:t>
            </a:r>
            <a:r>
              <a:rPr lang="vi-VN" sz="2000" b="1" dirty="0">
                <a:solidFill>
                  <a:srgbClr val="000000"/>
                </a:solidFill>
                <a:latin typeface="Arial" panose="020B0604020202020204" pitchFamily="34" charset="0"/>
                <a:cs typeface="Arial" panose="020B0604020202020204" pitchFamily="34" charset="0"/>
              </a:rPr>
              <a:t>rồi, cậu ôm ngang lưng Giu-li-ét-ta thả xuống nước. Người ta nắm tay cô lôi lên xuồng.</a:t>
            </a:r>
            <a:endParaRPr lang="vi-VN" sz="2000" b="1" dirty="0">
              <a:solidFill>
                <a:srgbClr val="000000"/>
              </a:solidFill>
              <a:latin typeface="Arial" panose="020B0604020202020204" pitchFamily="34" charset="0"/>
              <a:cs typeface="Arial" panose="020B0604020202020204" pitchFamily="34" charset="0"/>
            </a:endParaRPr>
          </a:p>
          <a:p>
            <a:pPr algn="just"/>
            <a:r>
              <a:rPr lang="vi-VN" sz="2000" b="1" dirty="0">
                <a:solidFill>
                  <a:srgbClr val="000000"/>
                </a:solidFill>
                <a:latin typeface="Arial" panose="020B0604020202020204" pitchFamily="34" charset="0"/>
                <a:cs typeface="Arial" panose="020B0604020202020204" pitchFamily="34" charset="0"/>
              </a:rPr>
              <a:t>    </a:t>
            </a:r>
            <a:r>
              <a:rPr lang="vi-VN" sz="2000" b="1" dirty="0" smtClean="0">
                <a:solidFill>
                  <a:srgbClr val="000000"/>
                </a:solidFill>
                <a:latin typeface="Arial" panose="020B0604020202020204" pitchFamily="34" charset="0"/>
                <a:cs typeface="Arial" panose="020B0604020202020204" pitchFamily="34" charset="0"/>
              </a:rPr>
              <a:t>Chiếc </a:t>
            </a:r>
            <a:r>
              <a:rPr lang="vi-VN" sz="2000" b="1" dirty="0">
                <a:solidFill>
                  <a:srgbClr val="000000"/>
                </a:solidFill>
                <a:latin typeface="Arial" panose="020B0604020202020204" pitchFamily="34" charset="0"/>
                <a:cs typeface="Arial" panose="020B0604020202020204" pitchFamily="34" charset="0"/>
              </a:rPr>
              <a:t>xuồng bơi ra xa. Giu-li-ét-ta bàng hoàng nhìn Ma-ri-ô đang đứng bên mạn tàu, đầu ngửng cao, tóc bay trước gió. Cô bật khóc nức nở, giơ tay về phía cậu: "Vĩnh biệt Ma-ri-ô!"</a:t>
            </a:r>
            <a:endParaRPr lang="vi-VN" sz="2000" b="1" dirty="0">
              <a:solidFill>
                <a:srgbClr val="000000"/>
              </a:solidFill>
              <a:latin typeface="Arial" panose="020B0604020202020204" pitchFamily="34" charset="0"/>
              <a:cs typeface="Arial" panose="020B0604020202020204" pitchFamily="34" charset="0"/>
            </a:endParaRPr>
          </a:p>
          <a:p>
            <a:pPr algn="r"/>
            <a:r>
              <a:rPr lang="vi-VN" i="1" dirty="0">
                <a:solidFill>
                  <a:srgbClr val="000000"/>
                </a:solidFill>
                <a:latin typeface="Arial" panose="020B0604020202020204" pitchFamily="34" charset="0"/>
                <a:cs typeface="Arial" panose="020B0604020202020204" pitchFamily="34" charset="0"/>
              </a:rPr>
              <a:t>Theo</a:t>
            </a:r>
            <a:r>
              <a:rPr lang="vi-VN" dirty="0">
                <a:solidFill>
                  <a:srgbClr val="000000"/>
                </a:solidFill>
                <a:latin typeface="Arial" panose="020B0604020202020204" pitchFamily="34" charset="0"/>
                <a:cs typeface="Arial" panose="020B0604020202020204" pitchFamily="34" charset="0"/>
              </a:rPr>
              <a:t> </a:t>
            </a:r>
            <a:r>
              <a:rPr lang="vi-VN" b="1" dirty="0" smtClean="0">
                <a:solidFill>
                  <a:srgbClr val="000000"/>
                </a:solidFill>
                <a:latin typeface="Arial" panose="020B0604020202020204" pitchFamily="34" charset="0"/>
                <a:cs typeface="Arial" panose="020B0604020202020204" pitchFamily="34" charset="0"/>
              </a:rPr>
              <a:t>A-MI-XI</a:t>
            </a:r>
            <a:endParaRPr lang="vi-VN"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60409"/>
            <a:ext cx="10515600" cy="1325563"/>
          </a:xfrm>
        </p:spPr>
        <p:txBody>
          <a:bodyPr>
            <a:normAutofit fontScale="90000"/>
          </a:bodyPr>
          <a:lstStyle/>
          <a:p>
            <a:r>
              <a:rPr lang="en-US" dirty="0"/>
              <a:t>                                   </a:t>
            </a:r>
            <a:r>
              <a:rPr lang="en-US" u="sng" dirty="0" err="1"/>
              <a:t>Tập</a:t>
            </a:r>
            <a:r>
              <a:rPr lang="en-US" u="sng" dirty="0"/>
              <a:t> </a:t>
            </a:r>
            <a:r>
              <a:rPr lang="en-US" u="sng" dirty="0" err="1"/>
              <a:t>đọc</a:t>
            </a:r>
            <a:br>
              <a:rPr lang="en-US" dirty="0"/>
            </a:br>
            <a:r>
              <a:rPr lang="en-US" dirty="0"/>
              <a:t>                            </a:t>
            </a:r>
            <a:r>
              <a:rPr lang="en-US" b="1" dirty="0" err="1">
                <a:solidFill>
                  <a:srgbClr val="FF0000"/>
                </a:solidFill>
              </a:rPr>
              <a:t>Một</a:t>
            </a:r>
            <a:r>
              <a:rPr lang="en-US" b="1" dirty="0">
                <a:solidFill>
                  <a:srgbClr val="FF0000"/>
                </a:solidFill>
              </a:rPr>
              <a:t> </a:t>
            </a:r>
            <a:r>
              <a:rPr lang="en-US" b="1" dirty="0" err="1">
                <a:solidFill>
                  <a:srgbClr val="FF0000"/>
                </a:solidFill>
              </a:rPr>
              <a:t>vụ</a:t>
            </a:r>
            <a:r>
              <a:rPr lang="en-US" b="1" dirty="0">
                <a:solidFill>
                  <a:srgbClr val="FF0000"/>
                </a:solidFill>
              </a:rPr>
              <a:t> </a:t>
            </a:r>
            <a:r>
              <a:rPr lang="en-US" b="1" dirty="0" err="1">
                <a:solidFill>
                  <a:srgbClr val="FF0000"/>
                </a:solidFill>
              </a:rPr>
              <a:t>đắm</a:t>
            </a:r>
            <a:r>
              <a:rPr lang="en-US" b="1" dirty="0">
                <a:solidFill>
                  <a:srgbClr val="FF0000"/>
                </a:solidFill>
              </a:rPr>
              <a:t> </a:t>
            </a:r>
            <a:r>
              <a:rPr lang="en-US" b="1" dirty="0" err="1">
                <a:solidFill>
                  <a:srgbClr val="FF0000"/>
                </a:solidFill>
              </a:rPr>
              <a:t>tàu</a:t>
            </a:r>
            <a:br>
              <a:rPr lang="en-US" b="1" dirty="0"/>
            </a:br>
            <a:r>
              <a:rPr lang="en-US" dirty="0"/>
              <a:t>                                              </a:t>
            </a:r>
            <a:r>
              <a:rPr lang="en-US" sz="2700" i="1" dirty="0">
                <a:solidFill>
                  <a:srgbClr val="0070C0"/>
                </a:solidFill>
              </a:rPr>
              <a:t>Theo</a:t>
            </a:r>
            <a:r>
              <a:rPr lang="en-US" sz="2700" dirty="0">
                <a:solidFill>
                  <a:srgbClr val="0070C0"/>
                </a:solidFill>
              </a:rPr>
              <a:t> </a:t>
            </a:r>
            <a:r>
              <a:rPr lang="en-US" sz="2700" b="1" dirty="0">
                <a:solidFill>
                  <a:srgbClr val="0070C0"/>
                </a:solidFill>
              </a:rPr>
              <a:t>A-Mi-Xi</a:t>
            </a:r>
            <a:endParaRPr lang="en-US" dirty="0">
              <a:solidFill>
                <a:srgbClr val="0070C0"/>
              </a:solidFill>
            </a:endParaRPr>
          </a:p>
        </p:txBody>
      </p:sp>
      <p:sp>
        <p:nvSpPr>
          <p:cNvPr id="5" name="Content Placeholder 4"/>
          <p:cNvSpPr>
            <a:spLocks noGrp="1"/>
          </p:cNvSpPr>
          <p:nvPr>
            <p:ph sz="half" idx="1"/>
          </p:nvPr>
        </p:nvSpPr>
        <p:spPr>
          <a:xfrm>
            <a:off x="838200" y="1755844"/>
            <a:ext cx="5181600" cy="4351338"/>
          </a:xfrm>
        </p:spPr>
        <p:txBody>
          <a:bodyPr/>
          <a:lstStyle/>
          <a:p>
            <a:pPr marL="0" indent="0">
              <a:buNone/>
            </a:pPr>
            <a:r>
              <a:rPr lang="en-US" sz="3200" dirty="0"/>
              <a:t> </a:t>
            </a:r>
            <a:r>
              <a:rPr lang="en-US" sz="3200" u="sng" dirty="0" err="1">
                <a:solidFill>
                  <a:schemeClr val="accent1">
                    <a:lumMod val="75000"/>
                  </a:schemeClr>
                </a:solidFill>
              </a:rPr>
              <a:t>Luyện</a:t>
            </a:r>
            <a:r>
              <a:rPr lang="en-US" sz="3200" u="sng" dirty="0">
                <a:solidFill>
                  <a:schemeClr val="accent1">
                    <a:lumMod val="75000"/>
                  </a:schemeClr>
                </a:solidFill>
              </a:rPr>
              <a:t> </a:t>
            </a:r>
            <a:r>
              <a:rPr lang="en-US" sz="3200" u="sng" dirty="0" err="1">
                <a:solidFill>
                  <a:schemeClr val="accent1">
                    <a:lumMod val="75000"/>
                  </a:schemeClr>
                </a:solidFill>
              </a:rPr>
              <a:t>đọc</a:t>
            </a:r>
            <a:r>
              <a:rPr lang="en-US" sz="3200" u="sng" dirty="0">
                <a:solidFill>
                  <a:schemeClr val="accent1">
                    <a:lumMod val="75000"/>
                  </a:schemeClr>
                </a:solidFill>
              </a:rPr>
              <a:t>:</a:t>
            </a:r>
            <a:endParaRPr lang="en-US" sz="3200" u="sng" dirty="0">
              <a:solidFill>
                <a:schemeClr val="accent1">
                  <a:lumMod val="75000"/>
                </a:schemeClr>
              </a:solidFill>
            </a:endParaRPr>
          </a:p>
          <a:p>
            <a:pPr>
              <a:buFontTx/>
              <a:buChar char="-"/>
            </a:pPr>
            <a:r>
              <a:rPr lang="en-US" sz="3200" dirty="0">
                <a:solidFill>
                  <a:schemeClr val="accent1">
                    <a:lumMod val="75000"/>
                  </a:schemeClr>
                </a:solidFill>
              </a:rPr>
              <a:t>Li-</a:t>
            </a:r>
            <a:r>
              <a:rPr lang="en-US" sz="3200" dirty="0" err="1">
                <a:solidFill>
                  <a:schemeClr val="accent1">
                    <a:lumMod val="75000"/>
                  </a:schemeClr>
                </a:solidFill>
              </a:rPr>
              <a:t>vơ</a:t>
            </a:r>
            <a:r>
              <a:rPr lang="en-US" sz="3200" dirty="0">
                <a:solidFill>
                  <a:schemeClr val="accent1">
                    <a:lumMod val="75000"/>
                  </a:schemeClr>
                </a:solidFill>
              </a:rPr>
              <a:t>-pun</a:t>
            </a:r>
            <a:endParaRPr lang="en-US" sz="3200" dirty="0">
              <a:solidFill>
                <a:schemeClr val="accent1">
                  <a:lumMod val="75000"/>
                </a:schemeClr>
              </a:solidFill>
            </a:endParaRPr>
          </a:p>
          <a:p>
            <a:pPr>
              <a:buFontTx/>
              <a:buChar char="-"/>
            </a:pPr>
            <a:r>
              <a:rPr lang="en-US" sz="3200" dirty="0">
                <a:solidFill>
                  <a:schemeClr val="accent1">
                    <a:lumMod val="75000"/>
                  </a:schemeClr>
                </a:solidFill>
              </a:rPr>
              <a:t>Ma-</a:t>
            </a:r>
            <a:r>
              <a:rPr lang="en-US" sz="3200" dirty="0" err="1">
                <a:solidFill>
                  <a:schemeClr val="accent1">
                    <a:lumMod val="75000"/>
                  </a:schemeClr>
                </a:solidFill>
              </a:rPr>
              <a:t>ri</a:t>
            </a:r>
            <a:r>
              <a:rPr lang="en-US" sz="3200" dirty="0">
                <a:solidFill>
                  <a:schemeClr val="accent1">
                    <a:lumMod val="75000"/>
                  </a:schemeClr>
                </a:solidFill>
              </a:rPr>
              <a:t>-ô</a:t>
            </a:r>
            <a:endParaRPr lang="en-US" sz="3200" dirty="0">
              <a:solidFill>
                <a:schemeClr val="accent1">
                  <a:lumMod val="75000"/>
                </a:schemeClr>
              </a:solidFill>
            </a:endParaRPr>
          </a:p>
          <a:p>
            <a:pPr>
              <a:buFontTx/>
              <a:buChar char="-"/>
            </a:pPr>
            <a:r>
              <a:rPr lang="en-US" sz="3200" dirty="0" err="1">
                <a:solidFill>
                  <a:schemeClr val="accent1">
                    <a:lumMod val="75000"/>
                  </a:schemeClr>
                </a:solidFill>
              </a:rPr>
              <a:t>Giu</a:t>
            </a:r>
            <a:r>
              <a:rPr lang="en-US" sz="3200" dirty="0">
                <a:solidFill>
                  <a:schemeClr val="accent1">
                    <a:lumMod val="75000"/>
                  </a:schemeClr>
                </a:solidFill>
              </a:rPr>
              <a:t>-li-</a:t>
            </a:r>
            <a:r>
              <a:rPr lang="en-US" sz="3200" dirty="0" err="1">
                <a:solidFill>
                  <a:schemeClr val="accent1">
                    <a:lumMod val="75000"/>
                  </a:schemeClr>
                </a:solidFill>
              </a:rPr>
              <a:t>ét</a:t>
            </a:r>
            <a:r>
              <a:rPr lang="en-US" sz="3200" dirty="0">
                <a:solidFill>
                  <a:schemeClr val="accent1">
                    <a:lumMod val="75000"/>
                  </a:schemeClr>
                </a:solidFill>
              </a:rPr>
              <a:t>-ta</a:t>
            </a:r>
            <a:endParaRPr lang="en-US" sz="3200" dirty="0">
              <a:solidFill>
                <a:schemeClr val="accent1">
                  <a:lumMod val="75000"/>
                </a:schemeClr>
              </a:solidFill>
            </a:endParaRPr>
          </a:p>
          <a:p>
            <a:pPr>
              <a:buFontTx/>
              <a:buChar char="-"/>
            </a:pPr>
            <a:r>
              <a:rPr lang="en-US" sz="3200" dirty="0" err="1">
                <a:solidFill>
                  <a:schemeClr val="accent1">
                    <a:lumMod val="75000"/>
                  </a:schemeClr>
                </a:solidFill>
              </a:rPr>
              <a:t>Hoảng</a:t>
            </a:r>
            <a:r>
              <a:rPr lang="en-US" sz="3200" dirty="0">
                <a:solidFill>
                  <a:schemeClr val="accent1">
                    <a:lumMod val="75000"/>
                  </a:schemeClr>
                </a:solidFill>
              </a:rPr>
              <a:t> </a:t>
            </a:r>
            <a:r>
              <a:rPr lang="en-US" sz="3200" dirty="0" err="1">
                <a:solidFill>
                  <a:schemeClr val="accent1">
                    <a:lumMod val="75000"/>
                  </a:schemeClr>
                </a:solidFill>
              </a:rPr>
              <a:t>hốt</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Buông</a:t>
            </a:r>
            <a:r>
              <a:rPr lang="en-US" sz="3200" dirty="0">
                <a:solidFill>
                  <a:schemeClr val="accent1">
                    <a:lumMod val="75000"/>
                  </a:schemeClr>
                </a:solidFill>
              </a:rPr>
              <a:t> </a:t>
            </a:r>
            <a:r>
              <a:rPr lang="en-US" sz="3200" dirty="0" err="1">
                <a:solidFill>
                  <a:schemeClr val="accent1">
                    <a:lumMod val="75000"/>
                  </a:schemeClr>
                </a:solidFill>
              </a:rPr>
              <a:t>thõng</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Bàng</a:t>
            </a:r>
            <a:r>
              <a:rPr lang="en-US" sz="3200" dirty="0">
                <a:solidFill>
                  <a:schemeClr val="accent1">
                    <a:lumMod val="75000"/>
                  </a:schemeClr>
                </a:solidFill>
              </a:rPr>
              <a:t> </a:t>
            </a:r>
            <a:r>
              <a:rPr lang="en-US" sz="3200" dirty="0" err="1">
                <a:solidFill>
                  <a:schemeClr val="accent1">
                    <a:lumMod val="75000"/>
                  </a:schemeClr>
                </a:solidFill>
              </a:rPr>
              <a:t>hoàng</a:t>
            </a:r>
            <a:endParaRPr lang="en-US" dirty="0">
              <a:solidFill>
                <a:schemeClr val="accent1">
                  <a:lumMod val="75000"/>
                </a:schemeClr>
              </a:solidFill>
            </a:endParaRPr>
          </a:p>
        </p:txBody>
      </p:sp>
      <p:sp>
        <p:nvSpPr>
          <p:cNvPr id="6" name="Content Placeholder 5"/>
          <p:cNvSpPr>
            <a:spLocks noGrp="1"/>
          </p:cNvSpPr>
          <p:nvPr>
            <p:ph sz="half" idx="2"/>
          </p:nvPr>
        </p:nvSpPr>
        <p:spPr>
          <a:xfrm>
            <a:off x="5773003" y="1755844"/>
            <a:ext cx="5745708" cy="4351338"/>
          </a:xfrm>
        </p:spPr>
        <p:txBody>
          <a:bodyPr>
            <a:normAutofit/>
          </a:bodyPr>
          <a:lstStyle/>
          <a:p>
            <a:pPr marL="0" indent="0">
              <a:buNone/>
            </a:pP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Tìm</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hiểu</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 </a:t>
            </a:r>
            <a:r>
              <a:rPr lang="en-US" sz="3200" u="sng" dirty="0" err="1">
                <a:solidFill>
                  <a:schemeClr val="accent1">
                    <a:lumMod val="75000"/>
                  </a:schemeClr>
                </a:solidFill>
                <a:latin typeface="Times New Roman" panose="02020603050405020304" pitchFamily="18" charset="0"/>
                <a:cs typeface="Times New Roman" panose="02020603050405020304" pitchFamily="18" charset="0"/>
              </a:rPr>
              <a:t>bài</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a:t>
            </a:r>
            <a:endParaRPr lang="en-US" sz="3200" u="sng"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vi-VN" sz="3200" b="1" i="0" dirty="0">
                <a:solidFill>
                  <a:schemeClr val="accent1">
                    <a:lumMod val="75000"/>
                  </a:schemeClr>
                </a:solidFill>
                <a:effectLst/>
                <a:latin typeface="Times New Roman" panose="02020603050405020304" pitchFamily="18" charset="0"/>
                <a:cs typeface="Times New Roman" panose="02020603050405020304" pitchFamily="18" charset="0"/>
              </a:rPr>
              <a:t>Li-vơ-pun</a:t>
            </a:r>
            <a:r>
              <a:rPr lang="vi-VN" sz="3200" b="0" i="0" dirty="0">
                <a:solidFill>
                  <a:schemeClr val="accent1">
                    <a:lumMod val="75000"/>
                  </a:schemeClr>
                </a:solidFill>
                <a:effectLst/>
                <a:latin typeface="Times New Roman" panose="02020603050405020304" pitchFamily="18" charset="0"/>
                <a:cs typeface="Times New Roman" panose="02020603050405020304" pitchFamily="18" charset="0"/>
              </a:rPr>
              <a:t>:Một cảng của nước anh</a:t>
            </a:r>
            <a:r>
              <a:rPr lang="en-US" sz="3200" b="0" i="0" dirty="0">
                <a:solidFill>
                  <a:schemeClr val="accent1">
                    <a:lumMod val="75000"/>
                  </a:schemeClr>
                </a:solidFill>
                <a:effectLst/>
                <a:latin typeface="Times New Roman" panose="02020603050405020304" pitchFamily="18" charset="0"/>
                <a:cs typeface="Times New Roman" panose="02020603050405020304" pitchFamily="18" charset="0"/>
              </a:rPr>
              <a:t>.</a:t>
            </a:r>
            <a:endParaRPr lang="vi-VN" sz="3200" b="0" i="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indent="0" algn="just">
              <a:buNone/>
            </a:pPr>
            <a:r>
              <a:rPr lang="vi-VN" sz="3200" b="0" i="0" dirty="0">
                <a:solidFill>
                  <a:schemeClr val="accent1">
                    <a:lumMod val="75000"/>
                  </a:schemeClr>
                </a:solidFill>
                <a:effectLst/>
                <a:latin typeface="Times New Roman" panose="02020603050405020304" pitchFamily="18" charset="0"/>
                <a:cs typeface="Times New Roman" panose="02020603050405020304" pitchFamily="18" charset="0"/>
              </a:rPr>
              <a:t>- </a:t>
            </a:r>
            <a:r>
              <a:rPr lang="vi-VN" sz="3200" b="1" i="0" dirty="0">
                <a:solidFill>
                  <a:schemeClr val="accent1">
                    <a:lumMod val="75000"/>
                  </a:schemeClr>
                </a:solidFill>
                <a:effectLst/>
                <a:latin typeface="Times New Roman" panose="02020603050405020304" pitchFamily="18" charset="0"/>
                <a:cs typeface="Times New Roman" panose="02020603050405020304" pitchFamily="18" charset="0"/>
              </a:rPr>
              <a:t>Bao-lơn</a:t>
            </a:r>
            <a:r>
              <a:rPr lang="vi-VN" sz="3200" b="0" i="0" dirty="0">
                <a:solidFill>
                  <a:schemeClr val="accent1">
                    <a:lumMod val="75000"/>
                  </a:schemeClr>
                </a:solidFill>
                <a:effectLst/>
                <a:latin typeface="Times New Roman" panose="02020603050405020304" pitchFamily="18" charset="0"/>
                <a:cs typeface="Times New Roman" panose="02020603050405020304" pitchFamily="18" charset="0"/>
              </a:rPr>
              <a:t>: Ở đây chỉ phần sàn tàu có lan can bao quanh</a:t>
            </a:r>
            <a:r>
              <a:rPr lang="en-US" sz="3200" b="0" i="0" dirty="0">
                <a:solidFill>
                  <a:schemeClr val="accent1">
                    <a:lumMod val="75000"/>
                  </a:schemeClr>
                </a:solidFill>
                <a:effectLst/>
                <a:latin typeface="Times New Roman" panose="02020603050405020304" pitchFamily="18" charset="0"/>
                <a:cs typeface="Times New Roman" panose="02020603050405020304" pitchFamily="18" charset="0"/>
              </a:rPr>
              <a:t>.</a:t>
            </a:r>
            <a:endParaRPr lang="vi-VN" sz="3200" b="0" i="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indent="0">
              <a:buNone/>
            </a:pPr>
            <a:br>
              <a:rPr lang="vi-VN" sz="2000" b="0" i="0" dirty="0">
                <a:solidFill>
                  <a:srgbClr val="000000"/>
                </a:solidFill>
                <a:effectLst/>
                <a:latin typeface="Times New Roman" panose="02020603050405020304" pitchFamily="18" charset="0"/>
                <a:cs typeface="Times New Roman" panose="02020603050405020304" pitchFamily="18" charset="0"/>
              </a:rPr>
            </a:br>
            <a:br>
              <a:rPr lang="vi-VN" sz="2000" b="0" i="0" dirty="0">
                <a:solidFill>
                  <a:srgbClr val="000000"/>
                </a:solidFill>
                <a:effectLst/>
                <a:latin typeface="OpenSans"/>
              </a:rPr>
            </a:br>
            <a:endParaRPr lang="en-US" sz="3200" dirty="0">
              <a:solidFill>
                <a:schemeClr val="accent1">
                  <a:lumMod val="75000"/>
                </a:schemeClr>
              </a:solidFill>
            </a:endParaRPr>
          </a:p>
        </p:txBody>
      </p:sp>
      <p:cxnSp>
        <p:nvCxnSpPr>
          <p:cNvPr id="8" name="Straight Connector 7"/>
          <p:cNvCxnSpPr/>
          <p:nvPr/>
        </p:nvCxnSpPr>
        <p:spPr>
          <a:xfrm>
            <a:off x="4681182" y="1620908"/>
            <a:ext cx="0" cy="43513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ircle(in)">
                                      <p:cBhvr>
                                        <p:cTn id="49" dur="2000"/>
                                        <p:tgtEl>
                                          <p:spTgt spid="6">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3109549" y="509303"/>
            <a:ext cx="61762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rPr>
              <a:t>TÌM HIỂU BÀI</a:t>
            </a:r>
            <a:endParaRPr lang="en-US" altLang="en-US" sz="6000" b="1" dirty="0">
              <a:solidFill>
                <a:srgbClr val="FF0066"/>
              </a:solidFill>
              <a:latin typeface="Times New Roman" panose="02020603050405020304" pitchFamily="18" charset="0"/>
            </a:endParaRPr>
          </a:p>
        </p:txBody>
      </p:sp>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61250" r="62500"/>
          <a:stretch>
            <a:fillRect/>
          </a:stretch>
        </p:blipFill>
        <p:spPr>
          <a:xfrm rot="5400000">
            <a:off x="42862" y="-42862"/>
            <a:ext cx="2571750" cy="2657475"/>
          </a:xfrm>
          <a:prstGeom prst="rect">
            <a:avLst/>
          </a:prstGeom>
        </p:spPr>
      </p:pic>
      <p:pic>
        <p:nvPicPr>
          <p:cNvPr id="9" name="Picture 8"/>
          <p:cNvPicPr>
            <a:picLocks noChangeAspect="1"/>
          </p:cNvPicPr>
          <p:nvPr/>
        </p:nvPicPr>
        <p:blipFill rotWithShape="1">
          <a:blip r:embed="rId1" cstate="print">
            <a:extLst>
              <a:ext uri="{28A0092B-C50C-407E-A947-70E740481C1C}">
                <a14:useLocalDpi xmlns:a14="http://schemas.microsoft.com/office/drawing/2010/main" val="0"/>
              </a:ext>
            </a:extLst>
          </a:blip>
          <a:srcRect l="61944" b="67361"/>
          <a:stretch>
            <a:fillRect/>
          </a:stretch>
        </p:blipFill>
        <p:spPr>
          <a:xfrm>
            <a:off x="9582150" y="0"/>
            <a:ext cx="2609850" cy="223837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575" y="3861083"/>
            <a:ext cx="2186025" cy="30921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6" y="3814950"/>
            <a:ext cx="3290525" cy="3138300"/>
          </a:xfrm>
          <a:prstGeom prst="rect">
            <a:avLst/>
          </a:prstGeom>
        </p:spPr>
      </p:pic>
      <p:pic>
        <p:nvPicPr>
          <p:cNvPr id="3074" name="Picture 2" descr="Thành phố cảng Liverpool bị loại khỏi danh sách Di sản Thế gi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1524965"/>
            <a:ext cx="6981825" cy="4363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blinds(horizontal)">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Times New Roman" panose="02020603050405020304" pitchFamily="18" charset="0"/>
                <a:cs typeface="Times New Roman" panose="02020603050405020304" pitchFamily="18" charset="0"/>
              </a:rPr>
              <a:t>Câu</a:t>
            </a:r>
            <a:r>
              <a:rPr lang="en-US" b="1" i="0" dirty="0">
                <a:solidFill>
                  <a:srgbClr val="2888E1"/>
                </a:solidFill>
                <a:effectLst/>
                <a:latin typeface="Times New Roman" panose="02020603050405020304" pitchFamily="18" charset="0"/>
                <a:cs typeface="Times New Roman" panose="02020603050405020304" pitchFamily="18" charset="0"/>
              </a:rPr>
              <a:t> 1:</a:t>
            </a:r>
            <a:r>
              <a:rPr lang="en-US" b="1" i="0" dirty="0">
                <a:solidFill>
                  <a:srgbClr val="000000"/>
                </a:solidFill>
                <a:effectLst/>
                <a:latin typeface="Times New Roman" panose="02020603050405020304" pitchFamily="18" charset="0"/>
                <a:cs typeface="Times New Roman" panose="02020603050405020304" pitchFamily="18" charset="0"/>
              </a:rPr>
              <a:t>Nêu </a:t>
            </a:r>
            <a:r>
              <a:rPr lang="en-US" b="1" i="0" dirty="0" err="1">
                <a:solidFill>
                  <a:srgbClr val="000000"/>
                </a:solidFill>
                <a:effectLst/>
                <a:latin typeface="Times New Roman" panose="02020603050405020304" pitchFamily="18" charset="0"/>
                <a:cs typeface="Times New Roman" panose="02020603050405020304" pitchFamily="18" charset="0"/>
              </a:rPr>
              <a:t>hoàn</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cảnh</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và</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mục</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đích</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chuyến</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đi</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của</a:t>
            </a:r>
            <a:r>
              <a:rPr lang="en-US" b="1" i="0" dirty="0">
                <a:solidFill>
                  <a:srgbClr val="000000"/>
                </a:solidFill>
                <a:effectLst/>
                <a:latin typeface="Times New Roman" panose="02020603050405020304" pitchFamily="18" charset="0"/>
                <a:cs typeface="Times New Roman" panose="02020603050405020304" pitchFamily="18" charset="0"/>
              </a:rPr>
              <a:t> Ma-</a:t>
            </a:r>
            <a:r>
              <a:rPr lang="en-US" b="1" i="0" dirty="0" err="1">
                <a:solidFill>
                  <a:srgbClr val="000000"/>
                </a:solidFill>
                <a:effectLst/>
                <a:latin typeface="Times New Roman" panose="02020603050405020304" pitchFamily="18" charset="0"/>
                <a:cs typeface="Times New Roman" panose="02020603050405020304" pitchFamily="18" charset="0"/>
              </a:rPr>
              <a:t>ri</a:t>
            </a:r>
            <a:r>
              <a:rPr lang="en-US" b="1" i="0" dirty="0">
                <a:solidFill>
                  <a:srgbClr val="000000"/>
                </a:solidFill>
                <a:effectLst/>
                <a:latin typeface="Times New Roman" panose="02020603050405020304" pitchFamily="18" charset="0"/>
                <a:cs typeface="Times New Roman" panose="02020603050405020304" pitchFamily="18" charset="0"/>
              </a:rPr>
              <a:t>-ô </a:t>
            </a:r>
            <a:r>
              <a:rPr lang="en-US" b="1" i="0" dirty="0" err="1">
                <a:solidFill>
                  <a:srgbClr val="000000"/>
                </a:solidFill>
                <a:effectLst/>
                <a:latin typeface="Times New Roman" panose="02020603050405020304" pitchFamily="18" charset="0"/>
                <a:cs typeface="Times New Roman" panose="02020603050405020304" pitchFamily="18" charset="0"/>
              </a:rPr>
              <a:t>và</a:t>
            </a:r>
            <a:r>
              <a:rPr lang="en-US" b="1" i="0" dirty="0">
                <a:solidFill>
                  <a:srgbClr val="000000"/>
                </a:solidFill>
                <a:effectLst/>
                <a:latin typeface="Times New Roman" panose="02020603050405020304" pitchFamily="18" charset="0"/>
                <a:cs typeface="Times New Roman" panose="02020603050405020304" pitchFamily="18" charset="0"/>
              </a:rPr>
              <a:t> </a:t>
            </a:r>
            <a:r>
              <a:rPr lang="en-US" b="1" i="0" dirty="0" err="1">
                <a:solidFill>
                  <a:srgbClr val="000000"/>
                </a:solidFill>
                <a:effectLst/>
                <a:latin typeface="Times New Roman" panose="02020603050405020304" pitchFamily="18" charset="0"/>
                <a:cs typeface="Times New Roman" panose="02020603050405020304" pitchFamily="18" charset="0"/>
              </a:rPr>
              <a:t>Giu</a:t>
            </a:r>
            <a:r>
              <a:rPr lang="en-US" b="1" i="0" dirty="0">
                <a:solidFill>
                  <a:srgbClr val="000000"/>
                </a:solidFill>
                <a:effectLst/>
                <a:latin typeface="Times New Roman" panose="02020603050405020304" pitchFamily="18" charset="0"/>
                <a:cs typeface="Times New Roman" panose="02020603050405020304" pitchFamily="18" charset="0"/>
              </a:rPr>
              <a:t>-li-</a:t>
            </a:r>
            <a:r>
              <a:rPr lang="en-US" b="1" i="0" dirty="0" err="1">
                <a:solidFill>
                  <a:srgbClr val="000000"/>
                </a:solidFill>
                <a:effectLst/>
                <a:latin typeface="Times New Roman" panose="02020603050405020304" pitchFamily="18" charset="0"/>
                <a:cs typeface="Times New Roman" panose="02020603050405020304" pitchFamily="18" charset="0"/>
              </a:rPr>
              <a:t>ét</a:t>
            </a:r>
            <a:r>
              <a:rPr lang="en-US" b="1" i="0" dirty="0">
                <a:solidFill>
                  <a:srgbClr val="000000"/>
                </a:solidFill>
                <a:effectLst/>
                <a:latin typeface="Times New Roman" panose="02020603050405020304" pitchFamily="18" charset="0"/>
                <a:cs typeface="Times New Roman" panose="02020603050405020304" pitchFamily="18" charset="0"/>
              </a:rPr>
              <a:t>-ta.</a:t>
            </a:r>
            <a:br>
              <a:rPr lang="en-US" b="0" i="0" dirty="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a:t>
            </a:r>
            <a:r>
              <a:rPr lang="en-US" sz="4000" b="1" i="0" dirty="0">
                <a:solidFill>
                  <a:srgbClr val="000000"/>
                </a:solidFill>
                <a:effectLst/>
                <a:latin typeface="Times New Roman" panose="02020603050405020304" pitchFamily="18" charset="0"/>
                <a:cs typeface="Times New Roman" panose="02020603050405020304" pitchFamily="18" charset="0"/>
              </a:rPr>
              <a:t> </a:t>
            </a:r>
            <a:r>
              <a:rPr lang="vi-VN" sz="4000" b="1" i="0" dirty="0">
                <a:solidFill>
                  <a:srgbClr val="000000"/>
                </a:solidFill>
                <a:effectLst/>
                <a:latin typeface="Times New Roman" panose="02020603050405020304" pitchFamily="18" charset="0"/>
                <a:cs typeface="Times New Roman" panose="02020603050405020304" pitchFamily="18" charset="0"/>
              </a:rPr>
              <a:t>Hoàn cảnh và mục đích chuyến đi của Ma-ri-ô và Giu-li-ét-ta là: Bố Ma-ri-ô mới mất, cậu bé về quê sống với họ hàng, còn Giu-li-ét-ta đang trên đường về nhà gặp lại bố mẹ.</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5465</Words>
  <Application>WPS Presentation</Application>
  <PresentationFormat>Widescreen</PresentationFormat>
  <Paragraphs>102</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19</vt:i4>
      </vt:variant>
    </vt:vector>
  </HeadingPairs>
  <TitlesOfParts>
    <vt:vector size="32" baseType="lpstr">
      <vt:lpstr>Arial</vt:lpstr>
      <vt:lpstr>SimSun</vt:lpstr>
      <vt:lpstr>Wingdings</vt:lpstr>
      <vt:lpstr>Times New Roman</vt:lpstr>
      <vt:lpstr>OpenSans</vt:lpstr>
      <vt:lpstr>Segoe Print</vt:lpstr>
      <vt:lpstr>Calibri</vt:lpstr>
      <vt:lpstr>Microsoft YaHei</vt:lpstr>
      <vt:lpstr>Arial Unicode MS</vt:lpstr>
      <vt:lpstr>Calibri Light</vt:lpstr>
      <vt:lpstr>Office Theme</vt:lpstr>
      <vt:lpstr>1_Office Theme</vt:lpstr>
      <vt:lpstr>2_Office Theme</vt:lpstr>
      <vt:lpstr>PowerPoint 演示文稿</vt:lpstr>
      <vt:lpstr>PowerPoint 演示文稿</vt:lpstr>
      <vt:lpstr>                                 Tập đọc                             Một vụ đắm tàu                                             Theo A-Mi-Xi</vt:lpstr>
      <vt:lpstr> </vt:lpstr>
      <vt:lpstr>                                   Tập đọc                             Một vụ đắm tàu                                               Theo A-Mi-Xi</vt:lpstr>
      <vt:lpstr>PowerPoint 演示文稿</vt:lpstr>
      <vt:lpstr>PowerPoint 演示文稿</vt:lpstr>
      <vt:lpstr>PowerPoint 演示文稿</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Thảo luận nhóm đôi:</vt:lpstr>
      <vt:lpstr>PowerPoint 演示文稿</vt:lpstr>
      <vt:lpstr>  Luyện đọc diễn cảm:</vt:lpstr>
      <vt:lpstr>  Luyện đọc diễn cảm:</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ADMIN</cp:lastModifiedBy>
  <cp:revision>10</cp:revision>
  <dcterms:created xsi:type="dcterms:W3CDTF">2022-03-30T08:04:00Z</dcterms:created>
  <dcterms:modified xsi:type="dcterms:W3CDTF">2023-04-01T00:43:41Z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3327D88E64E843B882383A56B1B835AC</vt:lpwstr>
  </property>
  <property fmtid="{D5CDD505-2E9C-101B-9397-08002B2CF9AE}" pid="3" name="KSOProductBuildVer">
    <vt:lpwstr>1033-11.2.0.11513</vt:lpwstr>
  </property>
</Properties>
</file>