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1" r:id="rId2"/>
    <p:sldId id="336" r:id="rId3"/>
    <p:sldId id="258" r:id="rId4"/>
    <p:sldId id="317" r:id="rId5"/>
    <p:sldId id="334" r:id="rId6"/>
    <p:sldId id="318" r:id="rId7"/>
    <p:sldId id="333" r:id="rId8"/>
    <p:sldId id="266" r:id="rId9"/>
    <p:sldId id="325" r:id="rId10"/>
    <p:sldId id="267" r:id="rId11"/>
    <p:sldId id="311" r:id="rId12"/>
    <p:sldId id="312" r:id="rId13"/>
    <p:sldId id="270" r:id="rId14"/>
    <p:sldId id="294" r:id="rId15"/>
    <p:sldId id="296" r:id="rId16"/>
    <p:sldId id="298" r:id="rId17"/>
    <p:sldId id="309" r:id="rId18"/>
    <p:sldId id="293" r:id="rId19"/>
    <p:sldId id="272" r:id="rId20"/>
    <p:sldId id="313" r:id="rId21"/>
    <p:sldId id="324" r:id="rId22"/>
    <p:sldId id="273" r:id="rId23"/>
    <p:sldId id="327" r:id="rId24"/>
    <p:sldId id="275" r:id="rId25"/>
    <p:sldId id="329" r:id="rId26"/>
    <p:sldId id="328" r:id="rId27"/>
    <p:sldId id="310" r:id="rId28"/>
    <p:sldId id="300" r:id="rId29"/>
    <p:sldId id="277" r:id="rId30"/>
    <p:sldId id="316" r:id="rId31"/>
    <p:sldId id="315" r:id="rId32"/>
    <p:sldId id="279" r:id="rId33"/>
    <p:sldId id="321" r:id="rId34"/>
    <p:sldId id="320" r:id="rId35"/>
    <p:sldId id="304" r:id="rId36"/>
    <p:sldId id="322" r:id="rId37"/>
    <p:sldId id="305" r:id="rId38"/>
    <p:sldId id="335" r:id="rId39"/>
    <p:sldId id="330" r:id="rId40"/>
    <p:sldId id="286" r:id="rId41"/>
    <p:sldId id="288" r:id="rId42"/>
    <p:sldId id="291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CC3300"/>
    <a:srgbClr val="CCFF99"/>
    <a:srgbClr val="99FF99"/>
    <a:srgbClr val="0066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79" autoAdjust="0"/>
  </p:normalViewPr>
  <p:slideViewPr>
    <p:cSldViewPr>
      <p:cViewPr varScale="1">
        <p:scale>
          <a:sx n="39" d="100"/>
          <a:sy n="39" d="100"/>
        </p:scale>
        <p:origin x="908" y="20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81136AF-0DFE-40C1-85FC-AB07F6BDE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0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84A4C5-67D7-4E12-94A8-E3953DC02FCF}" type="slidenum">
              <a:rPr lang="en-US">
                <a:latin typeface="Arial Unicode MS" panose="020B0604020202020204" pitchFamily="34" charset="-128"/>
              </a:rPr>
              <a:pPr eaLnBrk="1" hangingPunct="1"/>
              <a:t>7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336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35F4-1611-4594-9AFC-22053D80F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66CA-1B14-4B2C-BFA5-7FF106AC7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83BFB-929B-4D09-8145-FEBE0BA4F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1B042-2AB6-477A-AC47-37553C807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2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47078" y="304801"/>
            <a:ext cx="10401300" cy="1216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736759" y="1752600"/>
            <a:ext cx="104013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563A-80D5-4C6D-9ADE-12EE1743F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E3819-40AD-46F8-B9FD-C302C3806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66D13-6187-4A0B-A2D5-F3A70737C2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E54DE-A83A-4493-ADE5-40A1428E1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97DAF-F202-4EE3-8BE3-1427BDF25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EB45A-A232-43BD-9B3D-103B01FB0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EEF9-A3FD-491B-ADD9-F74EAB99D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B615E-85EB-4AF4-B264-53FC7C48E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8A555-5806-41B3-874C-73E693CC0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EFCEF3B-9493-4DEC-BBB7-4074C5BE6A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881165" y="1219200"/>
            <a:ext cx="8359224" cy="6019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43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LỊCH SỬ </a:t>
            </a: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96240" y="127000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5923844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004820" y="3131820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288020" y="3351953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4" y="5777089"/>
            <a:ext cx="2563177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58909" y="5578357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582911" y="146874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526807" y="5377791"/>
            <a:ext cx="109455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05818" y="-129363"/>
            <a:ext cx="1093024" cy="178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D0093BC3-DBCE-4078-9ADD-9DB5926E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82" y="1908057"/>
            <a:ext cx="109920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latin typeface="Arial" charset="0"/>
              </a:rPr>
              <a:t>Hoàn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latin typeface="Arial" charset="0"/>
              </a:rPr>
              <a:t>thành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latin typeface="Arial" charset="0"/>
              </a:rPr>
              <a:t>thống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latin typeface="Arial" charset="0"/>
              </a:rPr>
              <a:t>nhất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latin typeface="Arial" charset="0"/>
              </a:rPr>
              <a:t>đất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latin typeface="Arial" charset="0"/>
              </a:rPr>
              <a:t>nước</a:t>
            </a:r>
            <a:endParaRPr lang="en-US" altLang="en-US" sz="7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523631" y="3276600"/>
            <a:ext cx="1069926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Arial" panose="020B0604020202020204" pitchFamily="34" charset="0"/>
              </a:rPr>
              <a:t>Hà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Nội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tràn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ngập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Sài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Gòn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tràn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ngập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khí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non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sông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khắp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nơi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biểu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ngữ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5" name="Rectangle 23"/>
          <p:cNvSpPr>
            <a:spLocks noChangeArrowheads="1"/>
          </p:cNvSpPr>
          <p:nvPr/>
        </p:nvSpPr>
        <p:spPr bwMode="auto">
          <a:xfrm>
            <a:off x="304800" y="685801"/>
            <a:ext cx="11277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  1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Quang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cảnh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Gòn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khắp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63217" y="1676400"/>
            <a:ext cx="1098340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Arial" panose="020B0604020202020204" pitchFamily="34" charset="0"/>
              </a:rPr>
              <a:t>   Nhân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cả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nước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phấn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khởi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thực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hiện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quyền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công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của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mình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cụ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cao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tuổi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đến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thanh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niên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18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tuổi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hết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sức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sướng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vì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lần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đầu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được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vinh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dư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̣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cầm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lá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phiếu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bầu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Quốc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hội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thống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nhất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219" name="Rectangle 24"/>
          <p:cNvSpPr>
            <a:spLocks noChangeArrowheads="1"/>
          </p:cNvSpPr>
          <p:nvPr/>
        </p:nvSpPr>
        <p:spPr bwMode="auto">
          <a:xfrm>
            <a:off x="381000" y="152401"/>
            <a:ext cx="1127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 2.Tinh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00050" y="2286000"/>
            <a:ext cx="109066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/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chiều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25 – 4,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cuộc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bầu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thúc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tốt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đẹp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98,8%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tri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bầu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381000" y="304801"/>
            <a:ext cx="11201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Cuộc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tuyển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chung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81000"/>
            <a:ext cx="8689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828800" y="5641976"/>
            <a:ext cx="8382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Nhân dân Hà Nội bỏ phiếu bầu cử Quốc hội khóa VI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1"/>
            <a:ext cx="8382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524000" y="5784383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TP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Sài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Gòn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phiếu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  <a:p>
            <a:pPr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bầu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cử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Quốc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hội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khóa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71600" y="586740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Nhân dân Thành phố Huế bỏ phiếu bầu đại biểu Quốc hội khóa VI.</a:t>
            </a:r>
            <a:br>
              <a:rPr lang="en-US" sz="3600" b="1">
                <a:solidFill>
                  <a:srgbClr val="0000CC"/>
                </a:solidFill>
                <a:latin typeface="Arial" panose="020B0604020202020204" pitchFamily="34" charset="0"/>
              </a:rPr>
            </a:br>
            <a:endParaRPr lang="en-US" sz="3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286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76400" y="53340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Arial" panose="020B0604020202020204" pitchFamily="34" charset="0"/>
              </a:rPr>
              <a:t>Hình 1. Nhân dân Tây nguyên bỏ phiếu bầu Đại biểu Quốc hội nước Việt Nam thống nhất (khoá VI)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371600" y="3124201"/>
            <a:ext cx="4343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Hà Nội bỏ phiếu bầu cử Quốc hội khóa VI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562600" y="3200400"/>
            <a:ext cx="495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TP Sài gòn bỏ phiếu bầu cử Quốc hội khóa VI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524000" y="6537326"/>
            <a:ext cx="4343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Huế bỏ phiếu bầu cử Quốc hội khóa VI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172200" y="6537326"/>
            <a:ext cx="4343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Tây Nguyên bầu cử Quốc hội khóa VI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 build="p"/>
      <p:bldP spid="85000" grpId="0"/>
      <p:bldP spid="850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57200" y="819357"/>
            <a:ext cx="1097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 *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25 - 4 - 1976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bấy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484414" y="2304007"/>
            <a:ext cx="106814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Vì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này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tộc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hoàn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nghiệp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đất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nhiều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năm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dài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chiến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hi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sinh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gian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khổ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854032" y="228600"/>
            <a:ext cx="4293936" cy="13716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0099"/>
                </a:solidFill>
                <a:latin typeface="Arial" panose="020B0604020202020204" pitchFamily="34" charset="0"/>
              </a:rPr>
              <a:t>Nhóm bốn</a:t>
            </a:r>
          </a:p>
          <a:p>
            <a:pPr algn="ctr" eaLnBrk="1" hangingPunct="1"/>
            <a:r>
              <a:rPr lang="en-US" sz="4800" b="1">
                <a:solidFill>
                  <a:srgbClr val="000099"/>
                </a:solidFill>
                <a:latin typeface="Arial" panose="020B0604020202020204" pitchFamily="34" charset="0"/>
              </a:rPr>
              <a:t> (3 phút)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81000" y="1676401"/>
            <a:ext cx="11125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khóa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VI)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diễn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 Ở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trọng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/>
            <a:endParaRPr lang="en-US" sz="4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B571CA0-83B8-E987-7C6F-D7E0B355FA9F}"/>
              </a:ext>
            </a:extLst>
          </p:cNvPr>
          <p:cNvSpPr txBox="1"/>
          <p:nvPr/>
        </p:nvSpPr>
        <p:spPr>
          <a:xfrm>
            <a:off x="2209800" y="185934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058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33400" y="2514600"/>
            <a:ext cx="1082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  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Cuối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tháng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6 -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đầu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tháng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7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năm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1976,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Quốc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hội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thống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nhất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khóa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VI)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họp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tại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Nội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35" name="Rectangle 24"/>
          <p:cNvSpPr>
            <a:spLocks noChangeArrowheads="1"/>
          </p:cNvSpPr>
          <p:nvPr/>
        </p:nvSpPr>
        <p:spPr bwMode="auto">
          <a:xfrm>
            <a:off x="533400" y="228600"/>
            <a:ext cx="1082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 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khóa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VI)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diễn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 Ở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457462" y="381000"/>
            <a:ext cx="10668000" cy="6477000"/>
            <a:chOff x="-137" y="1488"/>
            <a:chExt cx="5820" cy="2448"/>
          </a:xfrm>
        </p:grpSpPr>
        <p:pic>
          <p:nvPicPr>
            <p:cNvPr id="19459" name="Picture 6" descr="scan06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7" y="1488"/>
              <a:ext cx="582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Rectangle 7"/>
            <p:cNvSpPr>
              <a:spLocks noChangeArrowheads="1"/>
            </p:cNvSpPr>
            <p:nvPr/>
          </p:nvSpPr>
          <p:spPr bwMode="auto">
            <a:xfrm>
              <a:off x="154" y="3504"/>
              <a:ext cx="5030" cy="43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2.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Quang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cảnh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khai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mạc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kỳ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họp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thứ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I, </a:t>
              </a:r>
            </a:p>
            <a:p>
              <a:pPr algn="ctr" eaLnBrk="1" hangingPunct="1"/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khoá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VI,Quốc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hội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nước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Nam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thống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nhất</a:t>
              </a:r>
              <a:r>
                <a:rPr lang="en-US" sz="3600" dirty="0">
                  <a:solidFill>
                    <a:srgbClr val="0000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5"/>
          <p:cNvSpPr>
            <a:spLocks noChangeArrowheads="1"/>
          </p:cNvSpPr>
          <p:nvPr/>
        </p:nvSpPr>
        <p:spPr bwMode="auto">
          <a:xfrm>
            <a:off x="1371600" y="685800"/>
            <a:ext cx="975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trọng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7200" y="38100"/>
            <a:ext cx="10896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</a:rPr>
              <a:t>* </a:t>
            </a:r>
            <a:r>
              <a:rPr lang="en-US" sz="4000" b="1" dirty="0" err="1">
                <a:latin typeface="Arial" panose="020B0604020202020204" pitchFamily="34" charset="0"/>
              </a:rPr>
              <a:t>Tại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Kì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họp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đầu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</a:rPr>
              <a:t>Quốc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hội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khóa</a:t>
            </a:r>
            <a:r>
              <a:rPr lang="en-US" sz="4000" b="1" dirty="0">
                <a:latin typeface="Arial" panose="020B0604020202020204" pitchFamily="34" charset="0"/>
              </a:rPr>
              <a:t> VI </a:t>
            </a:r>
            <a:r>
              <a:rPr lang="en-US" sz="4000" b="1" dirty="0" err="1">
                <a:latin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quyết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</a:rPr>
              <a:t> : </a:t>
            </a:r>
            <a:endParaRPr lang="en-US" sz="4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Lấy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tên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xã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chủ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nghĩa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Nam,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err="1">
                <a:solidFill>
                  <a:srgbClr val="0000FF"/>
                </a:solidFill>
                <a:latin typeface="Arial" panose="020B0604020202020204" pitchFamily="34" charset="0"/>
              </a:rPr>
              <a:t>định</a:t>
            </a:r>
            <a:r>
              <a:rPr lang="en-US" sz="4400" b="1">
                <a:solidFill>
                  <a:srgbClr val="0000FF"/>
                </a:solidFill>
                <a:latin typeface="Arial" panose="020B0604020202020204" pitchFamily="34" charset="0"/>
              </a:rPr>
              <a:t> Quốc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huy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;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lá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; 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xmlns="" id="{2BE1A685-2724-AC8D-86DB-F326C913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57233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-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ca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Tiến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quân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ca;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Thủ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đô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;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Sài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Gòn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-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đổi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tên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Hồ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Chí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Minh.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0" name="Picture 14" descr="QUOC_HUY_VIET_NAM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5410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2286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huy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9600" y="2286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kì</a:t>
            </a:r>
          </a:p>
        </p:txBody>
      </p:sp>
      <p:pic>
        <p:nvPicPr>
          <p:cNvPr id="24674" name="Picture 98" descr="co-viet-nam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6858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QUOC_HUY_VIET_NAM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8" descr="Luoc_do_phan_bo_rung_Viet_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52578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6400800" y="990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sz="3200">
              <a:latin typeface="Arial" panose="020B0604020202020204" pitchFamily="34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629400" y="8382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panose="020B0604020202020204" pitchFamily="34" charset="0"/>
              </a:rPr>
              <a:t>Hà Nội</a:t>
            </a: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6553200" y="5410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sz="3200">
              <a:latin typeface="Arial" panose="020B0604020202020204" pitchFamily="34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6019800" y="571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panose="020B0604020202020204" pitchFamily="34" charset="0"/>
              </a:rPr>
              <a:t>TP Hồ Chí Minh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2133600" y="2286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huy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2133600" y="38100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kì</a:t>
            </a:r>
          </a:p>
        </p:txBody>
      </p:sp>
      <p:pic>
        <p:nvPicPr>
          <p:cNvPr id="25610" name="Picture 98" descr="co-viet-nam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5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5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075" grpId="1" animBg="1"/>
      <p:bldP spid="45076" grpId="0"/>
      <p:bldP spid="45077" grpId="0" animBg="1"/>
      <p:bldP spid="45077" grpId="1" animBg="1"/>
      <p:bldP spid="450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71696" y="2197026"/>
            <a:ext cx="1080184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  *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khoá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VI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sự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đất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lãnh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thổ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9600" y="381001"/>
            <a:ext cx="1089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khoá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791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1A09FB"/>
                </a:solidFill>
              </a:rPr>
              <a:t>Quốc hội khoá VI ra mắt đồng bào </a:t>
            </a:r>
          </a:p>
        </p:txBody>
      </p:sp>
      <p:pic>
        <p:nvPicPr>
          <p:cNvPr id="54275" name="Picture 3" descr="qh6_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" descr="tôn đức thắ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"/>
            <a:ext cx="54102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609600" y="728009"/>
            <a:ext cx="5410200" cy="193899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Đức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Char char="-"/>
            </a:pP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Chủ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tịch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CHXHCN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Việt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Nam.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685800" y="1295401"/>
            <a:ext cx="10515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tăng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húc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đổ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cổng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3119914"/>
            <a:ext cx="9829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Chiếc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xe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tăng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390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oanh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liệt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húc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đổ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cánh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cổng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chính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Dinh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30/4/1975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33400" y="1143000"/>
            <a:ext cx="4572000" cy="255454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Thủ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tướng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phủ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9699" name="Picture 26" descr="phạm văn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5867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3" descr="truong c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900"/>
            <a:ext cx="5486400" cy="63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81000" y="1355726"/>
            <a:ext cx="5334000" cy="193899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Trường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Chinh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Chủ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tịch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Uỷ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thường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Quốc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</a:rPr>
              <a:t>hội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Hình Chữ nhật 11"/>
          <p:cNvSpPr>
            <a:spLocks noChangeArrowheads="1"/>
          </p:cNvSpPr>
          <p:nvPr/>
        </p:nvSpPr>
        <p:spPr bwMode="auto">
          <a:xfrm>
            <a:off x="762000" y="914400"/>
            <a:ext cx="411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Chủ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tịch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Quốc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Vương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Đình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Huệ</a:t>
            </a:r>
            <a:endParaRPr 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6096000" cy="6629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228600"/>
            <a:ext cx="464820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11"/>
          <p:cNvSpPr>
            <a:spLocks noChangeArrowheads="1"/>
          </p:cNvSpPr>
          <p:nvPr/>
        </p:nvSpPr>
        <p:spPr bwMode="auto">
          <a:xfrm>
            <a:off x="609600" y="1371600"/>
            <a:ext cx="2819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tịch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nay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bác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: Võ Văn Thưởng                   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6629400" cy="6248400"/>
          </a:xfrm>
          <a:prstGeom prst="rect">
            <a:avLst/>
          </a:prstGeom>
        </p:spPr>
      </p:pic>
      <p:sp>
        <p:nvSpPr>
          <p:cNvPr id="5" name="Hình Chữ nhật 11"/>
          <p:cNvSpPr>
            <a:spLocks noChangeArrowheads="1"/>
          </p:cNvSpPr>
          <p:nvPr/>
        </p:nvSpPr>
        <p:spPr bwMode="auto">
          <a:xfrm>
            <a:off x="457200" y="914400"/>
            <a:ext cx="411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Thủ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Arial" panose="020B0604020202020204" pitchFamily="34" charset="0"/>
              </a:rPr>
              <a:t>tướng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Minh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Chính</a:t>
            </a:r>
            <a:endParaRPr 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676400" y="838200"/>
            <a:ext cx="86312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* Việc bầu cử Quốc hội thống nhất và kỳ họp đầu tiên của Quốc hội có ý nghĩa như thế nào?</a:t>
            </a:r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81000" y="381001"/>
            <a:ext cx="10972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 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Việc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bầu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ý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nghĩa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lịch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sử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vô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trọng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đại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đây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ta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bộ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máy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kiện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chung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tay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xây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dựng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chủ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nghĩa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xã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xây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dựng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đất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Việt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Nam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giàu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mạnh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228600"/>
            <a:ext cx="1089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ca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Tiến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quân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ca do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nhạc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sĩ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sáng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94657" y="2057400"/>
            <a:ext cx="1013857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hát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Tiến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quân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ca do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nhạc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sĩ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</a:rPr>
              <a:t>Văn Cao (1923-1995)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</a:rPr>
              <a:t>sáng tác vào năm 1944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sz="44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990600"/>
            <a:ext cx="1051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Chọn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chữ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cái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đặt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trước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đúng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hỏi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sau</a:t>
            </a:r>
            <a:r>
              <a:rPr 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1154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10744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1: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Thời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diễn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cuộc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Tổng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tuyển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bầu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Quốc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hội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khóa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của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nước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Việt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thống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nhất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là: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767252" y="4068128"/>
            <a:ext cx="7530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panose="020B0604020202020204" pitchFamily="34" charset="0"/>
              </a:rPr>
              <a:t>b. Ngày 30 - 4 -1975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904999" y="5181600"/>
            <a:ext cx="5877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Ngày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1 - 5 - 1975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805352" y="3095893"/>
            <a:ext cx="7254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Ngày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25 - 4 -1976</a:t>
            </a:r>
          </a:p>
        </p:txBody>
      </p:sp>
      <p:sp>
        <p:nvSpPr>
          <p:cNvPr id="2" name="Oval 1"/>
          <p:cNvSpPr/>
          <p:nvPr/>
        </p:nvSpPr>
        <p:spPr>
          <a:xfrm>
            <a:off x="1748202" y="3205699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609600" y="914400"/>
            <a:ext cx="10287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 2.  Ai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cắm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nóc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11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30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trưa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30 - 4 - 1975?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52600" y="3429000"/>
            <a:ext cx="9525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Ông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Bùi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Quang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Thận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cắm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Dinh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7200" y="609601"/>
            <a:ext cx="11201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u="sng">
                <a:solidFill>
                  <a:srgbClr val="0000FF"/>
                </a:solidFill>
                <a:latin typeface="Arial" panose="020B0604020202020204" pitchFamily="34" charset="0"/>
              </a:rPr>
              <a:t>Câu 2:</a:t>
            </a:r>
            <a:r>
              <a:rPr lang="en-US" sz="4800" b="1">
                <a:latin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0000FF"/>
                </a:solidFill>
                <a:latin typeface="Arial" panose="020B0604020202020204" pitchFamily="34" charset="0"/>
              </a:rPr>
              <a:t>Kì họp thứ nhất Quốc hội khóa VI quyết định Quốc ca là: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49680" y="2362201"/>
            <a:ext cx="896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panose="020B0604020202020204" pitchFamily="34" charset="0"/>
              </a:rPr>
              <a:t>a. Bài Tiến lên đoàn viên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85129" y="3436205"/>
            <a:ext cx="9545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b. 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Tiến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quân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ca 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83365" y="4267201"/>
            <a:ext cx="97403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Mùa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xuân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trên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phố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Hồ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Chí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Minh.</a:t>
            </a:r>
          </a:p>
        </p:txBody>
      </p:sp>
      <p:sp>
        <p:nvSpPr>
          <p:cNvPr id="6" name="Oval 5"/>
          <p:cNvSpPr/>
          <p:nvPr/>
        </p:nvSpPr>
        <p:spPr>
          <a:xfrm>
            <a:off x="1204697" y="3436205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68159" y="609599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sz="4400" b="1" u="sng" dirty="0">
                <a:solidFill>
                  <a:srgbClr val="0000FF"/>
                </a:solidFill>
                <a:latin typeface="Arial" panose="020B0604020202020204" pitchFamily="34" charset="0"/>
              </a:rPr>
              <a:t> 3:</a:t>
            </a:r>
            <a:r>
              <a:rPr lang="en-US" sz="4400" b="1" dirty="0"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Kì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họp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thứ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nhất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Quốc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hội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khóa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VI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quyết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định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thủ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đô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xã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chủ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nghĩa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Nam là: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981200" y="3554373"/>
            <a:ext cx="49429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Huế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981200" y="5404010"/>
            <a:ext cx="49429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c. Hà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Nội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981200" y="4479191"/>
            <a:ext cx="7462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Đà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Nẵng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5505869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>
            <a:spLocks noChangeArrowheads="1"/>
          </p:cNvSpPr>
          <p:nvPr/>
        </p:nvSpPr>
        <p:spPr bwMode="auto">
          <a:xfrm>
            <a:off x="533400" y="1447800"/>
            <a:ext cx="1082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4400" b="1">
                <a:solidFill>
                  <a:srgbClr val="0000CC"/>
                </a:solidFill>
                <a:latin typeface="Arial" panose="020B0604020202020204" pitchFamily="34" charset="0"/>
              </a:rPr>
              <a:t>      </a:t>
            </a:r>
            <a:r>
              <a:rPr lang="en-US" sz="4400" b="1">
                <a:solidFill>
                  <a:srgbClr val="0000FF"/>
                </a:solidFill>
                <a:latin typeface="Arial" panose="020B0604020202020204" pitchFamily="34" charset="0"/>
              </a:rPr>
              <a:t>Ngày 25 - 4 – 1976, nhân dân ta vui mừng, phấn khởi đi bầu cử Quốc hội chung cho cả nước. Kể từ đây, nước ta có nhà nước thống nhất.</a:t>
            </a:r>
          </a:p>
        </p:txBody>
      </p:sp>
      <p:sp>
        <p:nvSpPr>
          <p:cNvPr id="40963" name="Hộp_Văn_Bản 3"/>
          <p:cNvSpPr txBox="1">
            <a:spLocks noChangeArrowheads="1"/>
          </p:cNvSpPr>
          <p:nvPr/>
        </p:nvSpPr>
        <p:spPr bwMode="auto">
          <a:xfrm>
            <a:off x="3048000" y="2286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Ghi nhớ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94855" y="2057400"/>
            <a:ext cx="1113638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  -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Là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một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chiến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thắng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hiển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hách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nhất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lịch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dân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tộc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</a:p>
          <a:p>
            <a:pPr algn="l" eaLnBrk="1" hangingPunct="1"/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 -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Đánh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tan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quân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xâm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lược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Mĩ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quân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đội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Sài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Gòn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giải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phóng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hoàn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toàn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miền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Nam,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thống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nhất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đất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94855" y="304800"/>
            <a:ext cx="1103514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3. Ý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chiến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thắng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30-4-1975</a:t>
            </a:r>
          </a:p>
        </p:txBody>
      </p:sp>
    </p:spTree>
    <p:extLst>
      <p:ext uri="{BB962C8B-B14F-4D97-AF65-F5344CB8AC3E}">
        <p14:creationId xmlns:p14="http://schemas.microsoft.com/office/powerpoint/2010/main" val="221735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57200" y="228601"/>
            <a:ext cx="1097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  4.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30- 4 -1975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trọng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lịch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tộc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ta?</a:t>
            </a:r>
          </a:p>
        </p:txBody>
      </p:sp>
      <p:sp>
        <p:nvSpPr>
          <p:cNvPr id="4099" name="Hình Chữ nhật 4"/>
          <p:cNvSpPr>
            <a:spLocks noChangeArrowheads="1"/>
          </p:cNvSpPr>
          <p:nvPr/>
        </p:nvSpPr>
        <p:spPr bwMode="auto">
          <a:xfrm>
            <a:off x="716692" y="2667001"/>
            <a:ext cx="106762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30-4-1975,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quân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ta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phóng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Sài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Gòn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thúc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Chiến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dịch</a:t>
            </a:r>
            <a:r>
              <a:rPr lang="en-US" sz="44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Hồ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Chí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Minh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lịch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Đất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thống</a:t>
            </a:r>
            <a:r>
              <a:rPr lang="en-US" sz="44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57200" y="3733800"/>
            <a:ext cx="10210800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spcBef>
                <a:spcPts val="600"/>
              </a:spcBef>
            </a:pP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 1.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tuyển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cử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bầu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chung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  <a:p>
            <a:pPr indent="0" eaLnBrk="1" hangingPunct="1">
              <a:spcBef>
                <a:spcPts val="600"/>
              </a:spcBef>
            </a:pP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 2.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kì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họp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tiên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khoá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VI.</a:t>
            </a:r>
          </a:p>
          <a:p>
            <a:pPr indent="0" eaLnBrk="1" hangingPunct="1">
              <a:spcBef>
                <a:spcPct val="50000"/>
              </a:spcBef>
            </a:pPr>
            <a:endParaRPr lang="en-US" sz="44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xmlns="" id="{D0093BC3-DBCE-4078-9ADD-9DB5926E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" y="1409147"/>
            <a:ext cx="109920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Hoàn</a:t>
            </a:r>
            <a:r>
              <a:rPr lang="en-US" altLang="en-US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altLang="en-US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alt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thống</a:t>
            </a:r>
            <a:r>
              <a:rPr lang="en-US" altLang="en-US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altLang="en-US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đất</a:t>
            </a:r>
            <a:r>
              <a:rPr lang="en-US" altLang="en-US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nước</a:t>
            </a:r>
            <a:endParaRPr lang="en-US" altLang="en-US" sz="6600" dirty="0">
              <a:solidFill>
                <a:srgbClr val="FF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0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9"/>
          <p:cNvSpPr txBox="1">
            <a:spLocks noChangeArrowheads="1"/>
          </p:cNvSpPr>
          <p:nvPr/>
        </p:nvSpPr>
        <p:spPr bwMode="auto">
          <a:xfrm>
            <a:off x="419100" y="838200"/>
            <a:ext cx="1104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147" name="Text Box 19"/>
          <p:cNvSpPr txBox="1">
            <a:spLocks noChangeArrowheads="1"/>
          </p:cNvSpPr>
          <p:nvPr/>
        </p:nvSpPr>
        <p:spPr bwMode="auto">
          <a:xfrm>
            <a:off x="457200" y="1981200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</a:rPr>
              <a:t>Quốc hội do nhân dân bầu ra, là cơ quan nhà nước cao nhất thực hiện quyền lực của nhân dân. </a:t>
            </a:r>
            <a:endParaRPr lang="en-US" sz="44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457200" y="381000"/>
            <a:ext cx="11125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buFontTx/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Gòn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 </a:t>
            </a:r>
          </a:p>
          <a:p>
            <a:pPr indent="457200" eaLnBrk="1" hangingPunct="1">
              <a:buFontTx/>
              <a:buAutoNum type="arabicPeriod"/>
            </a:pP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indent="457200"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tuyển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659315497,E:\QUYNH NGA\GVG\Bài soạn thi\Lich sư- hoan thanh thong nhat đat nuoc - Nga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51822634,D:\QUYNH NGA\LICH SỬ - Nga\Bài soạn thi\Lich sư- hoan thanh thong nhat đat nuoc - Nga\Hoàn thành thống nhất đất nước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51822634,D:\QUYNH NGA\LICH SỬ - Nga\Bài soạn thi\Lich sư- hoan thanh thong nhat đat nuoc - Nga\Hoàn thành thống nhất đất nước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659315497,E:\QUYNH NGA\GVG\Bài soạn thi\Lich sư- hoan thanh thong nhat đat nuoc - Ng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659315497,E:\QUYNH NGA\GVG\Bài soạn thi\Lich sư- hoan thanh thong nhat đat nuoc - Nga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51822634,D:\QUYNH NGA\LICH SỬ - Nga\Bài soạn thi\Lich sư- hoan thanh thong nhat đat nuoc - Nga\Hoàn thành thống nhất đất nước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51822634,D:\QUYNH NGA\LICH SỬ - Nga\Bài soạn thi\Lich sư- hoan thanh thong nhat đat nuoc - Nga\Hoàn thành thống nhất đất nước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51822634,D:\QUYNH NGA\LICH SỬ - Nga\Bài soạn thi\Lich sư- hoan thanh thong nhat đat nuoc - Nga\Hoàn thành thống nhất đất nước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51822634,D:\QUYNH NGA\LICH SỬ - Nga\Bài soạn thi\Lich sư- hoan thanh thong nhat đat nuoc - Nga\Hoàn thành thống nhất đất nước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51822634,D:\QUYNH NGA\LICH SỬ - Nga\Bài soạn thi\Lich sư- hoan thanh thong nhat đat nuoc - Nga\Hoàn thành thống nhất đất nước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51822634,D:\QUYNH NGA\LICH SỬ - Nga\Bài soạn thi\Lich sư- hoan thanh thong nhat đat nuoc - Nga\Hoàn thành thống nhất đất nước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1306</Words>
  <Application>Microsoft Office PowerPoint</Application>
  <PresentationFormat>Custom</PresentationFormat>
  <Paragraphs>93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Arial Unicode MS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Quốc hội khoá VI ra mắt đồng bào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KHIEN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84774</cp:lastModifiedBy>
  <cp:revision>295</cp:revision>
  <dcterms:created xsi:type="dcterms:W3CDTF">2016-03-22T15:12:44Z</dcterms:created>
  <dcterms:modified xsi:type="dcterms:W3CDTF">2024-03-30T11:28:01Z</dcterms:modified>
</cp:coreProperties>
</file>