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6" r:id="rId2"/>
    <p:sldId id="274" r:id="rId3"/>
    <p:sldId id="277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5" r:id="rId12"/>
    <p:sldId id="278" r:id="rId13"/>
    <p:sldId id="271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04:38:57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2770 235,'12'0,"5"0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EE695-11FB-4875-860C-F3C004B7701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C91-3B4B-4C31-B31E-C0A7ECD184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C0EAC8-4D51-4BA7-A757-08E4BAB896CA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/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AC91-3B4B-4C31-B31E-C0A7ECD184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3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8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9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92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8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5747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51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07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6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0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9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8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0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7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2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6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78DC-9294-49C8-960D-047FD8640F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5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.wmf"/><Relationship Id="rId3" Type="http://schemas.openxmlformats.org/officeDocument/2006/relationships/customXml" Target="../ink/ink1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14:cNvPr>
              <p14:cNvContentPartPr/>
              <p14:nvPr/>
            </p14:nvContentPartPr>
            <p14:xfrm>
              <a:off x="4545348" y="3661792"/>
              <a:ext cx="10935" cy="152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0673" y="3616192"/>
                <a:ext cx="120285" cy="91352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E6A1645-91B6-4641-9F48-0ED355BB1622}"/>
              </a:ext>
            </a:extLst>
          </p:cNvPr>
          <p:cNvSpPr/>
          <p:nvPr/>
        </p:nvSpPr>
        <p:spPr>
          <a:xfrm>
            <a:off x="2855716" y="3128965"/>
            <a:ext cx="3401318" cy="1346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pic>
        <p:nvPicPr>
          <p:cNvPr id="307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7" y="-76200"/>
            <a:ext cx="92093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146050" y="145655"/>
            <a:ext cx="2502696" cy="668061"/>
          </a:xfrm>
          <a:prstGeom prst="rect">
            <a:avLst/>
          </a:prstGeom>
          <a:noFill/>
        </p:spPr>
        <p:txBody>
          <a:bodyPr lIns="52001" tIns="26000" rIns="52001" bIns="26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000" b="1" u="sng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Toán</a:t>
            </a:r>
            <a:r>
              <a:rPr lang="en-US" sz="4000" b="1" u="sng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083" name="Group 18"/>
          <p:cNvGrpSpPr>
            <a:grpSpLocks/>
          </p:cNvGrpSpPr>
          <p:nvPr/>
        </p:nvGrpSpPr>
        <p:grpSpPr bwMode="auto">
          <a:xfrm>
            <a:off x="691602" y="989109"/>
            <a:ext cx="2243863" cy="1718096"/>
            <a:chOff x="5225" y="9335"/>
            <a:chExt cx="2520" cy="1750"/>
          </a:xfrm>
        </p:grpSpPr>
        <p:sp>
          <p:nvSpPr>
            <p:cNvPr id="309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13">
                <a:cs typeface="Times New Roman" panose="02020603050405020304" pitchFamily="18" charset="0"/>
              </a:endParaRPr>
            </a:p>
          </p:txBody>
        </p:sp>
        <p:pic>
          <p:nvPicPr>
            <p:cNvPr id="3098" name="Picture 26" descr="cosm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5" descr="BOOK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Picture 24" descr="BOOK1"/>
            <p:cNvSpPr>
              <a:spLocks noChangeAspect="1" noChangeArrowheads="1"/>
            </p:cNvSpPr>
            <p:nvPr/>
          </p:nvSpPr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3"/>
            </a:p>
          </p:txBody>
        </p:sp>
        <p:sp>
          <p:nvSpPr>
            <p:cNvPr id="3101" name="Picture 23" descr="QUILLPEN"/>
            <p:cNvSpPr>
              <a:spLocks noChangeAspect="1" noChangeArrowheads="1"/>
            </p:cNvSpPr>
            <p:nvPr/>
          </p:nvSpPr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3"/>
            </a:p>
          </p:txBody>
        </p:sp>
        <p:sp>
          <p:nvSpPr>
            <p:cNvPr id="310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b="1" kern="10">
                  <a:solidFill>
                    <a:srgbClr val="FFFFFF"/>
                  </a:solidFill>
                  <a:cs typeface="Arial" panose="020B0604020202020204" pitchFamily="34" charset="0"/>
                </a:rPr>
                <a:t>NÀM </a:t>
              </a:r>
            </a:p>
          </p:txBody>
        </p:sp>
        <p:sp>
          <p:nvSpPr>
            <p:cNvPr id="310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84" name="Picture 4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18" y="6167477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39" y="6167478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7" y="1134661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38" y="5349277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330" y="3226299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15" y="3537052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84" y="2371692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48" y="3700744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49" y="429903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864" y="1942210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60" y="2314577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50" y="4446942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4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46" y="5729759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1139908">
            <a:off x="-163178" y="5110637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902633">
            <a:off x="8212486" y="5125666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WordArt 3"/>
          <p:cNvSpPr>
            <a:spLocks noChangeArrowheads="1" noChangeShapeType="1" noTextEdit="1"/>
          </p:cNvSpPr>
          <p:nvPr/>
        </p:nvSpPr>
        <p:spPr bwMode="auto">
          <a:xfrm>
            <a:off x="1266986" y="3332725"/>
            <a:ext cx="6901542" cy="132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QUÃNG ĐƯỜNG</a:t>
            </a:r>
          </a:p>
        </p:txBody>
      </p:sp>
      <p:graphicFrame>
        <p:nvGraphicFramePr>
          <p:cNvPr id="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809663"/>
              </p:ext>
            </p:extLst>
          </p:nvPr>
        </p:nvGraphicFramePr>
        <p:xfrm>
          <a:off x="5224046" y="834167"/>
          <a:ext cx="2654300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12" imgW="2191817" imgH="1424635" progId="MS_ClipArt_Gallery.2">
                  <p:embed/>
                </p:oleObj>
              </mc:Choice>
              <mc:Fallback>
                <p:oleObj name="Clip" r:id="rId12" imgW="2191817" imgH="1424635" progId="MS_ClipArt_Gallery.2">
                  <p:embed/>
                  <p:pic>
                    <p:nvPicPr>
                      <p:cNvPr id="20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046" y="834167"/>
                        <a:ext cx="2654300" cy="223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80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63642" y="89941"/>
            <a:ext cx="8816715" cy="13053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 eaLnBrk="1" hangingPunct="1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15,2 km/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42" y="4170122"/>
            <a:ext cx="8816715" cy="2667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15,2 × 3 = 45,6 (km)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45,6km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3440112"/>
            <a:ext cx="1905000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2" rIns="91422" bIns="45712">
            <a:spAutoFit/>
          </a:bodyPr>
          <a:lstStyle/>
          <a:p>
            <a:pPr defTabSz="912813" eaLnBrk="1" hangingPunct="1"/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295400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6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: 15,2 km/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1C47F-DEC4-45B1-ABBD-9632E3887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23319"/>
            <a:ext cx="51872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: 3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8BD73-1176-4F61-BBB5-42C1AAF2B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31716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… km?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3" grpId="0" build="p"/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35380" y="84793"/>
            <a:ext cx="8686800" cy="18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12,6 km/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3871735"/>
            <a:ext cx="7970837" cy="1205894"/>
            <a:chOff x="1016146" y="3871630"/>
            <a:chExt cx="10626680" cy="1205790"/>
          </a:xfrm>
        </p:grpSpPr>
        <p:sp>
          <p:nvSpPr>
            <p:cNvPr id="73733" name="TextBox 4"/>
            <p:cNvSpPr txBox="1">
              <a:spLocks noChangeArrowheads="1"/>
            </p:cNvSpPr>
            <p:nvPr/>
          </p:nvSpPr>
          <p:spPr bwMode="auto">
            <a:xfrm>
              <a:off x="5079724" y="3871630"/>
              <a:ext cx="4019550" cy="58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 eaLnBrk="1" hangingPunct="1"/>
              <a:r>
                <a:rPr lang="en-US" sz="3200" b="1" u="sng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u="sng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34" name="TextBox 5"/>
            <p:cNvSpPr txBox="1">
              <a:spLocks noChangeArrowheads="1"/>
            </p:cNvSpPr>
            <p:nvPr/>
          </p:nvSpPr>
          <p:spPr bwMode="auto">
            <a:xfrm>
              <a:off x="1016146" y="4541935"/>
              <a:ext cx="10626680" cy="535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sz="3200" b="1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15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= 0,25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6B1E917-7CBE-4051-950A-897B75B1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80" y="1901658"/>
            <a:ext cx="2607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1708B-ADE7-4BE5-B950-936656BF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80" y="2844225"/>
            <a:ext cx="5198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: 12,6 km/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2D2AA-EC76-49E9-9337-0A2A7C9C9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80" y="3310831"/>
            <a:ext cx="47414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… km?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DA42F630-3789-4A34-AFED-904A5CBE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648" y="5124120"/>
            <a:ext cx="7970837" cy="16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12813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12,6 × 0,25 = 3,15 (km)</a:t>
            </a:r>
          </a:p>
          <a:p>
            <a:pPr defTabSz="912813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3,15 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B3D20-8EC9-4C66-9AA6-C89110580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7" y="2381971"/>
            <a:ext cx="47414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: 15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35380" y="84793"/>
            <a:ext cx="8686800" cy="18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42 km/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AB.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3390726"/>
            <a:ext cx="9008620" cy="1905898"/>
            <a:chOff x="253" y="3390664"/>
            <a:chExt cx="11349623" cy="1905734"/>
          </a:xfrm>
        </p:grpSpPr>
        <p:sp>
          <p:nvSpPr>
            <p:cNvPr id="73733" name="TextBox 4"/>
            <p:cNvSpPr txBox="1">
              <a:spLocks noChangeArrowheads="1"/>
            </p:cNvSpPr>
            <p:nvPr/>
          </p:nvSpPr>
          <p:spPr bwMode="auto">
            <a:xfrm>
              <a:off x="5702897" y="3390664"/>
              <a:ext cx="4019550" cy="58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 eaLnBrk="1" hangingPunct="1"/>
              <a:r>
                <a:rPr lang="en-US" sz="3200" b="1" u="sng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u="sng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734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53" y="3974740"/>
                  <a:ext cx="11349623" cy="1321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912813" eaLnBrk="1" hangingPunct="1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Thời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gian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xe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máy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đi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  <a:p>
                  <a:pPr defTabSz="912813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11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giờ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- 8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giờ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20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phút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= 2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giờ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40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phút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= 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3734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" y="3974740"/>
                  <a:ext cx="11349623" cy="1321658"/>
                </a:xfrm>
                <a:prstGeom prst="rect">
                  <a:avLst/>
                </a:prstGeom>
                <a:blipFill>
                  <a:blip r:embed="rId3"/>
                  <a:stretch>
                    <a:fillRect l="-1691" t="-10138" b="-553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6B1E917-7CBE-4051-950A-897B75B1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80" y="1901658"/>
            <a:ext cx="2607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DA42F630-3789-4A34-AFED-904A5CBE71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381" y="5236021"/>
                <a:ext cx="7970837" cy="1403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 eaLnBrk="1" hangingPunct="1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Độ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quãng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AB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defTabSz="912813" eaLnBrk="1" hangingPunct="1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42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</a:p>
            </p:txBody>
          </p:sp>
        </mc:Choice>
        <mc:Fallback xmlns="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DA42F630-3789-4A34-AFED-904A5CBE7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381" y="5236021"/>
                <a:ext cx="7970837" cy="1403974"/>
              </a:xfrm>
              <a:prstGeom prst="rect">
                <a:avLst/>
              </a:prstGeom>
              <a:blipFill>
                <a:blip r:embed="rId4"/>
                <a:stretch>
                  <a:fillRect t="-9565" b="-34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F36759-2B74-48F3-BC28-DE51A6D563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1602" y="4432339"/>
                <a:ext cx="1409479" cy="803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giờ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F36759-2B74-48F3-BC28-DE51A6D56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1602" y="4432339"/>
                <a:ext cx="1409479" cy="803682"/>
              </a:xfrm>
              <a:prstGeom prst="rect">
                <a:avLst/>
              </a:prstGeom>
              <a:blipFill>
                <a:blip r:embed="rId5"/>
                <a:stretch>
                  <a:fillRect l="-10823" b="-98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AA57B7E-21A5-4589-9055-B600D6A0D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703" y="4449763"/>
            <a:ext cx="7870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1FE44307-6C8F-4BDC-A901-401521DF59B6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2693987"/>
            <a:ext cx="7273925" cy="215900"/>
            <a:chOff x="657" y="2478"/>
            <a:chExt cx="4582" cy="136"/>
          </a:xfrm>
        </p:grpSpPr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1DDB4FDA-828A-4A84-A707-60888EFAC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47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3">
              <a:extLst>
                <a:ext uri="{FF2B5EF4-FFF2-40B4-BE49-F238E27FC236}">
                  <a16:creationId xmlns:a16="http://schemas.microsoft.com/office/drawing/2014/main" id="{0A8E1EEC-9A0C-494C-8C28-338BDDF651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" y="2478"/>
              <a:ext cx="4582" cy="136"/>
              <a:chOff x="657" y="1949"/>
              <a:chExt cx="4582" cy="136"/>
            </a:xfrm>
          </p:grpSpPr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07C998ED-9824-4124-A9C3-D30D2F712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2024"/>
                <a:ext cx="45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BBDA4403-ADFB-46B9-AEF2-80DA29A2E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9" y="1949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Text Box 17">
            <a:extLst>
              <a:ext uri="{FF2B5EF4-FFF2-40B4-BE49-F238E27FC236}">
                <a16:creationId xmlns:a16="http://schemas.microsoft.com/office/drawing/2014/main" id="{28B7EE5B-8D0E-4C40-AD86-40F1D9294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36862"/>
            <a:ext cx="1903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412F85B5-1A10-4635-8DE6-133882B01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762" y="2907705"/>
            <a:ext cx="961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21">
            <a:extLst>
              <a:ext uri="{FF2B5EF4-FFF2-40B4-BE49-F238E27FC236}">
                <a16:creationId xmlns:a16="http://schemas.microsoft.com/office/drawing/2014/main" id="{1AB4EEDE-1303-4EDA-A35F-062170E295EA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273550" y="-1062038"/>
            <a:ext cx="215900" cy="7245350"/>
          </a:xfrm>
          <a:prstGeom prst="leftBrace">
            <a:avLst>
              <a:gd name="adj1" fmla="val 132837"/>
              <a:gd name="adj2" fmla="val 49611"/>
            </a:avLst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97BADCAA-21F1-46E2-8410-A783CF513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74" y="2017712"/>
            <a:ext cx="2168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42 km/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8BCF7FDE-5833-4FCF-8A09-BF704EEA6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78" y="2922842"/>
            <a:ext cx="941283" cy="46166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 = ? 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BAA59D4C-8E34-42DE-8917-6F0BA5F6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79" y="2299079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69269536-6595-4711-B93D-E42C166F4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171" y="2302223"/>
            <a:ext cx="366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F3A977-E9A8-48DB-A62A-D19F821B6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261" y="5902106"/>
            <a:ext cx="1707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112 (km)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B7ABD9-D0DB-4AC7-A04C-74E5D99FD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22" y="6347607"/>
            <a:ext cx="3055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112 km</a:t>
            </a:r>
          </a:p>
        </p:txBody>
      </p:sp>
    </p:spTree>
    <p:extLst>
      <p:ext uri="{BB962C8B-B14F-4D97-AF65-F5344CB8AC3E}">
        <p14:creationId xmlns:p14="http://schemas.microsoft.com/office/powerpoint/2010/main" val="39926467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AutoShape 4"/>
          <p:cNvSpPr>
            <a:spLocks noChangeArrowheads="1"/>
          </p:cNvSpPr>
          <p:nvPr/>
        </p:nvSpPr>
        <p:spPr bwMode="auto">
          <a:xfrm>
            <a:off x="381000" y="685800"/>
            <a:ext cx="8534400" cy="5943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1219200" y="16002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</a:rPr>
              <a:t>Muốn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quãng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</a:rPr>
              <a:t> ta </a:t>
            </a:r>
            <a:r>
              <a:rPr lang="en-US" altLang="en-US" sz="3600" b="1" dirty="0" err="1">
                <a:solidFill>
                  <a:srgbClr val="FF0000"/>
                </a:solidFill>
              </a:rPr>
              <a:t>lấy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vận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tốc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thời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gian</a:t>
            </a:r>
            <a:r>
              <a:rPr lang="en-US" alt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3124200" y="4267200"/>
            <a:ext cx="32766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3657600" y="4191000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7030A0"/>
                </a:solidFill>
              </a:rPr>
              <a:t>s = v </a:t>
            </a:r>
            <a:r>
              <a:rPr lang="en-US" altLang="en-US" sz="3600" b="1" dirty="0">
                <a:solidFill>
                  <a:srgbClr val="7030A0"/>
                </a:solidFill>
              </a:rPr>
              <a:t>×</a:t>
            </a:r>
            <a:r>
              <a:rPr lang="en-US" altLang="en-US" sz="4000" b="1" dirty="0">
                <a:solidFill>
                  <a:srgbClr val="7030A0"/>
                </a:solidFill>
              </a:rPr>
              <a:t> t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1219200" y="28956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chemeClr val="folHlink"/>
                </a:solidFill>
              </a:rPr>
              <a:t>Gọi</a:t>
            </a:r>
            <a:r>
              <a:rPr lang="en-US" altLang="en-US" sz="3600" b="1" i="1" dirty="0">
                <a:solidFill>
                  <a:schemeClr val="folHlink"/>
                </a:solidFill>
              </a:rPr>
              <a:t>: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s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là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quãng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đường</a:t>
            </a:r>
            <a:r>
              <a:rPr lang="en-US" altLang="en-US" sz="3600" b="1" dirty="0">
                <a:solidFill>
                  <a:schemeClr val="folHlink"/>
                </a:solidFill>
              </a:rPr>
              <a:t>, </a:t>
            </a:r>
            <a:r>
              <a:rPr lang="en-US" altLang="en-US" sz="3600" b="1" dirty="0">
                <a:solidFill>
                  <a:srgbClr val="FF0000"/>
                </a:solidFill>
              </a:rPr>
              <a:t>v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là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vận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tốc</a:t>
            </a:r>
            <a:r>
              <a:rPr lang="en-US" altLang="en-US" sz="3600" b="1" dirty="0">
                <a:solidFill>
                  <a:schemeClr val="folHlink"/>
                </a:solidFill>
              </a:rPr>
              <a:t>, </a:t>
            </a:r>
            <a:r>
              <a:rPr lang="en-US" altLang="en-US" sz="3600" b="1" dirty="0">
                <a:solidFill>
                  <a:srgbClr val="FF0000"/>
                </a:solidFill>
              </a:rPr>
              <a:t>t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là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thời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gian</a:t>
            </a:r>
            <a:r>
              <a:rPr lang="en-US" altLang="en-US" sz="3600" b="1" dirty="0">
                <a:solidFill>
                  <a:schemeClr val="folHlink"/>
                </a:solidFill>
              </a:rPr>
              <a:t>. Ta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có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công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thức</a:t>
            </a:r>
            <a:r>
              <a:rPr lang="en-US" altLang="en-US" sz="3600" b="1" dirty="0">
                <a:solidFill>
                  <a:schemeClr val="folHlink"/>
                </a:solidFill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82AA6-A748-4463-9FF8-3C908334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13411"/>
            <a:ext cx="3657600" cy="646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2" tIns="45712" rIns="91422" bIns="45712">
            <a:spAutoFit/>
          </a:bodyPr>
          <a:lstStyle/>
          <a:p>
            <a:pPr algn="ctr" defTabSz="912813" eaLnBrk="1" hangingPunct="1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C284EC0-EC30-4256-B343-91073F51B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90496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err="1"/>
              <a:t>Muốn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tính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quãng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đường</a:t>
            </a:r>
            <a:r>
              <a:rPr lang="en-US" altLang="en-US" sz="3600" b="1" dirty="0"/>
              <a:t> ta </a:t>
            </a:r>
            <a:r>
              <a:rPr lang="en-US" altLang="en-US" sz="3600" b="1" dirty="0" err="1"/>
              <a:t>làm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như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thế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nào</a:t>
            </a:r>
            <a:r>
              <a:rPr lang="en-US" altLang="en-US" sz="36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 animBg="1"/>
      <p:bldP spid="275461" grpId="0"/>
      <p:bldP spid="275463" grpId="0" animBg="1"/>
      <p:bldP spid="275464" grpId="0"/>
      <p:bldP spid="275467" grpId="0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lours052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467600" y="5105400"/>
            <a:ext cx="1219200" cy="990600"/>
            <a:chOff x="2256" y="1536"/>
            <a:chExt cx="1176" cy="744"/>
          </a:xfrm>
        </p:grpSpPr>
        <p:pic>
          <p:nvPicPr>
            <p:cNvPr id="11275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1277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8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9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268" name="Picture 35" descr="image0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724400"/>
            <a:ext cx="1895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36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8734425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828800" y="381000"/>
            <a:ext cx="3962400" cy="1371600"/>
            <a:chOff x="2864" y="288"/>
            <a:chExt cx="1552" cy="864"/>
          </a:xfrm>
        </p:grpSpPr>
        <p:pic>
          <p:nvPicPr>
            <p:cNvPr id="11272" name="Picture 12" descr="Picture2"/>
            <p:cNvPicPr>
              <a:picLocks noChangeAspect="1" noChangeArrowheads="1" noCrop="1"/>
            </p:cNvPicPr>
            <p:nvPr/>
          </p:nvPicPr>
          <p:blipFill>
            <a:blip r:embed="rId8">
              <a:lum bright="-4000" contrast="-2000"/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13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14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2884488" cy="288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1000"/>
            <a:ext cx="5449887" cy="375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581400"/>
            <a:ext cx="7239000" cy="306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36888" y="1447800"/>
            <a:ext cx="4745037" cy="923320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342172-19A2-4094-B1D1-27232E4FF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63" y="228600"/>
            <a:ext cx="838358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A7101A4-7929-43EB-A955-6ABC950FF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88" y="986561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DB33353-26C0-4009-8A51-E21E47344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975354"/>
            <a:ext cx="2133600" cy="646331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A44D91-8128-4B6D-8FCD-2E378F501E42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4301553"/>
            <a:ext cx="7391400" cy="2480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120 : 2 = 60 (km/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60 km/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93D4EE8-5312-4F8B-B7D7-4FA954096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" y="2909967"/>
            <a:ext cx="8383587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120km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98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 noChangeArrowheads="1"/>
          </p:cNvSpPr>
          <p:nvPr>
            <p:ph type="title"/>
          </p:nvPr>
        </p:nvSpPr>
        <p:spPr>
          <a:xfrm>
            <a:off x="1446213" y="1092200"/>
            <a:ext cx="6781800" cy="8382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 ĐƯỜNG</a:t>
            </a:r>
          </a:p>
        </p:txBody>
      </p:sp>
      <p:pic>
        <p:nvPicPr>
          <p:cNvPr id="6656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14462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Top 5 con đường đẹp nhất Đà Nẵng - Cổng thông tin du lịch thành phố Đà Nẵ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8" y="2252663"/>
            <a:ext cx="752951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Box 2"/>
          <p:cNvSpPr txBox="1">
            <a:spLocks noChangeArrowheads="1"/>
          </p:cNvSpPr>
          <p:nvPr/>
        </p:nvSpPr>
        <p:spPr bwMode="auto">
          <a:xfrm>
            <a:off x="-26233" y="20534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211657" y="180181"/>
            <a:ext cx="8672513" cy="1257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40 km/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609600" y="1725096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B11CD241-28EE-48D6-8D48-02CB2819C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20" y="3044938"/>
            <a:ext cx="483308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: 40 km/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F9AC6C12-1F3D-4FA1-8E8D-7256C0891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20" y="2376288"/>
            <a:ext cx="412979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: 4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CE0D5970-53F3-43E0-8978-537F928AF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20" y="3699704"/>
            <a:ext cx="466319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… km?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dirty="0">
                <a:latin typeface="Times New Roman" pitchFamily="18" charset="0"/>
              </a:rPr>
              <a:t>                         </a:t>
            </a:r>
            <a:r>
              <a:rPr lang="en-US" altLang="en-US" sz="3600" b="1" u="sng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altLang="en-US" sz="36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00"/>
                </a:solidFill>
                <a:latin typeface="Times New Roman" pitchFamily="18" charset="0"/>
              </a:rPr>
              <a:t>giải</a:t>
            </a:r>
            <a:endParaRPr lang="en-US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Quãng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ô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tô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4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giờ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                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40 x 4 = 160 (km)</a:t>
            </a:r>
            <a:endParaRPr lang="en-US" altLang="en-US" sz="1400" dirty="0"/>
          </a:p>
        </p:txBody>
      </p:sp>
      <p:sp>
        <p:nvSpPr>
          <p:cNvPr id="254990" name="Text Box 14"/>
          <p:cNvSpPr txBox="1">
            <a:spLocks noChangeArrowheads="1"/>
          </p:cNvSpPr>
          <p:nvPr/>
        </p:nvSpPr>
        <p:spPr bwMode="auto">
          <a:xfrm>
            <a:off x="5229225" y="2133600"/>
            <a:ext cx="345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160km</a:t>
            </a:r>
            <a:endParaRPr lang="en-US" altLang="en-US" sz="3600" b="1" dirty="0">
              <a:solidFill>
                <a:srgbClr val="3A3A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 flipH="1">
            <a:off x="3026920" y="1487269"/>
            <a:ext cx="60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altLang="en-US" sz="4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6200" y="3291759"/>
            <a:ext cx="89916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4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152400" y="214531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200" b="1" i="1" u="sng" dirty="0" err="1">
                <a:solidFill>
                  <a:srgbClr val="000000"/>
                </a:solidFill>
              </a:rPr>
              <a:t>Nhận</a:t>
            </a:r>
            <a:r>
              <a:rPr lang="en-US" altLang="en-US" sz="3200" b="1" i="1" u="sng" dirty="0">
                <a:solidFill>
                  <a:srgbClr val="000000"/>
                </a:solidFill>
              </a:rPr>
              <a:t> </a:t>
            </a:r>
            <a:r>
              <a:rPr lang="en-US" altLang="en-US" sz="3200" b="1" i="1" u="sng" dirty="0" err="1">
                <a:solidFill>
                  <a:srgbClr val="000000"/>
                </a:solidFill>
              </a:rPr>
              <a:t>xét</a:t>
            </a:r>
            <a:r>
              <a:rPr lang="en-US" altLang="en-US" sz="3200" b="1" dirty="0">
                <a:solidFill>
                  <a:srgbClr val="000000"/>
                </a:solidFill>
              </a:rPr>
              <a:t>: </a:t>
            </a:r>
            <a:r>
              <a:rPr lang="en-US" altLang="en-US" sz="3200" b="1" dirty="0" err="1">
                <a:solidFill>
                  <a:srgbClr val="000000"/>
                </a:solidFill>
              </a:rPr>
              <a:t>Để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quãng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đường</a:t>
            </a:r>
            <a:r>
              <a:rPr lang="en-US" altLang="en-US" sz="3200" b="1" dirty="0">
                <a:solidFill>
                  <a:srgbClr val="000000"/>
                </a:solidFill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</a:rPr>
              <a:t>tô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đi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được</a:t>
            </a:r>
            <a:r>
              <a:rPr lang="en-US" altLang="en-US" sz="3200" b="1" dirty="0">
                <a:solidFill>
                  <a:srgbClr val="000000"/>
                </a:solidFill>
              </a:rPr>
              <a:t> ta </a:t>
            </a:r>
            <a:r>
              <a:rPr lang="en-US" altLang="en-US" sz="3200" b="1" dirty="0" err="1">
                <a:solidFill>
                  <a:srgbClr val="000000"/>
                </a:solidFill>
              </a:rPr>
              <a:t>lấy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quãng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đường</a:t>
            </a:r>
            <a:r>
              <a:rPr lang="en-US" altLang="en-US" sz="3200" b="1" dirty="0">
                <a:solidFill>
                  <a:srgbClr val="000000"/>
                </a:solidFill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</a:rPr>
              <a:t>tô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đi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được</a:t>
            </a:r>
            <a:r>
              <a:rPr lang="en-US" altLang="en-US" sz="3200" b="1" dirty="0">
                <a:solidFill>
                  <a:srgbClr val="000000"/>
                </a:solidFill>
              </a:rPr>
              <a:t>  </a:t>
            </a:r>
            <a:r>
              <a:rPr lang="en-US" altLang="en-US" sz="3200" b="1" dirty="0" err="1">
                <a:solidFill>
                  <a:srgbClr val="000000"/>
                </a:solidFill>
              </a:rPr>
              <a:t>trong</a:t>
            </a:r>
            <a:r>
              <a:rPr lang="en-US" altLang="en-US" sz="3200" b="1" dirty="0">
                <a:solidFill>
                  <a:srgbClr val="000000"/>
                </a:solidFill>
              </a:rPr>
              <a:t> 1 </a:t>
            </a:r>
            <a:r>
              <a:rPr lang="en-US" altLang="en-US" sz="3200" b="1" dirty="0" err="1">
                <a:solidFill>
                  <a:srgbClr val="000000"/>
                </a:solidFill>
              </a:rPr>
              <a:t>giờ</a:t>
            </a:r>
            <a:r>
              <a:rPr lang="en-US" altLang="en-US" sz="3200" b="1" dirty="0">
                <a:solidFill>
                  <a:srgbClr val="000000"/>
                </a:solidFill>
              </a:rPr>
              <a:t> hay </a:t>
            </a:r>
            <a:r>
              <a:rPr lang="en-US" altLang="en-US" sz="3200" b="1" dirty="0" err="1">
                <a:solidFill>
                  <a:srgbClr val="000000"/>
                </a:solidFill>
              </a:rPr>
              <a:t>vận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tốc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</a:rPr>
              <a:t>tô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nhân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với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thời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gian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đi</a:t>
            </a:r>
            <a:r>
              <a:rPr lang="en-US" altLang="en-US" sz="32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304800" y="1999318"/>
            <a:ext cx="8534400" cy="1219200"/>
          </a:xfrm>
          <a:prstGeom prst="rect">
            <a:avLst/>
          </a:prstGeom>
          <a:solidFill>
            <a:schemeClr val="tx2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93877" y="5143391"/>
            <a:ext cx="1447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alt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GB" alt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alt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705100" y="5727286"/>
            <a:ext cx="3276600" cy="6096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14700" y="570892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 = v × 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93877" y="3657600"/>
            <a:ext cx="60579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32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s   :  là quãng đường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v   :  là vận tốc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t   :  là thời gian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2" grpId="0"/>
      <p:bldP spid="234507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3485936" y="4127971"/>
            <a:ext cx="216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125525"/>
            <a:ext cx="8763000" cy="20193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2" tIns="45712" rIns="91422" bIns="45712" anchor="ctr"/>
          <a:lstStyle/>
          <a:p>
            <a:pPr algn="just" defTabSz="9142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 km/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9200" y="2125267"/>
            <a:ext cx="5562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: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: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 … km?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747837" y="4795897"/>
            <a:ext cx="61055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/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2,5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eaLnBrk="1" hangingPunct="1"/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912813" eaLnBrk="1" hangingPunct="1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× 2,5 = 30 (km)</a:t>
            </a:r>
          </a:p>
          <a:p>
            <a:pPr algn="ctr" defTabSz="912813" eaLnBrk="1" hangingPunct="1"/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30 km</a:t>
            </a:r>
          </a:p>
        </p:txBody>
      </p:sp>
      <p:sp>
        <p:nvSpPr>
          <p:cNvPr id="9" name="Rectangle 8"/>
          <p:cNvSpPr/>
          <p:nvPr/>
        </p:nvSpPr>
        <p:spPr>
          <a:xfrm>
            <a:off x="3896143" y="2660797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12 km/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7184" y="3131695"/>
            <a:ext cx="247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accent4"/>
                </a:solidFill>
              </a:rPr>
              <a:t>Lưu</a:t>
            </a:r>
            <a:r>
              <a:rPr lang="en-US" sz="4400" dirty="0" smtClean="0">
                <a:solidFill>
                  <a:schemeClr val="accent4"/>
                </a:solidFill>
              </a:rPr>
              <a:t> ý:</a:t>
            </a:r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km.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0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462</TotalTime>
  <Words>662</Words>
  <Application>Microsoft Office PowerPoint</Application>
  <PresentationFormat>On-screen Show (4:3)</PresentationFormat>
  <Paragraphs>92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Trebuchet MS</vt:lpstr>
      <vt:lpstr>Wingdings</vt:lpstr>
      <vt:lpstr>Wingdings 3</vt:lpstr>
      <vt:lpstr>Facet</vt:lpstr>
      <vt:lpstr>Clip</vt:lpstr>
      <vt:lpstr>PowerPoint Presentation</vt:lpstr>
      <vt:lpstr>PowerPoint Presentation</vt:lpstr>
      <vt:lpstr>PowerPoint Presentation</vt:lpstr>
      <vt:lpstr>QUÃNG ĐƯỜNG</vt:lpstr>
      <vt:lpstr>PowerPoint Presentation</vt:lpstr>
      <vt:lpstr>PowerPoint Presentation</vt:lpstr>
      <vt:lpstr>PowerPoint Presentation</vt:lpstr>
      <vt:lpstr>PowerPoint Presentation</vt:lpstr>
      <vt:lpstr>Lưu ý: Nếu vận tốc là km/giờ thì thời gian được tính là giờ(h) và quãng đường được tính bằng km.</vt:lpstr>
      <vt:lpstr>Bài 1. Một ca nô đi với vận tốc 15,2 km/giờ. Tính quãng đường đi được của ca nô trong 3 giờ.</vt:lpstr>
      <vt:lpstr>Bài 2. Một người đi xe đạp trong 15 phút với vận tốc 12,6 km/giờ. Tính quãng đường đi được của người đó.</vt:lpstr>
      <vt:lpstr>Bài 3. Một xe máy đi từ A lức 8 giờ 20 phút với vận tốc 42 km/giờ, đến B lúc 11 giờ. Tính độ dài quãng đường AB.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27</cp:revision>
  <dcterms:created xsi:type="dcterms:W3CDTF">2022-03-19T09:47:12Z</dcterms:created>
  <dcterms:modified xsi:type="dcterms:W3CDTF">2024-03-18T15:42:09Z</dcterms:modified>
</cp:coreProperties>
</file>