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21" r:id="rId3"/>
  </p:sldMasterIdLst>
  <p:notesMasterIdLst>
    <p:notesMasterId r:id="rId22"/>
  </p:notesMasterIdLst>
  <p:sldIdLst>
    <p:sldId id="257" r:id="rId4"/>
    <p:sldId id="309" r:id="rId5"/>
    <p:sldId id="256" r:id="rId6"/>
    <p:sldId id="312" r:id="rId7"/>
    <p:sldId id="311" r:id="rId8"/>
    <p:sldId id="310" r:id="rId9"/>
    <p:sldId id="313" r:id="rId10"/>
    <p:sldId id="314" r:id="rId11"/>
    <p:sldId id="324" r:id="rId12"/>
    <p:sldId id="325" r:id="rId13"/>
    <p:sldId id="326" r:id="rId14"/>
    <p:sldId id="328" r:id="rId15"/>
    <p:sldId id="329" r:id="rId16"/>
    <p:sldId id="322" r:id="rId17"/>
    <p:sldId id="327" r:id="rId18"/>
    <p:sldId id="330" r:id="rId19"/>
    <p:sldId id="331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9330D-8263-4F71-8F26-BD0F8B16DA8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D9730-D052-4AED-BC00-6A4EEC344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519F-15C6-495D-8AD4-B4998369A9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7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7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F92F-2EFD-6F0E-E53E-25FBB527C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100FE-4F6D-1CDF-FBDB-EA685796A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A8B06-009E-AAB1-C64D-9A394902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D3CE6-2A37-3E9A-EF14-1CD89F47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A0154-50F8-E817-83C4-FD8C5E7D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95D2-A4AA-26A0-85AC-488BDC93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6ED7C-BC61-B290-0222-9659DA037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96A3E-797C-2AD6-95CD-D68873C2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60D89-FC38-AE61-0FB2-9FC41BF2E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0632-B046-DF29-3BB3-A1BBBDAE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3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61693-08AE-F813-F061-C943ACC9B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DC9D5-27A4-FD05-84FC-F63FF58F4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6CC1C-9911-8CF5-B5D9-92BAA43C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89E97-15F5-2A96-2A1F-8DADF7F5B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AA12-A7A0-9DDD-33A8-D4C9CC5A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0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2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7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1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4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6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4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6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91D7-C27D-D417-CB35-9774C127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F52E8-43D3-E719-B4F4-B12E208C1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B7D32-9C57-929D-12EA-546AE943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544A-676E-65AB-75F1-FE9332C2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3EEF3-6F83-28CC-0F7E-A367A79E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9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5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72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7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9809-B471-DD8F-E040-F9D915A34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67BAC-8904-A2FD-E204-DFE7AC7C9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7E905-7053-8960-F1C5-8E16F788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EB56C-1BBC-861B-107C-ED2D64BA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3E97D-6F80-076B-B19A-CFCAE752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5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EAFC-DC55-384B-D7B8-BE6D4D99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5AC0-7FBB-477A-F627-3EDC00921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7092C-8160-DFBC-FCFE-8BC1C527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D2FFA-70F8-4688-AA1C-7A401F17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9D3B2-519D-2574-FE56-B6243FDE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9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B966-34A7-30A9-8E64-BB6B9D76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3CBE7-99F8-BFD4-6A7E-539CBD350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0FDEE-B987-4E7C-F41F-4C791B31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26863-0641-9B06-0F58-84658D5F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CF7A1-A60F-33D6-EE06-0C677F73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65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79B6-FE2D-7717-ADD4-C686F2C9C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A6F38-F388-A552-846B-19EEE18C8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23BD8-D769-F34F-3D7A-E0406BAC7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07215-38F8-6519-5D0C-2B2B729EA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40670-EB8F-FCB1-76E1-DB12D9BC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715BC-7798-7E57-0062-7C029863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8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CAE7-DBEC-6B81-D533-14BC0D84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C26A0-6DE2-C2A7-96BE-E086087DF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ECB98-6C8A-D119-B09B-A04CF050A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2FAFB-C543-D06A-0448-7DD61EF6A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A6F17-C969-465A-5F0E-00BACBAF5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BC027F-3FBE-CBEC-6269-4B4933F6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807323-E1F2-921E-2520-7EF92A0B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F96088-3064-AF34-1D1D-2CFB5D31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0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4D78-A777-8EF8-361B-1BD09ABF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378D2-7E52-0F2D-C222-C3D83934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8CA79-3E68-DEC5-1252-07462658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07386-E652-D1E0-98E0-F6CD0649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8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12E4-460C-3209-1FEF-905EE1EC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62E0B-227B-E5D1-2E37-8EC5E569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24773-2FDE-D4F4-4D9E-5C1153DB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48E5B-4A10-BD15-8A2F-890B0445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2FF32-2C14-17EF-D4E4-41597CB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2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EFB33-53D6-E61D-64BE-152DD6E6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B11CA-8307-A779-F4FB-FA9616D9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8B804-2A19-C2B5-2A28-D2BD0191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4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64A1-A0E4-FCC2-34DD-55D6139F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CFC69-CF00-456A-D282-27C6229D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AD41F-FDB3-6533-0C26-8CF9C9030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24CA2-5EDE-28BE-8545-4DE9F736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E370F-6195-7B55-656F-EF501CE9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F387C-DA3D-4D77-C36D-7C6CAB25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5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7828-21BB-B29B-75CA-6E2F4923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43F39-D1C7-4213-AEE2-ECC320A11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5789C-03F7-6E13-5A22-CFD210E82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72B8B-1EE3-3E4F-52E8-A983273D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9C8F0-3618-0DBA-DBF2-65A68F44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CFBDD-333D-54E9-A09F-6EADB813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2B44-FA73-CDB5-2BFC-DE4A0EE6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D68B8-A3E3-B1AA-B2EF-85F4E1269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229DB-C6CC-D4E2-1002-D992EFC5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F424B-9618-2A93-9057-7640609D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357C8-F459-2081-7DE2-F0554DBA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27D041-345A-9ADE-3FEC-1312C1587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3C1D1-D24F-4B0A-563B-BDFF61331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E91B5-2F37-AB26-5ED2-46762001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470B0-6500-8B58-F6C1-47C2EA51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52BC7-5EC2-E0EA-CB93-590F55CA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9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3882-7E43-2921-EC5B-732B064A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98846-62BE-1CC3-D94C-5DB698D19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666B1-011E-58C6-E509-9C0DD90BE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DF616-322B-3EB8-8117-ABFCB9DF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B01CE-AF82-20B3-11AD-83780F23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3FD09-6F48-7088-33CE-FD19EAF2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46A4D-3FE3-AC1E-7F67-90908F8A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D3C90-195B-EAA5-721B-A44EBD7B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4B2AE-75CD-8410-8E92-C6EBCFF3E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04A70-F74A-18C2-BCD9-00EE97B43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A2569-CB59-E799-BEE3-21C1824B1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F8FBF5-432F-E56B-4198-CEA1BD5F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4035B2-6A33-6419-C559-237AC1D6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562AA-A5CA-61BB-99BD-2F09EAB5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8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C147-03C8-39CE-EB76-5F3A7531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2405F-6DE9-7AD8-CEE6-2EBC238C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FABAF-C44B-6229-60F6-BC33E570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F66FF-CEAD-6929-3860-B02BB404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4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19C16-FDB2-9BE8-27AF-F764F597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5A44D-3569-7068-FAC2-B9CD759E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A411C-4397-6716-A503-F6805717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3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DDBA3-BF2A-F1EE-C82D-7A51F2DD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B929E-424B-3A7C-3222-0637D8E37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642BD-0788-57BD-A754-78215E394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C92F8-3750-472D-C677-61D4DC13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A0D5D-30E3-5A07-3015-8669D971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8D004-D380-C1C2-ECBE-179462C9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0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F45B-D428-1E95-D195-F23173BD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F8F756-10D4-E2B2-0446-A7D74EEAE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D2CC7-4EE4-A8D3-06F8-FF3A42906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3EBEE-30B1-114A-1BD5-94C41C52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548D7-55EC-A530-8EC0-30AB4C69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0E746-9204-CF27-4D29-FFE17864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2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8F1DC-2864-6C18-15A0-4AA855BD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43E09-C32F-E4E0-7535-510CF384E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BD8D1-FF23-F96D-E342-305CD1D92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D013A-6DDD-4F86-9CDD-09655C043FD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5372F-DC38-C026-B6E3-8F8A43FF9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994D6-9653-4D67-F0B7-1125DF541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61B71CA-9227-96E9-4F82-282803BE1D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07" y="8246645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21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C1B709-358A-41C8-50CE-D1B1CBD5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1B5FD-C3E9-6EF7-2E37-47B8907D4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A811E-7F48-2FEA-070F-84D9F1B9B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A256C-9081-4C76-932D-FB88B5F51E1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7EF2B-F9FB-2781-58F7-284564C41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1187D-8865-F39A-115F-039C2ECB8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5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FAC606-9257-0FC8-9477-81F79D114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902" y="785199"/>
            <a:ext cx="4048095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926FEF-32DE-65E7-AA3B-DE4074204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82466"/>
            <a:ext cx="2755631" cy="2755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64FAC4-4C0E-5CE3-CCE2-8B045EC13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844" y="1724286"/>
            <a:ext cx="10516511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266700"/>
            <a:ext cx="11772900" cy="6391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C199E-23B3-8D23-64FF-C81A30ABA549}"/>
              </a:ext>
            </a:extLst>
          </p:cNvPr>
          <p:cNvSpPr txBox="1"/>
          <p:nvPr/>
        </p:nvSpPr>
        <p:spPr>
          <a:xfrm>
            <a:off x="4150140" y="78076"/>
            <a:ext cx="3784186" cy="715089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Trang phục: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2532F-4630-EFD5-9DBA-F97326D2AFBA}"/>
              </a:ext>
            </a:extLst>
          </p:cNvPr>
          <p:cNvSpPr txBox="1"/>
          <p:nvPr/>
        </p:nvSpPr>
        <p:spPr>
          <a:xfrm>
            <a:off x="561975" y="1382020"/>
            <a:ext cx="6019800" cy="20090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 phục truyền thống của đồng bào Tây Nguyên được may bằng vải thổ cẩm, trang trí các loại hoa văn màu sắc sặc sỡ.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91459-105A-B3C6-EB13-C8D7BE45CC25}"/>
              </a:ext>
            </a:extLst>
          </p:cNvPr>
          <p:cNvSpPr txBox="1"/>
          <p:nvPr/>
        </p:nvSpPr>
        <p:spPr>
          <a:xfrm>
            <a:off x="571500" y="4039495"/>
            <a:ext cx="6000750" cy="20090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Đàn ông thường đóng khố, ở trần, trời lạnh thì khoác thêm tấm choàng. Phụ nữ mặc áo chui đầu, váy tấm,....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4C9EF-47B5-4D88-B41E-2810EE98D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37" y="1171574"/>
            <a:ext cx="3233738" cy="2523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7CCCC-7738-A014-2A18-7B26DDAC3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587" y="3890962"/>
            <a:ext cx="3271838" cy="25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266700"/>
            <a:ext cx="11772900" cy="6391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C199E-23B3-8D23-64FF-C81A30ABA549}"/>
              </a:ext>
            </a:extLst>
          </p:cNvPr>
          <p:cNvSpPr txBox="1"/>
          <p:nvPr/>
        </p:nvSpPr>
        <p:spPr>
          <a:xfrm>
            <a:off x="4150140" y="78076"/>
            <a:ext cx="3784186" cy="783193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Lễ hội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2532F-4630-EFD5-9DBA-F97326D2AFBA}"/>
              </a:ext>
            </a:extLst>
          </p:cNvPr>
          <p:cNvSpPr txBox="1"/>
          <p:nvPr/>
        </p:nvSpPr>
        <p:spPr>
          <a:xfrm>
            <a:off x="561975" y="1620383"/>
            <a:ext cx="6019800" cy="1532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Lễ hội là một phần không thể thiếu trong đời sống tinh thần của các dân tộc ở Tây Nguyên.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91459-105A-B3C6-EB13-C8D7BE45CC25}"/>
              </a:ext>
            </a:extLst>
          </p:cNvPr>
          <p:cNvSpPr txBox="1"/>
          <p:nvPr/>
        </p:nvSpPr>
        <p:spPr>
          <a:xfrm>
            <a:off x="571500" y="4039495"/>
            <a:ext cx="6000750" cy="20090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Ở Tây Nguyên có nhiều lễ hội đặc sắc, tiêu biểu như: lễ hội Cồng chiêng, lễ hội Đua voi, lễ Tạ ơn cha mẹ,…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E35D47-AAB5-0185-2823-B02500951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599" y="1204912"/>
            <a:ext cx="3438525" cy="2296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E46399-558F-8500-4A69-7A779514B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762" y="3895724"/>
            <a:ext cx="3382947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DE2A5F-9FDD-6159-E92B-06B485A55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8" y="781050"/>
            <a:ext cx="11498053" cy="5860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AFF7CB-65A4-F0E0-A018-F52F33234CA3}"/>
              </a:ext>
            </a:extLst>
          </p:cNvPr>
          <p:cNvSpPr txBox="1"/>
          <p:nvPr/>
        </p:nvSpPr>
        <p:spPr>
          <a:xfrm>
            <a:off x="3143251" y="1457325"/>
            <a:ext cx="56864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4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hãy chỉ ra một số điểm giống và khác nhau về nhà ở và nhà sinh hoạt cộng đồng</a:t>
            </a:r>
            <a:r>
              <a:rPr lang="en-US" sz="34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vi-VN" sz="34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trang phục của dân tộc vùng Tây Nguyên so với dân tộc em.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266700"/>
            <a:ext cx="11772900" cy="6391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C199E-23B3-8D23-64FF-C81A30ABA549}"/>
              </a:ext>
            </a:extLst>
          </p:cNvPr>
          <p:cNvSpPr txBox="1"/>
          <p:nvPr/>
        </p:nvSpPr>
        <p:spPr>
          <a:xfrm>
            <a:off x="4150140" y="78076"/>
            <a:ext cx="3784186" cy="783193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So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sánh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2532F-4630-EFD5-9DBA-F97326D2AFBA}"/>
              </a:ext>
            </a:extLst>
          </p:cNvPr>
          <p:cNvSpPr txBox="1"/>
          <p:nvPr/>
        </p:nvSpPr>
        <p:spPr>
          <a:xfrm>
            <a:off x="447675" y="1195329"/>
            <a:ext cx="6019800" cy="255389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Nhà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ở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vùng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Tây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thường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được xây dựng chủ yếu bằng các vật liệu như: cỏ tranh, tre, gỗ, lồ ô,... và được xây cất trên một khoảng đất rộng, nằm ngay tại khu vực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tâm của buôn, làng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91459-105A-B3C6-EB13-C8D7BE45CC25}"/>
              </a:ext>
            </a:extLst>
          </p:cNvPr>
          <p:cNvSpPr txBox="1"/>
          <p:nvPr/>
        </p:nvSpPr>
        <p:spPr>
          <a:xfrm>
            <a:off x="571500" y="4277858"/>
            <a:ext cx="6000750" cy="1532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Nhà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tộc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được xây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gạch,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ngói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bê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tông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xi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măng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 descr="Nhà rông - Nét văn hóa đặc sắc của đồng bào dân tộc Tây Nguyên">
            <a:extLst>
              <a:ext uri="{FF2B5EF4-FFF2-40B4-BE49-F238E27FC236}">
                <a16:creationId xmlns:a16="http://schemas.microsoft.com/office/drawing/2014/main" id="{9AC9B0CE-7A67-D364-812E-165BBA94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12" y="1195847"/>
            <a:ext cx="4276725" cy="23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ác chất liệu lợp mái nhà phổ biến hiện nay - CafeLand.Vn">
            <a:extLst>
              <a:ext uri="{FF2B5EF4-FFF2-40B4-BE49-F238E27FC236}">
                <a16:creationId xmlns:a16="http://schemas.microsoft.com/office/drawing/2014/main" id="{B7158AD9-CD0B-0089-FAD9-240F65E04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59" y="3829050"/>
            <a:ext cx="4213591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5450FA93-27F7-4DC1-A1AA-105A8D54F622}"/>
              </a:ext>
            </a:extLst>
          </p:cNvPr>
          <p:cNvSpPr/>
          <p:nvPr/>
        </p:nvSpPr>
        <p:spPr>
          <a:xfrm>
            <a:off x="1087577" y="807326"/>
            <a:ext cx="10041281" cy="2060905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48" y="1992069"/>
            <a:ext cx="3633200" cy="486593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1" y="224493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13DB6-C8B0-E4B5-C178-9E9377202F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5776" y="577081"/>
            <a:ext cx="936426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266700"/>
            <a:ext cx="11772900" cy="6391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C199E-23B3-8D23-64FF-C81A30ABA549}"/>
              </a:ext>
            </a:extLst>
          </p:cNvPr>
          <p:cNvSpPr txBox="1"/>
          <p:nvPr/>
        </p:nvSpPr>
        <p:spPr>
          <a:xfrm>
            <a:off x="663989" y="87601"/>
            <a:ext cx="10842211" cy="1191816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Lập bảng hoặc vẽ sơ đồ tư duy về một số nét văn hóa tiêu biểu của đồng bào Tây Nguyên.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6154F9-2131-9E33-91CE-A5B0888FB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200766"/>
              </p:ext>
            </p:extLst>
          </p:nvPr>
        </p:nvGraphicFramePr>
        <p:xfrm>
          <a:off x="742950" y="1520999"/>
          <a:ext cx="10496550" cy="497964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482021791"/>
                    </a:ext>
                  </a:extLst>
                </a:gridCol>
                <a:gridCol w="7753350">
                  <a:extLst>
                    <a:ext uri="{9D8B030D-6E8A-4147-A177-3AD203B41FA5}">
                      <a16:colId xmlns:a16="http://schemas.microsoft.com/office/drawing/2014/main" val="2526078402"/>
                    </a:ext>
                  </a:extLst>
                </a:gridCol>
              </a:tblGrid>
              <a:tr h="28769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nét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hóa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Tây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815759"/>
                  </a:ext>
                </a:extLst>
              </a:tr>
              <a:tr h="77317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ở</a:t>
                      </a: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Người dân thường ở trong ngôi nhà sàn làm bằng các vật liệu như: gỗ, tre, nứa, lá...</a:t>
                      </a: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666701"/>
                  </a:ext>
                </a:extLst>
              </a:tr>
              <a:tr h="113728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cộng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Mỗi buôn làng có một ngôi nhà chung được xây dựng ở trung tâm buôn làng.</a:t>
                      </a:r>
                    </a:p>
                    <a:p>
                      <a:pPr algn="just" fontAlgn="t"/>
                      <a:r>
                        <a:rPr lang="vi-VN" sz="2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Đây là không gian sinh hoạt chung của cộng đồng.</a:t>
                      </a: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474658"/>
                  </a:ext>
                </a:extLst>
              </a:tr>
              <a:tr h="138002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Trang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phục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Được may bằng vải thổ cẩm, trang trí các loại hoa văn màu sắc sặc sỡ.</a:t>
                      </a:r>
                    </a:p>
                    <a:p>
                      <a:pPr algn="just" fontAlgn="t"/>
                      <a:r>
                        <a:rPr lang="vi-VN" sz="2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Đàn ông thường đóng khố, ở trần, trời lạnh khoác thêm tấm choàng.</a:t>
                      </a:r>
                    </a:p>
                    <a:p>
                      <a:pPr algn="just" fontAlgn="t"/>
                      <a:r>
                        <a:rPr lang="vi-VN" sz="2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Phụ nữ mặc áo chui đầu, váy tấm,....</a:t>
                      </a: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066341"/>
                  </a:ext>
                </a:extLst>
              </a:tr>
              <a:tr h="77317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Lễ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Có nhiều lễ hội đặc sắc, tiêu biểu như: lễ hội Cồng chiêng, lễ hội Đua voi, lễ Tạ ơn cha mẹ,…</a:t>
                      </a: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115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5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5450FA93-27F7-4DC1-A1AA-105A8D54F622}"/>
              </a:ext>
            </a:extLst>
          </p:cNvPr>
          <p:cNvSpPr/>
          <p:nvPr/>
        </p:nvSpPr>
        <p:spPr>
          <a:xfrm>
            <a:off x="1087577" y="807326"/>
            <a:ext cx="10041281" cy="2060905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48" y="1992069"/>
            <a:ext cx="3633200" cy="486593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1" y="224493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40639D-6E94-22FA-4B75-10C5DBCEA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2608" y="789731"/>
            <a:ext cx="5541744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266700"/>
            <a:ext cx="11772900" cy="6477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C199E-23B3-8D23-64FF-C81A30ABA549}"/>
              </a:ext>
            </a:extLst>
          </p:cNvPr>
          <p:cNvSpPr txBox="1"/>
          <p:nvPr/>
        </p:nvSpPr>
        <p:spPr>
          <a:xfrm>
            <a:off x="663989" y="87601"/>
            <a:ext cx="10842211" cy="1055608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Chỉ ra một số điểm giống và khác về nhà ở, trang phục của các dân tộc vùng Tây Nguyên với dân tộc khác mà em biết.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EEB2D1-E9B5-F873-8B3F-1897804DC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170482"/>
              </p:ext>
            </p:extLst>
          </p:nvPr>
        </p:nvGraphicFramePr>
        <p:xfrm>
          <a:off x="742948" y="1345795"/>
          <a:ext cx="10391778" cy="5149688"/>
        </p:xfrm>
        <a:graphic>
          <a:graphicData uri="http://schemas.openxmlformats.org/drawingml/2006/table">
            <a:tbl>
              <a:tblPr/>
              <a:tblGrid>
                <a:gridCol w="1422034">
                  <a:extLst>
                    <a:ext uri="{9D8B030D-6E8A-4147-A177-3AD203B41FA5}">
                      <a16:colId xmlns:a16="http://schemas.microsoft.com/office/drawing/2014/main" val="1891214759"/>
                    </a:ext>
                  </a:extLst>
                </a:gridCol>
                <a:gridCol w="2088300">
                  <a:extLst>
                    <a:ext uri="{9D8B030D-6E8A-4147-A177-3AD203B41FA5}">
                      <a16:colId xmlns:a16="http://schemas.microsoft.com/office/drawing/2014/main" val="2344994429"/>
                    </a:ext>
                  </a:extLst>
                </a:gridCol>
                <a:gridCol w="3414282">
                  <a:extLst>
                    <a:ext uri="{9D8B030D-6E8A-4147-A177-3AD203B41FA5}">
                      <a16:colId xmlns:a16="http://schemas.microsoft.com/office/drawing/2014/main" val="844971085"/>
                    </a:ext>
                  </a:extLst>
                </a:gridCol>
                <a:gridCol w="869217">
                  <a:extLst>
                    <a:ext uri="{9D8B030D-6E8A-4147-A177-3AD203B41FA5}">
                      <a16:colId xmlns:a16="http://schemas.microsoft.com/office/drawing/2014/main" val="283139505"/>
                    </a:ext>
                  </a:extLst>
                </a:gridCol>
                <a:gridCol w="2597945">
                  <a:extLst>
                    <a:ext uri="{9D8B030D-6E8A-4147-A177-3AD203B41FA5}">
                      <a16:colId xmlns:a16="http://schemas.microsoft.com/office/drawing/2014/main" val="50052898"/>
                    </a:ext>
                  </a:extLst>
                </a:gridCol>
              </a:tblGrid>
              <a:tr h="566320">
                <a:tc>
                  <a:txBody>
                    <a:bodyPr/>
                    <a:lstStyle/>
                    <a:p>
                      <a:pPr algn="ctr" fontAlgn="t"/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tộc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Tây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tộc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Tày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274105"/>
                  </a:ext>
                </a:extLst>
              </a:tr>
              <a:tr h="938351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Giống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ở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 fontAlgn="t"/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Loại hình nhà ở phổ biến là: nhà sàn.</a:t>
                      </a:r>
                    </a:p>
                    <a:p>
                      <a:pPr algn="just" fontAlgn="t"/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Nhà thường được xây dựng từ các nguyên liệu truyền thống, như: gỗ, tre, nứa, lá,…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06351"/>
                  </a:ext>
                </a:extLst>
              </a:tr>
              <a:tr h="63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Trang phục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 fontAlgn="t"/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Mang nét đặc trưng, thể hiện tư duy thẩm mĩ riêng của từng tộc người.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531889"/>
                  </a:ext>
                </a:extLst>
              </a:tr>
              <a:tr h="833016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ở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Mỗi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buôn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ngôi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Rông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).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Ít khi xây dựng các ngôi nhà chung của bản làng.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t"/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Ít khi xây dựng các ngôi nhà chung của bản làng.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295643"/>
                  </a:ext>
                </a:extLst>
              </a:tr>
              <a:tr h="2166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Trang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phục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May từ vải thổ cẩm, màu sắc sặc sỡ.</a:t>
                      </a:r>
                    </a:p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Nam giới: </a:t>
                      </a: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thường đóng khố, ở trần, trời lạnh thì khoác thêm tấm choàng.</a:t>
                      </a:r>
                    </a:p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Nữ giới: </a:t>
                      </a: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mặc áo chui đầu, váy tấm,…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May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vải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dệt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sợi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bông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chàm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algn="just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Nữ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váy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quần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</a:t>
                      </a:r>
                    </a:p>
                    <a:p>
                      <a:pPr algn="just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Nam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quần</a:t>
                      </a:r>
                      <a:endParaRPr lang="vi-VN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t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May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vải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dệt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sợi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bông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đạo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chàm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trí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algn="just" fontAlgn="t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Nữ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áo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váy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áo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quần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</a:t>
                      </a:r>
                    </a:p>
                    <a:p>
                      <a:pPr algn="just" fontAlgn="t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Nam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áo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quần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879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3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41" y="1"/>
            <a:ext cx="3410857" cy="3410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41" y="3614532"/>
            <a:ext cx="3836841" cy="383684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9FF286-447A-9A3D-830B-AB474EA44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962" y="1044143"/>
            <a:ext cx="10053175" cy="4102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5450FA93-27F7-4DC1-A1AA-105A8D54F622}"/>
              </a:ext>
            </a:extLst>
          </p:cNvPr>
          <p:cNvSpPr/>
          <p:nvPr/>
        </p:nvSpPr>
        <p:spPr>
          <a:xfrm>
            <a:off x="1087577" y="807326"/>
            <a:ext cx="10041281" cy="2060905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98" y="2488564"/>
            <a:ext cx="3633200" cy="486593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1" y="224493"/>
            <a:ext cx="1920723" cy="1920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57" y="-293551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30C8F-3253-E93A-6D86-7409B9B71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280" y="676536"/>
            <a:ext cx="8974090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ìm hiểu nhà rông Tây Nguyên - Văn hoá kiến trúc độc đáo">
            <a:extLst>
              <a:ext uri="{FF2B5EF4-FFF2-40B4-BE49-F238E27FC236}">
                <a16:creationId xmlns:a16="http://schemas.microsoft.com/office/drawing/2014/main" id="{8FE4804D-D32C-EFBC-9EAD-FDD9F3BF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4975" cy="32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hà rông - Nét văn hóa đặc sắc của đồng bào dân tộc Tây Nguyên">
            <a:extLst>
              <a:ext uri="{FF2B5EF4-FFF2-40B4-BE49-F238E27FC236}">
                <a16:creationId xmlns:a16="http://schemas.microsoft.com/office/drawing/2014/main" id="{FF98F3C3-4D0C-0EBC-FDFE-773388B4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190874"/>
            <a:ext cx="66865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ễ hội đua voi">
            <a:extLst>
              <a:ext uri="{FF2B5EF4-FFF2-40B4-BE49-F238E27FC236}">
                <a16:creationId xmlns:a16="http://schemas.microsoft.com/office/drawing/2014/main" id="{E5FE34DD-5B2B-1419-8141-EA4236FDF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8312"/>
            <a:ext cx="5514975" cy="367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Ễ HỘI ĐUA VOI Ở BẢN ĐÔN - 123tadi: Chia sẻ kinh nghiệm du lịch">
            <a:extLst>
              <a:ext uri="{FF2B5EF4-FFF2-40B4-BE49-F238E27FC236}">
                <a16:creationId xmlns:a16="http://schemas.microsoft.com/office/drawing/2014/main" id="{9AE8DED2-2DD8-0B98-4842-AA4F70364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93" y="0"/>
            <a:ext cx="667940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DE2A5F-9FDD-6159-E92B-06B485A55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8" y="781050"/>
            <a:ext cx="11498053" cy="5860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AFF7CB-65A4-F0E0-A018-F52F33234CA3}"/>
              </a:ext>
            </a:extLst>
          </p:cNvPr>
          <p:cNvSpPr txBox="1"/>
          <p:nvPr/>
        </p:nvSpPr>
        <p:spPr>
          <a:xfrm>
            <a:off x="3143251" y="1457325"/>
            <a:ext cx="5800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hãy cho biết những hình ảnh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vừa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xem</a:t>
            </a:r>
            <a:r>
              <a:rPr lang="vi-VN" sz="32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nói về vùng nào của đất nước ta?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B81A7-14C8-E4DC-9CFE-02AEA19459DD}"/>
              </a:ext>
            </a:extLst>
          </p:cNvPr>
          <p:cNvSpPr txBox="1"/>
          <p:nvPr/>
        </p:nvSpPr>
        <p:spPr>
          <a:xfrm>
            <a:off x="3114676" y="3076575"/>
            <a:ext cx="58007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biết gì về con người và phong tục tập quán của người Tây Nguyên (ăn, ở, trang phục, lễ hội)?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5450FA93-27F7-4DC1-A1AA-105A8D54F622}"/>
              </a:ext>
            </a:extLst>
          </p:cNvPr>
          <p:cNvSpPr/>
          <p:nvPr/>
        </p:nvSpPr>
        <p:spPr>
          <a:xfrm>
            <a:off x="1087577" y="807326"/>
            <a:ext cx="10041281" cy="2060905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3" y="2479039"/>
            <a:ext cx="3633200" cy="486593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1" y="224493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24ECAC-99E3-08B5-371F-DDD14A87C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471" y="619386"/>
            <a:ext cx="8590008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0293" y="-161924"/>
            <a:ext cx="9892213" cy="6236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56" y="3737987"/>
            <a:ext cx="2945729" cy="3120013"/>
          </a:xfrm>
          <a:prstGeom prst="rect">
            <a:avLst/>
          </a:prstGeom>
        </p:spPr>
      </p:pic>
      <p:sp>
        <p:nvSpPr>
          <p:cNvPr id="7" name="文本框 44">
            <a:extLst>
              <a:ext uri="{FF2B5EF4-FFF2-40B4-BE49-F238E27FC236}">
                <a16:creationId xmlns:a16="http://schemas.microsoft.com/office/drawing/2014/main" id="{3EAE2371-99B8-45C1-ADF7-35A171FA807A}"/>
              </a:ext>
            </a:extLst>
          </p:cNvPr>
          <p:cNvSpPr txBox="1"/>
          <p:nvPr/>
        </p:nvSpPr>
        <p:spPr>
          <a:xfrm>
            <a:off x="3209206" y="2106778"/>
            <a:ext cx="64967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Hoạt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động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1: </a:t>
            </a:r>
          </a:p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Tìm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hiểu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một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số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nét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văn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hóa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của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đồng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bào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Tây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Nguyên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266700"/>
            <a:ext cx="11772900" cy="6391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80DD9E-A9DE-80E0-27B7-99DA37368B94}"/>
              </a:ext>
            </a:extLst>
          </p:cNvPr>
          <p:cNvGrpSpPr/>
          <p:nvPr/>
        </p:nvGrpSpPr>
        <p:grpSpPr>
          <a:xfrm>
            <a:off x="0" y="163801"/>
            <a:ext cx="11744325" cy="1191816"/>
            <a:chOff x="949299" y="926145"/>
            <a:chExt cx="14104748" cy="5972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3C199E-23B3-8D23-64FF-C81A30ABA549}"/>
                </a:ext>
              </a:extLst>
            </p:cNvPr>
            <p:cNvSpPr txBox="1"/>
            <p:nvPr/>
          </p:nvSpPr>
          <p:spPr>
            <a:xfrm>
              <a:off x="2032724" y="926145"/>
              <a:ext cx="13021323" cy="597296"/>
            </a:xfrm>
            <a:prstGeom prst="roundRect">
              <a:avLst/>
            </a:prstGeom>
            <a:solidFill>
              <a:srgbClr val="E0FFC1"/>
            </a:solidFill>
            <a:ln w="76200">
              <a:solidFill>
                <a:srgbClr val="00B050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Đọc thông tin và quan sát các hình từ 1 đến 6, em hãy mô tả những nét chính về văn hóa của đồng bào Tây Nguyên.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E3F1F0-E47B-940E-4CDE-494201E4E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299" y="950271"/>
              <a:ext cx="1342147" cy="47138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2EAD0C-97E6-78D6-077B-2B3EF5E07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1576388"/>
            <a:ext cx="3271838" cy="281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09BB7B-D963-21E0-2CB3-05E9744B9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100" y="1633537"/>
            <a:ext cx="4867276" cy="2433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8CF925-7004-FDF5-1A65-B8C44F135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187" y="1666874"/>
            <a:ext cx="2892326" cy="2257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A00551-75F7-43DA-8DF0-B5F450219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012" y="4471987"/>
            <a:ext cx="2676525" cy="2085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9FD27D-464B-533F-FAFF-68B2C2B664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1975" y="4310062"/>
            <a:ext cx="3181350" cy="21246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97BCA8-2D9A-4596-E31E-11AB7FD168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0537" y="4295775"/>
            <a:ext cx="2976563" cy="210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95250"/>
            <a:ext cx="11772900" cy="6562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95F86-480B-5B5A-97D8-65BC8062B656}"/>
              </a:ext>
            </a:extLst>
          </p:cNvPr>
          <p:cNvSpPr txBox="1"/>
          <p:nvPr/>
        </p:nvSpPr>
        <p:spPr>
          <a:xfrm>
            <a:off x="4838701" y="695268"/>
            <a:ext cx="6219824" cy="11918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Nhóm 1,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2: Tìm hiểu về nhà ở và nhà sinh hoạt cộng đồng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14B9205-CAFB-AA08-46A5-8874E65A3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1290"/>
            <a:ext cx="4421716" cy="2242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8C6112-7266-010C-A27A-D1BF01842E2B}"/>
              </a:ext>
            </a:extLst>
          </p:cNvPr>
          <p:cNvSpPr txBox="1"/>
          <p:nvPr/>
        </p:nvSpPr>
        <p:spPr>
          <a:xfrm>
            <a:off x="4857751" y="2390718"/>
            <a:ext cx="6219824" cy="11918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Nhóm 3,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4: Tìm hiểu về trang phục.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33B7A-0063-F6F7-937E-00103BF5D4A4}"/>
              </a:ext>
            </a:extLst>
          </p:cNvPr>
          <p:cNvSpPr txBox="1"/>
          <p:nvPr/>
        </p:nvSpPr>
        <p:spPr>
          <a:xfrm>
            <a:off x="5000624" y="4291908"/>
            <a:ext cx="6143625" cy="6469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Nhóm 5.6: Tìm hiểu về lễ hội.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266700"/>
            <a:ext cx="11772900" cy="6391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C199E-23B3-8D23-64FF-C81A30ABA549}"/>
              </a:ext>
            </a:extLst>
          </p:cNvPr>
          <p:cNvSpPr txBox="1"/>
          <p:nvPr/>
        </p:nvSpPr>
        <p:spPr>
          <a:xfrm>
            <a:off x="2997614" y="154276"/>
            <a:ext cx="6632161" cy="646986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Nhà ở và nhà sinh hoạt cộng đồng: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2532F-4630-EFD5-9DBA-F97326D2AFBA}"/>
              </a:ext>
            </a:extLst>
          </p:cNvPr>
          <p:cNvSpPr txBox="1"/>
          <p:nvPr/>
        </p:nvSpPr>
        <p:spPr>
          <a:xfrm>
            <a:off x="438150" y="1181995"/>
            <a:ext cx="5619749" cy="20090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Đồng bào Tây Nguyên thường ở trong những ngôi nhà sàn làm bằng các vật liệu truyền thống như: gỗ, tre, nứa, lá...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91459-105A-B3C6-EB13-C8D7BE45CC25}"/>
              </a:ext>
            </a:extLst>
          </p:cNvPr>
          <p:cNvSpPr txBox="1"/>
          <p:nvPr/>
        </p:nvSpPr>
        <p:spPr>
          <a:xfrm>
            <a:off x="390525" y="3562769"/>
            <a:ext cx="5619749" cy="29625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Mỗi buôn làng có một ngôi nhà chung được xây dựng ở trung tâm buôn làng, ví dụ như: nhà Rông của người Ba Na, Gia Rai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nhà Dài của người Ê Đê,....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A339A-BD5D-8BDC-83BA-4FD2F23C1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113" y="1147763"/>
            <a:ext cx="3271838" cy="2810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C0ED7C-2B5E-8109-833F-1765DFE21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5" y="4062412"/>
            <a:ext cx="4867276" cy="2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831</Words>
  <Application>Microsoft Office PowerPoint</Application>
  <PresentationFormat>Widescreen</PresentationFormat>
  <Paragraphs>58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Cambria</vt:lpstr>
      <vt:lpstr>等线</vt:lpstr>
      <vt:lpstr>Roboto</vt:lpstr>
      <vt:lpstr>Times New Roman</vt:lpstr>
      <vt:lpstr>印品黑体</vt:lpstr>
      <vt:lpstr>1_Office Theme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TKA</cp:lastModifiedBy>
  <cp:revision>26</cp:revision>
  <dcterms:created xsi:type="dcterms:W3CDTF">2023-11-15T10:30:55Z</dcterms:created>
  <dcterms:modified xsi:type="dcterms:W3CDTF">2024-03-17T03:34:56Z</dcterms:modified>
</cp:coreProperties>
</file>