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259" r:id="rId3"/>
    <p:sldId id="266" r:id="rId4"/>
    <p:sldId id="3080" r:id="rId5"/>
    <p:sldId id="256" r:id="rId6"/>
    <p:sldId id="279" r:id="rId7"/>
    <p:sldId id="274" r:id="rId8"/>
    <p:sldId id="275" r:id="rId9"/>
    <p:sldId id="271" r:id="rId10"/>
    <p:sldId id="276" r:id="rId11"/>
    <p:sldId id="263" r:id="rId12"/>
    <p:sldId id="3085" r:id="rId13"/>
    <p:sldId id="3086" r:id="rId14"/>
    <p:sldId id="3082" r:id="rId15"/>
    <p:sldId id="281" r:id="rId16"/>
    <p:sldId id="282" r:id="rId17"/>
    <p:sldId id="283" r:id="rId18"/>
    <p:sldId id="284" r:id="rId19"/>
    <p:sldId id="3083" r:id="rId20"/>
    <p:sldId id="287" r:id="rId21"/>
    <p:sldId id="286" r:id="rId22"/>
    <p:sldId id="278" r:id="rId23"/>
    <p:sldId id="300" r:id="rId24"/>
    <p:sldId id="301" r:id="rId25"/>
    <p:sldId id="302" r:id="rId26"/>
    <p:sldId id="303" r:id="rId27"/>
    <p:sldId id="305" r:id="rId28"/>
  </p:sldIdLst>
  <p:sldSz cx="18288000" cy="10287000"/>
  <p:notesSz cx="6858000" cy="9144000"/>
  <p:embeddedFontLst>
    <p:embeddedFont>
      <p:font typeface="Roboto Black" panose="02000000000000000000" pitchFamily="2" charset="0"/>
      <p:bold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78495D-983F-4DDB-B65A-7001AF30C938}">
          <p14:sldIdLst>
            <p14:sldId id="259"/>
            <p14:sldId id="266"/>
            <p14:sldId id="3080"/>
            <p14:sldId id="256"/>
            <p14:sldId id="279"/>
            <p14:sldId id="274"/>
            <p14:sldId id="275"/>
            <p14:sldId id="271"/>
            <p14:sldId id="276"/>
            <p14:sldId id="263"/>
            <p14:sldId id="3085"/>
            <p14:sldId id="3086"/>
            <p14:sldId id="3082"/>
            <p14:sldId id="281"/>
            <p14:sldId id="282"/>
            <p14:sldId id="283"/>
            <p14:sldId id="284"/>
            <p14:sldId id="3083"/>
            <p14:sldId id="287"/>
            <p14:sldId id="286"/>
            <p14:sldId id="278"/>
            <p14:sldId id="300"/>
            <p14:sldId id="301"/>
            <p14:sldId id="302"/>
            <p14:sldId id="303"/>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55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BC449-3C25-4581-87DC-0893DB9C8141}"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3FB53-95C6-47C2-BA32-9B299FA3F471}" type="slidenum">
              <a:rPr lang="en-US" smtClean="0"/>
              <a:t>‹#›</a:t>
            </a:fld>
            <a:endParaRPr lang="en-US"/>
          </a:p>
        </p:txBody>
      </p:sp>
    </p:spTree>
    <p:extLst>
      <p:ext uri="{BB962C8B-B14F-4D97-AF65-F5344CB8AC3E}">
        <p14:creationId xmlns:p14="http://schemas.microsoft.com/office/powerpoint/2010/main" val="265905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3FB53-95C6-47C2-BA32-9B299FA3F471}" type="slidenum">
              <a:rPr lang="en-US" smtClean="0"/>
              <a:t>3</a:t>
            </a:fld>
            <a:endParaRPr lang="en-US"/>
          </a:p>
        </p:txBody>
      </p:sp>
    </p:spTree>
    <p:extLst>
      <p:ext uri="{BB962C8B-B14F-4D97-AF65-F5344CB8AC3E}">
        <p14:creationId xmlns:p14="http://schemas.microsoft.com/office/powerpoint/2010/main" val="414287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3FB53-95C6-47C2-BA32-9B299FA3F471}" type="slidenum">
              <a:rPr lang="en-US" smtClean="0"/>
              <a:t>9</a:t>
            </a:fld>
            <a:endParaRPr lang="en-US"/>
          </a:p>
        </p:txBody>
      </p:sp>
    </p:spTree>
    <p:extLst>
      <p:ext uri="{BB962C8B-B14F-4D97-AF65-F5344CB8AC3E}">
        <p14:creationId xmlns:p14="http://schemas.microsoft.com/office/powerpoint/2010/main" val="35297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3FB53-95C6-47C2-BA32-9B299FA3F471}" type="slidenum">
              <a:rPr lang="en-US" smtClean="0"/>
              <a:t>11</a:t>
            </a:fld>
            <a:endParaRPr lang="en-US"/>
          </a:p>
        </p:txBody>
      </p:sp>
    </p:spTree>
    <p:extLst>
      <p:ext uri="{BB962C8B-B14F-4D97-AF65-F5344CB8AC3E}">
        <p14:creationId xmlns:p14="http://schemas.microsoft.com/office/powerpoint/2010/main" val="67421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1D8BD707-D9CF-40AE-B4C6-C98DA3205C09}" type="datetimeFigureOut">
              <a:rPr lang="en-US" smtClean="0">
                <a:solidFill>
                  <a:prstClr val="black">
                    <a:tint val="75000"/>
                  </a:prstClr>
                </a:solidFill>
              </a:rPr>
              <a:pPr defTabSz="1371600"/>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B6F15528-21DE-4FAA-801E-634DDDAF4B2B}"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911142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622648"/>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svg"/><Relationship Id="rId7" Type="http://schemas.openxmlformats.org/officeDocument/2006/relationships/image" Target="../media/image11.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8.svg"/><Relationship Id="rId18" Type="http://schemas.openxmlformats.org/officeDocument/2006/relationships/image" Target="../media/image6.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7.png"/><Relationship Id="rId17" Type="http://schemas.openxmlformats.org/officeDocument/2006/relationships/image" Target="../media/image24.svg"/><Relationship Id="rId2" Type="http://schemas.openxmlformats.org/officeDocument/2006/relationships/audio" Target="../media/media1.mp3"/><Relationship Id="rId16" Type="http://schemas.openxmlformats.org/officeDocument/2006/relationships/image" Target="../media/image23.png"/><Relationship Id="rId20" Type="http://schemas.openxmlformats.org/officeDocument/2006/relationships/image" Target="../media/image41.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6.png"/><Relationship Id="rId5" Type="http://schemas.microsoft.com/office/2007/relationships/media" Target="../media/media3.mp3"/><Relationship Id="rId15" Type="http://schemas.openxmlformats.org/officeDocument/2006/relationships/image" Target="../media/image40.svg"/><Relationship Id="rId10" Type="http://schemas.openxmlformats.org/officeDocument/2006/relationships/notesSlide" Target="../notesSlides/notesSlide3.xml"/><Relationship Id="rId19" Type="http://schemas.openxmlformats.org/officeDocument/2006/relationships/image" Target="../media/image7.svg"/><Relationship Id="rId4" Type="http://schemas.openxmlformats.org/officeDocument/2006/relationships/audio" Target="../media/media2.mp3"/><Relationship Id="rId9" Type="http://schemas.openxmlformats.org/officeDocument/2006/relationships/slideLayout" Target="../slideLayouts/slideLayout12.xml"/><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43.sv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svg"/><Relationship Id="rId7" Type="http://schemas.openxmlformats.org/officeDocument/2006/relationships/image" Target="../media/image11.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svg"/><Relationship Id="rId7" Type="http://schemas.openxmlformats.org/officeDocument/2006/relationships/image" Target="../media/image3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5.svg"/><Relationship Id="rId3" Type="http://schemas.microsoft.com/office/2007/relationships/media" Target="../media/media2.mp3"/><Relationship Id="rId7" Type="http://schemas.openxmlformats.org/officeDocument/2006/relationships/image" Target="../media/image37.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3.xml"/><Relationship Id="rId5" Type="http://schemas.openxmlformats.org/officeDocument/2006/relationships/slideLayout" Target="../slideLayouts/slideLayout12.xml"/><Relationship Id="rId10" Type="http://schemas.openxmlformats.org/officeDocument/2006/relationships/image" Target="../media/image40.svg"/><Relationship Id="rId4" Type="http://schemas.openxmlformats.org/officeDocument/2006/relationships/audio" Target="../media/media2.mp3"/><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5.svg"/><Relationship Id="rId3" Type="http://schemas.microsoft.com/office/2007/relationships/media" Target="../media/media2.mp3"/><Relationship Id="rId7" Type="http://schemas.openxmlformats.org/officeDocument/2006/relationships/image" Target="../media/image37.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3.xml"/><Relationship Id="rId5" Type="http://schemas.openxmlformats.org/officeDocument/2006/relationships/slideLayout" Target="../slideLayouts/slideLayout12.xml"/><Relationship Id="rId10" Type="http://schemas.openxmlformats.org/officeDocument/2006/relationships/image" Target="../media/image40.svg"/><Relationship Id="rId4" Type="http://schemas.openxmlformats.org/officeDocument/2006/relationships/audio" Target="../media/media2.mp3"/><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5.svg"/><Relationship Id="rId3" Type="http://schemas.microsoft.com/office/2007/relationships/media" Target="../media/media2.mp3"/><Relationship Id="rId7" Type="http://schemas.openxmlformats.org/officeDocument/2006/relationships/image" Target="../media/image37.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3.xml"/><Relationship Id="rId5" Type="http://schemas.openxmlformats.org/officeDocument/2006/relationships/slideLayout" Target="../slideLayouts/slideLayout12.xml"/><Relationship Id="rId10" Type="http://schemas.openxmlformats.org/officeDocument/2006/relationships/image" Target="../media/image40.svg"/><Relationship Id="rId4" Type="http://schemas.openxmlformats.org/officeDocument/2006/relationships/audio" Target="../media/media2.mp3"/><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5.svg"/><Relationship Id="rId3" Type="http://schemas.microsoft.com/office/2007/relationships/media" Target="../media/media2.mp3"/><Relationship Id="rId7" Type="http://schemas.openxmlformats.org/officeDocument/2006/relationships/image" Target="../media/image37.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slide" Target="slide3.xml"/><Relationship Id="rId5" Type="http://schemas.openxmlformats.org/officeDocument/2006/relationships/slideLayout" Target="../slideLayouts/slideLayout12.xml"/><Relationship Id="rId10" Type="http://schemas.openxmlformats.org/officeDocument/2006/relationships/image" Target="../media/image40.svg"/><Relationship Id="rId4" Type="http://schemas.openxmlformats.org/officeDocument/2006/relationships/audio" Target="../media/media2.mp3"/><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hyperlink" Target="file:///C:\Users\NVB\Desktop\C&#7889;c%20C&#7889;c.lnk" TargetMode="External"/><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slide" Target="slide24.xml"/><Relationship Id="rId5" Type="http://schemas.openxmlformats.org/officeDocument/2006/relationships/hyperlink" Target="Tieu%20hoc%20Dai%20Lanh.pptx" TargetMode="External"/><Relationship Id="rId10" Type="http://schemas.openxmlformats.org/officeDocument/2006/relationships/slide" Target="slide25.xml"/><Relationship Id="rId4" Type="http://schemas.openxmlformats.org/officeDocument/2006/relationships/image" Target="../media/image13.png"/><Relationship Id="rId9" Type="http://schemas.openxmlformats.org/officeDocument/2006/relationships/slide" Target="slide2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4.sv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3"/>
          <p:cNvSpPr txBox="1">
            <a:spLocks noChangeArrowheads="1"/>
          </p:cNvSpPr>
          <p:nvPr/>
        </p:nvSpPr>
        <p:spPr bwMode="auto">
          <a:xfrm>
            <a:off x="3664853" y="8395123"/>
            <a:ext cx="10401302" cy="738664"/>
          </a:xfrm>
          <a:prstGeom prst="rect">
            <a:avLst/>
          </a:prstGeom>
          <a:noFill/>
          <a:ln w="9525">
            <a:noFill/>
            <a:miter lim="800000"/>
            <a:headEnd/>
            <a:tailEnd/>
          </a:ln>
          <a:effectLst/>
        </p:spPr>
        <p:txBody>
          <a:bodyPr wrap="square">
            <a:spAutoFit/>
          </a:bodyPr>
          <a:lstStyle/>
          <a:p>
            <a:pPr algn="ctr">
              <a:spcBef>
                <a:spcPct val="50000"/>
              </a:spcBef>
              <a:defRPr/>
            </a:pPr>
            <a:r>
              <a:rPr lang="en-GB" sz="4200" b="1" dirty="0" err="1">
                <a:solidFill>
                  <a:srgbClr val="002060"/>
                </a:solidFill>
                <a:effectLst>
                  <a:outerShdw blurRad="38100" dist="38100" dir="2700000" algn="tl">
                    <a:srgbClr val="C0C0C0"/>
                  </a:outerShdw>
                </a:effectLst>
                <a:latin typeface="Times New Roman" pitchFamily="18" charset="0"/>
                <a:cs typeface="Times New Roman" pitchFamily="18" charset="0"/>
              </a:rPr>
              <a:t>Giáo</a:t>
            </a:r>
            <a:r>
              <a:rPr lang="en-GB" sz="42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002060"/>
                </a:solidFill>
                <a:effectLst>
                  <a:outerShdw blurRad="38100" dist="38100" dir="2700000" algn="tl">
                    <a:srgbClr val="C0C0C0"/>
                  </a:outerShdw>
                </a:effectLst>
                <a:latin typeface="Times New Roman" pitchFamily="18" charset="0"/>
                <a:cs typeface="Times New Roman" pitchFamily="18" charset="0"/>
              </a:rPr>
              <a:t>viên</a:t>
            </a:r>
            <a:r>
              <a:rPr lang="en-GB" sz="42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002060"/>
                </a:solidFill>
                <a:effectLst>
                  <a:outerShdw blurRad="38100" dist="38100" dir="2700000" algn="tl">
                    <a:srgbClr val="C0C0C0"/>
                  </a:outerShdw>
                </a:effectLst>
                <a:latin typeface="Times New Roman" pitchFamily="18" charset="0"/>
                <a:cs typeface="Times New Roman" pitchFamily="18" charset="0"/>
              </a:rPr>
              <a:t>thực</a:t>
            </a:r>
            <a:r>
              <a:rPr lang="en-GB" sz="42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002060"/>
                </a:solidFill>
                <a:effectLst>
                  <a:outerShdw blurRad="38100" dist="38100" dir="2700000" algn="tl">
                    <a:srgbClr val="C0C0C0"/>
                  </a:outerShdw>
                </a:effectLst>
                <a:latin typeface="Times New Roman" pitchFamily="18" charset="0"/>
                <a:cs typeface="Times New Roman" pitchFamily="18" charset="0"/>
              </a:rPr>
              <a:t>hiện</a:t>
            </a:r>
            <a:r>
              <a:rPr lang="en-GB" sz="42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002060"/>
                </a:solidFill>
                <a:effectLst>
                  <a:outerShdw blurRad="38100" dist="38100" dir="2700000" algn="tl">
                    <a:srgbClr val="C0C0C0"/>
                  </a:outerShdw>
                </a:effectLst>
                <a:latin typeface="Times New Roman" pitchFamily="18" charset="0"/>
                <a:cs typeface="Times New Roman" pitchFamily="18" charset="0"/>
              </a:rPr>
              <a:t>Dương</a:t>
            </a:r>
            <a:r>
              <a:rPr lang="en-GB" sz="42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002060"/>
                </a:solidFill>
                <a:effectLst>
                  <a:outerShdw blurRad="38100" dist="38100" dir="2700000" algn="tl">
                    <a:srgbClr val="C0C0C0"/>
                  </a:outerShdw>
                </a:effectLst>
                <a:latin typeface="Times New Roman" pitchFamily="18" charset="0"/>
                <a:cs typeface="Times New Roman" pitchFamily="18" charset="0"/>
              </a:rPr>
              <a:t>Thị</a:t>
            </a:r>
            <a:r>
              <a:rPr lang="en-GB" sz="4200" b="1" dirty="0">
                <a:solidFill>
                  <a:srgbClr val="00206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002060"/>
                </a:solidFill>
                <a:effectLst>
                  <a:outerShdw blurRad="38100" dist="38100" dir="2700000" algn="tl">
                    <a:srgbClr val="C0C0C0"/>
                  </a:outerShdw>
                </a:effectLst>
                <a:latin typeface="Times New Roman" pitchFamily="18" charset="0"/>
                <a:cs typeface="Times New Roman" pitchFamily="18" charset="0"/>
              </a:rPr>
              <a:t>Hải</a:t>
            </a:r>
            <a:endParaRPr lang="th-TH" sz="4200" b="1" dirty="0">
              <a:solidFill>
                <a:srgbClr val="002060"/>
              </a:solidFill>
              <a:effectLst>
                <a:outerShdw blurRad="38100" dist="38100" dir="2700000" algn="tl">
                  <a:srgbClr val="C0C0C0"/>
                </a:outerShdw>
              </a:effectLst>
              <a:latin typeface="Times New Roman" pitchFamily="18" charset="0"/>
              <a:cs typeface="Angsana New" pitchFamily="18" charset="-34"/>
            </a:endParaRPr>
          </a:p>
        </p:txBody>
      </p:sp>
      <p:sp>
        <p:nvSpPr>
          <p:cNvPr id="2" name="TextBox 1"/>
          <p:cNvSpPr txBox="1"/>
          <p:nvPr/>
        </p:nvSpPr>
        <p:spPr>
          <a:xfrm>
            <a:off x="3840617" y="239578"/>
            <a:ext cx="10229850" cy="923330"/>
          </a:xfrm>
          <a:prstGeom prst="rect">
            <a:avLst/>
          </a:prstGeom>
          <a:noFill/>
        </p:spPr>
        <p:txBody>
          <a:bodyPr wrap="square" rtlCol="0">
            <a:spAutoFit/>
          </a:bodyPr>
          <a:lstStyle/>
          <a:p>
            <a:pPr algn="ctr"/>
            <a:r>
              <a:rPr lang="en-US" sz="3000" b="1" dirty="0">
                <a:solidFill>
                  <a:schemeClr val="tx2">
                    <a:lumMod val="75000"/>
                  </a:schemeClr>
                </a:solidFill>
                <a:latin typeface="Times New Roman" pitchFamily="18" charset="0"/>
                <a:cs typeface="Times New Roman" pitchFamily="18" charset="0"/>
              </a:rPr>
              <a:t>ỦY BÂN NHÂN DÂN HUYỆN ĐÔNG ANH</a:t>
            </a:r>
          </a:p>
          <a:p>
            <a:pPr algn="ctr"/>
            <a:r>
              <a:rPr lang="en-US" sz="2400" b="1" dirty="0">
                <a:solidFill>
                  <a:schemeClr val="tx2">
                    <a:lumMod val="75000"/>
                  </a:schemeClr>
                </a:solidFill>
                <a:latin typeface="Times New Roman" pitchFamily="18" charset="0"/>
                <a:cs typeface="Times New Roman" pitchFamily="18" charset="0"/>
              </a:rPr>
              <a:t>TR</a:t>
            </a:r>
            <a:r>
              <a:rPr lang="vi-VN" sz="2400" b="1" dirty="0">
                <a:solidFill>
                  <a:schemeClr val="tx2">
                    <a:lumMod val="75000"/>
                  </a:schemeClr>
                </a:solidFill>
                <a:latin typeface="Times New Roman" pitchFamily="18" charset="0"/>
                <a:cs typeface="Times New Roman" pitchFamily="18" charset="0"/>
              </a:rPr>
              <a:t>ƯỜNG</a:t>
            </a:r>
            <a:r>
              <a:rPr lang="en-US" sz="2400" b="1" dirty="0">
                <a:solidFill>
                  <a:schemeClr val="tx2">
                    <a:lumMod val="75000"/>
                  </a:schemeClr>
                </a:solidFill>
                <a:latin typeface="Times New Roman" pitchFamily="18" charset="0"/>
                <a:cs typeface="Times New Roman" pitchFamily="18" charset="0"/>
              </a:rPr>
              <a:t> TIỂU HỌC NAM HỒNG</a:t>
            </a:r>
          </a:p>
        </p:txBody>
      </p:sp>
      <p:sp>
        <p:nvSpPr>
          <p:cNvPr id="4" name="Rectangle 3"/>
          <p:cNvSpPr/>
          <p:nvPr/>
        </p:nvSpPr>
        <p:spPr>
          <a:xfrm>
            <a:off x="4390531" y="3314700"/>
            <a:ext cx="9164047" cy="3462486"/>
          </a:xfrm>
          <a:prstGeom prst="rect">
            <a:avLst/>
          </a:prstGeom>
          <a:noFill/>
        </p:spPr>
        <p:txBody>
          <a:bodyPr wrap="non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0800" b="1" cap="all" dirty="0" err="1">
                <a:ln w="0"/>
                <a:solidFill>
                  <a:srgbClr val="FF0000"/>
                </a:solidFill>
                <a:effectLst>
                  <a:reflection blurRad="12700" stA="50000" endPos="50000" dist="5000" dir="5400000" sy="-100000" rotWithShape="0"/>
                </a:effectLst>
              </a:rPr>
              <a:t>Môn</a:t>
            </a:r>
            <a:r>
              <a:rPr lang="en-US" sz="10800" b="1" cap="all" dirty="0">
                <a:ln w="0"/>
                <a:solidFill>
                  <a:srgbClr val="FF0000"/>
                </a:solidFill>
                <a:effectLst>
                  <a:reflection blurRad="12700" stA="50000" endPos="50000" dist="5000" dir="5400000" sy="-100000" rotWithShape="0"/>
                </a:effectLst>
              </a:rPr>
              <a:t>: Tin </a:t>
            </a:r>
            <a:r>
              <a:rPr lang="en-US" sz="10800" b="1" cap="all" dirty="0" err="1">
                <a:ln w="0"/>
                <a:solidFill>
                  <a:srgbClr val="FF0000"/>
                </a:solidFill>
                <a:effectLst>
                  <a:reflection blurRad="12700" stA="50000" endPos="50000" dist="5000" dir="5400000" sy="-100000" rotWithShape="0"/>
                </a:effectLst>
              </a:rPr>
              <a:t>học</a:t>
            </a:r>
            <a:r>
              <a:rPr lang="en-US" sz="10800" b="1" cap="all" dirty="0">
                <a:ln w="0"/>
                <a:solidFill>
                  <a:srgbClr val="FF0000"/>
                </a:solidFill>
                <a:effectLst>
                  <a:reflection blurRad="12700" stA="50000" endPos="50000" dist="5000" dir="5400000" sy="-100000" rotWithShape="0"/>
                </a:effectLst>
              </a:rPr>
              <a:t> </a:t>
            </a:r>
          </a:p>
          <a:p>
            <a:pPr algn="ctr"/>
            <a:r>
              <a:rPr lang="en-US" sz="10800" b="1" cap="all" dirty="0" err="1">
                <a:ln w="0"/>
                <a:solidFill>
                  <a:srgbClr val="FF0000"/>
                </a:solidFill>
                <a:effectLst>
                  <a:reflection blurRad="12700" stA="50000" endPos="50000" dist="5000" dir="5400000" sy="-100000" rotWithShape="0"/>
                </a:effectLst>
              </a:rPr>
              <a:t>lớp</a:t>
            </a:r>
            <a:r>
              <a:rPr lang="en-US" sz="10800" b="1" cap="all" dirty="0">
                <a:ln w="0"/>
                <a:solidFill>
                  <a:srgbClr val="FF0000"/>
                </a:solidFill>
                <a:effectLst>
                  <a:reflection blurRad="12700" stA="50000" endPos="50000" dist="5000" dir="5400000" sy="-100000" rotWithShape="0"/>
                </a:effectLst>
              </a:rPr>
              <a:t> 3</a:t>
            </a:r>
          </a:p>
        </p:txBody>
      </p:sp>
      <p:pic>
        <p:nvPicPr>
          <p:cNvPr id="10" name="Picture 9" descr="D:\TOAN\Hinh anh\hinh dong\pháo hoa\pháo hoa\khodohoa.com (19).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2628908" y="5"/>
            <a:ext cx="285750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TOAN\Hinh anh\hinh dong\pháo hoa\pháo hoa\khodohoa.com (19).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3258808" y="571505"/>
            <a:ext cx="285750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5848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870626" y="2798402"/>
            <a:ext cx="12864333" cy="4312655"/>
          </a:xfrm>
          <a:prstGeom prst="rect">
            <a:avLst/>
          </a:prstGeom>
        </p:spPr>
        <p:txBody>
          <a:bodyPr wrap="square" lIns="0" tIns="0" rIns="0" bIns="0" rtlCol="0" anchor="t">
            <a:spAutoFit/>
          </a:bodyPr>
          <a:lstStyle/>
          <a:p>
            <a:pPr algn="just">
              <a:lnSpc>
                <a:spcPct val="150000"/>
              </a:lnSpc>
            </a:pPr>
            <a:r>
              <a:rPr lang="vi-VN" sz="4800" b="1" dirty="0">
                <a:solidFill>
                  <a:srgbClr val="000000"/>
                </a:solidFill>
              </a:rPr>
              <a:t>Phần mềm soạn thảo văn bản giúp em gõ, chỉnh sửa, trình bày và lưu văn bản. Khi gõ phím, kí tự sẽ xuất hiện tại vị trí con trỏ soạn thảo.</a:t>
            </a:r>
            <a:endParaRPr lang="en-US" sz="4800" b="1" dirty="0">
              <a:solidFill>
                <a:srgbClr val="000000"/>
              </a:solidFill>
            </a:endParaRPr>
          </a:p>
        </p:txBody>
      </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19432" y="2552700"/>
            <a:ext cx="3460106" cy="158535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53216" y="3076200"/>
            <a:ext cx="3241848" cy="148535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240674" y="191636"/>
            <a:ext cx="3129440" cy="1433853"/>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227470" y="331750"/>
            <a:ext cx="2819856" cy="129200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0"/>
          <a:srcRect/>
          <a:stretch>
            <a:fillRect/>
          </a:stretch>
        </p:blipFill>
        <p:spPr>
          <a:xfrm>
            <a:off x="-859937" y="6536227"/>
            <a:ext cx="3558546" cy="3750773"/>
          </a:xfrm>
          <a:prstGeom prst="rect">
            <a:avLst/>
          </a:prstGeom>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838200" y="262822"/>
            <a:ext cx="16840200" cy="18854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071880" y="2922994"/>
            <a:ext cx="12039600" cy="11912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Gõ và chỉnh sửa văn bản.</a:t>
            </a:r>
            <a:endParaRPr lang="vi-VN" sz="4800" noProof="1">
              <a:solidFill>
                <a:prstClr val="black"/>
              </a:solidFill>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1016000" y="8545332"/>
            <a:ext cx="12065000" cy="1322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latin typeface="Arial" panose="020B0604020202020204" pitchFamily="34" charset="0"/>
                <a:cs typeface="Arial" panose="020B0604020202020204" pitchFamily="34" charset="0"/>
              </a:rPr>
              <a:t>D. </a:t>
            </a:r>
            <a:r>
              <a:rPr lang="en-US" sz="4800" dirty="0" err="1">
                <a:solidFill>
                  <a:schemeClr val="tx1"/>
                </a:solidFill>
                <a:latin typeface="Arial" panose="020B0604020202020204" pitchFamily="34" charset="0"/>
                <a:cs typeface="Arial" panose="020B0604020202020204" pitchFamily="34" charset="0"/>
              </a:rPr>
              <a:t>Khám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thế</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giới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tự</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nhiên</a:t>
            </a:r>
            <a:r>
              <a:rPr lang="en-US" sz="4800" dirty="0">
                <a:solidFill>
                  <a:schemeClr val="tx1"/>
                </a:solidFill>
                <a:latin typeface="Arial" panose="020B0604020202020204" pitchFamily="34" charset="0"/>
                <a:cs typeface="Arial" panose="020B0604020202020204" pitchFamily="34" charset="0"/>
              </a:rPr>
              <a:t>.</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518125" y="3125746"/>
            <a:ext cx="1135714" cy="988529"/>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157908" y="8638468"/>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8" y="-955900"/>
            <a:ext cx="731045" cy="731045"/>
          </a:xfrm>
          <a:prstGeom prst="rect">
            <a:avLst/>
          </a:prstGeom>
        </p:spPr>
      </p:pic>
      <p:sp>
        <p:nvSpPr>
          <p:cNvPr id="16" name="TextBox 15">
            <a:extLst>
              <a:ext uri="{FF2B5EF4-FFF2-40B4-BE49-F238E27FC236}">
                <a16:creationId xmlns:a16="http://schemas.microsoft.com/office/drawing/2014/main" id="{EA2EB8DD-F3E4-27BA-91A1-F1C1203F6CAB}"/>
              </a:ext>
            </a:extLst>
          </p:cNvPr>
          <p:cNvSpPr txBox="1"/>
          <p:nvPr/>
        </p:nvSpPr>
        <p:spPr>
          <a:xfrm>
            <a:off x="1676399" y="308698"/>
            <a:ext cx="15163802" cy="1839606"/>
          </a:xfrm>
          <a:prstGeom prst="rect">
            <a:avLst/>
          </a:prstGeom>
          <a:noFill/>
        </p:spPr>
        <p:txBody>
          <a:bodyPr wrap="square" rtlCol="0">
            <a:spAutoFit/>
          </a:bodyPr>
          <a:lstStyle/>
          <a:p>
            <a:pPr>
              <a:lnSpc>
                <a:spcPct val="150000"/>
              </a:lnSpc>
            </a:pPr>
            <a:r>
              <a:rPr lang="vi-VN" sz="4000" b="1" i="1" dirty="0">
                <a:effectLst/>
                <a:ea typeface="Calibri" panose="020F0502020204030204" pitchFamily="34" charset="0"/>
              </a:rPr>
              <a:t>Chọn những câu ghép đúng. Trong phần mềm soạn thảo văn bản, em có thể:</a:t>
            </a:r>
            <a:endParaRPr lang="en-US" sz="4000" b="1" i="1" dirty="0"/>
          </a:p>
        </p:txBody>
      </p:sp>
      <p:sp>
        <p:nvSpPr>
          <p:cNvPr id="17" name="Đáp án đúng">
            <a:extLst>
              <a:ext uri="{FF2B5EF4-FFF2-40B4-BE49-F238E27FC236}">
                <a16:creationId xmlns:a16="http://schemas.microsoft.com/office/drawing/2014/main" id="{8B66CBE4-2DB9-BCF7-D1C4-281B894BFE17}"/>
              </a:ext>
            </a:extLst>
          </p:cNvPr>
          <p:cNvSpPr/>
          <p:nvPr/>
        </p:nvSpPr>
        <p:spPr>
          <a:xfrm>
            <a:off x="1056640" y="4948234"/>
            <a:ext cx="12039600" cy="11123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latin typeface="Arial" panose="020B0604020202020204" pitchFamily="34" charset="0"/>
                <a:cs typeface="Arial" panose="020B0604020202020204" pitchFamily="34" charset="0"/>
              </a:rPr>
              <a:t>B. </a:t>
            </a:r>
            <a:r>
              <a:rPr lang="en-US" sz="4800" dirty="0" err="1">
                <a:solidFill>
                  <a:schemeClr val="tx1"/>
                </a:solidFill>
                <a:latin typeface="Arial" panose="020B0604020202020204" pitchFamily="34" charset="0"/>
                <a:cs typeface="Arial" panose="020B0604020202020204" pitchFamily="34" charset="0"/>
              </a:rPr>
              <a:t>Trình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bày</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văn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bản</a:t>
            </a:r>
            <a:endParaRPr lang="en-US" sz="4800" dirty="0">
              <a:solidFill>
                <a:schemeClr val="tx1"/>
              </a:solidFill>
              <a:latin typeface="Arial" panose="020B0604020202020204" pitchFamily="34" charset="0"/>
              <a:cs typeface="Arial" panose="020B0604020202020204" pitchFamily="34" charset="0"/>
            </a:endParaRPr>
          </a:p>
        </p:txBody>
      </p:sp>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739792" y="5087234"/>
            <a:ext cx="1079834" cy="939891"/>
          </a:xfrm>
          <a:prstGeom prst="rect">
            <a:avLst/>
          </a:prstGeom>
        </p:spPr>
      </p:pic>
      <p:sp>
        <p:nvSpPr>
          <p:cNvPr id="19" name="Đáp án đúng">
            <a:extLst>
              <a:ext uri="{FF2B5EF4-FFF2-40B4-BE49-F238E27FC236}">
                <a16:creationId xmlns:a16="http://schemas.microsoft.com/office/drawing/2014/main" id="{8B66CBE4-2DB9-BCF7-D1C4-281B894BFE17}"/>
              </a:ext>
            </a:extLst>
          </p:cNvPr>
          <p:cNvSpPr/>
          <p:nvPr/>
        </p:nvSpPr>
        <p:spPr>
          <a:xfrm>
            <a:off x="1056640" y="6746783"/>
            <a:ext cx="12039600" cy="11123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dirty="0">
                <a:solidFill>
                  <a:schemeClr val="tx1"/>
                </a:solidFill>
                <a:cs typeface="Arial" panose="020B0604020202020204" pitchFamily="34" charset="0"/>
              </a:rPr>
              <a:t>C. Lưu văn bản.</a:t>
            </a:r>
            <a:endParaRPr lang="en-US" sz="4800" dirty="0">
              <a:solidFill>
                <a:schemeClr val="tx1"/>
              </a:solidFill>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12264" y="6911665"/>
            <a:ext cx="1007362" cy="876811"/>
          </a:xfrm>
          <a:prstGeom prst="rect">
            <a:avLst/>
          </a:prstGeom>
        </p:spPr>
      </p:pic>
      <p:pic>
        <p:nvPicPr>
          <p:cNvPr id="21"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3662451" y="9297799"/>
            <a:ext cx="2810274" cy="1405137"/>
          </a:xfrm>
          <a:prstGeom prst="rect">
            <a:avLst/>
          </a:prstGeom>
        </p:spPr>
      </p:pic>
      <p:pic>
        <p:nvPicPr>
          <p:cNvPr id="22" name="Picture 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6466063" y="8795892"/>
            <a:ext cx="2361938" cy="1885256"/>
          </a:xfrm>
          <a:prstGeom prst="rect">
            <a:avLst/>
          </a:prstGeom>
        </p:spPr>
      </p:pic>
      <p:pic>
        <p:nvPicPr>
          <p:cNvPr id="23" name="Picture 5">
            <a:extLst>
              <a:ext uri="{FF2B5EF4-FFF2-40B4-BE49-F238E27FC236}">
                <a16:creationId xmlns:a16="http://schemas.microsoft.com/office/drawing/2014/main" id="{91742224-FF58-1088-DC56-4296894E6449}"/>
              </a:ext>
            </a:extLst>
          </p:cNvPr>
          <p:cNvPicPr>
            <a:picLocks noChangeAspect="1"/>
          </p:cNvPicPr>
          <p:nvPr/>
        </p:nvPicPr>
        <p:blipFill>
          <a:blip r:embed="rId20"/>
          <a:srcRect/>
          <a:stretch>
            <a:fillRect/>
          </a:stretch>
        </p:blipFill>
        <p:spPr>
          <a:xfrm>
            <a:off x="14149810" y="6746783"/>
            <a:ext cx="3469603" cy="2740986"/>
          </a:xfrm>
          <a:prstGeom prst="rect">
            <a:avLst/>
          </a:prstGeom>
        </p:spPr>
      </p:pic>
      <p:pic>
        <p:nvPicPr>
          <p:cNvPr id="9" name="wrong_sound_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6718281" y="9487769"/>
            <a:ext cx="609600" cy="609600"/>
          </a:xfrm>
          <a:prstGeom prst="rect">
            <a:avLst/>
          </a:prstGeom>
        </p:spPr>
      </p:pic>
      <p:pic>
        <p:nvPicPr>
          <p:cNvPr id="24" name="correct_sound_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7398903" y="9982200"/>
            <a:ext cx="609600" cy="609600"/>
          </a:xfrm>
          <a:prstGeom prst="rect">
            <a:avLst/>
          </a:prstGeom>
        </p:spPr>
      </p:pic>
      <p:pic>
        <p:nvPicPr>
          <p:cNvPr id="25" name="correct_sound_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58520" y="10398136"/>
            <a:ext cx="609600" cy="609600"/>
          </a:xfrm>
          <a:prstGeom prst="rect">
            <a:avLst/>
          </a:prstGeom>
        </p:spPr>
      </p:pic>
    </p:spTree>
    <p:extLst>
      <p:ext uri="{BB962C8B-B14F-4D97-AF65-F5344CB8AC3E}">
        <p14:creationId xmlns:p14="http://schemas.microsoft.com/office/powerpoint/2010/main" val="273370885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0"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4"/>
                </p:tgtEl>
              </p:cMediaNode>
            </p:audi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8"/>
                                        </p:tgtEl>
                                        <p:attrNameLst>
                                          <p:attrName>fillcolor</p:attrName>
                                        </p:attrNameLst>
                                      </p:cBhvr>
                                      <p:to>
                                        <a:srgbClr val="D99694"/>
                                      </p:to>
                                    </p:animClr>
                                    <p:set>
                                      <p:cBhvr>
                                        <p:cTn id="23" dur="500" fill="hold"/>
                                        <p:tgtEl>
                                          <p:spTgt spid="8"/>
                                        </p:tgtEl>
                                        <p:attrNameLst>
                                          <p:attrName>fill.type</p:attrName>
                                        </p:attrNameLst>
                                      </p:cBhvr>
                                      <p:to>
                                        <p:strVal val="solid"/>
                                      </p:to>
                                    </p:set>
                                    <p:set>
                                      <p:cBhvr>
                                        <p:cTn id="24" dur="500" fill="hold"/>
                                        <p:tgtEl>
                                          <p:spTgt spid="8"/>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862" fill="hold"/>
                                        <p:tgtEl>
                                          <p:spTgt spid="4"/>
                                        </p:tgtEl>
                                      </p:cBhvr>
                                    </p:cmd>
                                  </p:childTnLst>
                                </p:cTn>
                              </p:par>
                              <p:par>
                                <p:cTn id="27" presetID="1" presetClass="entr" presetSubtype="0" fill="hold" nodeType="withEffect">
                                  <p:stCondLst>
                                    <p:cond delay="0"/>
                                  </p:stCondLst>
                                  <p:childTnLst>
                                    <p:set>
                                      <p:cBhvr>
                                        <p:cTn id="28" dur="1" fill="hold">
                                          <p:stCondLst>
                                            <p:cond delay="9"/>
                                          </p:stCondLst>
                                        </p:cTn>
                                        <p:tgtEl>
                                          <p:spTgt spid="12"/>
                                        </p:tgtEl>
                                        <p:attrNameLst>
                                          <p:attrName>style.visibility</p:attrName>
                                        </p:attrNameLst>
                                      </p:cBhvr>
                                      <p:to>
                                        <p:strVal val="visible"/>
                                      </p:to>
                                    </p:set>
                                  </p:childTnLst>
                                </p:cTn>
                              </p:par>
                              <p:par>
                                <p:cTn id="29" presetID="26" presetClass="emph" presetSubtype="0" repeatCount="2000" fill="hold" grpId="0" nodeType="with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92D050"/>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940" fill="hold"/>
                                        <p:tgtEl>
                                          <p:spTgt spid="24"/>
                                        </p:tgtEl>
                                      </p:cBhvr>
                                    </p:cmd>
                                  </p:childTnLst>
                                </p:cTn>
                              </p:par>
                              <p:par>
                                <p:cTn id="41" presetID="1" presetClass="entr" presetSubtype="0" fill="hold" nodeType="withEffect">
                                  <p:stCondLst>
                                    <p:cond delay="0"/>
                                  </p:stCondLst>
                                  <p:childTnLst>
                                    <p:set>
                                      <p:cBhvr>
                                        <p:cTn id="42" dur="1" fill="hold">
                                          <p:stCondLst>
                                            <p:cond delay="9"/>
                                          </p:stCondLst>
                                        </p:cTn>
                                        <p:tgtEl>
                                          <p:spTgt spid="18"/>
                                        </p:tgtEl>
                                        <p:attrNameLst>
                                          <p:attrName>style.visibility</p:attrName>
                                        </p:attrNameLst>
                                      </p:cBhvr>
                                      <p:to>
                                        <p:strVal val="visible"/>
                                      </p:to>
                                    </p:set>
                                  </p:childTnLst>
                                </p:cTn>
                              </p:par>
                              <p:par>
                                <p:cTn id="43" presetID="26" presetClass="emph" presetSubtype="0" repeatCount="2000" fill="hold" grpId="0" nodeType="withEffect">
                                  <p:stCondLst>
                                    <p:cond delay="0"/>
                                  </p:stCondLst>
                                  <p:childTnLst>
                                    <p:animEffect transition="out" filter="fade">
                                      <p:cBhvr>
                                        <p:cTn id="44" dur="500" tmFilter="0, 0; .2, .5; .8, .5; 1, 0"/>
                                        <p:tgtEl>
                                          <p:spTgt spid="17"/>
                                        </p:tgtEl>
                                      </p:cBhvr>
                                    </p:animEffect>
                                    <p:animScale>
                                      <p:cBhvr>
                                        <p:cTn id="45"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9"/>
                                        </p:tgtEl>
                                        <p:attrNameLst>
                                          <p:attrName>fillcolor</p:attrName>
                                        </p:attrNameLst>
                                      </p:cBhvr>
                                      <p:to>
                                        <a:srgbClr val="92D050"/>
                                      </p:to>
                                    </p:animClr>
                                    <p:set>
                                      <p:cBhvr>
                                        <p:cTn id="51" dur="500" fill="hold"/>
                                        <p:tgtEl>
                                          <p:spTgt spid="19"/>
                                        </p:tgtEl>
                                        <p:attrNameLst>
                                          <p:attrName>fill.type</p:attrName>
                                        </p:attrNameLst>
                                      </p:cBhvr>
                                      <p:to>
                                        <p:strVal val="solid"/>
                                      </p:to>
                                    </p:set>
                                    <p:set>
                                      <p:cBhvr>
                                        <p:cTn id="52" dur="500" fill="hold"/>
                                        <p:tgtEl>
                                          <p:spTgt spid="19"/>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940" fill="hold"/>
                                        <p:tgtEl>
                                          <p:spTgt spid="25"/>
                                        </p:tgtEl>
                                      </p:cBhvr>
                                    </p:cmd>
                                  </p:childTnLst>
                                </p:cTn>
                              </p:par>
                              <p:par>
                                <p:cTn id="55" presetID="1" presetClass="entr" presetSubtype="0" fill="hold" nodeType="withEffect">
                                  <p:stCondLst>
                                    <p:cond delay="0"/>
                                  </p:stCondLst>
                                  <p:childTnLst>
                                    <p:set>
                                      <p:cBhvr>
                                        <p:cTn id="56" dur="1" fill="hold">
                                          <p:stCondLst>
                                            <p:cond delay="9"/>
                                          </p:stCondLst>
                                        </p:cTn>
                                        <p:tgtEl>
                                          <p:spTgt spid="20"/>
                                        </p:tgtEl>
                                        <p:attrNameLst>
                                          <p:attrName>style.visibility</p:attrName>
                                        </p:attrNameLst>
                                      </p:cBhvr>
                                      <p:to>
                                        <p:strVal val="visible"/>
                                      </p:to>
                                    </p:set>
                                  </p:childTnLst>
                                </p:cTn>
                              </p:par>
                              <p:par>
                                <p:cTn id="57" presetID="26" presetClass="emph" presetSubtype="0" repeatCount="2000" fill="hold" grpId="0" nodeType="withEffect">
                                  <p:stCondLst>
                                    <p:cond delay="0"/>
                                  </p:stCondLst>
                                  <p:childTnLst>
                                    <p:animEffect transition="out" filter="fade">
                                      <p:cBhvr>
                                        <p:cTn id="58" dur="500" tmFilter="0, 0; .2, .5; .8, .5; 1, 0"/>
                                        <p:tgtEl>
                                          <p:spTgt spid="19"/>
                                        </p:tgtEl>
                                      </p:cBhvr>
                                    </p:animEffect>
                                    <p:animScale>
                                      <p:cBhvr>
                                        <p:cTn id="59" dur="250" autoRev="1" fill="hold"/>
                                        <p:tgtEl>
                                          <p:spTgt spid="19"/>
                                        </p:tgtEl>
                                      </p:cBhvr>
                                      <p:by x="105000" y="105000"/>
                                    </p:animScale>
                                  </p:childTnLst>
                                </p:cTn>
                              </p:par>
                            </p:childTnLst>
                          </p:cTn>
                        </p:par>
                      </p:childTnLst>
                    </p:cTn>
                  </p:par>
                </p:childTnLst>
              </p:cTn>
              <p:nextCondLst>
                <p:cond evt="onClick" delay="0">
                  <p:tgtEl>
                    <p:spTgt spid="19"/>
                  </p:tgtEl>
                </p:cond>
              </p:nextCondLst>
            </p:seq>
            <p:audio>
              <p:cMediaNode vol="80000">
                <p:cTn id="60" fill="hold" display="0">
                  <p:stCondLst>
                    <p:cond delay="indefinite"/>
                  </p:stCondLst>
                  <p:endCondLst>
                    <p:cond evt="onStopAudio" delay="0">
                      <p:tgtEl>
                        <p:sldTgt/>
                      </p:tgtEl>
                    </p:cond>
                  </p:endCondLst>
                </p:cTn>
                <p:tgtEl>
                  <p:spTgt spid="9"/>
                </p:tgtEl>
              </p:cMediaNode>
            </p:audio>
            <p:audio>
              <p:cMediaNode vol="80000">
                <p:cTn id="61" fill="hold" display="0">
                  <p:stCondLst>
                    <p:cond delay="indefinite"/>
                  </p:stCondLst>
                  <p:endCondLst>
                    <p:cond evt="onStopAudio" delay="0">
                      <p:tgtEl>
                        <p:sldTgt/>
                      </p:tgtEl>
                    </p:cond>
                  </p:endCondLst>
                </p:cTn>
                <p:tgtEl>
                  <p:spTgt spid="24"/>
                </p:tgtEl>
              </p:cMediaNode>
            </p:audio>
            <p:audio>
              <p:cMediaNode vol="80000">
                <p:cTn id="62" fill="hold" display="0">
                  <p:stCondLst>
                    <p:cond delay="indefinite"/>
                  </p:stCondLst>
                  <p:endCondLst>
                    <p:cond evt="onStopAudio" delay="0">
                      <p:tgtEl>
                        <p:sldTgt/>
                      </p:tgtEl>
                    </p:cond>
                  </p:endCondLst>
                </p:cTn>
                <p:tgtEl>
                  <p:spTgt spid="25"/>
                </p:tgtEl>
              </p:cMediaNode>
            </p:audio>
          </p:childTnLst>
        </p:cTn>
      </p:par>
    </p:tnLst>
    <p:bldLst>
      <p:bldP spid="5" grpId="0" animBg="1"/>
      <p:bldP spid="8"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285749" y="236134"/>
            <a:ext cx="17716499" cy="9814731"/>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sz="2000"/>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5" name="TextBox 4">
            <a:extLst>
              <a:ext uri="{FF2B5EF4-FFF2-40B4-BE49-F238E27FC236}">
                <a16:creationId xmlns:a16="http://schemas.microsoft.com/office/drawing/2014/main" id="{27DE2956-64E3-AE9D-0880-CAC9B40AA909}"/>
              </a:ext>
            </a:extLst>
          </p:cNvPr>
          <p:cNvSpPr txBox="1"/>
          <p:nvPr/>
        </p:nvSpPr>
        <p:spPr>
          <a:xfrm>
            <a:off x="1361175" y="1777297"/>
            <a:ext cx="16355324" cy="1998176"/>
          </a:xfrm>
          <a:prstGeom prst="rect">
            <a:avLst/>
          </a:prstGeom>
          <a:noFill/>
        </p:spPr>
        <p:txBody>
          <a:bodyPr wrap="square">
            <a:spAutoFit/>
          </a:bodyPr>
          <a:lstStyle/>
          <a:p>
            <a:pPr>
              <a:lnSpc>
                <a:spcPct val="150000"/>
              </a:lnSpc>
            </a:pPr>
            <a:r>
              <a:rPr lang="vi-VN" sz="4400" b="1" i="1" dirty="0">
                <a:latin typeface="Arial (Body)"/>
              </a:rPr>
              <a:t>Em hãy khởi động phần mềm soạn thảo văn bản và </a:t>
            </a:r>
            <a:r>
              <a:rPr lang="en-US" sz="4400" b="1" i="1" dirty="0" err="1">
                <a:latin typeface="Arial (Body)"/>
              </a:rPr>
              <a:t>gõ</a:t>
            </a:r>
            <a:r>
              <a:rPr lang="en-US" sz="4400" b="1" i="1" dirty="0">
                <a:latin typeface="Arial (Body)"/>
              </a:rPr>
              <a:t> </a:t>
            </a:r>
            <a:r>
              <a:rPr lang="en-US" sz="4400" b="1" i="1" dirty="0" err="1">
                <a:latin typeface="Arial (Body)"/>
              </a:rPr>
              <a:t>đoạn</a:t>
            </a:r>
            <a:r>
              <a:rPr lang="en-US" sz="4400" b="1" i="1" dirty="0">
                <a:latin typeface="Arial (Body)"/>
              </a:rPr>
              <a:t> </a:t>
            </a:r>
            <a:r>
              <a:rPr lang="en-US" sz="4400" b="1" i="1" dirty="0" err="1">
                <a:latin typeface="Arial (Body)"/>
              </a:rPr>
              <a:t>văn</a:t>
            </a:r>
            <a:r>
              <a:rPr lang="en-US" sz="4400" b="1" i="1" dirty="0">
                <a:latin typeface="Arial (Body)"/>
              </a:rPr>
              <a:t> </a:t>
            </a:r>
            <a:r>
              <a:rPr lang="en-US" sz="4400" b="1" i="1" dirty="0" err="1">
                <a:latin typeface="Arial (Body)"/>
              </a:rPr>
              <a:t>bản</a:t>
            </a:r>
            <a:r>
              <a:rPr lang="en-US" sz="4400" b="1" i="1" dirty="0">
                <a:latin typeface="Arial (Body)"/>
              </a:rPr>
              <a:t> </a:t>
            </a:r>
            <a:r>
              <a:rPr lang="en-US" sz="4400" b="1" i="1" dirty="0" err="1">
                <a:latin typeface="Arial (Body)"/>
              </a:rPr>
              <a:t>sau</a:t>
            </a:r>
            <a:r>
              <a:rPr lang="en-US" sz="4400" b="1" i="1" dirty="0">
                <a:latin typeface="Arial (Body)"/>
              </a:rPr>
              <a:t>.</a:t>
            </a:r>
            <a:r>
              <a:rPr lang="vi-VN" sz="4400" b="1" i="1" dirty="0">
                <a:latin typeface="Arial (Body)"/>
              </a:rPr>
              <a:t> </a:t>
            </a:r>
            <a:endParaRPr lang="en-US" sz="4400" b="1" i="1" dirty="0">
              <a:latin typeface="Arial (Body)"/>
            </a:endParaRPr>
          </a:p>
        </p:txBody>
      </p:sp>
      <p:sp>
        <p:nvSpPr>
          <p:cNvPr id="8" name="TextBox 7">
            <a:extLst>
              <a:ext uri="{FF2B5EF4-FFF2-40B4-BE49-F238E27FC236}">
                <a16:creationId xmlns:a16="http://schemas.microsoft.com/office/drawing/2014/main" id="{D4B7419C-B0C5-E8BB-76CB-E2F764F0C204}"/>
              </a:ext>
            </a:extLst>
          </p:cNvPr>
          <p:cNvSpPr txBox="1"/>
          <p:nvPr/>
        </p:nvSpPr>
        <p:spPr>
          <a:xfrm>
            <a:off x="4838699" y="671950"/>
            <a:ext cx="8610600" cy="1015663"/>
          </a:xfrm>
          <a:prstGeom prst="rect">
            <a:avLst/>
          </a:prstGeom>
          <a:noFill/>
        </p:spPr>
        <p:txBody>
          <a:bodyPr wrap="square" rtlCol="0">
            <a:spAutoFit/>
          </a:bodyPr>
          <a:lstStyle/>
          <a:p>
            <a:pPr algn="ctr"/>
            <a:r>
              <a:rPr lang="en-US" sz="6000" b="1" dirty="0">
                <a:solidFill>
                  <a:schemeClr val="accent5">
                    <a:lumMod val="75000"/>
                  </a:schemeClr>
                </a:solidFill>
                <a:latin typeface="Arial" panose="020B0604020202020204" pitchFamily="34" charset="0"/>
                <a:cs typeface="Arial" panose="020B0604020202020204" pitchFamily="34" charset="0"/>
              </a:rPr>
              <a:t>LUYỆN TẬP </a:t>
            </a:r>
          </a:p>
        </p:txBody>
      </p:sp>
      <p:sp>
        <p:nvSpPr>
          <p:cNvPr id="10" name="TextBox 9">
            <a:extLst>
              <a:ext uri="{FF2B5EF4-FFF2-40B4-BE49-F238E27FC236}">
                <a16:creationId xmlns:a16="http://schemas.microsoft.com/office/drawing/2014/main" id="{798871FC-2641-471F-AC2C-42DB5A6D5CC2}"/>
              </a:ext>
            </a:extLst>
          </p:cNvPr>
          <p:cNvSpPr txBox="1"/>
          <p:nvPr/>
        </p:nvSpPr>
        <p:spPr>
          <a:xfrm>
            <a:off x="966336" y="4505372"/>
            <a:ext cx="16355323" cy="3013838"/>
          </a:xfrm>
          <a:prstGeom prst="rect">
            <a:avLst/>
          </a:prstGeom>
          <a:noFill/>
          <a:ln>
            <a:solidFill>
              <a:schemeClr val="accent5">
                <a:lumMod val="20000"/>
                <a:lumOff val="80000"/>
              </a:schemeClr>
            </a:solidFill>
          </a:ln>
        </p:spPr>
        <p:txBody>
          <a:bodyPr wrap="square" rtlCol="0">
            <a:spAutoFit/>
          </a:bodyPr>
          <a:lstStyle/>
          <a:p>
            <a:pPr marL="0" marR="0" algn="just">
              <a:lnSpc>
                <a:spcPct val="150000"/>
              </a:lnSpc>
              <a:spcBef>
                <a:spcPts val="0"/>
              </a:spcBef>
              <a:spcAft>
                <a:spcPts val="0"/>
              </a:spcAft>
            </a:pP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Từ</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xa</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nhìn</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lại</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cây</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gạo</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sừng</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sững</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như</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một</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tháp</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đèn</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khổng</a:t>
            </a:r>
            <a:r>
              <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effectLst/>
                <a:latin typeface="Arial" panose="020B0604020202020204" pitchFamily="34" charset="0"/>
                <a:ea typeface="Calibri" panose="020F0502020204030204" pitchFamily="34" charset="0"/>
                <a:cs typeface="Arial" panose="020B0604020202020204" pitchFamily="34" charset="0"/>
              </a:rPr>
              <a:t>lồ</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Hàng</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ngàn</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bông</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hoa</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là</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hàng</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ngàn</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ngọn</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lửa</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hồng</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tươi</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Hàng</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ngàn</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búp</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nõn</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là</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hàng</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ngàn</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ánh</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nền</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trong</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00FF"/>
                </a:solidFill>
                <a:latin typeface="Arial" panose="020B0604020202020204" pitchFamily="34" charset="0"/>
                <a:ea typeface="Calibri" panose="020F0502020204030204" pitchFamily="34" charset="0"/>
                <a:cs typeface="Arial" panose="020B0604020202020204" pitchFamily="34" charset="0"/>
              </a:rPr>
              <a:t>xanh</a:t>
            </a:r>
            <a:r>
              <a:rPr lang="en-US" sz="4400" b="1" dirty="0">
                <a:solidFill>
                  <a:srgbClr val="0000FF"/>
                </a:solidFill>
                <a:latin typeface="Arial" panose="020B0604020202020204" pitchFamily="34" charset="0"/>
                <a:ea typeface="Calibri" panose="020F0502020204030204" pitchFamily="34" charset="0"/>
                <a:cs typeface="Arial" panose="020B0604020202020204" pitchFamily="34" charset="0"/>
              </a:rPr>
              <a:t>.</a:t>
            </a:r>
            <a:endParaRPr lang="en-US" sz="4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84755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4191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2" name="TextBox 11">
            <a:extLst>
              <a:ext uri="{FF2B5EF4-FFF2-40B4-BE49-F238E27FC236}">
                <a16:creationId xmlns:a16="http://schemas.microsoft.com/office/drawing/2014/main" id="{487D815C-6654-973A-EEA0-57FBE8FA42E7}"/>
              </a:ext>
            </a:extLst>
          </p:cNvPr>
          <p:cNvSpPr txBox="1"/>
          <p:nvPr/>
        </p:nvSpPr>
        <p:spPr>
          <a:xfrm>
            <a:off x="1491695" y="975533"/>
            <a:ext cx="1143000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2. </a:t>
            </a:r>
            <a:r>
              <a:rPr lang="en-US" sz="4800" b="1" dirty="0" err="1">
                <a:solidFill>
                  <a:srgbClr val="FF0000"/>
                </a:solidFill>
                <a:latin typeface="Arial" panose="020B0604020202020204" pitchFamily="34" charset="0"/>
                <a:cs typeface="Arial" panose="020B0604020202020204" pitchFamily="34" charset="0"/>
              </a:rPr>
              <a:t>Chỉnh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sửa</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văn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bản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sau</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khi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gõ</a:t>
            </a:r>
            <a:r>
              <a:rPr lang="en-US" sz="4800" b="1" dirty="0">
                <a:solidFill>
                  <a:srgbClr val="FF0000"/>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E47D6B02-6C63-46F1-EBF7-9627951B7B32}"/>
              </a:ext>
            </a:extLst>
          </p:cNvPr>
          <p:cNvSpPr txBox="1"/>
          <p:nvPr/>
        </p:nvSpPr>
        <p:spPr>
          <a:xfrm>
            <a:off x="4454251" y="2493590"/>
            <a:ext cx="8763000" cy="707886"/>
          </a:xfrm>
          <a:prstGeom prst="rect">
            <a:avLst/>
          </a:prstGeom>
          <a:noFill/>
        </p:spPr>
        <p:txBody>
          <a:bodyPr wrap="square" rtlCol="0">
            <a:spAutoFit/>
          </a:bodyPr>
          <a:lstStyle/>
          <a:p>
            <a:pPr algn="ctr"/>
            <a:r>
              <a:rPr lang="en-US" sz="4000" b="1" dirty="0">
                <a:solidFill>
                  <a:srgbClr val="0000FF"/>
                </a:solidFill>
                <a:latin typeface="Arial" panose="020B0604020202020204" pitchFamily="34" charset="0"/>
                <a:cs typeface="Arial" panose="020B0604020202020204" pitchFamily="34" charset="0"/>
              </a:rPr>
              <a:t>THẢO LUẬN NHÓM</a:t>
            </a:r>
          </a:p>
        </p:txBody>
      </p:sp>
      <p:sp>
        <p:nvSpPr>
          <p:cNvPr id="15" name="Rectangle: Rounded Corners 14">
            <a:extLst>
              <a:ext uri="{FF2B5EF4-FFF2-40B4-BE49-F238E27FC236}">
                <a16:creationId xmlns:a16="http://schemas.microsoft.com/office/drawing/2014/main" id="{954F6024-0B57-9A63-3354-346150222534}"/>
              </a:ext>
            </a:extLst>
          </p:cNvPr>
          <p:cNvSpPr/>
          <p:nvPr/>
        </p:nvSpPr>
        <p:spPr>
          <a:xfrm>
            <a:off x="1104899" y="3929078"/>
            <a:ext cx="16078200" cy="325461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dirty="0">
                <a:solidFill>
                  <a:schemeClr val="tx1"/>
                </a:solidFill>
              </a:rPr>
              <a:t>Sau khi gõ xong đoạn văn bản, em phát hiện ra một vài chỗ gõ sai, em sẽ làm gì để được văn bản đúng?</a:t>
            </a:r>
            <a:endParaRPr lang="en-US" sz="4800" b="1" dirty="0">
              <a:solidFill>
                <a:schemeClr val="tx1"/>
              </a:solidFill>
            </a:endParaRPr>
          </a:p>
        </p:txBody>
      </p:sp>
    </p:spTree>
    <p:extLst>
      <p:ext uri="{BB962C8B-B14F-4D97-AF65-F5344CB8AC3E}">
        <p14:creationId xmlns:p14="http://schemas.microsoft.com/office/powerpoint/2010/main" val="17641129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4" name="TextBox 3">
            <a:extLst>
              <a:ext uri="{FF2B5EF4-FFF2-40B4-BE49-F238E27FC236}">
                <a16:creationId xmlns:a16="http://schemas.microsoft.com/office/drawing/2014/main" id="{39E9D983-6490-305B-B509-95D1FB887C91}"/>
              </a:ext>
            </a:extLst>
          </p:cNvPr>
          <p:cNvSpPr txBox="1"/>
          <p:nvPr/>
        </p:nvSpPr>
        <p:spPr>
          <a:xfrm>
            <a:off x="1371335" y="1266183"/>
            <a:ext cx="15503316" cy="1384995"/>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Đọc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thông</a:t>
            </a:r>
            <a:r>
              <a:rPr lang="en-US" sz="4000" b="1" dirty="0">
                <a:latin typeface="Arial" panose="020B0604020202020204" pitchFamily="34" charset="0"/>
                <a:cs typeface="Arial" panose="020B0604020202020204" pitchFamily="34" charset="0"/>
              </a:rPr>
              <a:t> tin </a:t>
            </a:r>
            <a:r>
              <a:rPr lang="en-US" sz="4000" b="1" dirty="0" err="1">
                <a:latin typeface="Arial" panose="020B0604020202020204" pitchFamily="34" charset="0"/>
                <a:cs typeface="Arial" panose="020B0604020202020204" pitchFamily="34" charset="0"/>
              </a:rPr>
              <a:t>trong</a:t>
            </a:r>
            <a:r>
              <a:rPr lang="en-US" sz="40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giáo</a:t>
            </a:r>
            <a:r>
              <a:rPr lang="en-US" sz="4000" b="1" dirty="0">
                <a:latin typeface="Arial" panose="020B0604020202020204" pitchFamily="34" charset="0"/>
                <a:cs typeface="Arial" panose="020B0604020202020204" pitchFamily="34" charset="0"/>
              </a:rPr>
              <a:t> khoa </a:t>
            </a:r>
            <a:r>
              <a:rPr lang="en-US" sz="4000" b="1" dirty="0" err="1">
                <a:latin typeface="Arial" panose="020B0604020202020204" pitchFamily="34" charset="0"/>
                <a:cs typeface="Arial" panose="020B0604020202020204" pitchFamily="34" charset="0"/>
              </a:rPr>
              <a:t>và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trả</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hỏi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dưới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đây</a:t>
            </a:r>
            <a:r>
              <a:rPr lang="en-US" sz="4000" b="1" dirty="0">
                <a:latin typeface="Arial" panose="020B0604020202020204" pitchFamily="34" charset="0"/>
                <a:cs typeface="Arial" panose="020B0604020202020204" pitchFamily="34" charset="0"/>
              </a:rPr>
              <a:t>: </a:t>
            </a:r>
          </a:p>
        </p:txBody>
      </p:sp>
      <p:sp>
        <p:nvSpPr>
          <p:cNvPr id="8" name="Speech Bubble: Rectangle with Corners Rounded 7">
            <a:extLst>
              <a:ext uri="{FF2B5EF4-FFF2-40B4-BE49-F238E27FC236}">
                <a16:creationId xmlns:a16="http://schemas.microsoft.com/office/drawing/2014/main" id="{2BA9D813-0220-7BC4-32C7-749A3ED247CA}"/>
              </a:ext>
            </a:extLst>
          </p:cNvPr>
          <p:cNvSpPr/>
          <p:nvPr/>
        </p:nvSpPr>
        <p:spPr>
          <a:xfrm>
            <a:off x="1483886" y="3058091"/>
            <a:ext cx="8544825" cy="2338603"/>
          </a:xfrm>
          <a:prstGeom prst="wedgeRoundRectCallout">
            <a:avLst>
              <a:gd name="adj1" fmla="val 60041"/>
              <a:gd name="adj2" fmla="val 5919"/>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mấy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cách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xóa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kí</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tự</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trong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phần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mềm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soạn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thảo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văn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bản</a:t>
            </a:r>
            <a:r>
              <a:rPr lang="en-US" sz="4400" dirty="0">
                <a:solidFill>
                  <a:schemeClr val="tx1"/>
                </a:solidFill>
                <a:latin typeface="Arial" panose="020B0604020202020204" pitchFamily="34" charset="0"/>
                <a:cs typeface="Arial" panose="020B0604020202020204" pitchFamily="34" charset="0"/>
              </a:rPr>
              <a:t>? </a:t>
            </a:r>
          </a:p>
        </p:txBody>
      </p:sp>
      <p:sp>
        <p:nvSpPr>
          <p:cNvPr id="10" name="Speech Bubble: Rectangle with Corners Rounded 9">
            <a:extLst>
              <a:ext uri="{FF2B5EF4-FFF2-40B4-BE49-F238E27FC236}">
                <a16:creationId xmlns:a16="http://schemas.microsoft.com/office/drawing/2014/main" id="{25DE3204-90F3-B501-8486-1644AC18FA72}"/>
              </a:ext>
            </a:extLst>
          </p:cNvPr>
          <p:cNvSpPr/>
          <p:nvPr/>
        </p:nvSpPr>
        <p:spPr>
          <a:xfrm>
            <a:off x="1375498" y="5881204"/>
            <a:ext cx="8566434" cy="2385483"/>
          </a:xfrm>
          <a:prstGeom prst="wedgeRoundRectCallout">
            <a:avLst>
              <a:gd name="adj1" fmla="val 61044"/>
              <a:gd name="adj2" fmla="val -15843"/>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err="1">
                <a:solidFill>
                  <a:schemeClr val="tx1"/>
                </a:solidFill>
                <a:latin typeface="Arial" panose="020B0604020202020204" pitchFamily="34" charset="0"/>
                <a:cs typeface="Arial" panose="020B0604020202020204" pitchFamily="34" charset="0"/>
              </a:rPr>
              <a:t>Đó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là</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những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cách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nào</a:t>
            </a:r>
            <a:r>
              <a:rPr lang="en-US" sz="4400" dirty="0">
                <a:solidFill>
                  <a:schemeClr val="tx1"/>
                </a:solidFill>
                <a:latin typeface="Arial" panose="020B0604020202020204" pitchFamily="34" charset="0"/>
                <a:cs typeface="Arial" panose="020B0604020202020204" pitchFamily="34" charset="0"/>
              </a:rPr>
              <a:t>?</a:t>
            </a:r>
          </a:p>
        </p:txBody>
      </p:sp>
      <p:pic>
        <p:nvPicPr>
          <p:cNvPr id="11" name="Picture 7">
            <a:extLst>
              <a:ext uri="{FF2B5EF4-FFF2-40B4-BE49-F238E27FC236}">
                <a16:creationId xmlns:a16="http://schemas.microsoft.com/office/drawing/2014/main" id="{B4AE614A-990A-C749-E2D6-70952C214B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25485" y="3322165"/>
            <a:ext cx="4917006" cy="4652716"/>
          </a:xfrm>
          <a:prstGeom prst="rect">
            <a:avLst/>
          </a:prstGeom>
        </p:spPr>
      </p:pic>
    </p:spTree>
    <p:extLst>
      <p:ext uri="{BB962C8B-B14F-4D97-AF65-F5344CB8AC3E}">
        <p14:creationId xmlns:p14="http://schemas.microsoft.com/office/powerpoint/2010/main" val="8200213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grpSp>
        <p:nvGrpSpPr>
          <p:cNvPr id="15" name="Group 14">
            <a:extLst>
              <a:ext uri="{FF2B5EF4-FFF2-40B4-BE49-F238E27FC236}">
                <a16:creationId xmlns:a16="http://schemas.microsoft.com/office/drawing/2014/main" id="{D57C04A2-697A-959F-ADE1-E885065945B8}"/>
              </a:ext>
            </a:extLst>
          </p:cNvPr>
          <p:cNvGrpSpPr/>
          <p:nvPr/>
        </p:nvGrpSpPr>
        <p:grpSpPr>
          <a:xfrm>
            <a:off x="1985003" y="3994889"/>
            <a:ext cx="14317992" cy="4649305"/>
            <a:chOff x="1929819" y="4074819"/>
            <a:chExt cx="14317992" cy="4649305"/>
          </a:xfrm>
        </p:grpSpPr>
        <p:pic>
          <p:nvPicPr>
            <p:cNvPr id="5122" name="Picture 2" descr="PHÍM DELETE CHO CUỘC SỐNG | Lãnh đạo 360°">
              <a:extLst>
                <a:ext uri="{FF2B5EF4-FFF2-40B4-BE49-F238E27FC236}">
                  <a16:creationId xmlns:a16="http://schemas.microsoft.com/office/drawing/2014/main" id="{FEFE2A8C-5611-D2D7-066C-C8241CE7D7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020"/>
            <a:stretch/>
          </p:blipFill>
          <p:spPr bwMode="auto">
            <a:xfrm>
              <a:off x="2066705" y="4074819"/>
              <a:ext cx="6344996" cy="3721559"/>
            </a:xfrm>
            <a:prstGeom prst="roundRect">
              <a:avLst/>
            </a:prstGeom>
            <a:noFill/>
            <a:extLst>
              <a:ext uri="{909E8E84-426E-40DD-AFC4-6F175D3DCCD1}">
                <a14:hiddenFill xmlns:a14="http://schemas.microsoft.com/office/drawing/2010/main">
                  <a:solidFill>
                    <a:srgbClr val="FFFFFF"/>
                  </a:solidFill>
                </a14:hiddenFill>
              </a:ext>
            </a:extLst>
          </p:spPr>
        </p:pic>
        <p:pic>
          <p:nvPicPr>
            <p:cNvPr id="5124" name="Picture 4" descr="Chrome sắp tắt chức năng mặc định của nút Backspace">
              <a:extLst>
                <a:ext uri="{FF2B5EF4-FFF2-40B4-BE49-F238E27FC236}">
                  <a16:creationId xmlns:a16="http://schemas.microsoft.com/office/drawing/2014/main" id="{33538A42-FB84-C6BB-9F4B-47E6E77C88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0991" y="4092448"/>
              <a:ext cx="5587925" cy="3721558"/>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8CF2FC-40BC-C095-82A8-BE7952BD7AD2}"/>
                </a:ext>
              </a:extLst>
            </p:cNvPr>
            <p:cNvSpPr txBox="1"/>
            <p:nvPr/>
          </p:nvSpPr>
          <p:spPr>
            <a:xfrm>
              <a:off x="1929819" y="8077793"/>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delete</a:t>
              </a:r>
            </a:p>
          </p:txBody>
        </p:sp>
        <p:sp>
          <p:nvSpPr>
            <p:cNvPr id="14" name="TextBox 13">
              <a:extLst>
                <a:ext uri="{FF2B5EF4-FFF2-40B4-BE49-F238E27FC236}">
                  <a16:creationId xmlns:a16="http://schemas.microsoft.com/office/drawing/2014/main" id="{43508387-293A-6343-7569-E31693CFF930}"/>
                </a:ext>
              </a:extLst>
            </p:cNvPr>
            <p:cNvSpPr txBox="1"/>
            <p:nvPr/>
          </p:nvSpPr>
          <p:spPr>
            <a:xfrm>
              <a:off x="10462095" y="8077792"/>
              <a:ext cx="5785716" cy="646331"/>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Phím backspace</a:t>
              </a:r>
            </a:p>
          </p:txBody>
        </p:sp>
      </p:grpSp>
      <p:sp>
        <p:nvSpPr>
          <p:cNvPr id="16" name="TextBox 15">
            <a:extLst>
              <a:ext uri="{FF2B5EF4-FFF2-40B4-BE49-F238E27FC236}">
                <a16:creationId xmlns:a16="http://schemas.microsoft.com/office/drawing/2014/main" id="{C5E580CC-5087-EBE6-65A8-8D9EFA02B52B}"/>
              </a:ext>
            </a:extLst>
          </p:cNvPr>
          <p:cNvSpPr txBox="1"/>
          <p:nvPr/>
        </p:nvSpPr>
        <p:spPr>
          <a:xfrm>
            <a:off x="4914899" y="903960"/>
            <a:ext cx="8458200" cy="923330"/>
          </a:xfrm>
          <a:prstGeom prst="rect">
            <a:avLst/>
          </a:prstGeom>
          <a:noFill/>
        </p:spPr>
        <p:txBody>
          <a:bodyPr wrap="square" rtlCol="0">
            <a:spAutoFit/>
          </a:bodyPr>
          <a:lstStyle/>
          <a:p>
            <a:pPr algn="ctr"/>
            <a:r>
              <a:rPr lang="en-US" sz="5400" b="1" dirty="0" err="1">
                <a:solidFill>
                  <a:srgbClr val="0000FF"/>
                </a:solidFill>
                <a:latin typeface="Arial" panose="020B0604020202020204" pitchFamily="34" charset="0"/>
                <a:cs typeface="Arial" panose="020B0604020202020204" pitchFamily="34" charset="0"/>
              </a:rPr>
              <a:t>Các</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cách</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để</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xóa</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kí</a:t>
            </a:r>
            <a:r>
              <a:rPr lang="en-US" sz="5400" b="1" dirty="0">
                <a:solidFill>
                  <a:srgbClr val="0000FF"/>
                </a:solidFill>
                <a:latin typeface="Arial" panose="020B0604020202020204" pitchFamily="34" charset="0"/>
                <a:cs typeface="Arial" panose="020B0604020202020204" pitchFamily="34" charset="0"/>
              </a:rPr>
              <a:t> </a:t>
            </a:r>
            <a:r>
              <a:rPr lang="en-US" sz="5400" b="1" dirty="0" err="1">
                <a:solidFill>
                  <a:srgbClr val="0000FF"/>
                </a:solidFill>
                <a:latin typeface="Arial" panose="020B0604020202020204" pitchFamily="34" charset="0"/>
                <a:cs typeface="Arial" panose="020B0604020202020204" pitchFamily="34" charset="0"/>
              </a:rPr>
              <a:t>tự</a:t>
            </a:r>
            <a:r>
              <a:rPr lang="en-US" sz="5400" b="1" dirty="0">
                <a:solidFill>
                  <a:srgbClr val="0000FF"/>
                </a:solidFill>
                <a:latin typeface="Arial" panose="020B0604020202020204" pitchFamily="34" charset="0"/>
                <a:cs typeface="Arial" panose="020B0604020202020204" pitchFamily="34" charset="0"/>
              </a:rPr>
              <a:t> </a:t>
            </a:r>
          </a:p>
        </p:txBody>
      </p:sp>
      <p:grpSp>
        <p:nvGrpSpPr>
          <p:cNvPr id="23" name="Group 22">
            <a:extLst>
              <a:ext uri="{FF2B5EF4-FFF2-40B4-BE49-F238E27FC236}">
                <a16:creationId xmlns:a16="http://schemas.microsoft.com/office/drawing/2014/main" id="{4711F3A2-28E7-B358-A0A4-005C0B3F08B3}"/>
              </a:ext>
            </a:extLst>
          </p:cNvPr>
          <p:cNvGrpSpPr/>
          <p:nvPr/>
        </p:nvGrpSpPr>
        <p:grpSpPr>
          <a:xfrm>
            <a:off x="1552858" y="2457469"/>
            <a:ext cx="9283373" cy="914400"/>
            <a:chOff x="2057400" y="1872974"/>
            <a:chExt cx="9283373" cy="914400"/>
          </a:xfrm>
        </p:grpSpPr>
        <p:sp>
          <p:nvSpPr>
            <p:cNvPr id="17" name="Oval 16">
              <a:extLst>
                <a:ext uri="{FF2B5EF4-FFF2-40B4-BE49-F238E27FC236}">
                  <a16:creationId xmlns:a16="http://schemas.microsoft.com/office/drawing/2014/main" id="{8F479C68-A83B-D04A-1F8A-A981A4810B5E}"/>
                </a:ext>
              </a:extLst>
            </p:cNvPr>
            <p:cNvSpPr/>
            <p:nvPr/>
          </p:nvSpPr>
          <p:spPr>
            <a:xfrm>
              <a:off x="2057400" y="1872974"/>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A8A851B-7084-44B3-637B-E0A50ADE9AB3}"/>
                </a:ext>
              </a:extLst>
            </p:cNvPr>
            <p:cNvSpPr txBox="1"/>
            <p:nvPr/>
          </p:nvSpPr>
          <p:spPr>
            <a:xfrm>
              <a:off x="3796973" y="1934544"/>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delete</a:t>
              </a:r>
            </a:p>
          </p:txBody>
        </p:sp>
      </p:grpSp>
      <p:grpSp>
        <p:nvGrpSpPr>
          <p:cNvPr id="22" name="Group 21">
            <a:extLst>
              <a:ext uri="{FF2B5EF4-FFF2-40B4-BE49-F238E27FC236}">
                <a16:creationId xmlns:a16="http://schemas.microsoft.com/office/drawing/2014/main" id="{753A913C-505D-4064-35DD-66C7FAB0425E}"/>
              </a:ext>
            </a:extLst>
          </p:cNvPr>
          <p:cNvGrpSpPr/>
          <p:nvPr/>
        </p:nvGrpSpPr>
        <p:grpSpPr>
          <a:xfrm>
            <a:off x="9507539" y="2415968"/>
            <a:ext cx="9286785" cy="914400"/>
            <a:chOff x="2053988" y="3296993"/>
            <a:chExt cx="9286785" cy="914400"/>
          </a:xfrm>
        </p:grpSpPr>
        <p:sp>
          <p:nvSpPr>
            <p:cNvPr id="19" name="Oval 18">
              <a:extLst>
                <a:ext uri="{FF2B5EF4-FFF2-40B4-BE49-F238E27FC236}">
                  <a16:creationId xmlns:a16="http://schemas.microsoft.com/office/drawing/2014/main" id="{4B59B0B6-3B6D-FE0F-ECAE-1262440E0FB9}"/>
                </a:ext>
              </a:extLst>
            </p:cNvPr>
            <p:cNvSpPr/>
            <p:nvPr/>
          </p:nvSpPr>
          <p:spPr>
            <a:xfrm>
              <a:off x="2053988" y="3296993"/>
              <a:ext cx="914400" cy="9144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FA0D5148-5E64-6D78-87EF-3C18CE2D8E0A}"/>
                </a:ext>
              </a:extLst>
            </p:cNvPr>
            <p:cNvSpPr txBox="1"/>
            <p:nvPr/>
          </p:nvSpPr>
          <p:spPr>
            <a:xfrm>
              <a:off x="3796973" y="3401843"/>
              <a:ext cx="7543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Sử dụng phím </a:t>
              </a:r>
              <a:r>
                <a:rPr lang="en-US" sz="4000" b="1">
                  <a:latin typeface="Arial" panose="020B0604020202020204" pitchFamily="34" charset="0"/>
                  <a:cs typeface="Arial" panose="020B0604020202020204" pitchFamily="34" charset="0"/>
                </a:rPr>
                <a:t>backspace</a:t>
              </a:r>
            </a:p>
          </p:txBody>
        </p:sp>
      </p:grpSp>
    </p:spTree>
    <p:extLst>
      <p:ext uri="{BB962C8B-B14F-4D97-AF65-F5344CB8AC3E}">
        <p14:creationId xmlns:p14="http://schemas.microsoft.com/office/powerpoint/2010/main" val="30229327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sp>
        <p:nvSpPr>
          <p:cNvPr id="13" name="Freeform 13"/>
          <p:cNvSpPr/>
          <p:nvPr/>
        </p:nvSpPr>
        <p:spPr>
          <a:xfrm>
            <a:off x="322334" y="228600"/>
            <a:ext cx="17643332" cy="9829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57" name="Picture 9">
            <a:extLst>
              <a:ext uri="{FF2B5EF4-FFF2-40B4-BE49-F238E27FC236}">
                <a16:creationId xmlns:a16="http://schemas.microsoft.com/office/drawing/2014/main" id="{06BB7A9B-E764-3D8B-5F8A-81F0A0C47E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759" y="6667500"/>
            <a:ext cx="3000434" cy="3035852"/>
          </a:xfrm>
          <a:prstGeom prst="rect">
            <a:avLst/>
          </a:prstGeom>
        </p:spPr>
      </p:pic>
      <p:sp>
        <p:nvSpPr>
          <p:cNvPr id="58" name="TextBox 57">
            <a:extLst>
              <a:ext uri="{FF2B5EF4-FFF2-40B4-BE49-F238E27FC236}">
                <a16:creationId xmlns:a16="http://schemas.microsoft.com/office/drawing/2014/main" id="{7C5855A9-D6C7-1CE0-549C-AF34C4CE7F74}"/>
              </a:ext>
            </a:extLst>
          </p:cNvPr>
          <p:cNvSpPr txBox="1"/>
          <p:nvPr/>
        </p:nvSpPr>
        <p:spPr>
          <a:xfrm>
            <a:off x="-1838754" y="367315"/>
            <a:ext cx="10058400" cy="784830"/>
          </a:xfrm>
          <a:prstGeom prst="rect">
            <a:avLst/>
          </a:prstGeom>
          <a:noFill/>
        </p:spPr>
        <p:txBody>
          <a:bodyPr wrap="square" rtlCol="0">
            <a:spAutoFit/>
          </a:bodyPr>
          <a:lstStyle/>
          <a:p>
            <a:pPr algn="ctr"/>
            <a:r>
              <a:rPr lang="en-US" sz="4500" b="1" dirty="0">
                <a:solidFill>
                  <a:srgbClr val="0000FF"/>
                </a:solidFill>
                <a:latin typeface="Arial" panose="020B0604020202020204" pitchFamily="34" charset="0"/>
                <a:cs typeface="Arial" panose="020B0604020202020204" pitchFamily="34" charset="0"/>
              </a:rPr>
              <a:t>TRẢ LỜI CÂU HỎI </a:t>
            </a:r>
          </a:p>
        </p:txBody>
      </p:sp>
      <p:sp>
        <p:nvSpPr>
          <p:cNvPr id="63" name="Speech Bubble: Rectangle with Corners Rounded 62">
            <a:extLst>
              <a:ext uri="{FF2B5EF4-FFF2-40B4-BE49-F238E27FC236}">
                <a16:creationId xmlns:a16="http://schemas.microsoft.com/office/drawing/2014/main" id="{1C808DE8-921F-4E2F-217C-972A551A4894}"/>
              </a:ext>
            </a:extLst>
          </p:cNvPr>
          <p:cNvSpPr/>
          <p:nvPr/>
        </p:nvSpPr>
        <p:spPr>
          <a:xfrm>
            <a:off x="3749921" y="7300020"/>
            <a:ext cx="11963400" cy="2664141"/>
          </a:xfrm>
          <a:prstGeom prst="wedgeRoundRectCallout">
            <a:avLst>
              <a:gd name="adj1" fmla="val -60589"/>
              <a:gd name="adj2" fmla="val -43359"/>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a:solidFill>
                  <a:srgbClr val="FF0000"/>
                </a:solidFill>
                <a:latin typeface="Arial" panose="020B0604020202020204" pitchFamily="34" charset="0"/>
                <a:cs typeface="Arial" panose="020B0604020202020204" pitchFamily="34" charset="0"/>
              </a:rPr>
              <a:t>Em </a:t>
            </a:r>
            <a:r>
              <a:rPr lang="en-US" sz="4000" b="1" dirty="0" err="1">
                <a:solidFill>
                  <a:srgbClr val="FF0000"/>
                </a:solidFill>
                <a:latin typeface="Arial" panose="020B0604020202020204" pitchFamily="34" charset="0"/>
                <a:cs typeface="Arial" panose="020B0604020202020204" pitchFamily="34" charset="0"/>
              </a:rPr>
              <a:t>hãy</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chỉ</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ra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sự</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khác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nhau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giữa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hai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cách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xóa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của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phím</a:t>
            </a:r>
            <a:r>
              <a:rPr lang="en-US" sz="4000" b="1" dirty="0">
                <a:solidFill>
                  <a:srgbClr val="FF0000"/>
                </a:solidFill>
                <a:latin typeface="Arial" panose="020B0604020202020204" pitchFamily="34" charset="0"/>
                <a:cs typeface="Arial" panose="020B0604020202020204" pitchFamily="34" charset="0"/>
              </a:rPr>
              <a:t> delete </a:t>
            </a:r>
            <a:r>
              <a:rPr lang="en-US" sz="4000" b="1" dirty="0" err="1">
                <a:solidFill>
                  <a:srgbClr val="FF0000"/>
                </a:solidFill>
                <a:latin typeface="Arial" panose="020B0604020202020204" pitchFamily="34" charset="0"/>
                <a:cs typeface="Arial" panose="020B0604020202020204" pitchFamily="34" charset="0"/>
              </a:rPr>
              <a:t>và</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phím</a:t>
            </a:r>
            <a:r>
              <a:rPr lang="en-US" sz="4000" b="1" dirty="0">
                <a:solidFill>
                  <a:srgbClr val="FF0000"/>
                </a:solidFill>
                <a:latin typeface="Arial" panose="020B0604020202020204" pitchFamily="34" charset="0"/>
                <a:cs typeface="Arial" panose="020B0604020202020204" pitchFamily="34" charset="0"/>
              </a:rPr>
              <a:t> backspace?  </a:t>
            </a:r>
          </a:p>
        </p:txBody>
      </p:sp>
      <p:pic>
        <p:nvPicPr>
          <p:cNvPr id="3" name="Picture 2"/>
          <p:cNvPicPr>
            <a:picLocks noChangeAspect="1"/>
          </p:cNvPicPr>
          <p:nvPr/>
        </p:nvPicPr>
        <p:blipFill>
          <a:blip r:embed="rId4"/>
          <a:stretch>
            <a:fillRect/>
          </a:stretch>
        </p:blipFill>
        <p:spPr>
          <a:xfrm>
            <a:off x="838200" y="1204203"/>
            <a:ext cx="17127466" cy="6095817"/>
          </a:xfrm>
          <a:prstGeom prst="rect">
            <a:avLst/>
          </a:prstGeom>
        </p:spPr>
      </p:pic>
    </p:spTree>
    <p:extLst>
      <p:ext uri="{BB962C8B-B14F-4D97-AF65-F5344CB8AC3E}">
        <p14:creationId xmlns:p14="http://schemas.microsoft.com/office/powerpoint/2010/main" val="28533619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600541" y="190500"/>
            <a:ext cx="17145000" cy="9829799"/>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060837" y="-763672"/>
            <a:ext cx="3138227" cy="143787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135862" y="9715500"/>
            <a:ext cx="3370640" cy="1685320"/>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61635" y="8419138"/>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87082" y="-942748"/>
            <a:ext cx="2947752" cy="1350606"/>
          </a:xfrm>
          <a:prstGeom prst="rect">
            <a:avLst/>
          </a:prstGeom>
        </p:spPr>
      </p:pic>
      <p:sp>
        <p:nvSpPr>
          <p:cNvPr id="55" name="TextBox 54">
            <a:extLst>
              <a:ext uri="{FF2B5EF4-FFF2-40B4-BE49-F238E27FC236}">
                <a16:creationId xmlns:a16="http://schemas.microsoft.com/office/drawing/2014/main" id="{E7977868-6E31-5FCE-0CEC-6199809F6CE1}"/>
              </a:ext>
            </a:extLst>
          </p:cNvPr>
          <p:cNvSpPr txBox="1"/>
          <p:nvPr/>
        </p:nvSpPr>
        <p:spPr>
          <a:xfrm>
            <a:off x="1669966" y="310334"/>
            <a:ext cx="16197556" cy="2123658"/>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400" dirty="0" err="1">
                <a:latin typeface="Arial" panose="020B0604020202020204" pitchFamily="34" charset="0"/>
                <a:cs typeface="Arial" panose="020B0604020202020204" pitchFamily="34" charset="0"/>
              </a:rPr>
              <a:t>Phím</a:t>
            </a:r>
            <a:r>
              <a:rPr lang="en-US" sz="4400" dirty="0">
                <a:latin typeface="Arial" panose="020B0604020202020204" pitchFamily="34" charset="0"/>
                <a:cs typeface="Arial" panose="020B0604020202020204" pitchFamily="34" charset="0"/>
              </a:rPr>
              <a:t> </a:t>
            </a:r>
            <a:r>
              <a:rPr lang="en-US" sz="4400" b="1" dirty="0">
                <a:solidFill>
                  <a:srgbClr val="0000FF"/>
                </a:solidFill>
                <a:latin typeface="Arial" panose="020B0604020202020204" pitchFamily="34" charset="0"/>
                <a:cs typeface="Arial" panose="020B0604020202020204" pitchFamily="34" charset="0"/>
              </a:rPr>
              <a:t>Delete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xóa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bên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trỏ</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
            </a:pPr>
            <a:r>
              <a:rPr lang="en-US" sz="4400" dirty="0" err="1">
                <a:latin typeface="Arial" panose="020B0604020202020204" pitchFamily="34" charset="0"/>
                <a:cs typeface="Arial" panose="020B0604020202020204" pitchFamily="34" charset="0"/>
              </a:rPr>
              <a:t>Phím</a:t>
            </a:r>
            <a:r>
              <a:rPr lang="en-US" sz="4400" dirty="0">
                <a:latin typeface="Arial" panose="020B0604020202020204" pitchFamily="34" charset="0"/>
                <a:cs typeface="Arial" panose="020B0604020202020204" pitchFamily="34" charset="0"/>
              </a:rPr>
              <a:t> </a:t>
            </a:r>
            <a:r>
              <a:rPr lang="en-US" sz="4400" b="1" dirty="0">
                <a:solidFill>
                  <a:srgbClr val="FF0000"/>
                </a:solidFill>
                <a:latin typeface="Arial" panose="020B0604020202020204" pitchFamily="34" charset="0"/>
                <a:cs typeface="Arial" panose="020B0604020202020204" pitchFamily="34" charset="0"/>
              </a:rPr>
              <a:t>Backspace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xóa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bên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trái</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trỏ</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p>
        </p:txBody>
      </p:sp>
      <p:pic>
        <p:nvPicPr>
          <p:cNvPr id="14" name="Picture 13"/>
          <p:cNvPicPr>
            <a:picLocks noChangeAspect="1"/>
          </p:cNvPicPr>
          <p:nvPr/>
        </p:nvPicPr>
        <p:blipFill>
          <a:blip r:embed="rId8"/>
          <a:stretch>
            <a:fillRect/>
          </a:stretch>
        </p:blipFill>
        <p:spPr>
          <a:xfrm>
            <a:off x="769277" y="2595140"/>
            <a:ext cx="16306800" cy="7264010"/>
          </a:xfrm>
          <a:prstGeom prst="rect">
            <a:avLst/>
          </a:prstGeom>
        </p:spPr>
      </p:pic>
    </p:spTree>
    <p:extLst>
      <p:ext uri="{BB962C8B-B14F-4D97-AF65-F5344CB8AC3E}">
        <p14:creationId xmlns:p14="http://schemas.microsoft.com/office/powerpoint/2010/main" val="33509483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333634"/>
            <a:ext cx="17411701" cy="94869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3" name="Rectangle: Rounded Corners 2">
            <a:extLst>
              <a:ext uri="{FF2B5EF4-FFF2-40B4-BE49-F238E27FC236}">
                <a16:creationId xmlns:a16="http://schemas.microsoft.com/office/drawing/2014/main" id="{1A21E834-B39A-C921-2F02-D00D4B155A10}"/>
              </a:ext>
            </a:extLst>
          </p:cNvPr>
          <p:cNvSpPr/>
          <p:nvPr/>
        </p:nvSpPr>
        <p:spPr>
          <a:xfrm>
            <a:off x="2798956" y="339650"/>
            <a:ext cx="12801600" cy="1437879"/>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chemeClr val="tx1"/>
                </a:solidFill>
                <a:latin typeface="Arial" panose="020B0604020202020204" pitchFamily="34" charset="0"/>
                <a:cs typeface="Arial" panose="020B0604020202020204" pitchFamily="34" charset="0"/>
              </a:rPr>
              <a:t>Cảnh</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ddepj</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quê</a:t>
            </a:r>
            <a:r>
              <a:rPr lang="en-US" sz="6000" dirty="0">
                <a:solidFill>
                  <a:schemeClr val="tx1"/>
                </a:solidFill>
                <a:latin typeface="Arial" panose="020B0604020202020204" pitchFamily="34" charset="0"/>
                <a:cs typeface="Arial" panose="020B0604020202020204" pitchFamily="34" charset="0"/>
              </a:rPr>
              <a:t> </a:t>
            </a:r>
            <a:r>
              <a:rPr lang="en-US" sz="6000" dirty="0" err="1">
                <a:solidFill>
                  <a:schemeClr val="tx1"/>
                </a:solidFill>
                <a:latin typeface="Arial" panose="020B0604020202020204" pitchFamily="34" charset="0"/>
                <a:cs typeface="Arial" panose="020B0604020202020204" pitchFamily="34" charset="0"/>
              </a:rPr>
              <a:t>em</a:t>
            </a:r>
            <a:r>
              <a:rPr lang="en-US" sz="6000" dirty="0">
                <a:solidFill>
                  <a:schemeClr val="tx1"/>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EC2E6D48-BC29-F927-0A24-0248BB4A8197}"/>
              </a:ext>
            </a:extLst>
          </p:cNvPr>
          <p:cNvSpPr txBox="1"/>
          <p:nvPr/>
        </p:nvSpPr>
        <p:spPr>
          <a:xfrm>
            <a:off x="892340" y="1992151"/>
            <a:ext cx="16840201" cy="769441"/>
          </a:xfrm>
          <a:prstGeom prst="rect">
            <a:avLst/>
          </a:prstGeom>
          <a:noFill/>
        </p:spPr>
        <p:txBody>
          <a:bodyPr wrap="square" rtlCol="0">
            <a:spAutoFit/>
          </a:bodyPr>
          <a:lstStyle/>
          <a:p>
            <a:pPr algn="ctr"/>
            <a:r>
              <a:rPr lang="en-US" sz="4400" b="1" i="1" dirty="0" err="1">
                <a:latin typeface="Arial" panose="020B0604020202020204" pitchFamily="34" charset="0"/>
                <a:cs typeface="Arial" panose="020B0604020202020204" pitchFamily="34" charset="0"/>
              </a:rPr>
              <a:t>Em</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hãy</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nêu</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cách</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xóa</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phần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văn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bản</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bị</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lỗi</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trong</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câu</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phía</a:t>
            </a:r>
            <a:r>
              <a:rPr lang="en-US" sz="4400" b="1" i="1" dirty="0">
                <a:latin typeface="Arial" panose="020B0604020202020204" pitchFamily="34" charset="0"/>
                <a:cs typeface="Arial" panose="020B0604020202020204" pitchFamily="34" charset="0"/>
              </a:rPr>
              <a:t> </a:t>
            </a:r>
            <a:r>
              <a:rPr lang="en-US" sz="4400" b="1" i="1" dirty="0" err="1">
                <a:latin typeface="Arial" panose="020B0604020202020204" pitchFamily="34" charset="0"/>
                <a:cs typeface="Arial" panose="020B0604020202020204" pitchFamily="34" charset="0"/>
              </a:rPr>
              <a:t>trên</a:t>
            </a:r>
            <a:r>
              <a:rPr lang="en-US" sz="4400" b="1" i="1" dirty="0">
                <a:latin typeface="Arial" panose="020B0604020202020204" pitchFamily="34" charset="0"/>
                <a:cs typeface="Arial" panose="020B0604020202020204" pitchFamily="34" charset="0"/>
              </a:rPr>
              <a:t>? </a:t>
            </a:r>
          </a:p>
        </p:txBody>
      </p:sp>
      <p:grpSp>
        <p:nvGrpSpPr>
          <p:cNvPr id="11" name="Group 10">
            <a:extLst>
              <a:ext uri="{FF2B5EF4-FFF2-40B4-BE49-F238E27FC236}">
                <a16:creationId xmlns:a16="http://schemas.microsoft.com/office/drawing/2014/main" id="{2C5EE2CB-5483-225A-D382-A4D376F9FAE4}"/>
              </a:ext>
            </a:extLst>
          </p:cNvPr>
          <p:cNvGrpSpPr/>
          <p:nvPr/>
        </p:nvGrpSpPr>
        <p:grpSpPr>
          <a:xfrm>
            <a:off x="-24750" y="4223952"/>
            <a:ext cx="9593431" cy="1178913"/>
            <a:chOff x="1775886" y="4717270"/>
            <a:chExt cx="9593431" cy="1178913"/>
          </a:xfrm>
        </p:grpSpPr>
        <p:sp>
          <p:nvSpPr>
            <p:cNvPr id="8" name="Oval 7">
              <a:extLst>
                <a:ext uri="{FF2B5EF4-FFF2-40B4-BE49-F238E27FC236}">
                  <a16:creationId xmlns:a16="http://schemas.microsoft.com/office/drawing/2014/main" id="{3F0E2E19-F1A0-B4CA-EE97-7BB37C1526BD}"/>
                </a:ext>
              </a:extLst>
            </p:cNvPr>
            <p:cNvSpPr/>
            <p:nvPr/>
          </p:nvSpPr>
          <p:spPr>
            <a:xfrm>
              <a:off x="1775886" y="4717270"/>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1EC2545A-E009-FEB1-C1C7-44FCDD8D5DAC}"/>
                </a:ext>
              </a:extLst>
            </p:cNvPr>
            <p:cNvSpPr txBox="1"/>
            <p:nvPr/>
          </p:nvSpPr>
          <p:spPr>
            <a:xfrm>
              <a:off x="3063517" y="4902837"/>
              <a:ext cx="8305800" cy="769441"/>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Chọn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văn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bản</a:t>
              </a:r>
              <a:r>
                <a:rPr lang="en-US" sz="40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cần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xóa</a:t>
              </a:r>
              <a:r>
                <a:rPr lang="en-US" sz="4000" b="1" dirty="0">
                  <a:latin typeface="Arial" panose="020B0604020202020204" pitchFamily="34" charset="0"/>
                  <a:cs typeface="Arial" panose="020B0604020202020204" pitchFamily="34" charset="0"/>
                </a:rPr>
                <a:t> </a:t>
              </a:r>
            </a:p>
          </p:txBody>
        </p:sp>
      </p:grpSp>
      <p:grpSp>
        <p:nvGrpSpPr>
          <p:cNvPr id="12" name="Group 11">
            <a:extLst>
              <a:ext uri="{FF2B5EF4-FFF2-40B4-BE49-F238E27FC236}">
                <a16:creationId xmlns:a16="http://schemas.microsoft.com/office/drawing/2014/main" id="{B3E90858-B4E8-9721-38DF-AD80A19B3148}"/>
              </a:ext>
            </a:extLst>
          </p:cNvPr>
          <p:cNvGrpSpPr/>
          <p:nvPr/>
        </p:nvGrpSpPr>
        <p:grpSpPr>
          <a:xfrm>
            <a:off x="230307" y="6786925"/>
            <a:ext cx="10528226" cy="1178913"/>
            <a:chOff x="2216056" y="6898715"/>
            <a:chExt cx="10528226" cy="1178913"/>
          </a:xfrm>
        </p:grpSpPr>
        <p:sp>
          <p:nvSpPr>
            <p:cNvPr id="14" name="Oval 13">
              <a:extLst>
                <a:ext uri="{FF2B5EF4-FFF2-40B4-BE49-F238E27FC236}">
                  <a16:creationId xmlns:a16="http://schemas.microsoft.com/office/drawing/2014/main" id="{7ACA783E-A9AA-4F33-7DB7-10D57F47859E}"/>
                </a:ext>
              </a:extLst>
            </p:cNvPr>
            <p:cNvSpPr/>
            <p:nvPr/>
          </p:nvSpPr>
          <p:spPr>
            <a:xfrm>
              <a:off x="2216056" y="6898715"/>
              <a:ext cx="1178913" cy="1178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0621863-10BE-FC2D-F4BB-CE484F73B6D4}"/>
                </a:ext>
              </a:extLst>
            </p:cNvPr>
            <p:cNvSpPr txBox="1"/>
            <p:nvPr/>
          </p:nvSpPr>
          <p:spPr>
            <a:xfrm>
              <a:off x="3394969" y="7202110"/>
              <a:ext cx="9349313" cy="769441"/>
            </a:xfrm>
            <a:prstGeom prst="rect">
              <a:avLst/>
            </a:prstGeom>
            <a:noFill/>
          </p:spPr>
          <p:txBody>
            <a:bodyPr wrap="square" rtlCol="0">
              <a:spAutoFit/>
            </a:bodyPr>
            <a:lstStyle/>
            <a:p>
              <a:r>
                <a:rPr lang="en-US" sz="4400" b="1" dirty="0" err="1">
                  <a:latin typeface="Arial" panose="020B0604020202020204" pitchFamily="34" charset="0"/>
                  <a:cs typeface="Arial" panose="020B0604020202020204" pitchFamily="34" charset="0"/>
                </a:rPr>
                <a:t>Nhấn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phím</a:t>
              </a:r>
              <a:r>
                <a:rPr lang="en-US" sz="4400" b="1" dirty="0">
                  <a:latin typeface="Arial" panose="020B0604020202020204" pitchFamily="34" charset="0"/>
                  <a:cs typeface="Arial" panose="020B0604020202020204" pitchFamily="34" charset="0"/>
                </a:rPr>
                <a:t> delete </a:t>
              </a:r>
              <a:r>
                <a:rPr lang="en-US" sz="4400" b="1" dirty="0" err="1">
                  <a:latin typeface="Arial" panose="020B0604020202020204" pitchFamily="34" charset="0"/>
                  <a:cs typeface="Arial" panose="020B0604020202020204" pitchFamily="34" charset="0"/>
                </a:rPr>
                <a:t>hoặc</a:t>
              </a:r>
              <a:r>
                <a:rPr lang="en-US" sz="4400" b="1" dirty="0">
                  <a:latin typeface="Arial" panose="020B0604020202020204" pitchFamily="34" charset="0"/>
                  <a:cs typeface="Arial" panose="020B0604020202020204" pitchFamily="34" charset="0"/>
                </a:rPr>
                <a:t> backspace </a:t>
              </a:r>
            </a:p>
          </p:txBody>
        </p:sp>
      </p:grpSp>
      <p:sp>
        <p:nvSpPr>
          <p:cNvPr id="16" name="TextBox 15">
            <a:extLst>
              <a:ext uri="{FF2B5EF4-FFF2-40B4-BE49-F238E27FC236}">
                <a16:creationId xmlns:a16="http://schemas.microsoft.com/office/drawing/2014/main" id="{601E8F78-8B4A-1359-6D22-0E1BDA9A5B39}"/>
              </a:ext>
            </a:extLst>
          </p:cNvPr>
          <p:cNvSpPr txBox="1"/>
          <p:nvPr/>
        </p:nvSpPr>
        <p:spPr>
          <a:xfrm>
            <a:off x="571499" y="3304252"/>
            <a:ext cx="5154846" cy="707886"/>
          </a:xfrm>
          <a:prstGeom prst="rect">
            <a:avLst/>
          </a:prstGeom>
          <a:noFill/>
        </p:spPr>
        <p:txBody>
          <a:bodyPr wrap="square" rtlCol="0">
            <a:spAutoFit/>
          </a:bodyPr>
          <a:lstStyle/>
          <a:p>
            <a:r>
              <a:rPr lang="en-US" sz="4000" b="1" u="sng" dirty="0" err="1">
                <a:solidFill>
                  <a:srgbClr val="0000FF"/>
                </a:solidFill>
                <a:latin typeface="Arial" panose="020B0604020202020204" pitchFamily="34" charset="0"/>
                <a:cs typeface="Arial" panose="020B0604020202020204" pitchFamily="34" charset="0"/>
              </a:rPr>
              <a:t>Cách</a:t>
            </a:r>
            <a:r>
              <a:rPr lang="en-US" sz="4000" b="1" u="sng" dirty="0">
                <a:solidFill>
                  <a:srgbClr val="0000FF"/>
                </a:solidFill>
                <a:latin typeface="Arial" panose="020B0604020202020204" pitchFamily="34" charset="0"/>
                <a:cs typeface="Arial" panose="020B0604020202020204" pitchFamily="34" charset="0"/>
              </a:rPr>
              <a:t> </a:t>
            </a:r>
            <a:r>
              <a:rPr lang="en-US" sz="4000" b="1" u="sng" dirty="0" err="1">
                <a:solidFill>
                  <a:srgbClr val="0000FF"/>
                </a:solidFill>
                <a:latin typeface="Arial" panose="020B0604020202020204" pitchFamily="34" charset="0"/>
                <a:cs typeface="Arial" panose="020B0604020202020204" pitchFamily="34" charset="0"/>
              </a:rPr>
              <a:t>thực</a:t>
            </a:r>
            <a:r>
              <a:rPr lang="en-US" sz="4000" b="1" u="sng" dirty="0">
                <a:solidFill>
                  <a:srgbClr val="0000FF"/>
                </a:solidFill>
                <a:latin typeface="Arial" panose="020B0604020202020204" pitchFamily="34" charset="0"/>
                <a:cs typeface="Arial" panose="020B0604020202020204" pitchFamily="34" charset="0"/>
              </a:rPr>
              <a:t> </a:t>
            </a:r>
            <a:r>
              <a:rPr lang="en-US" sz="4000" b="1" u="sng" dirty="0" err="1">
                <a:solidFill>
                  <a:srgbClr val="0000FF"/>
                </a:solidFill>
                <a:latin typeface="Arial" panose="020B0604020202020204" pitchFamily="34" charset="0"/>
                <a:cs typeface="Arial" panose="020B0604020202020204" pitchFamily="34" charset="0"/>
              </a:rPr>
              <a:t>hiện</a:t>
            </a:r>
            <a:r>
              <a:rPr lang="en-US" sz="4000" b="1" u="sng" dirty="0">
                <a:solidFill>
                  <a:srgbClr val="0000FF"/>
                </a:solidFill>
                <a:latin typeface="Arial" panose="020B0604020202020204" pitchFamily="34" charset="0"/>
                <a:cs typeface="Arial" panose="020B0604020202020204" pitchFamily="34" charset="0"/>
              </a:rPr>
              <a:t>: </a:t>
            </a:r>
          </a:p>
        </p:txBody>
      </p:sp>
      <p:pic>
        <p:nvPicPr>
          <p:cNvPr id="20" name="Picture 19">
            <a:extLst>
              <a:ext uri="{FF2B5EF4-FFF2-40B4-BE49-F238E27FC236}">
                <a16:creationId xmlns:a16="http://schemas.microsoft.com/office/drawing/2014/main" id="{75BC6F8A-7238-9DCD-A25B-D70B6225C9DA}"/>
              </a:ext>
            </a:extLst>
          </p:cNvPr>
          <p:cNvPicPr>
            <a:picLocks noChangeAspect="1"/>
          </p:cNvPicPr>
          <p:nvPr/>
        </p:nvPicPr>
        <p:blipFill rotWithShape="1">
          <a:blip r:embed="rId4"/>
          <a:srcRect l="1" t="25866" r="61397" b="25713"/>
          <a:stretch/>
        </p:blipFill>
        <p:spPr>
          <a:xfrm>
            <a:off x="3962400" y="5188312"/>
            <a:ext cx="6191158" cy="1942068"/>
          </a:xfrm>
          <a:prstGeom prst="rect">
            <a:avLst/>
          </a:prstGeom>
        </p:spPr>
      </p:pic>
      <p:pic>
        <p:nvPicPr>
          <p:cNvPr id="21" name="Picture 20">
            <a:extLst>
              <a:ext uri="{FF2B5EF4-FFF2-40B4-BE49-F238E27FC236}">
                <a16:creationId xmlns:a16="http://schemas.microsoft.com/office/drawing/2014/main" id="{373A919B-DC1C-AE84-5D67-A9EBF30236A5}"/>
              </a:ext>
            </a:extLst>
          </p:cNvPr>
          <p:cNvPicPr>
            <a:picLocks noChangeAspect="1"/>
          </p:cNvPicPr>
          <p:nvPr/>
        </p:nvPicPr>
        <p:blipFill rotWithShape="1">
          <a:blip r:embed="rId4"/>
          <a:srcRect l="67649" t="25867" r="7638" b="20685"/>
          <a:stretch/>
        </p:blipFill>
        <p:spPr>
          <a:xfrm>
            <a:off x="3962400" y="7995854"/>
            <a:ext cx="7315200" cy="1511834"/>
          </a:xfrm>
          <a:prstGeom prst="rect">
            <a:avLst/>
          </a:prstGeom>
        </p:spPr>
      </p:pic>
    </p:spTree>
    <p:extLst>
      <p:ext uri="{BB962C8B-B14F-4D97-AF65-F5344CB8AC3E}">
        <p14:creationId xmlns:p14="http://schemas.microsoft.com/office/powerpoint/2010/main" val="29451230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6180" y="1028700"/>
            <a:ext cx="10638731" cy="78024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33386" y="6980056"/>
            <a:ext cx="9414765" cy="349523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3089" y="1028700"/>
            <a:ext cx="10638731" cy="7802450"/>
          </a:xfrm>
          <a:prstGeom prst="rect">
            <a:avLst/>
          </a:prstGeom>
        </p:spPr>
      </p:pic>
      <p:sp>
        <p:nvSpPr>
          <p:cNvPr id="5" name="TextBox 5"/>
          <p:cNvSpPr txBox="1"/>
          <p:nvPr/>
        </p:nvSpPr>
        <p:spPr>
          <a:xfrm>
            <a:off x="2933421" y="3265637"/>
            <a:ext cx="12619788" cy="3046988"/>
          </a:xfrm>
          <a:prstGeom prst="rect">
            <a:avLst/>
          </a:prstGeom>
        </p:spPr>
        <p:txBody>
          <a:bodyPr wrap="square" lIns="0" tIns="0" rIns="0" bIns="0" rtlCol="0" anchor="t">
            <a:spAutoFit/>
          </a:bodyPr>
          <a:lstStyle/>
          <a:p>
            <a:pPr algn="just">
              <a:lnSpc>
                <a:spcPct val="150000"/>
              </a:lnSpc>
            </a:pPr>
            <a:r>
              <a:rPr lang="vi-VN" sz="4400" b="1" dirty="0">
                <a:solidFill>
                  <a:srgbClr val="000000"/>
                </a:solidFill>
              </a:rPr>
              <a:t>Em có thể xóa từng kí tự hoặc một phần văn bản bằng cách sử dụng phím Delete hoặc phím Backspace.</a:t>
            </a:r>
            <a:endParaRPr lang="en-US" sz="4400" b="1" dirty="0">
              <a:solidFill>
                <a:srgbClr val="000000"/>
              </a:solidFill>
            </a:endParaRPr>
          </a:p>
        </p:txBody>
      </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891810" y="1789688"/>
            <a:ext cx="4153690" cy="190314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44194" y="2741261"/>
            <a:ext cx="3683801" cy="168785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1905528" y="361048"/>
            <a:ext cx="2819856" cy="129200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84320" y="7281098"/>
            <a:ext cx="7592243" cy="3245684"/>
          </a:xfrm>
          <a:prstGeom prst="rect">
            <a:avLst/>
          </a:prstGeom>
        </p:spPr>
      </p:pic>
      <p:pic>
        <p:nvPicPr>
          <p:cNvPr id="14" name="Picture 14"/>
          <p:cNvPicPr>
            <a:picLocks noChangeAspect="1"/>
          </p:cNvPicPr>
          <p:nvPr/>
        </p:nvPicPr>
        <p:blipFill>
          <a:blip r:embed="rId10"/>
          <a:srcRect/>
          <a:stretch>
            <a:fillRect/>
          </a:stretch>
        </p:blipFill>
        <p:spPr>
          <a:xfrm>
            <a:off x="-1068299" y="6607192"/>
            <a:ext cx="3558546" cy="3750773"/>
          </a:xfrm>
          <a:prstGeom prst="rect">
            <a:avLst/>
          </a:prstGeom>
        </p:spPr>
      </p:pic>
    </p:spTree>
    <p:extLst>
      <p:ext uri="{BB962C8B-B14F-4D97-AF65-F5344CB8AC3E}">
        <p14:creationId xmlns:p14="http://schemas.microsoft.com/office/powerpoint/2010/main" val="2040424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6330" y="2228710"/>
            <a:ext cx="15332448" cy="548449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60693" y="7059792"/>
            <a:ext cx="10031125" cy="3724055"/>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533400" y="-258762"/>
            <a:ext cx="3129440" cy="143385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395449" y="97146"/>
            <a:ext cx="2819856" cy="1292007"/>
          </a:xfrm>
          <a:prstGeom prst="rect">
            <a:avLst/>
          </a:prstGeom>
        </p:spPr>
      </p:pic>
      <p:sp>
        <p:nvSpPr>
          <p:cNvPr id="2" name="Rectangle 1">
            <a:extLst>
              <a:ext uri="{FF2B5EF4-FFF2-40B4-BE49-F238E27FC236}">
                <a16:creationId xmlns:a16="http://schemas.microsoft.com/office/drawing/2014/main" id="{1C3DD002-5EA2-D68E-651E-EF146418299C}"/>
              </a:ext>
            </a:extLst>
          </p:cNvPr>
          <p:cNvSpPr/>
          <p:nvPr/>
        </p:nvSpPr>
        <p:spPr>
          <a:xfrm>
            <a:off x="4195334" y="3220785"/>
            <a:ext cx="10674165" cy="2846933"/>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err="1">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Môn</a:t>
            </a:r>
            <a:r>
              <a:rPr lang="en-US" sz="88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Tin </a:t>
            </a:r>
            <a:r>
              <a:rPr lang="en-US" sz="8800" b="1" cap="all" dirty="0" err="1">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học</a:t>
            </a:r>
            <a:r>
              <a:rPr lang="en-US" sz="88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a:p>
            <a:pPr algn="ctr"/>
            <a:r>
              <a:rPr lang="en-US" sz="8800" b="1" cap="all" dirty="0" err="1">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lớp</a:t>
            </a:r>
            <a:r>
              <a:rPr lang="en-US" sz="8800" b="1" cap="all" dirty="0">
                <a:ln w="0"/>
                <a:effectLst>
                  <a:reflection blurRad="12700" stA="50000" endPos="50000" dist="5000" dir="5400000" sy="-100000" rotWithShape="0"/>
                </a:effectLst>
                <a:latin typeface="Times New Roman" panose="02020603050405020304" pitchFamily="18" charset="0"/>
                <a:cs typeface="Times New Roman" panose="02020603050405020304" pitchFamily="18" charset="0"/>
              </a:rPr>
              <a:t> 3g</a:t>
            </a:r>
          </a:p>
        </p:txBody>
      </p:sp>
      <p:sp>
        <p:nvSpPr>
          <p:cNvPr id="6" name="TextBox 5">
            <a:extLst>
              <a:ext uri="{FF2B5EF4-FFF2-40B4-BE49-F238E27FC236}">
                <a16:creationId xmlns:a16="http://schemas.microsoft.com/office/drawing/2014/main" id="{6B095AD4-3A45-F730-3B76-0DA8E83C5ADA}"/>
              </a:ext>
            </a:extLst>
          </p:cNvPr>
          <p:cNvSpPr txBox="1"/>
          <p:nvPr/>
        </p:nvSpPr>
        <p:spPr>
          <a:xfrm>
            <a:off x="3857629" y="465823"/>
            <a:ext cx="10229850" cy="1200329"/>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PHÒNG GIÁO DỤC VÀ ĐÀO TẠO ĐẠI LỘC</a:t>
            </a:r>
          </a:p>
          <a:p>
            <a:pPr algn="ctr"/>
            <a:r>
              <a:rPr lang="en-US" sz="3600" b="1" dirty="0">
                <a:solidFill>
                  <a:srgbClr val="0000FF"/>
                </a:solidFill>
                <a:latin typeface="Times New Roman" pitchFamily="18" charset="0"/>
                <a:cs typeface="Times New Roman" pitchFamily="18" charset="0"/>
              </a:rPr>
              <a:t>TR</a:t>
            </a:r>
            <a:r>
              <a:rPr lang="vi-VN" sz="3600" b="1" dirty="0">
                <a:solidFill>
                  <a:srgbClr val="0000FF"/>
                </a:solidFill>
                <a:latin typeface="Times New Roman" pitchFamily="18" charset="0"/>
                <a:cs typeface="Times New Roman" pitchFamily="18" charset="0"/>
              </a:rPr>
              <a:t>ƯỜNG</a:t>
            </a:r>
            <a:r>
              <a:rPr lang="en-US" sz="3600" b="1" dirty="0">
                <a:solidFill>
                  <a:srgbClr val="0000FF"/>
                </a:solidFill>
                <a:latin typeface="Times New Roman" pitchFamily="18" charset="0"/>
                <a:cs typeface="Times New Roman" pitchFamily="18" charset="0"/>
              </a:rPr>
              <a:t> TIỂU HỌC ĐẠI QUANG</a:t>
            </a:r>
          </a:p>
        </p:txBody>
      </p:sp>
      <p:sp>
        <p:nvSpPr>
          <p:cNvPr id="7" name="Text Box 13">
            <a:extLst>
              <a:ext uri="{FF2B5EF4-FFF2-40B4-BE49-F238E27FC236}">
                <a16:creationId xmlns:a16="http://schemas.microsoft.com/office/drawing/2014/main" id="{F9DFD93E-F70B-C8F9-242B-192979E926DC}"/>
              </a:ext>
            </a:extLst>
          </p:cNvPr>
          <p:cNvSpPr txBox="1">
            <a:spLocks noChangeArrowheads="1"/>
          </p:cNvSpPr>
          <p:nvPr/>
        </p:nvSpPr>
        <p:spPr bwMode="auto">
          <a:xfrm>
            <a:off x="3276600" y="8058290"/>
            <a:ext cx="10401302" cy="738664"/>
          </a:xfrm>
          <a:prstGeom prst="rect">
            <a:avLst/>
          </a:prstGeom>
          <a:noFill/>
          <a:ln w="9525">
            <a:noFill/>
            <a:miter lim="800000"/>
            <a:headEnd/>
            <a:tailEnd/>
          </a:ln>
          <a:effectLst/>
        </p:spPr>
        <p:txBody>
          <a:bodyPr wrap="square">
            <a:spAutoFit/>
          </a:bodyPr>
          <a:lstStyle/>
          <a:p>
            <a:pPr algn="ctr">
              <a:spcBef>
                <a:spcPct val="50000"/>
              </a:spcBef>
              <a:defRPr/>
            </a:pPr>
            <a:r>
              <a:rPr lang="en-GB" sz="4200" b="1" dirty="0" err="1">
                <a:solidFill>
                  <a:srgbClr val="FF0000"/>
                </a:solidFill>
                <a:effectLst>
                  <a:outerShdw blurRad="38100" dist="38100" dir="2700000" algn="tl">
                    <a:srgbClr val="C0C0C0"/>
                  </a:outerShdw>
                </a:effectLst>
                <a:latin typeface="Times New Roman" pitchFamily="18" charset="0"/>
                <a:cs typeface="Times New Roman" pitchFamily="18" charset="0"/>
              </a:rPr>
              <a:t>Giáo</a:t>
            </a:r>
            <a:r>
              <a:rPr lang="en-GB" sz="4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FF0000"/>
                </a:solidFill>
                <a:effectLst>
                  <a:outerShdw blurRad="38100" dist="38100" dir="2700000" algn="tl">
                    <a:srgbClr val="C0C0C0"/>
                  </a:outerShdw>
                </a:effectLst>
                <a:latin typeface="Times New Roman" pitchFamily="18" charset="0"/>
                <a:cs typeface="Times New Roman" pitchFamily="18" charset="0"/>
              </a:rPr>
              <a:t>viên</a:t>
            </a:r>
            <a:r>
              <a:rPr lang="en-GB" sz="4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FF0000"/>
                </a:solidFill>
                <a:effectLst>
                  <a:outerShdw blurRad="38100" dist="38100" dir="2700000" algn="tl">
                    <a:srgbClr val="C0C0C0"/>
                  </a:outerShdw>
                </a:effectLst>
                <a:latin typeface="Times New Roman" pitchFamily="18" charset="0"/>
                <a:cs typeface="Times New Roman" pitchFamily="18" charset="0"/>
              </a:rPr>
              <a:t>thực</a:t>
            </a:r>
            <a:r>
              <a:rPr lang="en-GB" sz="4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FF0000"/>
                </a:solidFill>
                <a:effectLst>
                  <a:outerShdw blurRad="38100" dist="38100" dir="2700000" algn="tl">
                    <a:srgbClr val="C0C0C0"/>
                  </a:outerShdw>
                </a:effectLst>
                <a:latin typeface="Times New Roman" pitchFamily="18" charset="0"/>
                <a:cs typeface="Times New Roman" pitchFamily="18" charset="0"/>
              </a:rPr>
              <a:t>hiện</a:t>
            </a:r>
            <a:r>
              <a:rPr lang="en-GB" sz="4200" b="1" dirty="0">
                <a:solidFill>
                  <a:srgbClr val="FF0000"/>
                </a:solidFill>
                <a:effectLst>
                  <a:outerShdw blurRad="38100" dist="38100" dir="2700000" algn="tl">
                    <a:srgbClr val="C0C0C0"/>
                  </a:outerShdw>
                </a:effectLst>
                <a:latin typeface="Times New Roman" pitchFamily="18" charset="0"/>
                <a:cs typeface="Times New Roman" pitchFamily="18" charset="0"/>
              </a:rPr>
              <a:t>: Nguyễn </a:t>
            </a:r>
            <a:r>
              <a:rPr lang="en-GB" sz="4200" b="1" dirty="0" err="1">
                <a:solidFill>
                  <a:srgbClr val="FF0000"/>
                </a:solidFill>
                <a:effectLst>
                  <a:outerShdw blurRad="38100" dist="38100" dir="2700000" algn="tl">
                    <a:srgbClr val="C0C0C0"/>
                  </a:outerShdw>
                </a:effectLst>
                <a:latin typeface="Times New Roman" pitchFamily="18" charset="0"/>
                <a:cs typeface="Times New Roman" pitchFamily="18" charset="0"/>
              </a:rPr>
              <a:t>Thị</a:t>
            </a:r>
            <a:r>
              <a:rPr lang="en-GB" sz="4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FF0000"/>
                </a:solidFill>
                <a:effectLst>
                  <a:outerShdw blurRad="38100" dist="38100" dir="2700000" algn="tl">
                    <a:srgbClr val="C0C0C0"/>
                  </a:outerShdw>
                </a:effectLst>
                <a:latin typeface="Times New Roman" pitchFamily="18" charset="0"/>
                <a:cs typeface="Times New Roman" pitchFamily="18" charset="0"/>
              </a:rPr>
              <a:t>Hồng</a:t>
            </a:r>
            <a:r>
              <a:rPr lang="en-GB" sz="4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GB" sz="4200" b="1" dirty="0" err="1">
                <a:solidFill>
                  <a:srgbClr val="FF0000"/>
                </a:solidFill>
                <a:effectLst>
                  <a:outerShdw blurRad="38100" dist="38100" dir="2700000" algn="tl">
                    <a:srgbClr val="C0C0C0"/>
                  </a:outerShdw>
                </a:effectLst>
                <a:latin typeface="Times New Roman" pitchFamily="18" charset="0"/>
                <a:cs typeface="Times New Roman" pitchFamily="18" charset="0"/>
              </a:rPr>
              <a:t>Lệ</a:t>
            </a:r>
            <a:endParaRPr lang="th-TH" sz="4200" b="1" dirty="0">
              <a:solidFill>
                <a:srgbClr val="FF0000"/>
              </a:solidFill>
              <a:effectLst>
                <a:outerShdw blurRad="38100" dist="38100" dir="2700000" algn="tl">
                  <a:srgbClr val="C0C0C0"/>
                </a:outerShdw>
              </a:effectLst>
              <a:latin typeface="Times New Roman" pitchFamily="18" charset="0"/>
              <a:cs typeface="Angsana New" pitchFamily="18" charset="-34"/>
            </a:endParaRPr>
          </a:p>
        </p:txBody>
      </p:sp>
    </p:spTree>
    <p:extLst>
      <p:ext uri="{BB962C8B-B14F-4D97-AF65-F5344CB8AC3E}">
        <p14:creationId xmlns:p14="http://schemas.microsoft.com/office/powerpoint/2010/main" val="358474"/>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900090" y="9097614"/>
            <a:ext cx="4606412" cy="23032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39855" y="7961259"/>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7" name="TextBox 16">
            <a:extLst>
              <a:ext uri="{FF2B5EF4-FFF2-40B4-BE49-F238E27FC236}">
                <a16:creationId xmlns:a16="http://schemas.microsoft.com/office/drawing/2014/main" id="{461EB1F6-BB87-0874-CC08-73226F9EA373}"/>
              </a:ext>
            </a:extLst>
          </p:cNvPr>
          <p:cNvSpPr txBox="1"/>
          <p:nvPr/>
        </p:nvSpPr>
        <p:spPr>
          <a:xfrm>
            <a:off x="3581400" y="1026828"/>
            <a:ext cx="102870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20" name="TextBox 19">
            <a:extLst>
              <a:ext uri="{FF2B5EF4-FFF2-40B4-BE49-F238E27FC236}">
                <a16:creationId xmlns:a16="http://schemas.microsoft.com/office/drawing/2014/main" id="{7AF50BC7-113E-F5C2-5177-329E9C66E695}"/>
              </a:ext>
            </a:extLst>
          </p:cNvPr>
          <p:cNvSpPr txBox="1"/>
          <p:nvPr/>
        </p:nvSpPr>
        <p:spPr>
          <a:xfrm>
            <a:off x="1605989" y="2188478"/>
            <a:ext cx="15140513" cy="707886"/>
          </a:xfrm>
          <a:prstGeom prst="rect">
            <a:avLst/>
          </a:prstGeom>
          <a:noFill/>
        </p:spPr>
        <p:txBody>
          <a:bodyPr wrap="square">
            <a:spAutoFit/>
          </a:bodyPr>
          <a:lstStyle/>
          <a:p>
            <a:pPr algn="ctr"/>
            <a:r>
              <a:rPr lang="en-US" sz="4000" b="1" i="1" dirty="0" err="1">
                <a:latin typeface="Arial" panose="020B0604020202020204" pitchFamily="34" charset="0"/>
                <a:cs typeface="Arial" panose="020B0604020202020204" pitchFamily="34" charset="0"/>
              </a:rPr>
              <a:t>Phát</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biểu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nào</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sau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đây</a:t>
            </a:r>
            <a:r>
              <a:rPr lang="en-US" sz="4000" b="1" i="1" dirty="0">
                <a:latin typeface="Arial" panose="020B0604020202020204" pitchFamily="34" charset="0"/>
                <a:cs typeface="Arial" panose="020B0604020202020204" pitchFamily="34" charset="0"/>
              </a:rPr>
              <a:t> </a:t>
            </a:r>
            <a:r>
              <a:rPr lang="en-US" sz="4000" b="1" i="1" dirty="0" err="1">
                <a:solidFill>
                  <a:srgbClr val="FF0000"/>
                </a:solidFill>
                <a:latin typeface="Arial" panose="020B0604020202020204" pitchFamily="34" charset="0"/>
                <a:cs typeface="Arial" panose="020B0604020202020204" pitchFamily="34" charset="0"/>
              </a:rPr>
              <a:t>không</a:t>
            </a:r>
            <a:r>
              <a:rPr lang="en-US" sz="4000" b="1" i="1" dirty="0">
                <a:solidFill>
                  <a:srgbClr val="FF0000"/>
                </a:solidFill>
                <a:latin typeface="Arial" panose="020B0604020202020204" pitchFamily="34" charset="0"/>
                <a:cs typeface="Arial" panose="020B0604020202020204" pitchFamily="34" charset="0"/>
              </a:rPr>
              <a:t> </a:t>
            </a:r>
            <a:r>
              <a:rPr lang="en-US" sz="4000" b="1" i="1" dirty="0" err="1">
                <a:solidFill>
                  <a:srgbClr val="FF0000"/>
                </a:solidFill>
                <a:latin typeface="Arial" panose="020B0604020202020204" pitchFamily="34" charset="0"/>
                <a:cs typeface="Arial" panose="020B0604020202020204" pitchFamily="34" charset="0"/>
              </a:rPr>
              <a:t>đúng</a:t>
            </a:r>
            <a:r>
              <a:rPr lang="en-US" sz="4000" b="1" i="1" dirty="0">
                <a:solidFill>
                  <a:srgbClr val="FF0000"/>
                </a:solidFill>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về</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thao</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tác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xóa</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văn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bản</a:t>
            </a:r>
            <a:r>
              <a:rPr lang="en-US" sz="4000" b="1" i="1" dirty="0">
                <a:latin typeface="Arial" panose="020B0604020202020204" pitchFamily="34" charset="0"/>
                <a:cs typeface="Arial" panose="020B0604020202020204" pitchFamily="34" charset="0"/>
              </a:rPr>
              <a:t>?</a:t>
            </a:r>
          </a:p>
        </p:txBody>
      </p:sp>
      <p:sp>
        <p:nvSpPr>
          <p:cNvPr id="26" name="Rectangle: Rounded Corners 25">
            <a:extLst>
              <a:ext uri="{FF2B5EF4-FFF2-40B4-BE49-F238E27FC236}">
                <a16:creationId xmlns:a16="http://schemas.microsoft.com/office/drawing/2014/main" id="{FD4A17FD-3210-E138-D071-D6777D62FD66}"/>
              </a:ext>
            </a:extLst>
          </p:cNvPr>
          <p:cNvSpPr/>
          <p:nvPr/>
        </p:nvSpPr>
        <p:spPr>
          <a:xfrm>
            <a:off x="1368639" y="3432795"/>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rPr>
              <a:t>A. Chọn phần văn bản rồi nhấn phím</a:t>
            </a:r>
            <a:r>
              <a:rPr lang="en-US" sz="3600" dirty="0">
                <a:solidFill>
                  <a:schemeClr val="tx1"/>
                </a:solidFill>
              </a:rPr>
              <a:t> </a:t>
            </a:r>
            <a:r>
              <a:rPr lang="vi-VN" sz="3600" dirty="0">
                <a:solidFill>
                  <a:schemeClr val="tx1"/>
                </a:solidFill>
              </a:rPr>
              <a:t>   </a:t>
            </a:r>
            <a:r>
              <a:rPr lang="en-US" sz="3600" dirty="0">
                <a:solidFill>
                  <a:schemeClr val="tx1"/>
                </a:solidFill>
              </a:rPr>
              <a:t>     </a:t>
            </a:r>
            <a:r>
              <a:rPr lang="vi-VN" sz="3600" dirty="0">
                <a:solidFill>
                  <a:schemeClr val="tx1"/>
                </a:solidFill>
              </a:rPr>
              <a:t>sẽ xóa phần văn bản được chọn.</a:t>
            </a:r>
            <a:endParaRPr lang="en-US" sz="3600" dirty="0">
              <a:solidFill>
                <a:schemeClr val="tx1"/>
              </a:solidFill>
            </a:endParaRPr>
          </a:p>
        </p:txBody>
      </p:sp>
      <p:grpSp>
        <p:nvGrpSpPr>
          <p:cNvPr id="43" name="Group 42">
            <a:extLst>
              <a:ext uri="{FF2B5EF4-FFF2-40B4-BE49-F238E27FC236}">
                <a16:creationId xmlns:a16="http://schemas.microsoft.com/office/drawing/2014/main" id="{83682092-6342-9872-5D6F-7C5A0AB6A8A6}"/>
              </a:ext>
            </a:extLst>
          </p:cNvPr>
          <p:cNvGrpSpPr/>
          <p:nvPr/>
        </p:nvGrpSpPr>
        <p:grpSpPr>
          <a:xfrm>
            <a:off x="9059050" y="3638139"/>
            <a:ext cx="727526" cy="725240"/>
            <a:chOff x="9059050" y="3638139"/>
            <a:chExt cx="727526" cy="725240"/>
          </a:xfrm>
        </p:grpSpPr>
        <p:sp>
          <p:nvSpPr>
            <p:cNvPr id="24" name="Rectangle: Rounded Corners 23">
              <a:extLst>
                <a:ext uri="{FF2B5EF4-FFF2-40B4-BE49-F238E27FC236}">
                  <a16:creationId xmlns:a16="http://schemas.microsoft.com/office/drawing/2014/main" id="{465082B1-32D2-6F3B-CDCC-F08271DFD2ED}"/>
                </a:ext>
              </a:extLst>
            </p:cNvPr>
            <p:cNvSpPr/>
            <p:nvPr/>
          </p:nvSpPr>
          <p:spPr>
            <a:xfrm>
              <a:off x="9059050" y="3638139"/>
              <a:ext cx="727526" cy="725240"/>
            </a:xfrm>
            <a:prstGeom prst="round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D091A70-762B-0B07-9407-579E4097CBD5}"/>
                </a:ext>
              </a:extLst>
            </p:cNvPr>
            <p:cNvCxnSpPr>
              <a:cxnSpLocks/>
            </p:cNvCxnSpPr>
            <p:nvPr/>
          </p:nvCxnSpPr>
          <p:spPr>
            <a:xfrm>
              <a:off x="9439128" y="3751229"/>
              <a:ext cx="0" cy="508269"/>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Rounded Corners 28">
            <a:extLst>
              <a:ext uri="{FF2B5EF4-FFF2-40B4-BE49-F238E27FC236}">
                <a16:creationId xmlns:a16="http://schemas.microsoft.com/office/drawing/2014/main" id="{D7606766-001E-8416-BB69-F1F0FFC127E6}"/>
              </a:ext>
            </a:extLst>
          </p:cNvPr>
          <p:cNvSpPr/>
          <p:nvPr/>
        </p:nvSpPr>
        <p:spPr>
          <a:xfrm>
            <a:off x="1336393" y="4841674"/>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B. Nhấn phím </a:t>
            </a:r>
            <a:r>
              <a:rPr lang="vi-VN" sz="3600" b="1">
                <a:solidFill>
                  <a:schemeClr val="tx1"/>
                </a:solidFill>
              </a:rPr>
              <a:t>Delete</a:t>
            </a:r>
            <a:r>
              <a:rPr lang="vi-VN" sz="3600">
                <a:solidFill>
                  <a:schemeClr val="tx1"/>
                </a:solidFill>
              </a:rPr>
              <a:t> sẽ xóa kí tự bên phải cho con trỏ soạn thảo.</a:t>
            </a:r>
            <a:endParaRPr lang="en-US" sz="3600">
              <a:solidFill>
                <a:schemeClr val="tx1"/>
              </a:solidFill>
            </a:endParaRPr>
          </a:p>
        </p:txBody>
      </p:sp>
      <p:sp>
        <p:nvSpPr>
          <p:cNvPr id="34" name="Rectangle: Rounded Corners 33">
            <a:extLst>
              <a:ext uri="{FF2B5EF4-FFF2-40B4-BE49-F238E27FC236}">
                <a16:creationId xmlns:a16="http://schemas.microsoft.com/office/drawing/2014/main" id="{E2C60DAC-7B4E-3C0E-0FD4-DE669E92F681}"/>
              </a:ext>
            </a:extLst>
          </p:cNvPr>
          <p:cNvSpPr/>
          <p:nvPr/>
        </p:nvSpPr>
        <p:spPr>
          <a:xfrm>
            <a:off x="1332981" y="6162082"/>
            <a:ext cx="15615211" cy="113592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C. Nhấn phím </a:t>
            </a:r>
            <a:r>
              <a:rPr lang="vi-VN" sz="3600" b="1">
                <a:solidFill>
                  <a:schemeClr val="tx1"/>
                </a:solidFill>
              </a:rPr>
              <a:t>Backspace</a:t>
            </a:r>
            <a:r>
              <a:rPr lang="vi-VN" sz="3600">
                <a:solidFill>
                  <a:schemeClr val="tx1"/>
                </a:solidFill>
              </a:rPr>
              <a:t> sẽ xóa kí tự bên trái con trỏ soạn thảo.</a:t>
            </a:r>
            <a:endParaRPr lang="en-US" sz="3600">
              <a:solidFill>
                <a:schemeClr val="tx1"/>
              </a:solidFill>
            </a:endParaRPr>
          </a:p>
        </p:txBody>
      </p:sp>
      <p:sp>
        <p:nvSpPr>
          <p:cNvPr id="39" name="Rectangle: Rounded Corners 38">
            <a:extLst>
              <a:ext uri="{FF2B5EF4-FFF2-40B4-BE49-F238E27FC236}">
                <a16:creationId xmlns:a16="http://schemas.microsoft.com/office/drawing/2014/main" id="{61B6F56C-843D-7C31-C3DD-9C1FF6F8427F}"/>
              </a:ext>
            </a:extLst>
          </p:cNvPr>
          <p:cNvSpPr/>
          <p:nvPr/>
        </p:nvSpPr>
        <p:spPr>
          <a:xfrm>
            <a:off x="1300735" y="7570960"/>
            <a:ext cx="15615211" cy="15266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D. Chọn phần văn bản rồi nhấn phím </a:t>
            </a:r>
            <a:r>
              <a:rPr lang="vi-VN" sz="3600" b="1">
                <a:solidFill>
                  <a:schemeClr val="tx1"/>
                </a:solidFill>
              </a:rPr>
              <a:t>Delete</a:t>
            </a:r>
            <a:r>
              <a:rPr lang="vi-VN" sz="3600">
                <a:solidFill>
                  <a:schemeClr val="tx1"/>
                </a:solidFill>
              </a:rPr>
              <a:t> hoặc </a:t>
            </a:r>
            <a:r>
              <a:rPr lang="vi-VN" sz="3600" b="1">
                <a:solidFill>
                  <a:schemeClr val="tx1"/>
                </a:solidFill>
              </a:rPr>
              <a:t>Backspace</a:t>
            </a:r>
            <a:r>
              <a:rPr lang="vi-VN" sz="3600">
                <a:solidFill>
                  <a:schemeClr val="tx1"/>
                </a:solidFill>
              </a:rPr>
              <a:t> để xóa phần văn bản được chọn.</a:t>
            </a:r>
            <a:endParaRPr lang="en-US" sz="3600">
              <a:solidFill>
                <a:schemeClr val="tx1"/>
              </a:solidFill>
            </a:endParaRPr>
          </a:p>
        </p:txBody>
      </p:sp>
    </p:spTree>
    <p:extLst>
      <p:ext uri="{BB962C8B-B14F-4D97-AF65-F5344CB8AC3E}">
        <p14:creationId xmlns:p14="http://schemas.microsoft.com/office/powerpoint/2010/main" val="7182215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26"/>
                                        </p:tgtEl>
                                      </p:cBhvr>
                                    </p:animEffect>
                                    <p:animScale>
                                      <p:cBhvr>
                                        <p:cTn id="32" dur="250" autoRev="1" fill="hold"/>
                                        <p:tgtEl>
                                          <p:spTgt spid="26"/>
                                        </p:tgtEl>
                                      </p:cBhvr>
                                      <p:by x="105000" y="105000"/>
                                    </p:animScale>
                                  </p:childTnLst>
                                </p:cTn>
                              </p:par>
                              <p:par>
                                <p:cTn id="33" presetID="1" presetClass="emph" presetSubtype="2" fill="hold" nodeType="withEffect">
                                  <p:stCondLst>
                                    <p:cond delay="0"/>
                                  </p:stCondLst>
                                  <p:childTnLst>
                                    <p:animClr clrSpc="rgb" dir="cw">
                                      <p:cBhvr>
                                        <p:cTn id="34" dur="750" fill="hold"/>
                                        <p:tgtEl>
                                          <p:spTgt spid="26"/>
                                        </p:tgtEl>
                                        <p:attrNameLst>
                                          <p:attrName>fillcolor</p:attrName>
                                        </p:attrNameLst>
                                      </p:cBhvr>
                                      <p:to>
                                        <a:srgbClr val="92D050"/>
                                      </p:to>
                                    </p:animClr>
                                    <p:set>
                                      <p:cBhvr>
                                        <p:cTn id="35" dur="750" fill="hold"/>
                                        <p:tgtEl>
                                          <p:spTgt spid="26"/>
                                        </p:tgtEl>
                                        <p:attrNameLst>
                                          <p:attrName>fill.type</p:attrName>
                                        </p:attrNameLst>
                                      </p:cBhvr>
                                      <p:to>
                                        <p:strVal val="solid"/>
                                      </p:to>
                                    </p:set>
                                    <p:set>
                                      <p:cBhvr>
                                        <p:cTn id="36" dur="75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6" grpId="0" animBg="1"/>
      <p:bldP spid="26" grpId="1" animBg="1"/>
      <p:bldP spid="29" grpId="0" animBg="1"/>
      <p:bldP spid="34" grpId="0" animBg="1"/>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433386" y="6980056"/>
            <a:ext cx="9414765" cy="3495231"/>
          </a:xfrm>
          <a:prstGeom prst="rect">
            <a:avLst/>
          </a:prstGeom>
        </p:spPr>
      </p:pic>
      <p:sp>
        <p:nvSpPr>
          <p:cNvPr id="5" name="TextBox 5"/>
          <p:cNvSpPr txBox="1"/>
          <p:nvPr/>
        </p:nvSpPr>
        <p:spPr>
          <a:xfrm>
            <a:off x="2527641" y="796163"/>
            <a:ext cx="13232719" cy="1377428"/>
          </a:xfrm>
          <a:prstGeom prst="rect">
            <a:avLst/>
          </a:prstGeom>
        </p:spPr>
        <p:txBody>
          <a:bodyPr lIns="0" tIns="0" rIns="0" bIns="0" rtlCol="0" anchor="t">
            <a:spAutoFit/>
          </a:bodyPr>
          <a:lstStyle/>
          <a:p>
            <a:pPr algn="ctr">
              <a:lnSpc>
                <a:spcPts val="12496"/>
              </a:lnSpc>
            </a:pPr>
            <a:r>
              <a:rPr lang="en-US" sz="6000" b="1">
                <a:solidFill>
                  <a:srgbClr val="000000"/>
                </a:solidFill>
                <a:latin typeface="Arial" panose="020B0604020202020204" pitchFamily="34" charset="0"/>
                <a:cs typeface="Arial" panose="020B0604020202020204" pitchFamily="34" charset="0"/>
              </a:rPr>
              <a:t>HƯỚNG DẪN VỀ NHÀ </a:t>
            </a: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905000" y="1222018"/>
            <a:ext cx="4153690" cy="190314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64350" y="936002"/>
            <a:ext cx="3683801" cy="1687851"/>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596739" y="-557553"/>
            <a:ext cx="3129440" cy="143385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009602" y="38264"/>
            <a:ext cx="2819856" cy="129200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84320" y="7281098"/>
            <a:ext cx="7592243" cy="3245684"/>
          </a:xfrm>
          <a:prstGeom prst="rect">
            <a:avLst/>
          </a:prstGeom>
        </p:spPr>
      </p:pic>
      <p:grpSp>
        <p:nvGrpSpPr>
          <p:cNvPr id="19" name="Group 18">
            <a:extLst>
              <a:ext uri="{FF2B5EF4-FFF2-40B4-BE49-F238E27FC236}">
                <a16:creationId xmlns:a16="http://schemas.microsoft.com/office/drawing/2014/main" id="{A71706CB-0BED-D123-8C93-6DF0220C4433}"/>
              </a:ext>
            </a:extLst>
          </p:cNvPr>
          <p:cNvGrpSpPr/>
          <p:nvPr/>
        </p:nvGrpSpPr>
        <p:grpSpPr>
          <a:xfrm>
            <a:off x="762000" y="2882391"/>
            <a:ext cx="16505957" cy="5717949"/>
            <a:chOff x="762000" y="2882391"/>
            <a:chExt cx="16505957" cy="5717949"/>
          </a:xfrm>
        </p:grpSpPr>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2000" y="2882391"/>
              <a:ext cx="7982911" cy="5668850"/>
            </a:xfrm>
            <a:prstGeom prst="rect">
              <a:avLst/>
            </a:prstGeom>
          </p:spPr>
        </p:pic>
        <p:sp>
          <p:nvSpPr>
            <p:cNvPr id="16" name="TextBox 15">
              <a:extLst>
                <a:ext uri="{FF2B5EF4-FFF2-40B4-BE49-F238E27FC236}">
                  <a16:creationId xmlns:a16="http://schemas.microsoft.com/office/drawing/2014/main" id="{B31945C6-D98A-A249-24AD-6DD424A32D0A}"/>
                </a:ext>
              </a:extLst>
            </p:cNvPr>
            <p:cNvSpPr txBox="1"/>
            <p:nvPr/>
          </p:nvSpPr>
          <p:spPr>
            <a:xfrm>
              <a:off x="1302135" y="4631651"/>
              <a:ext cx="6902640" cy="199817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400" b="1" dirty="0" err="1">
                  <a:latin typeface="Arial" panose="020B0604020202020204" pitchFamily="34" charset="0"/>
                  <a:cs typeface="Arial" panose="020B0604020202020204" pitchFamily="34" charset="0"/>
                </a:rPr>
                <a:t>Ôn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lại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nội</a:t>
              </a:r>
              <a:r>
                <a:rPr lang="en-US" sz="4400" b="1" dirty="0">
                  <a:latin typeface="Arial" panose="020B0604020202020204" pitchFamily="34" charset="0"/>
                  <a:cs typeface="Arial" panose="020B0604020202020204" pitchFamily="34" charset="0"/>
                </a:rPr>
                <a:t> dung </a:t>
              </a: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học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ngày</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hôm</a:t>
              </a:r>
              <a:r>
                <a:rPr lang="en-US" sz="4400" b="1" dirty="0">
                  <a:latin typeface="Arial" panose="020B0604020202020204" pitchFamily="34" charset="0"/>
                  <a:cs typeface="Arial" panose="020B0604020202020204" pitchFamily="34" charset="0"/>
                </a:rPr>
                <a:t> nay</a:t>
              </a:r>
            </a:p>
          </p:txBody>
        </p:sp>
        <p:pic>
          <p:nvPicPr>
            <p:cNvPr id="7" name="Picture 4">
              <a:extLst>
                <a:ext uri="{FF2B5EF4-FFF2-40B4-BE49-F238E27FC236}">
                  <a16:creationId xmlns:a16="http://schemas.microsoft.com/office/drawing/2014/main" id="{C2B866E7-D793-F217-6A94-54F17461D83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85046" y="2931490"/>
              <a:ext cx="7982911" cy="5668850"/>
            </a:xfrm>
            <a:prstGeom prst="rect">
              <a:avLst/>
            </a:prstGeom>
          </p:spPr>
        </p:pic>
        <p:sp>
          <p:nvSpPr>
            <p:cNvPr id="8" name="TextBox 7">
              <a:extLst>
                <a:ext uri="{FF2B5EF4-FFF2-40B4-BE49-F238E27FC236}">
                  <a16:creationId xmlns:a16="http://schemas.microsoft.com/office/drawing/2014/main" id="{7B15EF47-0202-452A-B29F-3F234CD0ABED}"/>
                </a:ext>
              </a:extLst>
            </p:cNvPr>
            <p:cNvSpPr txBox="1"/>
            <p:nvPr/>
          </p:nvSpPr>
          <p:spPr>
            <a:xfrm>
              <a:off x="9962347" y="4482928"/>
              <a:ext cx="6902640" cy="199817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400" b="1" dirty="0" err="1">
                  <a:latin typeface="Arial" panose="020B0604020202020204" pitchFamily="34" charset="0"/>
                  <a:cs typeface="Arial" panose="020B0604020202020204" pitchFamily="34" charset="0"/>
                </a:rPr>
                <a:t>Chuẩn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bị</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cho</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tiết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học</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sau</a:t>
              </a:r>
              <a:r>
                <a:rPr lang="en-US" sz="4400" b="1" dirty="0">
                  <a:latin typeface="Arial" panose="020B0604020202020204" pitchFamily="34" charset="0"/>
                  <a:cs typeface="Arial" panose="020B0604020202020204" pitchFamily="34" charset="0"/>
                </a:rPr>
                <a:t>.</a:t>
              </a:r>
            </a:p>
          </p:txBody>
        </p:sp>
      </p:grpSp>
      <p:pic>
        <p:nvPicPr>
          <p:cNvPr id="20" name="Picture 14"/>
          <p:cNvPicPr>
            <a:picLocks noChangeAspect="1"/>
          </p:cNvPicPr>
          <p:nvPr/>
        </p:nvPicPr>
        <p:blipFill>
          <a:blip r:embed="rId10"/>
          <a:srcRect/>
          <a:stretch>
            <a:fillRect/>
          </a:stretch>
        </p:blipFill>
        <p:spPr>
          <a:xfrm>
            <a:off x="-1030905" y="6968339"/>
            <a:ext cx="3558546" cy="3750773"/>
          </a:xfrm>
          <a:prstGeom prst="rect">
            <a:avLst/>
          </a:prstGeom>
        </p:spPr>
      </p:pic>
    </p:spTree>
    <p:extLst>
      <p:ext uri="{BB962C8B-B14F-4D97-AF65-F5344CB8AC3E}">
        <p14:creationId xmlns:p14="http://schemas.microsoft.com/office/powerpoint/2010/main" val="1210828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3AD89400-9C60-4A55-D8B6-B4ACE8134A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929" y="2095500"/>
            <a:ext cx="15332448" cy="548449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365796" y="8435534"/>
            <a:ext cx="5037995" cy="236785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92359" y="7713208"/>
            <a:ext cx="3871529" cy="309018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60693" y="7059792"/>
            <a:ext cx="10031125" cy="372405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89225" y="2228711"/>
            <a:ext cx="2815449" cy="12899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7164" y="2454605"/>
            <a:ext cx="2644272" cy="121155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523674" y="-426801"/>
            <a:ext cx="3129440" cy="143385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1905528" y="361048"/>
            <a:ext cx="2819856" cy="1292007"/>
          </a:xfrm>
          <a:prstGeom prst="rect">
            <a:avLst/>
          </a:prstGeom>
        </p:spPr>
      </p:pic>
      <p:sp>
        <p:nvSpPr>
          <p:cNvPr id="11" name="TextBox 11"/>
          <p:cNvSpPr txBox="1"/>
          <p:nvPr/>
        </p:nvSpPr>
        <p:spPr>
          <a:xfrm>
            <a:off x="1477776" y="3060384"/>
            <a:ext cx="15332448" cy="3118674"/>
          </a:xfrm>
          <a:prstGeom prst="rect">
            <a:avLst/>
          </a:prstGeom>
        </p:spPr>
        <p:txBody>
          <a:bodyPr wrap="square" lIns="0" tIns="0" rIns="0" bIns="0" rtlCol="0" anchor="t">
            <a:spAutoFit/>
          </a:bodyPr>
          <a:lstStyle/>
          <a:p>
            <a:pPr algn="ctr">
              <a:lnSpc>
                <a:spcPct val="150000"/>
              </a:lnSpc>
            </a:pPr>
            <a:r>
              <a:rPr lang="en-US" sz="7200" b="1">
                <a:solidFill>
                  <a:srgbClr val="000000"/>
                </a:solidFill>
                <a:latin typeface="Arial" panose="020B0604020202020204" pitchFamily="34" charset="0"/>
                <a:cs typeface="Arial" panose="020B0604020202020204" pitchFamily="34" charset="0"/>
              </a:rPr>
              <a:t>CẢM ƠN CÁC EM ĐÃ CHÚ Ý </a:t>
            </a:r>
          </a:p>
          <a:p>
            <a:pPr algn="ctr">
              <a:lnSpc>
                <a:spcPct val="150000"/>
              </a:lnSpc>
            </a:pPr>
            <a:r>
              <a:rPr lang="en-US" sz="7200" b="1">
                <a:solidFill>
                  <a:srgbClr val="000000"/>
                </a:solidFill>
                <a:latin typeface="Arial" panose="020B0604020202020204" pitchFamily="34" charset="0"/>
                <a:cs typeface="Arial" panose="020B0604020202020204" pitchFamily="34" charset="0"/>
              </a:rPr>
              <a:t>LẮNG NGHE BÀI GIẢNG!</a:t>
            </a:r>
          </a:p>
        </p:txBody>
      </p:sp>
    </p:spTree>
    <p:extLst>
      <p:ext uri="{BB962C8B-B14F-4D97-AF65-F5344CB8AC3E}">
        <p14:creationId xmlns:p14="http://schemas.microsoft.com/office/powerpoint/2010/main" val="17289104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676400" y="38133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Các nút lệnh của hiệu ứng chuyển trang nằm trên dải lệnh nào?</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676399" y="759162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Transitions</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676400" y="464473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Design.</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515199" y="462218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Animation.</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820169" y="759162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Home.</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24650" y="8351270"/>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53351" y="5127871"/>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07287" y="802111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010400" y="5074227"/>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335667032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2057400" y="850298"/>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Lệnh nào sau đây dùng để lưu bài trình chiếu?</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1426455" y="51435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Save</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426454"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Print.</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782086" y="509396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Open.</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782086"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New.</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65745" y="5545859"/>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935200" y="5523528"/>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706600" y="835127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04425" y="8439174"/>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425055968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2057400" y="850298"/>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Để có từ khiêm tốn, em sẽ gõ như thế nào theo kiểu gõ Telex?</a:t>
            </a: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51660" y="51435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khieem toons</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426454"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Khieem tonr.</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406134" y="513516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Khiem tons.</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782086"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Khieem tons.</a:t>
            </a:r>
            <a:endParaRPr lang="vi-VN" sz="4800" noProof="1">
              <a:solidFill>
                <a:prstClr val="black"/>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478000" y="5642816"/>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43699" y="550119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706600" y="835127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04425" y="8439174"/>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14"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1565764378"/>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2057400" y="850298"/>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vi-VN" sz="4800" noProof="1">
              <a:solidFill>
                <a:prstClr val="black"/>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651660" y="51435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C. New Slide</a:t>
            </a:r>
            <a:endParaRPr lang="vi-VN" sz="4800" noProof="1">
              <a:solidFill>
                <a:prstClr val="black"/>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426454"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B. New.</a:t>
            </a:r>
            <a:endParaRPr lang="vi-VN" sz="4800" noProof="1">
              <a:solidFill>
                <a:prstClr val="black"/>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407869" y="5244600"/>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A. New folder.</a:t>
            </a:r>
            <a:endParaRPr lang="vi-VN" sz="4800" noProof="1">
              <a:solidFill>
                <a:prstClr val="black"/>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782086" y="784203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4800" noProof="1">
                <a:solidFill>
                  <a:prstClr val="black"/>
                </a:solidFill>
                <a:latin typeface="Arial" panose="020B0604020202020204" pitchFamily="34" charset="0"/>
                <a:cs typeface="Arial" panose="020B0604020202020204" pitchFamily="34" charset="0"/>
              </a:rPr>
              <a:t>D. Picture.</a:t>
            </a:r>
            <a:endParaRPr lang="vi-VN" sz="4800" noProof="1">
              <a:solidFill>
                <a:prstClr val="black"/>
              </a:solidFill>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478000" y="5642816"/>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43699" y="550119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706600" y="8351270"/>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04425" y="8439174"/>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
        <p:nvSpPr>
          <p:cNvPr id="14" name="TextBox 13">
            <a:extLst>
              <a:ext uri="{FF2B5EF4-FFF2-40B4-BE49-F238E27FC236}">
                <a16:creationId xmlns:a16="http://schemas.microsoft.com/office/drawing/2014/main" id="{686C937A-5B01-1129-FE09-492B7BAD84D3}"/>
              </a:ext>
            </a:extLst>
          </p:cNvPr>
          <p:cNvSpPr txBox="1"/>
          <p:nvPr/>
        </p:nvSpPr>
        <p:spPr>
          <a:xfrm>
            <a:off x="2514600" y="1356136"/>
            <a:ext cx="13715999" cy="2308324"/>
          </a:xfrm>
          <a:prstGeom prst="rect">
            <a:avLst/>
          </a:prstGeom>
          <a:noFill/>
        </p:spPr>
        <p:txBody>
          <a:bodyPr wrap="square">
            <a:spAutoFit/>
          </a:bodyPr>
          <a:lstStyle/>
          <a:p>
            <a:pPr algn="ctr" defTabSz="1371600">
              <a:lnSpc>
                <a:spcPct val="150000"/>
              </a:lnSpc>
            </a:pPr>
            <a:r>
              <a:rPr lang="en-US" sz="4800" noProof="1">
                <a:solidFill>
                  <a:prstClr val="black"/>
                </a:solidFill>
                <a:latin typeface="Arial" panose="020B0604020202020204" pitchFamily="34" charset="0"/>
                <a:cs typeface="Arial" panose="020B0604020202020204" pitchFamily="34" charset="0"/>
              </a:rPr>
              <a:t>Trong phần mềm trình chiếu, muốn thêm một silde mới  em nháy chuột vào nút lệnh:</a:t>
            </a:r>
            <a:endParaRPr lang="vi-VN" sz="4800" noProof="1">
              <a:solidFill>
                <a:prstClr val="black"/>
              </a:solidFill>
              <a:latin typeface="Arial" panose="020B0604020202020204" pitchFamily="34" charset="0"/>
              <a:cs typeface="Arial" panose="020B0604020202020204" pitchFamily="34" charset="0"/>
            </a:endParaRPr>
          </a:p>
        </p:txBody>
      </p:sp>
      <p:pic>
        <p:nvPicPr>
          <p:cNvPr id="15" name="Picture 6">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632912" y="8860520"/>
            <a:ext cx="1564574" cy="1340840"/>
          </a:xfrm>
          <a:prstGeom prst="rect">
            <a:avLst/>
          </a:prstGeom>
        </p:spPr>
      </p:pic>
    </p:spTree>
    <p:extLst>
      <p:ext uri="{BB962C8B-B14F-4D97-AF65-F5344CB8AC3E}">
        <p14:creationId xmlns:p14="http://schemas.microsoft.com/office/powerpoint/2010/main" val="57178701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92D050"/>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
                                        </p:tgtEl>
                                      </p:cBhvr>
                                    </p:cmd>
                                  </p:childTnLst>
                                </p:cTn>
                              </p:par>
                              <p:par>
                                <p:cTn id="11" presetID="1" presetClass="entr" presetSubtype="0" fill="hold" nodeType="with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3"/>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6"/>
                                        </p:tgtEl>
                                        <p:attrNameLst>
                                          <p:attrName>fillcolor</p:attrName>
                                        </p:attrNameLst>
                                      </p:cBhvr>
                                      <p:to>
                                        <a:srgbClr val="D99694"/>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62" fill="hold"/>
                                        <p:tgtEl>
                                          <p:spTgt spid="4"/>
                                        </p:tgtEl>
                                      </p:cBhvr>
                                    </p:cmd>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4"/>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7"/>
                                        </p:tgtEl>
                                        <p:attrNameLst>
                                          <p:attrName>fillcolor</p:attrName>
                                        </p:attrNameLst>
                                      </p:cBhvr>
                                      <p:to>
                                        <a:srgbClr val="D99694"/>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62" fill="hold"/>
                                        <p:tgtEl>
                                          <p:spTgt spid="4"/>
                                        </p:tgtEl>
                                      </p:cBhvr>
                                    </p:cmd>
                                  </p:childTnLst>
                                </p:cTn>
                              </p:par>
                              <p:par>
                                <p:cTn id="41" presetID="1" presetClass="entr" presetSubtype="0" fill="hold" nodeType="withEffect">
                                  <p:stCondLst>
                                    <p:cond delay="0"/>
                                  </p:stCondLst>
                                  <p:childTnLst>
                                    <p:set>
                                      <p:cBhvr>
                                        <p:cTn id="42" dur="1" fill="hold">
                                          <p:stCondLst>
                                            <p:cond delay="9"/>
                                          </p:stCondLst>
                                        </p:cTn>
                                        <p:tgtEl>
                                          <p:spTgt spid="11"/>
                                        </p:tgtEl>
                                        <p:attrNameLst>
                                          <p:attrName>style.visibility</p:attrName>
                                        </p:attrNameLst>
                                      </p:cBhvr>
                                      <p:to>
                                        <p:strVal val="visible"/>
                                      </p:to>
                                    </p:set>
                                  </p:childTnLst>
                                </p:cTn>
                              </p:par>
                              <p:par>
                                <p:cTn id="43" presetID="26" presetClass="emph" presetSubtype="0" repeatCount="2000" fill="hold" grpId="1" nodeType="with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
                                        </p:tgtEl>
                                        <p:attrNameLst>
                                          <p:attrName>fillcolor</p:attrName>
                                        </p:attrNameLst>
                                      </p:cBhvr>
                                      <p:to>
                                        <a:srgbClr val="D99694"/>
                                      </p:to>
                                    </p:animClr>
                                    <p:set>
                                      <p:cBhvr>
                                        <p:cTn id="51" dur="500" fill="hold"/>
                                        <p:tgtEl>
                                          <p:spTgt spid="8"/>
                                        </p:tgtEl>
                                        <p:attrNameLst>
                                          <p:attrName>fill.type</p:attrName>
                                        </p:attrNameLst>
                                      </p:cBhvr>
                                      <p:to>
                                        <p:strVal val="solid"/>
                                      </p:to>
                                    </p:set>
                                    <p:set>
                                      <p:cBhvr>
                                        <p:cTn id="52" dur="500" fill="hold"/>
                                        <p:tgtEl>
                                          <p:spTgt spid="8"/>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4"/>
                                        </p:tgtEl>
                                      </p:cBhvr>
                                    </p:cmd>
                                  </p:childTnLst>
                                </p:cTn>
                              </p:par>
                              <p:par>
                                <p:cTn id="55" presetID="1" presetClass="entr" presetSubtype="0" fill="hold" nodeType="withEffect">
                                  <p:stCondLst>
                                    <p:cond delay="0"/>
                                  </p:stCondLst>
                                  <p:childTnLst>
                                    <p:set>
                                      <p:cBhvr>
                                        <p:cTn id="56" dur="1" fill="hold">
                                          <p:stCondLst>
                                            <p:cond delay="9"/>
                                          </p:stCondLst>
                                        </p:cTn>
                                        <p:tgtEl>
                                          <p:spTgt spid="12"/>
                                        </p:tgtEl>
                                        <p:attrNameLst>
                                          <p:attrName>style.visibility</p:attrName>
                                        </p:attrNameLst>
                                      </p:cBhvr>
                                      <p:to>
                                        <p:strVal val="visible"/>
                                      </p:to>
                                    </p:set>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5" grpId="1" animBg="1"/>
      <p:bldP spid="6" grpId="1" animBg="1"/>
      <p:bldP spid="7" grpId="1"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1780545"/>
            <a:ext cx="6201841" cy="3634936"/>
            <a:chOff x="257625" y="60349"/>
            <a:chExt cx="4134561" cy="2508169"/>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7625" y="60349"/>
              <a:ext cx="4134561" cy="25081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10" name="Rectangle 9">
            <a:hlinkClick r:id="rId5" action="ppaction://hlinkpres?slideindex=1&amp;slidetitle="/>
            <a:extLst>
              <a:ext uri="{FF2B5EF4-FFF2-40B4-BE49-F238E27FC236}">
                <a16:creationId xmlns:a16="http://schemas.microsoft.com/office/drawing/2014/main" id="{AC3E5294-36FE-6055-7811-D07A2D5B8C49}"/>
              </a:ext>
            </a:extLst>
          </p:cNvPr>
          <p:cNvSpPr/>
          <p:nvPr/>
        </p:nvSpPr>
        <p:spPr>
          <a:xfrm>
            <a:off x="1454703" y="2995853"/>
            <a:ext cx="4145999" cy="1034579"/>
          </a:xfrm>
          <a:prstGeom prst="rect">
            <a:avLst/>
          </a:prstGeom>
        </p:spPr>
        <p:txBody>
          <a:bodyPr wrap="square">
            <a:spAutoFit/>
          </a:bodyPr>
          <a:lstStyle/>
          <a:p>
            <a:pPr defTabSz="496931">
              <a:lnSpc>
                <a:spcPct val="150000"/>
              </a:lnSpc>
            </a:pPr>
            <a:r>
              <a:rPr lang="vi-VN" altLang="vi-VN" sz="4637" b="1" dirty="0">
                <a:solidFill>
                  <a:srgbClr val="00B0F0"/>
                </a:solidFill>
                <a:latin typeface="Times New Roman" panose="02020603050405020304" pitchFamily="18" charset="0"/>
                <a:cs typeface="Times New Roman" panose="02020603050405020304" pitchFamily="18" charset="0"/>
              </a:rPr>
              <a:t>KHỞI ĐỘNG</a:t>
            </a:r>
            <a:endParaRPr lang="en-US" altLang="vi-VN" sz="4637" b="1" dirty="0">
              <a:solidFill>
                <a:srgbClr val="00B0F0"/>
              </a:solidFill>
              <a:latin typeface="Times New Roman" panose="02020603050405020304" pitchFamily="18" charset="0"/>
              <a:cs typeface="Times New Roman" panose="02020603050405020304" pitchFamily="18" charset="0"/>
            </a:endParaRPr>
          </a:p>
        </p:txBody>
      </p:sp>
      <p:sp>
        <p:nvSpPr>
          <p:cNvPr id="4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657600" y="174062"/>
            <a:ext cx="117043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5400" b="1" dirty="0" err="1">
                <a:latin typeface="Times New Roman" panose="02020603050405020304" pitchFamily="18" charset="0"/>
                <a:cs typeface="Times New Roman" panose="02020603050405020304" pitchFamily="18" charset="0"/>
              </a:rPr>
              <a:t>Thứ</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tư</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ngày</a:t>
            </a:r>
            <a:r>
              <a:rPr lang="en-US" altLang="en-US" sz="5400" b="1" dirty="0">
                <a:latin typeface="Times New Roman" panose="02020603050405020304" pitchFamily="18" charset="0"/>
                <a:cs typeface="Times New Roman" panose="02020603050405020304" pitchFamily="18" charset="0"/>
              </a:rPr>
              <a:t> 24 </a:t>
            </a:r>
            <a:r>
              <a:rPr lang="en-US" altLang="en-US" sz="5400" b="1" dirty="0" err="1">
                <a:latin typeface="Times New Roman" panose="02020603050405020304" pitchFamily="18" charset="0"/>
                <a:cs typeface="Times New Roman" panose="02020603050405020304" pitchFamily="18" charset="0"/>
              </a:rPr>
              <a:t>tháng</a:t>
            </a:r>
            <a:r>
              <a:rPr lang="en-US" altLang="en-US" sz="5400" b="1" dirty="0">
                <a:latin typeface="Times New Roman" panose="02020603050405020304" pitchFamily="18" charset="0"/>
                <a:cs typeface="Times New Roman" panose="02020603050405020304" pitchFamily="18" charset="0"/>
              </a:rPr>
              <a:t> 1 </a:t>
            </a:r>
            <a:r>
              <a:rPr lang="en-US" altLang="en-US" sz="5400" b="1" dirty="0" err="1">
                <a:latin typeface="Times New Roman" panose="02020603050405020304" pitchFamily="18" charset="0"/>
                <a:cs typeface="Times New Roman" panose="02020603050405020304" pitchFamily="18" charset="0"/>
              </a:rPr>
              <a:t>năm</a:t>
            </a:r>
            <a:r>
              <a:rPr lang="en-US" altLang="en-US" sz="5400" b="1" dirty="0">
                <a:latin typeface="Times New Roman" panose="02020603050405020304" pitchFamily="18" charset="0"/>
                <a:cs typeface="Times New Roman" panose="02020603050405020304" pitchFamily="18" charset="0"/>
              </a:rPr>
              <a:t> 2024</a:t>
            </a:r>
          </a:p>
        </p:txBody>
      </p:sp>
      <p:sp>
        <p:nvSpPr>
          <p:cNvPr id="9" name="Rectangle: Top Corners Rounded 20"/>
          <p:cNvSpPr/>
          <p:nvPr/>
        </p:nvSpPr>
        <p:spPr>
          <a:xfrm>
            <a:off x="7931531" y="2784716"/>
            <a:ext cx="4844020" cy="154369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b="1" dirty="0">
              <a:latin typeface="Times New Roman" panose="02020603050405020304" pitchFamily="18" charset="0"/>
              <a:cs typeface="Times New Roman" panose="02020603050405020304" pitchFamily="18" charset="0"/>
            </a:endParaRPr>
          </a:p>
        </p:txBody>
      </p:sp>
      <p:sp>
        <p:nvSpPr>
          <p:cNvPr id="11" name="Rectangle 10"/>
          <p:cNvSpPr/>
          <p:nvPr/>
        </p:nvSpPr>
        <p:spPr>
          <a:xfrm>
            <a:off x="7819886" y="2784715"/>
            <a:ext cx="5001350" cy="1311449"/>
          </a:xfrm>
          <a:prstGeom prst="rect">
            <a:avLst/>
          </a:prstGeom>
        </p:spPr>
        <p:txBody>
          <a:bodyPr wrap="square">
            <a:spAutoFit/>
          </a:bodyPr>
          <a:lstStyle/>
          <a:p>
            <a:pPr algn="ctr" defTabSz="496931">
              <a:lnSpc>
                <a:spcPct val="150000"/>
              </a:lnSpc>
            </a:pPr>
            <a:r>
              <a:rPr lang="en-US" sz="6000" b="1" dirty="0">
                <a:solidFill>
                  <a:srgbClr val="FFFF00"/>
                </a:solidFill>
                <a:latin typeface="Times New Roman" panose="02020603050405020304" pitchFamily="18" charset="0"/>
                <a:cs typeface="Times New Roman" panose="02020603050405020304" pitchFamily="18" charset="0"/>
              </a:rPr>
              <a:t>TRÒ CHƠI </a:t>
            </a:r>
            <a:endParaRPr lang="vi-VN" sz="6000" b="1" dirty="0">
              <a:solidFill>
                <a:srgbClr val="FFFF00"/>
              </a:solidFill>
              <a:latin typeface="Times New Roman" panose="02020603050405020304" pitchFamily="18" charset="0"/>
              <a:cs typeface="Times New Roman" panose="02020603050405020304" pitchFamily="18" charset="0"/>
            </a:endParaRPr>
          </a:p>
        </p:txBody>
      </p:sp>
      <p:pic>
        <p:nvPicPr>
          <p:cNvPr id="12"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67228">
            <a:off x="12306400" y="2743362"/>
            <a:ext cx="1785167" cy="1529888"/>
          </a:xfrm>
          <a:prstGeom prst="rect">
            <a:avLst/>
          </a:prstGeom>
        </p:spPr>
      </p:pic>
      <p:pic>
        <p:nvPicPr>
          <p:cNvPr id="13"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67228">
            <a:off x="6633784" y="2718219"/>
            <a:ext cx="1803845" cy="1545895"/>
          </a:xfrm>
          <a:prstGeom prst="rect">
            <a:avLst/>
          </a:prstGeom>
        </p:spPr>
      </p:pic>
      <p:sp>
        <p:nvSpPr>
          <p:cNvPr id="14" name="Rectangle 13">
            <a:hlinkClick r:id="rId8" action="ppaction://hlinkfile"/>
          </p:cNvPr>
          <p:cNvSpPr/>
          <p:nvPr/>
        </p:nvSpPr>
        <p:spPr>
          <a:xfrm>
            <a:off x="5835833" y="4902532"/>
            <a:ext cx="9035413" cy="1025916"/>
          </a:xfrm>
          <a:prstGeom prst="rect">
            <a:avLst/>
          </a:prstGeom>
          <a:solidFill>
            <a:srgbClr val="FF0000"/>
          </a:solidFill>
          <a:ln>
            <a:noFill/>
          </a:ln>
        </p:spPr>
        <p:txBody>
          <a:bodyPr wrap="square" lIns="132518" tIns="66259" rIns="132518" bIns="66259">
            <a:spAutoFit/>
          </a:bodyPr>
          <a:lstStyle/>
          <a:p>
            <a:pPr algn="ctr"/>
            <a:r>
              <a:rPr lang="en-US" sz="5797"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VÒNG QUAY MAY MẮN</a:t>
            </a:r>
          </a:p>
        </p:txBody>
      </p:sp>
      <p:grpSp>
        <p:nvGrpSpPr>
          <p:cNvPr id="7" name="Group 6"/>
          <p:cNvGrpSpPr/>
          <p:nvPr/>
        </p:nvGrpSpPr>
        <p:grpSpPr>
          <a:xfrm>
            <a:off x="2171701" y="7131279"/>
            <a:ext cx="2281701" cy="2111430"/>
            <a:chOff x="1447800" y="4800600"/>
            <a:chExt cx="1521134" cy="1456923"/>
          </a:xfrm>
        </p:grpSpPr>
        <p:grpSp>
          <p:nvGrpSpPr>
            <p:cNvPr id="3" name="Group 2"/>
            <p:cNvGrpSpPr/>
            <p:nvPr/>
          </p:nvGrpSpPr>
          <p:grpSpPr>
            <a:xfrm>
              <a:off x="1447800" y="4800600"/>
              <a:ext cx="1521134" cy="1456923"/>
              <a:chOff x="633265" y="4800600"/>
              <a:chExt cx="1521134" cy="1456923"/>
            </a:xfrm>
          </p:grpSpPr>
          <p:sp>
            <p:nvSpPr>
              <p:cNvPr id="2" name="Oval 1"/>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5" name="Oval 14"/>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6" name="Oval 15"/>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7" name="Oval 16"/>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8" name="Oval 17"/>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19" name="Oval 18"/>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 name="TextBox 3">
              <a:hlinkClick r:id="rId9" action="ppaction://hlinksldjump"/>
            </p:cNvPr>
            <p:cNvSpPr txBox="1"/>
            <p:nvPr/>
          </p:nvSpPr>
          <p:spPr>
            <a:xfrm>
              <a:off x="1828800" y="5210578"/>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hlinkClick r:id="rId10" action="ppaction://hlinksldjump"/>
                </a:rPr>
                <a:t>01</a:t>
              </a:r>
              <a:endParaRPr lang="en-US" sz="6376" dirty="0">
                <a:solidFill>
                  <a:srgbClr val="7030A0"/>
                </a:solidFill>
                <a:latin typeface="Roboto Black" pitchFamily="2" charset="0"/>
                <a:ea typeface="Roboto Black" pitchFamily="2" charset="0"/>
              </a:endParaRPr>
            </a:p>
          </p:txBody>
        </p:sp>
      </p:grpSp>
      <p:grpSp>
        <p:nvGrpSpPr>
          <p:cNvPr id="20" name="Group 19"/>
          <p:cNvGrpSpPr/>
          <p:nvPr/>
        </p:nvGrpSpPr>
        <p:grpSpPr>
          <a:xfrm>
            <a:off x="6062200" y="7122723"/>
            <a:ext cx="2281701" cy="2111429"/>
            <a:chOff x="4041466" y="4794698"/>
            <a:chExt cx="1521134" cy="1456923"/>
          </a:xfrm>
        </p:grpSpPr>
        <p:grpSp>
          <p:nvGrpSpPr>
            <p:cNvPr id="21" name="Group 20"/>
            <p:cNvGrpSpPr/>
            <p:nvPr/>
          </p:nvGrpSpPr>
          <p:grpSpPr>
            <a:xfrm>
              <a:off x="4041466" y="4794698"/>
              <a:ext cx="1521134" cy="1456923"/>
              <a:chOff x="633265" y="4800600"/>
              <a:chExt cx="1521134" cy="1456923"/>
            </a:xfrm>
          </p:grpSpPr>
          <p:sp>
            <p:nvSpPr>
              <p:cNvPr id="22" name="Oval 21"/>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3" name="Oval 22"/>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5" name="Oval 24"/>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6" name="Oval 25"/>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7" name="Oval 26"/>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28" name="Oval 27"/>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3" name="TextBox 42">
              <a:hlinkClick r:id="rId11" action="ppaction://hlinksldjump"/>
            </p:cNvPr>
            <p:cNvSpPr txBox="1"/>
            <p:nvPr/>
          </p:nvSpPr>
          <p:spPr>
            <a:xfrm>
              <a:off x="4419600" y="5174159"/>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hlinkClick r:id="rId12" action="ppaction://hlinksldjump"/>
                </a:rPr>
                <a:t>02</a:t>
              </a:r>
              <a:endParaRPr lang="en-US" sz="6376" dirty="0">
                <a:solidFill>
                  <a:srgbClr val="7030A0"/>
                </a:solidFill>
                <a:latin typeface="Roboto Black" pitchFamily="2" charset="0"/>
                <a:ea typeface="Roboto Black" pitchFamily="2" charset="0"/>
              </a:endParaRPr>
            </a:p>
          </p:txBody>
        </p:sp>
      </p:grpSp>
      <p:grpSp>
        <p:nvGrpSpPr>
          <p:cNvPr id="48" name="Group 47"/>
          <p:cNvGrpSpPr/>
          <p:nvPr/>
        </p:nvGrpSpPr>
        <p:grpSpPr>
          <a:xfrm>
            <a:off x="9719801" y="7131277"/>
            <a:ext cx="2281701" cy="2111429"/>
            <a:chOff x="6479866" y="4800600"/>
            <a:chExt cx="1521134" cy="1456923"/>
          </a:xfrm>
        </p:grpSpPr>
        <p:grpSp>
          <p:nvGrpSpPr>
            <p:cNvPr id="29" name="Group 28"/>
            <p:cNvGrpSpPr/>
            <p:nvPr/>
          </p:nvGrpSpPr>
          <p:grpSpPr>
            <a:xfrm>
              <a:off x="6479866" y="4800600"/>
              <a:ext cx="1521134" cy="1456923"/>
              <a:chOff x="633265" y="4800600"/>
              <a:chExt cx="1521134" cy="1456923"/>
            </a:xfrm>
          </p:grpSpPr>
          <p:sp>
            <p:nvSpPr>
              <p:cNvPr id="30" name="Oval 29"/>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1" name="Oval 30"/>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2" name="Oval 31"/>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3" name="Oval 32"/>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4" name="Oval 33"/>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5" name="Oval 34"/>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4" name="TextBox 43">
              <a:hlinkClick r:id="rId11" action="ppaction://hlinksldjump"/>
            </p:cNvPr>
            <p:cNvSpPr txBox="1"/>
            <p:nvPr/>
          </p:nvSpPr>
          <p:spPr>
            <a:xfrm>
              <a:off x="6858000" y="5181600"/>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rPr>
                <a:t>03</a:t>
              </a:r>
            </a:p>
          </p:txBody>
        </p:sp>
      </p:grpSp>
      <p:grpSp>
        <p:nvGrpSpPr>
          <p:cNvPr id="49" name="Group 48"/>
          <p:cNvGrpSpPr/>
          <p:nvPr/>
        </p:nvGrpSpPr>
        <p:grpSpPr>
          <a:xfrm>
            <a:off x="13491700" y="7131277"/>
            <a:ext cx="2281701" cy="2111429"/>
            <a:chOff x="8994466" y="4800600"/>
            <a:chExt cx="1521134" cy="1456923"/>
          </a:xfrm>
        </p:grpSpPr>
        <p:grpSp>
          <p:nvGrpSpPr>
            <p:cNvPr id="36" name="Group 35"/>
            <p:cNvGrpSpPr/>
            <p:nvPr/>
          </p:nvGrpSpPr>
          <p:grpSpPr>
            <a:xfrm>
              <a:off x="8994466" y="4800600"/>
              <a:ext cx="1521134" cy="1456923"/>
              <a:chOff x="633265" y="4800600"/>
              <a:chExt cx="1521134" cy="1456923"/>
            </a:xfrm>
          </p:grpSpPr>
          <p:sp>
            <p:nvSpPr>
              <p:cNvPr id="37" name="Oval 36"/>
              <p:cNvSpPr/>
              <p:nvPr/>
            </p:nvSpPr>
            <p:spPr>
              <a:xfrm>
                <a:off x="893601" y="4800600"/>
                <a:ext cx="70659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8" name="Oval 37"/>
              <p:cNvSpPr/>
              <p:nvPr/>
            </p:nvSpPr>
            <p:spPr>
              <a:xfrm>
                <a:off x="1447800" y="4876800"/>
                <a:ext cx="706599"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39" name="Oval 38"/>
              <p:cNvSpPr/>
              <p:nvPr/>
            </p:nvSpPr>
            <p:spPr>
              <a:xfrm>
                <a:off x="1444615" y="5410200"/>
                <a:ext cx="706599" cy="685800"/>
              </a:xfrm>
              <a:prstGeom prst="ellipse">
                <a:avLst/>
              </a:prstGeom>
              <a:solidFill>
                <a:srgbClr val="FBA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40" name="Oval 39"/>
              <p:cNvSpPr/>
              <p:nvPr/>
            </p:nvSpPr>
            <p:spPr>
              <a:xfrm>
                <a:off x="1006291" y="5571723"/>
                <a:ext cx="706599" cy="685800"/>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41" name="Oval 40"/>
              <p:cNvSpPr/>
              <p:nvPr/>
            </p:nvSpPr>
            <p:spPr>
              <a:xfrm>
                <a:off x="633265" y="5219700"/>
                <a:ext cx="706599" cy="685800"/>
              </a:xfrm>
              <a:prstGeom prst="ellipse">
                <a:avLst/>
              </a:prstGeom>
              <a:solidFill>
                <a:srgbClr val="E43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sp>
            <p:nvSpPr>
              <p:cNvPr id="42" name="Oval 41"/>
              <p:cNvSpPr/>
              <p:nvPr/>
            </p:nvSpPr>
            <p:spPr>
              <a:xfrm>
                <a:off x="1072771" y="5232447"/>
                <a:ext cx="677209" cy="67305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9"/>
              </a:p>
            </p:txBody>
          </p:sp>
        </p:grpSp>
        <p:sp>
          <p:nvSpPr>
            <p:cNvPr id="47" name="TextBox 46">
              <a:hlinkClick r:id="rId9" action="ppaction://hlinksldjump"/>
            </p:cNvPr>
            <p:cNvSpPr txBox="1"/>
            <p:nvPr/>
          </p:nvSpPr>
          <p:spPr>
            <a:xfrm>
              <a:off x="9347765" y="5152695"/>
              <a:ext cx="990600" cy="740733"/>
            </a:xfrm>
            <a:prstGeom prst="rect">
              <a:avLst/>
            </a:prstGeom>
            <a:noFill/>
          </p:spPr>
          <p:txBody>
            <a:bodyPr wrap="square" rtlCol="0">
              <a:spAutoFit/>
            </a:bodyPr>
            <a:lstStyle/>
            <a:p>
              <a:r>
                <a:rPr lang="en-US" sz="6376" dirty="0">
                  <a:solidFill>
                    <a:srgbClr val="7030A0"/>
                  </a:solidFill>
                  <a:latin typeface="Roboto Black" pitchFamily="2" charset="0"/>
                  <a:ea typeface="Roboto Black" pitchFamily="2" charset="0"/>
                </a:rPr>
                <a:t>04</a:t>
              </a:r>
            </a:p>
          </p:txBody>
        </p:sp>
      </p:grpSp>
    </p:spTree>
    <p:extLst>
      <p:ext uri="{BB962C8B-B14F-4D97-AF65-F5344CB8AC3E}">
        <p14:creationId xmlns:p14="http://schemas.microsoft.com/office/powerpoint/2010/main" val="1194162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
                                        </p:tgtEl>
                                        <p:attrNameLst>
                                          <p:attrName>ppt_x</p:attrName>
                                        </p:attrNameLst>
                                      </p:cBhvr>
                                      <p:tavLst>
                                        <p:tav tm="0">
                                          <p:val>
                                            <p:strVal val="ppt_x"/>
                                          </p:val>
                                        </p:tav>
                                        <p:tav tm="100000">
                                          <p:val>
                                            <p:strVal val="ppt_x"/>
                                          </p:val>
                                        </p:tav>
                                      </p:tavLst>
                                    </p:anim>
                                    <p:anim calcmode="lin" valueType="num">
                                      <p:cBhvr additive="base">
                                        <p:cTn id="13" dur="500"/>
                                        <p:tgtEl>
                                          <p:spTgt spid="20"/>
                                        </p:tgtEl>
                                        <p:attrNameLst>
                                          <p:attrName>ppt_y</p:attrName>
                                        </p:attrNameLst>
                                      </p:cBhvr>
                                      <p:tavLst>
                                        <p:tav tm="0">
                                          <p:val>
                                            <p:strVal val="ppt_y"/>
                                          </p:val>
                                        </p:tav>
                                        <p:tav tm="100000">
                                          <p:val>
                                            <p:strVal val="1+ppt_h/2"/>
                                          </p:val>
                                        </p:tav>
                                      </p:tavLst>
                                    </p:anim>
                                    <p:set>
                                      <p:cBhvr>
                                        <p:cTn id="1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 restart="whenNotActive" fill="hold" evtFilter="cancelBubble" nodeType="interactiveSeq">
                <p:stCondLst>
                  <p:cond evt="onClick" delay="0">
                    <p:tgtEl>
                      <p:spTgt spid="48"/>
                    </p:tgtEl>
                  </p:cond>
                </p:stCondLst>
                <p:endSync evt="end" delay="0">
                  <p:rtn val="all"/>
                </p:endSync>
                <p:childTnLst>
                  <p:par>
                    <p:cTn id="16" fill="hold">
                      <p:stCondLst>
                        <p:cond delay="0"/>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48"/>
                                        </p:tgtEl>
                                      </p:cBhvr>
                                    </p:animEffect>
                                    <p:set>
                                      <p:cBhvr>
                                        <p:cTn id="2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1" restart="whenNotActive" fill="hold" evtFilter="cancelBubble" nodeType="interactiveSeq">
                <p:stCondLst>
                  <p:cond evt="onClick" delay="0">
                    <p:tgtEl>
                      <p:spTgt spid="49"/>
                    </p:tgtEl>
                  </p:cond>
                </p:stCondLst>
                <p:endSync evt="end" delay="0">
                  <p:rtn val="all"/>
                </p:endSync>
                <p:childTnLst>
                  <p:par>
                    <p:cTn id="22" fill="hold">
                      <p:stCondLst>
                        <p:cond delay="0"/>
                      </p:stCondLst>
                      <p:childTnLst>
                        <p:par>
                          <p:cTn id="23" fill="hold">
                            <p:stCondLst>
                              <p:cond delay="0"/>
                            </p:stCondLst>
                            <p:childTnLst>
                              <p:par>
                                <p:cTn id="24" presetID="20" presetClass="exit" presetSubtype="0" fill="hold" nodeType="clickEffect">
                                  <p:stCondLst>
                                    <p:cond delay="0"/>
                                  </p:stCondLst>
                                  <p:childTnLst>
                                    <p:animEffect transition="out" filter="wedge">
                                      <p:cBhvr>
                                        <p:cTn id="25" dur="2000"/>
                                        <p:tgtEl>
                                          <p:spTgt spid="49"/>
                                        </p:tgtEl>
                                      </p:cBhvr>
                                    </p:animEffect>
                                    <p:set>
                                      <p:cBhvr>
                                        <p:cTn id="26" dur="1" fill="hold">
                                          <p:stCondLst>
                                            <p:cond delay="1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7679">
            <a:off x="518591" y="728094"/>
            <a:ext cx="17081330" cy="7702127"/>
          </a:xfrm>
          <a:prstGeom prst="rect">
            <a:avLst/>
          </a:prstGeom>
        </p:spPr>
      </p:pic>
      <p:sp>
        <p:nvSpPr>
          <p:cNvPr id="4" name="TextBox 4"/>
          <p:cNvSpPr txBox="1"/>
          <p:nvPr/>
        </p:nvSpPr>
        <p:spPr>
          <a:xfrm>
            <a:off x="-363610" y="1113359"/>
            <a:ext cx="18333397" cy="5905719"/>
          </a:xfrm>
          <a:prstGeom prst="rect">
            <a:avLst/>
          </a:prstGeom>
        </p:spPr>
        <p:txBody>
          <a:bodyPr wrap="square" lIns="0" tIns="0" rIns="0" bIns="0" rtlCol="0" anchor="t">
            <a:spAutoFit/>
          </a:bodyPr>
          <a:lstStyle/>
          <a:p>
            <a:pPr algn="ctr">
              <a:lnSpc>
                <a:spcPct val="150000"/>
              </a:lnSpc>
            </a:pPr>
            <a:r>
              <a:rPr lang="en-US" sz="6600" b="1" dirty="0">
                <a:solidFill>
                  <a:srgbClr val="000000"/>
                </a:solidFill>
                <a:latin typeface="Arial" panose="020B0604020202020204" pitchFamily="34" charset="0"/>
                <a:cs typeface="Arial" panose="020B0604020202020204" pitchFamily="34" charset="0"/>
              </a:rPr>
              <a:t>BÀI 10: </a:t>
            </a:r>
          </a:p>
          <a:p>
            <a:pPr algn="ctr">
              <a:lnSpc>
                <a:spcPct val="150000"/>
              </a:lnSpc>
            </a:pPr>
            <a:r>
              <a:rPr lang="en-US" sz="6600" b="1" dirty="0">
                <a:solidFill>
                  <a:srgbClr val="000000"/>
                </a:solidFill>
                <a:latin typeface="Arial" panose="020B0604020202020204" pitchFamily="34" charset="0"/>
                <a:cs typeface="Arial" panose="020B0604020202020204" pitchFamily="34" charset="0"/>
              </a:rPr>
              <a:t>PHẦN MỀM SOẠN THẢO VĂN BẢN</a:t>
            </a:r>
          </a:p>
          <a:p>
            <a:pPr algn="ctr">
              <a:lnSpc>
                <a:spcPct val="150000"/>
              </a:lnSpc>
            </a:pPr>
            <a:r>
              <a:rPr lang="en-US" sz="6600" b="1" dirty="0">
                <a:solidFill>
                  <a:srgbClr val="000000"/>
                </a:solidFill>
                <a:latin typeface="Arial" panose="020B0604020202020204" pitchFamily="34" charset="0"/>
                <a:cs typeface="Arial" panose="020B0604020202020204" pitchFamily="34" charset="0"/>
              </a:rPr>
              <a:t>(</a:t>
            </a:r>
            <a:r>
              <a:rPr lang="en-US" sz="6600" b="1" dirty="0" err="1">
                <a:solidFill>
                  <a:srgbClr val="000000"/>
                </a:solidFill>
                <a:latin typeface="Arial" panose="020B0604020202020204" pitchFamily="34" charset="0"/>
                <a:cs typeface="Arial" panose="020B0604020202020204" pitchFamily="34" charset="0"/>
              </a:rPr>
              <a:t>Tiết</a:t>
            </a:r>
            <a:r>
              <a:rPr lang="en-US" sz="6600" b="1" dirty="0">
                <a:solidFill>
                  <a:srgbClr val="000000"/>
                </a:solidFill>
                <a:latin typeface="Arial" panose="020B0604020202020204" pitchFamily="34" charset="0"/>
                <a:cs typeface="Arial" panose="020B0604020202020204" pitchFamily="34" charset="0"/>
              </a:rPr>
              <a:t> 1)</a:t>
            </a:r>
          </a:p>
          <a:p>
            <a:pPr algn="ctr">
              <a:lnSpc>
                <a:spcPct val="150000"/>
              </a:lnSpc>
            </a:pPr>
            <a:r>
              <a:rPr lang="en-US" sz="6600" b="1" dirty="0">
                <a:solidFill>
                  <a:srgbClr val="000000"/>
                </a:solidFill>
                <a:latin typeface="Arial" panose="020B0604020202020204" pitchFamily="34" charset="0"/>
                <a:cs typeface="Arial" panose="020B0604020202020204" pitchFamily="34" charset="0"/>
              </a:rPr>
              <a:t>SGK </a:t>
            </a:r>
            <a:r>
              <a:rPr lang="en-US" sz="6600" b="1" dirty="0" err="1">
                <a:solidFill>
                  <a:srgbClr val="000000"/>
                </a:solidFill>
                <a:latin typeface="Arial" panose="020B0604020202020204" pitchFamily="34" charset="0"/>
                <a:cs typeface="Arial" panose="020B0604020202020204" pitchFamily="34" charset="0"/>
              </a:rPr>
              <a:t>trang</a:t>
            </a:r>
            <a:r>
              <a:rPr lang="en-US" sz="6600" b="1" dirty="0">
                <a:solidFill>
                  <a:srgbClr val="000000"/>
                </a:solidFill>
                <a:latin typeface="Arial" panose="020B0604020202020204" pitchFamily="34" charset="0"/>
                <a:cs typeface="Arial" panose="020B0604020202020204" pitchFamily="34" charset="0"/>
              </a:rPr>
              <a:t> 43</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358444" y="6853594"/>
            <a:ext cx="9660223" cy="3586358"/>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70370" y="6844646"/>
            <a:ext cx="9660223" cy="3586358"/>
          </a:xfrm>
          <a:prstGeom prst="rect">
            <a:avLst/>
          </a:prstGeom>
        </p:spPr>
      </p:pic>
      <p:pic>
        <p:nvPicPr>
          <p:cNvPr id="13" name="Picture 13"/>
          <p:cNvPicPr>
            <a:picLocks noChangeAspect="1"/>
          </p:cNvPicPr>
          <p:nvPr/>
        </p:nvPicPr>
        <p:blipFill>
          <a:blip r:embed="rId6"/>
          <a:srcRect/>
          <a:stretch>
            <a:fillRect/>
          </a:stretch>
        </p:blipFill>
        <p:spPr>
          <a:xfrm>
            <a:off x="697240" y="6111330"/>
            <a:ext cx="3167551" cy="3338657"/>
          </a:xfrm>
          <a:prstGeom prst="rect">
            <a:avLst/>
          </a:prstGeom>
        </p:spPr>
      </p:pic>
      <p:pic>
        <p:nvPicPr>
          <p:cNvPr id="14" name="Picture 14"/>
          <p:cNvPicPr>
            <a:picLocks noChangeAspect="1"/>
          </p:cNvPicPr>
          <p:nvPr/>
        </p:nvPicPr>
        <p:blipFill>
          <a:blip r:embed="rId7"/>
          <a:srcRect/>
          <a:stretch>
            <a:fillRect/>
          </a:stretch>
        </p:blipFill>
        <p:spPr>
          <a:xfrm>
            <a:off x="14039683" y="6111330"/>
            <a:ext cx="3167551" cy="333865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2318076" y="-527614"/>
            <a:ext cx="2303078" cy="1055228"/>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046033" y="317813"/>
            <a:ext cx="2687052" cy="1231158"/>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368162" y="432530"/>
            <a:ext cx="17145000" cy="9421939"/>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sp>
        <p:nvSpPr>
          <p:cNvPr id="12" name="TextBox 11">
            <a:extLst>
              <a:ext uri="{FF2B5EF4-FFF2-40B4-BE49-F238E27FC236}">
                <a16:creationId xmlns:a16="http://schemas.microsoft.com/office/drawing/2014/main" id="{487D815C-6654-973A-EEA0-57FBE8FA42E7}"/>
              </a:ext>
            </a:extLst>
          </p:cNvPr>
          <p:cNvSpPr txBox="1"/>
          <p:nvPr/>
        </p:nvSpPr>
        <p:spPr>
          <a:xfrm>
            <a:off x="1491695" y="975533"/>
            <a:ext cx="11430000" cy="784830"/>
          </a:xfrm>
          <a:prstGeom prst="rect">
            <a:avLst/>
          </a:prstGeom>
          <a:noFill/>
        </p:spPr>
        <p:txBody>
          <a:bodyPr wrap="square" rtlCol="0">
            <a:spAutoFit/>
          </a:bodyPr>
          <a:lstStyle/>
          <a:p>
            <a:pPr marL="914400" indent="-914400">
              <a:buAutoNum type="arabicPeriod"/>
            </a:pPr>
            <a:r>
              <a:rPr lang="en-US" sz="4400" b="1" dirty="0">
                <a:solidFill>
                  <a:srgbClr val="FF0000"/>
                </a:solidFill>
                <a:latin typeface="Arial" panose="020B0604020202020204" pitchFamily="34" charset="0"/>
                <a:cs typeface="Arial" panose="020B0604020202020204" pitchFamily="34" charset="0"/>
              </a:rPr>
              <a:t>SOẠN THẢO VĂN BẢN</a:t>
            </a:r>
          </a:p>
        </p:txBody>
      </p:sp>
      <p:sp>
        <p:nvSpPr>
          <p:cNvPr id="15" name="Rectangle: Rounded Corners 14">
            <a:extLst>
              <a:ext uri="{FF2B5EF4-FFF2-40B4-BE49-F238E27FC236}">
                <a16:creationId xmlns:a16="http://schemas.microsoft.com/office/drawing/2014/main" id="{954F6024-0B57-9A63-3354-346150222534}"/>
              </a:ext>
            </a:extLst>
          </p:cNvPr>
          <p:cNvSpPr/>
          <p:nvPr/>
        </p:nvSpPr>
        <p:spPr>
          <a:xfrm>
            <a:off x="1335774" y="4045038"/>
            <a:ext cx="15846697" cy="330947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4400" dirty="0">
              <a:solidFill>
                <a:schemeClr val="tx1"/>
              </a:solidFill>
            </a:endParaRPr>
          </a:p>
        </p:txBody>
      </p:sp>
      <p:sp>
        <p:nvSpPr>
          <p:cNvPr id="16" name="Rectangle 15">
            <a:extLst>
              <a:ext uri="{FF2B5EF4-FFF2-40B4-BE49-F238E27FC236}">
                <a16:creationId xmlns:a16="http://schemas.microsoft.com/office/drawing/2014/main" id="{D3E6D59A-3CE3-99DF-3279-267A0CB2B661}"/>
              </a:ext>
            </a:extLst>
          </p:cNvPr>
          <p:cNvSpPr/>
          <p:nvPr/>
        </p:nvSpPr>
        <p:spPr>
          <a:xfrm>
            <a:off x="5366093" y="2414192"/>
            <a:ext cx="11816379" cy="1107996"/>
          </a:xfrm>
          <a:prstGeom prst="rect">
            <a:avLst/>
          </a:prstGeom>
        </p:spPr>
        <p:txBody>
          <a:bodyPr wrap="square">
            <a:spAutoFit/>
          </a:bodyPr>
          <a:lstStyle/>
          <a:p>
            <a:pPr defTabSz="342900">
              <a:lnSpc>
                <a:spcPct val="150000"/>
              </a:lnSpc>
            </a:pPr>
            <a:r>
              <a:rPr lang="en-US" sz="4400" b="1" dirty="0" err="1">
                <a:latin typeface="Times New Roman" pitchFamily="18" charset="0"/>
                <a:cs typeface="Times New Roman" panose="02020603050405020304" pitchFamily="18" charset="0"/>
              </a:rPr>
              <a:t>Sử</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dụng</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phần</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mềm</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soạn</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thảo</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văn</a:t>
            </a:r>
            <a:r>
              <a:rPr lang="en-US" sz="4400" b="1" dirty="0">
                <a:latin typeface="Times New Roman" pitchFamily="18" charset="0"/>
                <a:cs typeface="Times New Roman" panose="02020603050405020304" pitchFamily="18" charset="0"/>
              </a:rPr>
              <a:t> </a:t>
            </a:r>
            <a:r>
              <a:rPr lang="en-US" sz="4400" b="1" dirty="0" err="1">
                <a:latin typeface="Times New Roman" pitchFamily="18" charset="0"/>
                <a:cs typeface="Times New Roman" panose="02020603050405020304" pitchFamily="18" charset="0"/>
              </a:rPr>
              <a:t>bản</a:t>
            </a:r>
            <a:endParaRPr lang="vi-VN" sz="4400" b="1" dirty="0">
              <a:latin typeface="Times New Roman"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FDEFB614-3886-F3E9-C20B-F483D1F99A0C}"/>
              </a:ext>
            </a:extLst>
          </p:cNvPr>
          <p:cNvGrpSpPr/>
          <p:nvPr/>
        </p:nvGrpSpPr>
        <p:grpSpPr>
          <a:xfrm>
            <a:off x="1207366" y="2292657"/>
            <a:ext cx="4126631" cy="2309215"/>
            <a:chOff x="488633" y="900102"/>
            <a:chExt cx="2932623" cy="1634255"/>
          </a:xfrm>
        </p:grpSpPr>
        <p:grpSp>
          <p:nvGrpSpPr>
            <p:cNvPr id="21" name="Group 20">
              <a:extLst>
                <a:ext uri="{FF2B5EF4-FFF2-40B4-BE49-F238E27FC236}">
                  <a16:creationId xmlns:a16="http://schemas.microsoft.com/office/drawing/2014/main" id="{A81B4485-DAF2-BBCF-AFB1-BD2FAF364BE2}"/>
                </a:ext>
              </a:extLst>
            </p:cNvPr>
            <p:cNvGrpSpPr/>
            <p:nvPr/>
          </p:nvGrpSpPr>
          <p:grpSpPr>
            <a:xfrm>
              <a:off x="488633" y="1031402"/>
              <a:ext cx="2298341" cy="1502955"/>
              <a:chOff x="5872396" y="1340541"/>
              <a:chExt cx="2298341" cy="1502955"/>
            </a:xfrm>
          </p:grpSpPr>
          <p:sp>
            <p:nvSpPr>
              <p:cNvPr id="27" name="Rectangle: Top Corners Rounded 21">
                <a:extLst>
                  <a:ext uri="{FF2B5EF4-FFF2-40B4-BE49-F238E27FC236}">
                    <a16:creationId xmlns:a16="http://schemas.microsoft.com/office/drawing/2014/main" id="{7C629AE3-04A7-E4DD-BF09-82639749870A}"/>
                  </a:ext>
                </a:extLst>
              </p:cNvPr>
              <p:cNvSpPr/>
              <p:nvPr/>
            </p:nvSpPr>
            <p:spPr>
              <a:xfrm>
                <a:off x="5872396" y="1340541"/>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itchFamily="18" charset="0"/>
                </a:endParaRPr>
              </a:p>
            </p:txBody>
          </p:sp>
          <p:sp>
            <p:nvSpPr>
              <p:cNvPr id="28" name="Rectangle 27">
                <a:extLst>
                  <a:ext uri="{FF2B5EF4-FFF2-40B4-BE49-F238E27FC236}">
                    <a16:creationId xmlns:a16="http://schemas.microsoft.com/office/drawing/2014/main" id="{FFDE99DC-3CE4-A342-017D-585F376BABF4}"/>
                  </a:ext>
                </a:extLst>
              </p:cNvPr>
              <p:cNvSpPr/>
              <p:nvPr/>
            </p:nvSpPr>
            <p:spPr>
              <a:xfrm>
                <a:off x="5900832" y="1362321"/>
                <a:ext cx="2135017" cy="1481175"/>
              </a:xfrm>
              <a:prstGeom prst="rect">
                <a:avLst/>
              </a:prstGeom>
            </p:spPr>
            <p:txBody>
              <a:bodyPr wrap="square">
                <a:spAutoFit/>
              </a:bodyPr>
              <a:lstStyle/>
              <a:p>
                <a:pPr algn="ctr" defTabSz="342900">
                  <a:lnSpc>
                    <a:spcPct val="150000"/>
                  </a:lnSpc>
                </a:pPr>
                <a:r>
                  <a:rPr lang="en-US" sz="3200" b="1" dirty="0">
                    <a:latin typeface="Times New Roman" pitchFamily="18" charset="0"/>
                    <a:cs typeface="Times New Roman" panose="02020603050405020304" pitchFamily="18" charset="0"/>
                  </a:rPr>
                  <a:t>HOẠT ĐỘNG </a:t>
                </a:r>
                <a:endParaRPr lang="vi-VN" sz="3200" b="1" dirty="0">
                  <a:latin typeface="Times New Roman"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49670280-6E5E-9689-743C-9A59D8FDD46D}"/>
                </a:ext>
              </a:extLst>
            </p:cNvPr>
            <p:cNvGrpSpPr/>
            <p:nvPr/>
          </p:nvGrpSpPr>
          <p:grpSpPr>
            <a:xfrm rot="20419193">
              <a:off x="2468303" y="900102"/>
              <a:ext cx="952953" cy="880803"/>
              <a:chOff x="8974078" y="279854"/>
              <a:chExt cx="3397172" cy="3224225"/>
            </a:xfrm>
          </p:grpSpPr>
          <p:pic>
            <p:nvPicPr>
              <p:cNvPr id="25" name="Picture 5">
                <a:extLst>
                  <a:ext uri="{FF2B5EF4-FFF2-40B4-BE49-F238E27FC236}">
                    <a16:creationId xmlns:a16="http://schemas.microsoft.com/office/drawing/2014/main" id="{9219243E-2D8C-EC96-30C7-52B79C1D74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6" name="Picture 6">
                <a:extLst>
                  <a:ext uri="{FF2B5EF4-FFF2-40B4-BE49-F238E27FC236}">
                    <a16:creationId xmlns:a16="http://schemas.microsoft.com/office/drawing/2014/main" id="{25F33D23-820E-ED49-1757-C39BE9CD9B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02151" y="542910"/>
                <a:ext cx="2916628" cy="2768146"/>
              </a:xfrm>
              <a:prstGeom prst="rect">
                <a:avLst/>
              </a:prstGeom>
            </p:spPr>
          </p:pic>
        </p:grpSp>
        <p:sp>
          <p:nvSpPr>
            <p:cNvPr id="24" name="Rectangle 23">
              <a:extLst>
                <a:ext uri="{FF2B5EF4-FFF2-40B4-BE49-F238E27FC236}">
                  <a16:creationId xmlns:a16="http://schemas.microsoft.com/office/drawing/2014/main" id="{5742A953-E45C-D05B-BED2-5B1C3A2F0757}"/>
                </a:ext>
              </a:extLst>
            </p:cNvPr>
            <p:cNvSpPr/>
            <p:nvPr/>
          </p:nvSpPr>
          <p:spPr>
            <a:xfrm>
              <a:off x="2672037" y="992722"/>
              <a:ext cx="545483" cy="718795"/>
            </a:xfrm>
            <a:prstGeom prst="rect">
              <a:avLst/>
            </a:prstGeom>
          </p:spPr>
          <p:txBody>
            <a:bodyPr wrap="square">
              <a:spAutoFit/>
            </a:bodyPr>
            <a:lstStyle/>
            <a:p>
              <a:pPr algn="ctr" defTabSz="342900">
                <a:lnSpc>
                  <a:spcPct val="150000"/>
                </a:lnSpc>
              </a:pPr>
              <a:r>
                <a:rPr lang="en-US" sz="4000" b="1" dirty="0">
                  <a:latin typeface="Times New Roman" pitchFamily="18" charset="0"/>
                  <a:cs typeface="Times New Roman" panose="02020603050405020304" pitchFamily="18" charset="0"/>
                </a:rPr>
                <a:t>1</a:t>
              </a:r>
              <a:endParaRPr lang="vi-VN" sz="4000" b="1" dirty="0">
                <a:latin typeface="Times New Roman"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E07F1E9A-CFB4-5CDE-59DA-847CECA02D78}"/>
              </a:ext>
            </a:extLst>
          </p:cNvPr>
          <p:cNvSpPr txBox="1"/>
          <p:nvPr/>
        </p:nvSpPr>
        <p:spPr>
          <a:xfrm>
            <a:off x="1491695" y="4329731"/>
            <a:ext cx="15048384" cy="808619"/>
          </a:xfrm>
          <a:prstGeom prst="rect">
            <a:avLst/>
          </a:prstGeom>
          <a:noFill/>
        </p:spPr>
        <p:txBody>
          <a:bodyPr wrap="square">
            <a:spAutoFit/>
          </a:bodyPr>
          <a:lstStyle/>
          <a:p>
            <a:pPr marL="457200" indent="-457200" algn="just">
              <a:lnSpc>
                <a:spcPct val="115000"/>
              </a:lnSpc>
              <a:spcAft>
                <a:spcPts val="1000"/>
              </a:spcAft>
              <a:buFont typeface="Wingdings" panose="05000000000000000000" pitchFamily="2" charset="2"/>
              <a:buChar char="Ø"/>
            </a:pPr>
            <a:r>
              <a:rPr lang="en-US" sz="4400" b="1" dirty="0" err="1">
                <a:solidFill>
                  <a:srgbClr val="0000CC"/>
                </a:solidFill>
                <a:latin typeface="Times New Roman" panose="02020603050405020304" pitchFamily="18" charset="0"/>
                <a:ea typeface="Calibri" panose="020F0502020204030204" pitchFamily="34" charset="0"/>
              </a:rPr>
              <a:t>Em</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đã</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soạn</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thảo</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trên</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máy</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tính</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khi</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thực</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hiện</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công</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việc</a:t>
            </a:r>
            <a:r>
              <a:rPr lang="en-US" sz="4400" b="1" dirty="0">
                <a:solidFill>
                  <a:srgbClr val="0000CC"/>
                </a:solidFill>
                <a:latin typeface="Times New Roman" panose="02020603050405020304" pitchFamily="18" charset="0"/>
                <a:ea typeface="Calibri" panose="020F0502020204030204" pitchFamily="34" charset="0"/>
              </a:rPr>
              <a:t> </a:t>
            </a:r>
            <a:r>
              <a:rPr lang="en-US" sz="4400" b="1" dirty="0" err="1">
                <a:solidFill>
                  <a:srgbClr val="0000CC"/>
                </a:solidFill>
                <a:latin typeface="Times New Roman" panose="02020603050405020304" pitchFamily="18" charset="0"/>
                <a:ea typeface="Calibri" panose="020F0502020204030204" pitchFamily="34" charset="0"/>
              </a:rPr>
              <a:t>gì</a:t>
            </a:r>
            <a:r>
              <a:rPr lang="en-US" sz="4400" b="1" dirty="0">
                <a:solidFill>
                  <a:srgbClr val="0000CC"/>
                </a:solidFill>
                <a:latin typeface="Times New Roman" panose="02020603050405020304" pitchFamily="18" charset="0"/>
                <a:ea typeface="Calibri" panose="020F0502020204030204" pitchFamily="34" charset="0"/>
              </a:rPr>
              <a:t>?</a:t>
            </a:r>
            <a:endParaRPr lang="en-US" sz="4400" b="1" dirty="0">
              <a:solidFill>
                <a:srgbClr val="0000CC"/>
              </a:solidFill>
              <a:effectLst/>
              <a:latin typeface="Times New Roman" panose="02020603050405020304" pitchFamily="18" charset="0"/>
              <a:ea typeface="Calibri" panose="020F0502020204030204" pitchFamily="34" charset="0"/>
            </a:endParaRPr>
          </a:p>
        </p:txBody>
      </p:sp>
      <p:sp>
        <p:nvSpPr>
          <p:cNvPr id="30" name="TextBox 29">
            <a:extLst>
              <a:ext uri="{FF2B5EF4-FFF2-40B4-BE49-F238E27FC236}">
                <a16:creationId xmlns:a16="http://schemas.microsoft.com/office/drawing/2014/main" id="{5337287A-E232-7956-C9D8-735008D5D5B0}"/>
              </a:ext>
            </a:extLst>
          </p:cNvPr>
          <p:cNvSpPr txBox="1"/>
          <p:nvPr/>
        </p:nvSpPr>
        <p:spPr>
          <a:xfrm>
            <a:off x="1335774" y="5897952"/>
            <a:ext cx="12843914" cy="871008"/>
          </a:xfrm>
          <a:prstGeom prst="rect">
            <a:avLst/>
          </a:prstGeom>
          <a:noFill/>
        </p:spPr>
        <p:txBody>
          <a:bodyPr wrap="square">
            <a:spAutoFit/>
          </a:bodyPr>
          <a:lstStyle/>
          <a:p>
            <a:pPr marL="457200" indent="-457200" algn="just">
              <a:lnSpc>
                <a:spcPct val="115000"/>
              </a:lnSpc>
              <a:spcAft>
                <a:spcPts val="1000"/>
              </a:spcAft>
              <a:buFont typeface="Wingdings" panose="05000000000000000000" pitchFamily="2" charset="2"/>
              <a:buChar char="Ø"/>
            </a:pP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dùng</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mềm</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nào</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tạo</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văn</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bản</a:t>
            </a:r>
            <a:r>
              <a:rPr lang="en-US" sz="4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1" name="Picture 30" descr="A picture containing toy, vector graphics, doll&#10;&#10;Description automatically generated">
            <a:extLst>
              <a:ext uri="{FF2B5EF4-FFF2-40B4-BE49-F238E27FC236}">
                <a16:creationId xmlns:a16="http://schemas.microsoft.com/office/drawing/2014/main" id="{A72FB473-C8B6-24E7-EB99-A1692DD0BD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03514" y="6964976"/>
            <a:ext cx="3236673" cy="3236673"/>
          </a:xfrm>
          <a:prstGeom prst="rect">
            <a:avLst/>
          </a:prstGeom>
        </p:spPr>
      </p:pic>
    </p:spTree>
    <p:extLst>
      <p:ext uri="{BB962C8B-B14F-4D97-AF65-F5344CB8AC3E}">
        <p14:creationId xmlns:p14="http://schemas.microsoft.com/office/powerpoint/2010/main" val="31863114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solidFill>
                <a:srgbClr val="0000FF"/>
              </a:solidFill>
            </a:endParaRPr>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sp>
        <p:nvSpPr>
          <p:cNvPr id="14" name="TextBox 13">
            <a:extLst>
              <a:ext uri="{FF2B5EF4-FFF2-40B4-BE49-F238E27FC236}">
                <a16:creationId xmlns:a16="http://schemas.microsoft.com/office/drawing/2014/main" id="{135A2383-76BC-CEFC-5809-8204DE19E0CE}"/>
              </a:ext>
            </a:extLst>
          </p:cNvPr>
          <p:cNvSpPr txBox="1"/>
          <p:nvPr/>
        </p:nvSpPr>
        <p:spPr>
          <a:xfrm>
            <a:off x="1036102" y="1421180"/>
            <a:ext cx="16504192" cy="1446550"/>
          </a:xfrm>
          <a:prstGeom prst="rect">
            <a:avLst/>
          </a:prstGeom>
          <a:noFill/>
        </p:spPr>
        <p:txBody>
          <a:bodyPr wrap="square" rtlCol="0">
            <a:spAutoFit/>
          </a:bodyPr>
          <a:lstStyle/>
          <a:p>
            <a:r>
              <a:rPr lang="en-US" sz="4400" b="1" dirty="0" err="1">
                <a:solidFill>
                  <a:srgbClr val="0000FF"/>
                </a:solidFill>
                <a:latin typeface="Arial" panose="020B0604020202020204" pitchFamily="34" charset="0"/>
                <a:cs typeface="Arial" panose="020B0604020202020204" pitchFamily="34" charset="0"/>
              </a:rPr>
              <a:t>Em</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hãy</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đọc</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nội</a:t>
            </a:r>
            <a:r>
              <a:rPr lang="en-US" sz="4400" b="1" dirty="0">
                <a:solidFill>
                  <a:srgbClr val="0000FF"/>
                </a:solidFill>
                <a:latin typeface="Arial" panose="020B0604020202020204" pitchFamily="34" charset="0"/>
                <a:cs typeface="Arial" panose="020B0604020202020204" pitchFamily="34" charset="0"/>
              </a:rPr>
              <a:t> dung </a:t>
            </a:r>
            <a:r>
              <a:rPr lang="en-US" sz="4400" b="1" dirty="0" err="1">
                <a:solidFill>
                  <a:srgbClr val="0000FF"/>
                </a:solidFill>
                <a:latin typeface="Arial" panose="020B0604020202020204" pitchFamily="34" charset="0"/>
                <a:cs typeface="Arial" panose="020B0604020202020204" pitchFamily="34" charset="0"/>
              </a:rPr>
              <a:t>phần</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kiến</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thức</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mới</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trong</a:t>
            </a:r>
            <a:r>
              <a:rPr lang="en-US" sz="4400" b="1" dirty="0">
                <a:solidFill>
                  <a:srgbClr val="0000FF"/>
                </a:solidFill>
                <a:latin typeface="Arial" panose="020B0604020202020204" pitchFamily="34" charset="0"/>
                <a:cs typeface="Arial" panose="020B0604020202020204" pitchFamily="34" charset="0"/>
              </a:rPr>
              <a:t> SGK </a:t>
            </a:r>
            <a:r>
              <a:rPr lang="en-US" sz="4400" b="1" dirty="0" err="1">
                <a:solidFill>
                  <a:srgbClr val="0000FF"/>
                </a:solidFill>
                <a:latin typeface="Arial" panose="020B0604020202020204" pitchFamily="34" charset="0"/>
                <a:cs typeface="Arial" panose="020B0604020202020204" pitchFamily="34" charset="0"/>
              </a:rPr>
              <a:t>trang</a:t>
            </a:r>
            <a:r>
              <a:rPr lang="en-US" sz="4400" b="1" dirty="0">
                <a:solidFill>
                  <a:srgbClr val="0000FF"/>
                </a:solidFill>
                <a:latin typeface="Arial" panose="020B0604020202020204" pitchFamily="34" charset="0"/>
                <a:cs typeface="Arial" panose="020B0604020202020204" pitchFamily="34" charset="0"/>
              </a:rPr>
              <a:t> 43 </a:t>
            </a:r>
            <a:r>
              <a:rPr lang="en-US" sz="4400" b="1" dirty="0" err="1">
                <a:solidFill>
                  <a:srgbClr val="0000FF"/>
                </a:solidFill>
                <a:latin typeface="Arial" panose="020B0604020202020204" pitchFamily="34" charset="0"/>
                <a:cs typeface="Arial" panose="020B0604020202020204" pitchFamily="34" charset="0"/>
              </a:rPr>
              <a:t>và</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trả</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lời</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câu</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hỏi</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sau</a:t>
            </a:r>
            <a:r>
              <a:rPr lang="en-US" sz="4400" b="1" dirty="0">
                <a:solidFill>
                  <a:srgbClr val="0000FF"/>
                </a:solidFill>
                <a:latin typeface="Arial" panose="020B0604020202020204" pitchFamily="34" charset="0"/>
                <a:cs typeface="Arial" panose="020B0604020202020204" pitchFamily="34" charset="0"/>
              </a:rPr>
              <a:t>:</a:t>
            </a:r>
          </a:p>
        </p:txBody>
      </p:sp>
      <p:pic>
        <p:nvPicPr>
          <p:cNvPr id="16" name="Picture 9">
            <a:extLst>
              <a:ext uri="{FF2B5EF4-FFF2-40B4-BE49-F238E27FC236}">
                <a16:creationId xmlns:a16="http://schemas.microsoft.com/office/drawing/2014/main" id="{65C51B84-991D-4A89-5828-8ACE3EDC77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16869" y="3194992"/>
            <a:ext cx="5492945" cy="5557786"/>
          </a:xfrm>
          <a:prstGeom prst="rect">
            <a:avLst/>
          </a:prstGeom>
        </p:spPr>
      </p:pic>
      <p:grpSp>
        <p:nvGrpSpPr>
          <p:cNvPr id="17" name="Group 16">
            <a:extLst>
              <a:ext uri="{FF2B5EF4-FFF2-40B4-BE49-F238E27FC236}">
                <a16:creationId xmlns:a16="http://schemas.microsoft.com/office/drawing/2014/main" id="{81A5199A-5ADB-96CF-BEC7-521308BDC161}"/>
              </a:ext>
            </a:extLst>
          </p:cNvPr>
          <p:cNvGrpSpPr/>
          <p:nvPr/>
        </p:nvGrpSpPr>
        <p:grpSpPr>
          <a:xfrm>
            <a:off x="1212307" y="2989616"/>
            <a:ext cx="7444313" cy="5278084"/>
            <a:chOff x="1744042" y="3430971"/>
            <a:chExt cx="7444313" cy="4213556"/>
          </a:xfrm>
        </p:grpSpPr>
        <p:sp>
          <p:nvSpPr>
            <p:cNvPr id="15" name="Rectangle: Rounded Corners 14">
              <a:extLst>
                <a:ext uri="{FF2B5EF4-FFF2-40B4-BE49-F238E27FC236}">
                  <a16:creationId xmlns:a16="http://schemas.microsoft.com/office/drawing/2014/main" id="{162A602F-775E-01EC-360F-76805157D290}"/>
                </a:ext>
              </a:extLst>
            </p:cNvPr>
            <p:cNvSpPr/>
            <p:nvPr/>
          </p:nvSpPr>
          <p:spPr>
            <a:xfrm>
              <a:off x="1744042" y="3868280"/>
              <a:ext cx="7444313" cy="377624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err="1">
                  <a:solidFill>
                    <a:schemeClr val="tx1"/>
                  </a:solidFill>
                  <a:latin typeface="Arial" panose="020B0604020202020204" pitchFamily="34" charset="0"/>
                  <a:cs typeface="Arial" panose="020B0604020202020204" pitchFamily="34" charset="0"/>
                </a:rPr>
                <a:t>Chức</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năng</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chính</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của</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phần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mềm</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soạn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thảo</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văn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bản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là</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gì</a:t>
              </a:r>
              <a:r>
                <a:rPr lang="en-US" sz="4400" b="1" dirty="0">
                  <a:solidFill>
                    <a:schemeClr val="tx1"/>
                  </a:solidFill>
                  <a:latin typeface="Arial" panose="020B0604020202020204" pitchFamily="34" charset="0"/>
                  <a:cs typeface="Arial" panose="020B0604020202020204" pitchFamily="34" charset="0"/>
                </a:rPr>
                <a:t>?</a:t>
              </a:r>
            </a:p>
          </p:txBody>
        </p:sp>
        <p:pic>
          <p:nvPicPr>
            <p:cNvPr id="4098" name="Picture 2" descr="Pin ">
              <a:extLst>
                <a:ext uri="{FF2B5EF4-FFF2-40B4-BE49-F238E27FC236}">
                  <a16:creationId xmlns:a16="http://schemas.microsoft.com/office/drawing/2014/main" id="{F21645C5-1C9B-156B-50D1-A88915473F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9706" y="3430971"/>
              <a:ext cx="998525" cy="998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47230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571499" y="609600"/>
            <a:ext cx="17145000" cy="90678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grpSp>
        <p:nvGrpSpPr>
          <p:cNvPr id="3" name="Group 2">
            <a:extLst>
              <a:ext uri="{FF2B5EF4-FFF2-40B4-BE49-F238E27FC236}">
                <a16:creationId xmlns:a16="http://schemas.microsoft.com/office/drawing/2014/main" id="{DB1CE394-5249-6B0E-0A1F-C204A1507C78}"/>
              </a:ext>
            </a:extLst>
          </p:cNvPr>
          <p:cNvGrpSpPr/>
          <p:nvPr/>
        </p:nvGrpSpPr>
        <p:grpSpPr>
          <a:xfrm>
            <a:off x="1014010" y="2449838"/>
            <a:ext cx="6718269" cy="5994938"/>
            <a:chOff x="437519" y="2449838"/>
            <a:chExt cx="6718269" cy="5994939"/>
          </a:xfrm>
        </p:grpSpPr>
        <p:sp>
          <p:nvSpPr>
            <p:cNvPr id="4" name="TextBox 3">
              <a:extLst>
                <a:ext uri="{FF2B5EF4-FFF2-40B4-BE49-F238E27FC236}">
                  <a16:creationId xmlns:a16="http://schemas.microsoft.com/office/drawing/2014/main" id="{67158F03-F3BA-4EB9-91F6-FCBC4CDC28D0}"/>
                </a:ext>
              </a:extLst>
            </p:cNvPr>
            <p:cNvSpPr txBox="1"/>
            <p:nvPr/>
          </p:nvSpPr>
          <p:spPr>
            <a:xfrm>
              <a:off x="1283042" y="7890779"/>
              <a:ext cx="5872746" cy="553998"/>
            </a:xfrm>
            <a:prstGeom prst="rect">
              <a:avLst/>
            </a:prstGeom>
            <a:noFill/>
          </p:spPr>
          <p:txBody>
            <a:bodyPr wrap="square" rtlCol="0">
              <a:spAutoFit/>
            </a:bodyPr>
            <a:lstStyle/>
            <a:p>
              <a:r>
                <a:rPr lang="en-US" sz="3000" dirty="0" err="1">
                  <a:solidFill>
                    <a:srgbClr val="0070C0"/>
                  </a:solidFill>
                  <a:latin typeface="Arial" panose="020B0604020202020204" pitchFamily="34" charset="0"/>
                  <a:cs typeface="Arial" panose="020B0604020202020204" pitchFamily="34" charset="0"/>
                </a:rPr>
                <a:t>Phần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mềm</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soạn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thảo</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văn</a:t>
              </a:r>
              <a:r>
                <a:rPr lang="en-US" sz="3000" dirty="0">
                  <a:solidFill>
                    <a:srgbClr val="0070C0"/>
                  </a:solidFill>
                  <a:latin typeface="Arial" panose="020B0604020202020204" pitchFamily="34" charset="0"/>
                  <a:cs typeface="Arial" panose="020B0604020202020204" pitchFamily="34" charset="0"/>
                </a:rPr>
                <a:t> </a:t>
              </a:r>
              <a:r>
                <a:rPr lang="en-US" sz="3000" dirty="0" err="1">
                  <a:solidFill>
                    <a:srgbClr val="0070C0"/>
                  </a:solidFill>
                  <a:latin typeface="Arial" panose="020B0604020202020204" pitchFamily="34" charset="0"/>
                  <a:cs typeface="Arial" panose="020B0604020202020204" pitchFamily="34" charset="0"/>
                </a:rPr>
                <a:t>bản</a:t>
              </a:r>
              <a:r>
                <a:rPr lang="en-US" sz="3000" dirty="0">
                  <a:solidFill>
                    <a:srgbClr val="0070C0"/>
                  </a:solidFill>
                  <a:latin typeface="Arial" panose="020B0604020202020204" pitchFamily="34" charset="0"/>
                  <a:cs typeface="Arial" panose="020B0604020202020204" pitchFamily="34" charset="0"/>
                </a:rPr>
                <a:t> </a:t>
              </a:r>
            </a:p>
          </p:txBody>
        </p:sp>
        <p:pic>
          <p:nvPicPr>
            <p:cNvPr id="8" name="Picture 2" descr="Microsoft Word logo and symbol, meaning, history, PNG">
              <a:extLst>
                <a:ext uri="{FF2B5EF4-FFF2-40B4-BE49-F238E27FC236}">
                  <a16:creationId xmlns:a16="http://schemas.microsoft.com/office/drawing/2014/main" id="{3218CACB-414C-BF03-9E50-135372297F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rrow: Right 9">
            <a:extLst>
              <a:ext uri="{FF2B5EF4-FFF2-40B4-BE49-F238E27FC236}">
                <a16:creationId xmlns:a16="http://schemas.microsoft.com/office/drawing/2014/main" id="{1D294418-777E-ABA1-1948-681950BF6A28}"/>
              </a:ext>
            </a:extLst>
          </p:cNvPr>
          <p:cNvSpPr/>
          <p:nvPr/>
        </p:nvSpPr>
        <p:spPr>
          <a:xfrm>
            <a:off x="8185032" y="4649414"/>
            <a:ext cx="978408" cy="1066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16E08A-6EA9-58B9-FA78-B5374C894826}"/>
              </a:ext>
            </a:extLst>
          </p:cNvPr>
          <p:cNvSpPr/>
          <p:nvPr/>
        </p:nvSpPr>
        <p:spPr>
          <a:xfrm>
            <a:off x="10614428" y="2348690"/>
            <a:ext cx="5741050" cy="128998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Arial" panose="020B0604020202020204" pitchFamily="34" charset="0"/>
                <a:cs typeface="Arial" panose="020B0604020202020204" pitchFamily="34" charset="0"/>
              </a:rPr>
              <a:t>Gõ</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văn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bản</a:t>
            </a:r>
            <a:r>
              <a:rPr lang="en-US" sz="4000" b="1" dirty="0">
                <a:solidFill>
                  <a:schemeClr val="tx1"/>
                </a:solidFill>
                <a:latin typeface="Arial" panose="020B0604020202020204" pitchFamily="34"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42041277-207D-3F96-DA0A-CD4AB432A303}"/>
              </a:ext>
            </a:extLst>
          </p:cNvPr>
          <p:cNvSpPr/>
          <p:nvPr/>
        </p:nvSpPr>
        <p:spPr>
          <a:xfrm>
            <a:off x="10614428" y="4438548"/>
            <a:ext cx="5741050" cy="135842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Arial" panose="020B0604020202020204" pitchFamily="34" charset="0"/>
                <a:cs typeface="Arial" panose="020B0604020202020204" pitchFamily="34" charset="0"/>
              </a:rPr>
              <a:t>Chỉnh</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sửa</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văn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bản</a:t>
            </a:r>
            <a:r>
              <a:rPr lang="en-US" sz="4000" b="1" dirty="0">
                <a:solidFill>
                  <a:schemeClr val="tx1"/>
                </a:solidFill>
                <a:latin typeface="Arial" panose="020B0604020202020204" pitchFamily="34" charset="0"/>
                <a:cs typeface="Arial" panose="020B0604020202020204" pitchFamily="34" charset="0"/>
              </a:rPr>
              <a:t> </a:t>
            </a:r>
          </a:p>
        </p:txBody>
      </p:sp>
      <p:sp>
        <p:nvSpPr>
          <p:cNvPr id="22" name="Rectangle: Rounded Corners 21">
            <a:extLst>
              <a:ext uri="{FF2B5EF4-FFF2-40B4-BE49-F238E27FC236}">
                <a16:creationId xmlns:a16="http://schemas.microsoft.com/office/drawing/2014/main" id="{07A6736A-567A-DC17-B7E6-B603DF19E403}"/>
              </a:ext>
            </a:extLst>
          </p:cNvPr>
          <p:cNvSpPr/>
          <p:nvPr/>
        </p:nvSpPr>
        <p:spPr>
          <a:xfrm>
            <a:off x="10616703" y="6803149"/>
            <a:ext cx="5741050" cy="1289987"/>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Arial" panose="020B0604020202020204" pitchFamily="34" charset="0"/>
                <a:cs typeface="Arial" panose="020B0604020202020204" pitchFamily="34" charset="0"/>
              </a:rPr>
              <a:t>Trình</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bày</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lưu</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văn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bản</a:t>
            </a:r>
            <a:endParaRPr lang="en-US" sz="4000" b="1"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D57BA27-047E-0F12-9B6A-A87946B77787}"/>
              </a:ext>
            </a:extLst>
          </p:cNvPr>
          <p:cNvSpPr txBox="1"/>
          <p:nvPr/>
        </p:nvSpPr>
        <p:spPr>
          <a:xfrm>
            <a:off x="2748079" y="970198"/>
            <a:ext cx="12791840" cy="784830"/>
          </a:xfrm>
          <a:prstGeom prst="rect">
            <a:avLst/>
          </a:prstGeom>
          <a:noFill/>
        </p:spPr>
        <p:txBody>
          <a:bodyPr wrap="square" rtlCol="0">
            <a:spAutoFit/>
          </a:bodyPr>
          <a:lstStyle/>
          <a:p>
            <a:pPr algn="ctr"/>
            <a:r>
              <a:rPr lang="en-US" sz="4500" b="1" dirty="0" err="1">
                <a:solidFill>
                  <a:srgbClr val="FF0000"/>
                </a:solidFill>
                <a:latin typeface="Arial" panose="020B0604020202020204" pitchFamily="34" charset="0"/>
                <a:cs typeface="Arial" panose="020B0604020202020204" pitchFamily="34" charset="0"/>
              </a:rPr>
              <a:t>Chức</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năng</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của</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phần</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mềm</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soạn</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thảo</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văn</a:t>
            </a:r>
            <a:r>
              <a:rPr lang="en-US" sz="4500" b="1" dirty="0">
                <a:solidFill>
                  <a:srgbClr val="FF0000"/>
                </a:solidFill>
                <a:latin typeface="Arial" panose="020B0604020202020204" pitchFamily="34" charset="0"/>
                <a:cs typeface="Arial" panose="020B0604020202020204" pitchFamily="34" charset="0"/>
              </a:rPr>
              <a:t> </a:t>
            </a:r>
            <a:r>
              <a:rPr lang="en-US" sz="4500" b="1" dirty="0" err="1">
                <a:solidFill>
                  <a:srgbClr val="FF0000"/>
                </a:solidFill>
                <a:latin typeface="Arial" panose="020B0604020202020204" pitchFamily="34" charset="0"/>
                <a:cs typeface="Arial" panose="020B0604020202020204" pitchFamily="34" charset="0"/>
              </a:rPr>
              <a:t>bản</a:t>
            </a:r>
            <a:r>
              <a:rPr lang="en-US" sz="45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857608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6746502" y="3875318"/>
            <a:ext cx="2767858" cy="1268182"/>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39562" y="2142380"/>
            <a:ext cx="2815449" cy="1289988"/>
          </a:xfrm>
          <a:prstGeom prst="rect">
            <a:avLst/>
          </a:prstGeom>
        </p:spPr>
      </p:pic>
      <p:sp>
        <p:nvSpPr>
          <p:cNvPr id="13" name="Freeform 13"/>
          <p:cNvSpPr/>
          <p:nvPr/>
        </p:nvSpPr>
        <p:spPr>
          <a:xfrm>
            <a:off x="14212498" y="6730525"/>
            <a:ext cx="349747" cy="1853712"/>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217251" y="-762576"/>
            <a:ext cx="3138227" cy="14378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756161" y="8891777"/>
            <a:ext cx="4606412" cy="230320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59571" y="7796378"/>
            <a:ext cx="3871529" cy="3090184"/>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61175" y="-675303"/>
            <a:ext cx="2947752" cy="1350606"/>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15463" y="8891777"/>
            <a:ext cx="4606412" cy="2303206"/>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02881" y="7997774"/>
            <a:ext cx="3647916" cy="2911700"/>
          </a:xfrm>
          <a:prstGeom prst="rect">
            <a:avLst/>
          </a:prstGeom>
        </p:spPr>
      </p:pic>
      <p:grpSp>
        <p:nvGrpSpPr>
          <p:cNvPr id="8" name="Group 7">
            <a:extLst>
              <a:ext uri="{FF2B5EF4-FFF2-40B4-BE49-F238E27FC236}">
                <a16:creationId xmlns:a16="http://schemas.microsoft.com/office/drawing/2014/main" id="{370D668E-F4A4-DE58-EE7C-4BDCD175B740}"/>
              </a:ext>
            </a:extLst>
          </p:cNvPr>
          <p:cNvGrpSpPr/>
          <p:nvPr/>
        </p:nvGrpSpPr>
        <p:grpSpPr>
          <a:xfrm>
            <a:off x="1924431" y="2647649"/>
            <a:ext cx="3381804" cy="2670793"/>
            <a:chOff x="437519" y="2449838"/>
            <a:chExt cx="6718269" cy="6326717"/>
          </a:xfrm>
        </p:grpSpPr>
        <p:sp>
          <p:nvSpPr>
            <p:cNvPr id="15" name="TextBox 14">
              <a:extLst>
                <a:ext uri="{FF2B5EF4-FFF2-40B4-BE49-F238E27FC236}">
                  <a16:creationId xmlns:a16="http://schemas.microsoft.com/office/drawing/2014/main" id="{60736261-33AD-850A-DAAF-0A9FB507F901}"/>
                </a:ext>
              </a:extLst>
            </p:cNvPr>
            <p:cNvSpPr txBox="1"/>
            <p:nvPr/>
          </p:nvSpPr>
          <p:spPr>
            <a:xfrm>
              <a:off x="1283043" y="7890778"/>
              <a:ext cx="5872745" cy="885777"/>
            </a:xfrm>
            <a:prstGeom prst="rect">
              <a:avLst/>
            </a:prstGeom>
            <a:noFill/>
          </p:spPr>
          <p:txBody>
            <a:bodyPr wrap="square" rtlCol="0">
              <a:spAutoFit/>
            </a:bodyPr>
            <a:lstStyle/>
            <a:p>
              <a:endParaRPr lang="en-US" sz="3000" dirty="0">
                <a:solidFill>
                  <a:srgbClr val="0070C0"/>
                </a:solidFill>
                <a:latin typeface="Arial" panose="020B0604020202020204" pitchFamily="34" charset="0"/>
                <a:cs typeface="Arial" panose="020B0604020202020204" pitchFamily="34" charset="0"/>
              </a:endParaRPr>
            </a:p>
          </p:txBody>
        </p:sp>
        <p:pic>
          <p:nvPicPr>
            <p:cNvPr id="2050" name="Picture 2" descr="Microsoft Word logo and symbol, meaning, history, PNG">
              <a:extLst>
                <a:ext uri="{FF2B5EF4-FFF2-40B4-BE49-F238E27FC236}">
                  <a16:creationId xmlns:a16="http://schemas.microsoft.com/office/drawing/2014/main" id="{0AEFA855-D45F-38FE-CC03-A081B42B8F0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24" r="13889"/>
            <a:stretch/>
          </p:blipFill>
          <p:spPr bwMode="auto">
            <a:xfrm>
              <a:off x="437519" y="2449838"/>
              <a:ext cx="6196642" cy="503062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Rounded Corners 16">
            <a:extLst>
              <a:ext uri="{FF2B5EF4-FFF2-40B4-BE49-F238E27FC236}">
                <a16:creationId xmlns:a16="http://schemas.microsoft.com/office/drawing/2014/main" id="{2C63FED3-91E4-1AD3-7E3C-0E8D7C293123}"/>
              </a:ext>
            </a:extLst>
          </p:cNvPr>
          <p:cNvSpPr/>
          <p:nvPr/>
        </p:nvSpPr>
        <p:spPr>
          <a:xfrm>
            <a:off x="2620502" y="5899702"/>
            <a:ext cx="11768220" cy="1946764"/>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rgbClr val="0000FF"/>
                </a:solidFill>
                <a:latin typeface="Arial" panose="020B0604020202020204" pitchFamily="34" charset="0"/>
                <a:cs typeface="Arial" panose="020B0604020202020204" pitchFamily="34" charset="0"/>
              </a:rPr>
              <a:t>Phần</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mềm</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soạn</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thảo</a:t>
            </a:r>
            <a:r>
              <a:rPr lang="en-US" sz="4400" b="1" dirty="0">
                <a:solidFill>
                  <a:srgbClr val="0000FF"/>
                </a:solidFill>
                <a:latin typeface="Arial" panose="020B0604020202020204" pitchFamily="34" charset="0"/>
                <a:cs typeface="Arial" panose="020B0604020202020204" pitchFamily="34" charset="0"/>
              </a:rPr>
              <a:t> Microsoft Word </a:t>
            </a:r>
          </a:p>
        </p:txBody>
      </p:sp>
      <p:sp>
        <p:nvSpPr>
          <p:cNvPr id="21" name="TextBox 20">
            <a:extLst>
              <a:ext uri="{FF2B5EF4-FFF2-40B4-BE49-F238E27FC236}">
                <a16:creationId xmlns:a16="http://schemas.microsoft.com/office/drawing/2014/main" id="{487D815C-6654-973A-EEA0-57FBE8FA42E7}"/>
              </a:ext>
            </a:extLst>
          </p:cNvPr>
          <p:cNvSpPr txBox="1"/>
          <p:nvPr/>
        </p:nvSpPr>
        <p:spPr>
          <a:xfrm>
            <a:off x="1421077" y="734418"/>
            <a:ext cx="11430000" cy="784830"/>
          </a:xfrm>
          <a:prstGeom prst="rect">
            <a:avLst/>
          </a:prstGeom>
          <a:noFill/>
        </p:spPr>
        <p:txBody>
          <a:bodyPr wrap="square" rtlCol="0">
            <a:spAutoFit/>
          </a:bodyPr>
          <a:lstStyle/>
          <a:p>
            <a:pPr marL="914400" indent="-914400">
              <a:buAutoNum type="arabicPeriod"/>
            </a:pPr>
            <a:r>
              <a:rPr lang="en-US" sz="4500" b="1" dirty="0">
                <a:solidFill>
                  <a:srgbClr val="FF0000"/>
                </a:solidFill>
                <a:latin typeface="Arial" panose="020B0604020202020204" pitchFamily="34" charset="0"/>
                <a:cs typeface="Arial" panose="020B0604020202020204" pitchFamily="34" charset="0"/>
              </a:rPr>
              <a:t>SOẠN THẢO VĂN BẢN</a:t>
            </a:r>
          </a:p>
        </p:txBody>
      </p:sp>
      <p:pic>
        <p:nvPicPr>
          <p:cNvPr id="1026" name="Picture 2" descr="Tập tin:Microsoft Word 2013-2019 logo.svg – Wikipedia tiếng Việ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5401" y="2481595"/>
            <a:ext cx="2562645" cy="2419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Word logo and symbol, meaning, history,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77600" y="2471267"/>
            <a:ext cx="4708028" cy="264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36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circle(in)">
                                      <p:cBhvr>
                                        <p:cTn id="13" dur="20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0A5"/>
        </a:solidFill>
        <a:effectLst/>
      </p:bgPr>
    </p:bg>
    <p:spTree>
      <p:nvGrpSpPr>
        <p:cNvPr id="1" name=""/>
        <p:cNvGrpSpPr/>
        <p:nvPr/>
      </p:nvGrpSpPr>
      <p:grpSpPr>
        <a:xfrm>
          <a:off x="0" y="0"/>
          <a:ext cx="0" cy="0"/>
          <a:chOff x="0" y="0"/>
          <a:chExt cx="0" cy="0"/>
        </a:xfrm>
      </p:grpSpPr>
      <p:sp>
        <p:nvSpPr>
          <p:cNvPr id="13" name="Freeform 13"/>
          <p:cNvSpPr/>
          <p:nvPr/>
        </p:nvSpPr>
        <p:spPr>
          <a:xfrm>
            <a:off x="152400" y="0"/>
            <a:ext cx="17983199" cy="9944100"/>
          </a:xfrm>
          <a:custGeom>
            <a:avLst/>
            <a:gdLst/>
            <a:ahLst/>
            <a:cxnLst/>
            <a:rect l="l" t="t" r="r" b="b"/>
            <a:pathLst>
              <a:path w="1314904" h="744078">
                <a:moveTo>
                  <a:pt x="53912" y="0"/>
                </a:moveTo>
                <a:lnTo>
                  <a:pt x="1260991" y="0"/>
                </a:lnTo>
                <a:cubicBezTo>
                  <a:pt x="1275290" y="0"/>
                  <a:pt x="1289003" y="5680"/>
                  <a:pt x="1299113" y="15791"/>
                </a:cubicBezTo>
                <a:cubicBezTo>
                  <a:pt x="1309224" y="25901"/>
                  <a:pt x="1314904" y="39614"/>
                  <a:pt x="1314904" y="53912"/>
                </a:cubicBezTo>
                <a:lnTo>
                  <a:pt x="1314904" y="690166"/>
                </a:lnTo>
                <a:cubicBezTo>
                  <a:pt x="1314904" y="704464"/>
                  <a:pt x="1309224" y="718177"/>
                  <a:pt x="1299113" y="728288"/>
                </a:cubicBezTo>
                <a:cubicBezTo>
                  <a:pt x="1289003" y="738398"/>
                  <a:pt x="1275290" y="744078"/>
                  <a:pt x="1260991" y="744078"/>
                </a:cubicBezTo>
                <a:lnTo>
                  <a:pt x="53912" y="744078"/>
                </a:lnTo>
                <a:cubicBezTo>
                  <a:pt x="39614" y="744078"/>
                  <a:pt x="25901" y="738398"/>
                  <a:pt x="15791" y="728288"/>
                </a:cubicBezTo>
                <a:cubicBezTo>
                  <a:pt x="5680" y="718177"/>
                  <a:pt x="0" y="704464"/>
                  <a:pt x="0" y="690166"/>
                </a:cubicBezTo>
                <a:lnTo>
                  <a:pt x="0" y="53912"/>
                </a:lnTo>
                <a:cubicBezTo>
                  <a:pt x="0" y="39614"/>
                  <a:pt x="5680" y="25901"/>
                  <a:pt x="15791" y="15791"/>
                </a:cubicBezTo>
                <a:cubicBezTo>
                  <a:pt x="25901" y="5680"/>
                  <a:pt x="39614" y="0"/>
                  <a:pt x="53912" y="0"/>
                </a:cubicBezTo>
                <a:close/>
              </a:path>
            </a:pathLst>
          </a:custGeom>
          <a:solidFill>
            <a:schemeClr val="bg1"/>
          </a:solidFill>
        </p:spPr>
        <p:txBody>
          <a:bodyPr/>
          <a:lstStyle/>
          <a:p>
            <a:endParaRPr lang="en-US"/>
          </a:p>
        </p:txBody>
      </p:sp>
      <p:sp>
        <p:nvSpPr>
          <p:cNvPr id="12" name="TextBox 11">
            <a:extLst>
              <a:ext uri="{FF2B5EF4-FFF2-40B4-BE49-F238E27FC236}">
                <a16:creationId xmlns:a16="http://schemas.microsoft.com/office/drawing/2014/main" id="{6E1705A5-B4DF-A05B-50A0-1A4350A46AC5}"/>
              </a:ext>
            </a:extLst>
          </p:cNvPr>
          <p:cNvSpPr txBox="1"/>
          <p:nvPr/>
        </p:nvSpPr>
        <p:spPr>
          <a:xfrm>
            <a:off x="1658384" y="225477"/>
            <a:ext cx="14935200" cy="784830"/>
          </a:xfrm>
          <a:prstGeom prst="rect">
            <a:avLst/>
          </a:prstGeom>
          <a:noFill/>
        </p:spPr>
        <p:txBody>
          <a:bodyPr wrap="square" rtlCol="0">
            <a:spAutoFit/>
          </a:bodyPr>
          <a:lstStyle/>
          <a:p>
            <a:pPr algn="ctr"/>
            <a:r>
              <a:rPr lang="en-US" sz="4500" b="1" dirty="0" err="1">
                <a:solidFill>
                  <a:schemeClr val="accent6">
                    <a:lumMod val="75000"/>
                  </a:schemeClr>
                </a:solidFill>
                <a:latin typeface="Arial" panose="020B0604020202020204" pitchFamily="34" charset="0"/>
                <a:cs typeface="Arial" panose="020B0604020202020204" pitchFamily="34" charset="0"/>
              </a:rPr>
              <a:t>Màn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hình</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làm</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việc</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của</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phần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mềm</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soạn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thảo</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văn</a:t>
            </a:r>
            <a:r>
              <a:rPr lang="en-US" sz="4500" b="1" dirty="0">
                <a:solidFill>
                  <a:schemeClr val="accent6">
                    <a:lumMod val="75000"/>
                  </a:schemeClr>
                </a:solidFill>
                <a:latin typeface="Arial" panose="020B0604020202020204" pitchFamily="34" charset="0"/>
                <a:cs typeface="Arial" panose="020B0604020202020204" pitchFamily="34" charset="0"/>
              </a:rPr>
              <a:t> </a:t>
            </a:r>
            <a:r>
              <a:rPr lang="en-US" sz="4500" b="1" dirty="0" err="1">
                <a:solidFill>
                  <a:schemeClr val="accent6">
                    <a:lumMod val="75000"/>
                  </a:schemeClr>
                </a:solidFill>
                <a:latin typeface="Arial" panose="020B0604020202020204" pitchFamily="34" charset="0"/>
                <a:cs typeface="Arial" panose="020B0604020202020204" pitchFamily="34" charset="0"/>
              </a:rPr>
              <a:t>bản</a:t>
            </a:r>
            <a:r>
              <a:rPr lang="en-US" sz="4500" b="1" dirty="0">
                <a:solidFill>
                  <a:schemeClr val="accent6">
                    <a:lumMod val="75000"/>
                  </a:schemeClr>
                </a:solidFill>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E6A2871C-9DB8-37F1-339E-B2A372348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43404"/>
            <a:ext cx="17983199" cy="8970345"/>
          </a:xfrm>
          <a:prstGeom prst="rect">
            <a:avLst/>
          </a:prstGeom>
        </p:spPr>
      </p:pic>
    </p:spTree>
    <p:extLst>
      <p:ext uri="{BB962C8B-B14F-4D97-AF65-F5344CB8AC3E}">
        <p14:creationId xmlns:p14="http://schemas.microsoft.com/office/powerpoint/2010/main" val="32851442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815</Words>
  <Application>Microsoft Office PowerPoint</Application>
  <PresentationFormat>Custom</PresentationFormat>
  <Paragraphs>106</Paragraphs>
  <Slides>26</Slides>
  <Notes>3</Notes>
  <HiddenSlides>0</HiddenSlides>
  <MMClips>13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Calibri</vt:lpstr>
      <vt:lpstr>Arial (Body)</vt:lpstr>
      <vt:lpstr>Times New Roman</vt:lpstr>
      <vt:lpstr>Arial</vt:lpstr>
      <vt:lpstr>Roboto Black</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Modern Illustration Let's Play Bingo Game Presentation</dc:title>
  <dc:creator>Hellen</dc:creator>
  <cp:lastModifiedBy>Chánh Nguyễn</cp:lastModifiedBy>
  <cp:revision>32</cp:revision>
  <dcterms:created xsi:type="dcterms:W3CDTF">2006-08-16T00:00:00Z</dcterms:created>
  <dcterms:modified xsi:type="dcterms:W3CDTF">2024-01-24T03:14:34Z</dcterms:modified>
  <dc:identifier>DAFepxHb8H0</dc:identifier>
</cp:coreProperties>
</file>