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media/audio3.wav" ContentType="audio/wav"/>
  <Override PartName="/ppt/media/audio5.wav" ContentType="audio/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021" r:id="rId3"/>
    <p:sldId id="3058" r:id="rId4"/>
    <p:sldId id="3059" r:id="rId5"/>
    <p:sldId id="2976" r:id="rId6"/>
    <p:sldId id="3086" r:id="rId7"/>
    <p:sldId id="3077" r:id="rId8"/>
    <p:sldId id="3078" r:id="rId9"/>
    <p:sldId id="3079" r:id="rId10"/>
    <p:sldId id="3080" r:id="rId11"/>
    <p:sldId id="3081" r:id="rId12"/>
    <p:sldId id="3082" r:id="rId13"/>
    <p:sldId id="3083" r:id="rId14"/>
    <p:sldId id="3084" r:id="rId15"/>
    <p:sldId id="3085" r:id="rId16"/>
    <p:sldId id="2993" r:id="rId17"/>
    <p:sldId id="2986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9304C-7A4B-4F82-9249-04026E5FA495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5E6DE-95A4-46DE-A25F-6C01B8505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30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A8B04-2411-4F03-AA65-72BCA2445D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BA4F6E-2CCA-4D25-8CEA-52CC4AEBB7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6D840-30E3-4C23-8D10-748C46355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8D4C-E76F-4B3A-ABB2-C139DA55E2F7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97D89-2AB2-48D2-80ED-5D0A145AC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3B622-6D49-4591-95BF-B2782278D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98E4-3513-4F36-B5F9-ABC1D3324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95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CEA3F-A7C5-4D5E-8153-9FC2C4B55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39C12B-2BD5-47BD-8838-35F4CDE97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18146-59FF-48C3-ACAD-EC6C059A8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8D4C-E76F-4B3A-ABB2-C139DA55E2F7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4AED1-F751-43C9-AC47-274878AB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9300E-50A0-43F1-A2CE-0F05658C6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98E4-3513-4F36-B5F9-ABC1D3324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95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320E9E-2A4A-4226-9888-91D0043887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E87CEF-E447-4F68-9404-171C1970C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CBDCF-E5EE-4246-9319-D9CBF8970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8D4C-E76F-4B3A-ABB2-C139DA55E2F7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E2183-56C2-44B4-8152-159AD9F56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2A8E6-1FA6-4BA7-8D25-EF4CD9AB7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98E4-3513-4F36-B5F9-ABC1D3324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32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2675CD-4B91-48AB-8C45-393DFC0E1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9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1BDD0-4B24-4AE9-90EC-4B53ABCD0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E1A6E-B46F-4572-9767-C00EE62D9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D52C-35A6-402E-96BA-518EB6035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8D4C-E76F-4B3A-ABB2-C139DA55E2F7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030EE-96E8-4EF3-9CDD-195C36C6C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904FB-8193-4888-8702-78915AF05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98E4-3513-4F36-B5F9-ABC1D3324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60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EC3BE-1A53-40A3-8DCA-7FEAC38D7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53E58-989E-4DCA-B04B-28301FF08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8A2F4-E5AE-4E65-AF78-D015014A0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8D4C-E76F-4B3A-ABB2-C139DA55E2F7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CC112-DFA9-4FF1-915C-C0BBAE84F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9882E-2586-45F4-8052-D1145A446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98E4-3513-4F36-B5F9-ABC1D3324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83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36191-454F-4616-BE6A-ABF3C15F4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7DC45-BADB-4447-AB66-D9E88AEE2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4A1723-8DB4-4B60-90B9-D266E5744F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39EE3A-0CB5-4A98-8857-2D0705A22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8D4C-E76F-4B3A-ABB2-C139DA55E2F7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45F0D5-DD53-45B8-947B-32E126621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71850E-2BE6-40DE-9E3D-B7CEEEDE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98E4-3513-4F36-B5F9-ABC1D3324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54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5E6A-E789-4620-A430-F9C65BFB1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C88BF-5C3C-4F2B-8926-B63ACF526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9F0AB-904B-429A-BB1C-8A5C3AD96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54FDC2-9A61-4B27-AC8C-C227DE7F99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1A3B8C-CE4F-4898-9B37-9127BC022F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85ACD7-C90F-4078-87D1-CB7A97045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8D4C-E76F-4B3A-ABB2-C139DA55E2F7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9C3AE2-0FE7-4C58-A8E8-00CB0274F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300DE7-0F74-4758-BB5F-1000EB873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98E4-3513-4F36-B5F9-ABC1D3324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11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9FF61-400E-465E-AB07-EF83DA4C0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53973C-E91E-4E12-A5A0-F6E468875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8D4C-E76F-4B3A-ABB2-C139DA55E2F7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1FD5C1-5FBF-4097-AB07-9A46A7A10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3FB1C-7823-44CB-A69F-15E5829C6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98E4-3513-4F36-B5F9-ABC1D3324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99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8AF826-8963-4FAF-918A-EEFBC2BC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8D4C-E76F-4B3A-ABB2-C139DA55E2F7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86F5CD-951B-4003-A3E4-1CE091F3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0A4EC-BD9F-449E-B415-9E8464D2F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98E4-3513-4F36-B5F9-ABC1D3324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91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3B536-F040-4894-B06F-DE701034B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27304-0236-48AC-83E2-42F424D79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AB1ADD-1FF5-4C28-92A2-69A775575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2A770B-8DE9-4DAB-9EBC-7107B492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8D4C-E76F-4B3A-ABB2-C139DA55E2F7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5C559-E0AC-48DA-A12C-54EF1C9A5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84457-ABCE-4272-8F37-C06CFF16B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98E4-3513-4F36-B5F9-ABC1D3324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8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0FED4-B860-4EB5-B499-889462793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DFF20B-AD74-4981-8D94-23DAF8C6B0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1006F2-CF25-43BB-B1CE-5644384D6E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7546C-0025-4377-9029-F5B24865D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8D4C-E76F-4B3A-ABB2-C139DA55E2F7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EF800-2DE8-4DC0-8B26-8A6F1EEB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8F88B-1DA7-47B7-9170-11B7FAED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98E4-3513-4F36-B5F9-ABC1D3324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25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E40C6D-7882-4C6F-BFA9-5A0672408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A1DEF-F2E3-4CCC-BE90-70E69F700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42A2D-52B5-4C42-B271-AA66CCB793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B8D4C-E76F-4B3A-ABB2-C139DA55E2F7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37170-3D5B-4419-8CF2-A9E55E09D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3AE85-7A0E-42E7-A103-3A99499811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F98E4-3513-4F36-B5F9-ABC1D3324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63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1.wav"/><Relationship Id="rId7" Type="http://schemas.openxmlformats.org/officeDocument/2006/relationships/image" Target="../media/image1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1.wav"/><Relationship Id="rId7" Type="http://schemas.openxmlformats.org/officeDocument/2006/relationships/image" Target="../media/image1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jp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4.tm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18.jpeg"/><Relationship Id="rId5" Type="http://schemas.openxmlformats.org/officeDocument/2006/relationships/audio" Target="../media/audio5.wav"/><Relationship Id="rId10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1.wav"/><Relationship Id="rId7" Type="http://schemas.openxmlformats.org/officeDocument/2006/relationships/image" Target="../media/image38.gif"/><Relationship Id="rId12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25.gif"/><Relationship Id="rId5" Type="http://schemas.openxmlformats.org/officeDocument/2006/relationships/audio" Target="../media/audio5.wav"/><Relationship Id="rId10" Type="http://schemas.openxmlformats.org/officeDocument/2006/relationships/image" Target="../media/image40.jpg"/><Relationship Id="rId4" Type="http://schemas.openxmlformats.org/officeDocument/2006/relationships/audio" Target="../media/audio3.wav"/><Relationship Id="rId9" Type="http://schemas.openxmlformats.org/officeDocument/2006/relationships/image" Target="../media/image39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43.gif"/><Relationship Id="rId12" Type="http://schemas.openxmlformats.org/officeDocument/2006/relationships/image" Target="../media/image4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6.tmp"/><Relationship Id="rId5" Type="http://schemas.openxmlformats.org/officeDocument/2006/relationships/audio" Target="../media/audio5.wav"/><Relationship Id="rId10" Type="http://schemas.openxmlformats.org/officeDocument/2006/relationships/image" Target="../media/image18.jpeg"/><Relationship Id="rId4" Type="http://schemas.openxmlformats.org/officeDocument/2006/relationships/audio" Target="../media/audio3.wav"/><Relationship Id="rId9" Type="http://schemas.openxmlformats.org/officeDocument/2006/relationships/image" Target="../media/image4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gif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6.png"/><Relationship Id="rId17" Type="http://schemas.microsoft.com/office/2007/relationships/hdphoto" Target="../media/hdphoto1.wdp"/><Relationship Id="rId2" Type="http://schemas.openxmlformats.org/officeDocument/2006/relationships/audio" Target="../media/audio2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audio" Target="../media/audio5.wav"/><Relationship Id="rId15" Type="http://schemas.openxmlformats.org/officeDocument/2006/relationships/image" Target="../media/image19.gif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1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01975-4E1F-4CA6-9BC4-245F71E77D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C05109-8EA3-415C-9827-E73440E8D5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07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1769" y="4413575"/>
            <a:ext cx="1666875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2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3251805" y="3823819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8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7264591" y="3823819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883568" y="2681612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A. Sai</a:t>
            </a: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6879758" y="2681612"/>
            <a:ext cx="238990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513329" y="304800"/>
            <a:ext cx="9616634" cy="1235796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Máy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tính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không </a:t>
            </a:r>
            <a:r>
              <a:rPr kumimoji="0" lang="vi-V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thể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thực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hiện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trò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chơi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3019532" y="-28954"/>
            <a:ext cx="11830049" cy="6884013"/>
            <a:chOff x="9399870" y="-28955"/>
            <a:chExt cx="10120745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870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21263" y="697671"/>
              <a:ext cx="1491907" cy="2486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6012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Asia Park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Danang Vietnam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888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81481E-6 L -1.03971 0.002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92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5995" y="3938020"/>
            <a:ext cx="2007314" cy="198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75753" y="3525665"/>
            <a:ext cx="1649623" cy="2346272"/>
            <a:chOff x="3031442" y="1338093"/>
            <a:chExt cx="2754153" cy="3917253"/>
          </a:xfrm>
        </p:grpSpPr>
        <p:sp>
          <p:nvSpPr>
            <p:cNvPr id="16" name="Rectangle 15"/>
            <p:cNvSpPr/>
            <p:nvPr/>
          </p:nvSpPr>
          <p:spPr>
            <a:xfrm>
              <a:off x="3031442" y="1338093"/>
              <a:ext cx="2754153" cy="3917253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7072778" y="2380709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3113909" y="2369938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A. Sai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71462" y="233331"/>
            <a:ext cx="10015537" cy="169363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Trong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Scratch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lệnh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chương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máy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tính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thể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được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thể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hiện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bằng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ngôn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ngữ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tiếng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Việt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3000603" y="-58252"/>
            <a:ext cx="11383397" cy="7162335"/>
            <a:chOff x="0" y="-332096"/>
            <a:chExt cx="9549781" cy="7162335"/>
          </a:xfrm>
        </p:grpSpPr>
        <p:pic>
          <p:nvPicPr>
            <p:cNvPr id="9218" name="Picture 2" descr="D:\pp game\doraemon\cau-tinh-yeu-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32096"/>
              <a:ext cx="9549781" cy="7162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D:\background\character\34_result1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553" y="4460861"/>
              <a:ext cx="2199228" cy="2199228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loud 25"/>
            <p:cNvSpPr/>
            <p:nvPr/>
          </p:nvSpPr>
          <p:spPr>
            <a:xfrm>
              <a:off x="207819" y="12465"/>
              <a:ext cx="4725517" cy="2022924"/>
            </a:xfrm>
            <a:prstGeom prst="cloud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Love bridge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Danang Vietnam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3287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-1.03893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53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background\character\Winnie_the_Pooh_and_Tiger_PNG_Free_Clipar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597" y="2843766"/>
            <a:ext cx="2844990" cy="196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background\character\picnic-logo-large-9082de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74" y="5179773"/>
            <a:ext cx="3949970" cy="134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251804" y="4420799"/>
            <a:ext cx="1822512" cy="181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2" y="3413053"/>
            <a:ext cx="2389909" cy="3194844"/>
            <a:chOff x="2334491" y="533400"/>
            <a:chExt cx="3990109" cy="5334000"/>
          </a:xfrm>
        </p:grpSpPr>
        <p:sp>
          <p:nvSpPr>
            <p:cNvPr id="2" name="Snip 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Snip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51805" y="3823819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173" name="Picture 5" descr="D:\background\character\1503790005_photoshop-kopona.com_children-playing-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601" y="4950294"/>
            <a:ext cx="1210647" cy="131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879758" y="3413053"/>
            <a:ext cx="2389909" cy="3194844"/>
            <a:chOff x="2334491" y="533400"/>
            <a:chExt cx="3990109" cy="5334000"/>
          </a:xfrm>
        </p:grpSpPr>
        <p:sp>
          <p:nvSpPr>
            <p:cNvPr id="12" name="Snip e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64591" y="3823819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861215" y="2681612"/>
            <a:ext cx="237906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6879758" y="2681612"/>
            <a:ext cx="2431211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B. Sai</a:t>
            </a:r>
          </a:p>
        </p:txBody>
      </p:sp>
      <p:pic>
        <p:nvPicPr>
          <p:cNvPr id="7171" name="Picture 3" descr="D:\background\character\0b30fd9d511893ac55ac1e16fc739631_happy-children-clipart-99543-kids-playing-clipart-transparent_594-39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722" y="3760536"/>
            <a:ext cx="1431157" cy="96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1354083" y="262502"/>
            <a:ext cx="8341460" cy="985994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tượng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phần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mềm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Scratch: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Hình ảnh 2" descr="Tạo hình cắt từ Màn hình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7"/>
          <a:stretch/>
        </p:blipFill>
        <p:spPr>
          <a:xfrm>
            <a:off x="8349827" y="193644"/>
            <a:ext cx="1092586" cy="1196658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3171830" y="168932"/>
            <a:ext cx="10051879" cy="6689068"/>
            <a:chOff x="-68298" y="145218"/>
            <a:chExt cx="10051879" cy="6689068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68298" y="145218"/>
              <a:ext cx="10051879" cy="6689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19343" y="4404851"/>
              <a:ext cx="1218442" cy="1398951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ounded Rectangle 32"/>
            <p:cNvSpPr/>
            <p:nvPr/>
          </p:nvSpPr>
          <p:spPr>
            <a:xfrm>
              <a:off x="186316" y="533074"/>
              <a:ext cx="2951469" cy="1398951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Banh xeo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3126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-1.00794 -0.011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04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background\character\art-school-easels-clipart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611" y="4047770"/>
            <a:ext cx="1717540" cy="235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317403" y="4038601"/>
            <a:ext cx="1785834" cy="215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2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3251805" y="3823819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8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7264591" y="3823819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866970" y="2681612"/>
            <a:ext cx="2373313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A. Sai</a:t>
            </a: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6896354" y="2681612"/>
            <a:ext cx="2373313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2866971" y="304800"/>
            <a:ext cx="7142938" cy="1088571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Chạy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chương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Hình ảnh 4" descr="Tạo hình cắt từ Màn hình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838" y="304799"/>
            <a:ext cx="1029311" cy="12008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190119" y="-15947"/>
            <a:ext cx="10967600" cy="6857999"/>
            <a:chOff x="9680602" y="845813"/>
            <a:chExt cx="8448402" cy="541012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80602" y="845813"/>
              <a:ext cx="8448402" cy="541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468475" y="2058557"/>
              <a:ext cx="579865" cy="966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D:\background\character\cac-nhan-vat-chinh-trong-truyen-va-phim-doraemon-cho-be-yeu-tham-khao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513313" y="1602128"/>
              <a:ext cx="859386" cy="912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Cloud 27"/>
            <p:cNvSpPr/>
            <p:nvPr/>
          </p:nvSpPr>
          <p:spPr>
            <a:xfrm>
              <a:off x="9901659" y="979609"/>
              <a:ext cx="4390597" cy="1811085"/>
            </a:xfrm>
            <a:prstGeom prst="cloud">
              <a:avLst/>
            </a:prstGeom>
            <a:solidFill>
              <a:srgbClr val="B7D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 Nang Beach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442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-1.02904 -0.0034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58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7908" y="4085274"/>
            <a:ext cx="1716750" cy="18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background\water\animated-bubble-clipart-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726" y="3101378"/>
            <a:ext cx="1042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No"/>
          <p:cNvSpPr txBox="1">
            <a:spLocks/>
          </p:cNvSpPr>
          <p:nvPr/>
        </p:nvSpPr>
        <p:spPr>
          <a:xfrm>
            <a:off x="3097313" y="2369938"/>
            <a:ext cx="238990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A. Sai</a:t>
            </a:r>
          </a:p>
        </p:txBody>
      </p:sp>
      <p:pic>
        <p:nvPicPr>
          <p:cNvPr id="5123" name="Picture 3" descr="D:\background\water\sddfffdg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402266"/>
            <a:ext cx="903909" cy="130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background\water\20j0 (26)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266" y="4744441"/>
            <a:ext cx="4891087" cy="17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2383980" y="152402"/>
            <a:ext cx="7772400" cy="1327686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Chọn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ngôn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ngữ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hiển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thị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YEs"/>
          <p:cNvSpPr txBox="1">
            <a:spLocks/>
          </p:cNvSpPr>
          <p:nvPr/>
        </p:nvSpPr>
        <p:spPr>
          <a:xfrm>
            <a:off x="7072778" y="2380709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Hình ảnh 1" descr="Tạo hình cắt từ Màn hình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25" y="441806"/>
            <a:ext cx="1423928" cy="103828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3987650" y="0"/>
            <a:ext cx="11547232" cy="6942420"/>
            <a:chOff x="9179169" y="0"/>
            <a:chExt cx="11547232" cy="6942420"/>
          </a:xfrm>
        </p:grpSpPr>
        <p:pic>
          <p:nvPicPr>
            <p:cNvPr id="1026" name="Picture 2" descr="D:\pp game\doraemon\coral-reef-in-ras-muhammad-nature-park-iolanda-reef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77"/>
            <a:stretch/>
          </p:blipFill>
          <p:spPr bwMode="auto">
            <a:xfrm>
              <a:off x="9179169" y="0"/>
              <a:ext cx="11547232" cy="6942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10928006" y="457200"/>
              <a:ext cx="3124200" cy="1908723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Son Tra Coral reef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Danang Vietnam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28" name="Picture 4" descr="D:\background\character\Dora-Characters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5600" y="652268"/>
              <a:ext cx="2298700" cy="2514941"/>
            </a:xfrm>
            <a:prstGeom prst="rect">
              <a:avLst/>
            </a:prstGeom>
            <a:noFill/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3860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1.11862 -0.006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3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9400" y="3276601"/>
            <a:ext cx="2514600" cy="860425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Bye bye!</a:t>
            </a: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2672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38400" y="-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3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88292" y="1617297"/>
            <a:ext cx="9550337" cy="1305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3. Em hãy thực hành trò chơi rô-bốt nhiều lần để luyện tập thành thạo các thao tác chạy chương trình trong Scratch.</a:t>
            </a:r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id="{7CB2AB6A-C448-44B7-AD25-BA1B268D61E4}"/>
              </a:ext>
            </a:extLst>
          </p:cNvPr>
          <p:cNvGrpSpPr/>
          <p:nvPr/>
        </p:nvGrpSpPr>
        <p:grpSpPr>
          <a:xfrm>
            <a:off x="988292" y="548277"/>
            <a:ext cx="3306408" cy="736332"/>
            <a:chOff x="726388" y="467376"/>
            <a:chExt cx="3306408" cy="736332"/>
          </a:xfrm>
        </p:grpSpPr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8FC48B3D-BB5C-4C78-998C-7136AD938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6388" y="467376"/>
              <a:ext cx="925807" cy="733929"/>
            </a:xfrm>
            <a:prstGeom prst="rect">
              <a:avLst/>
            </a:prstGeom>
          </p:spPr>
        </p:pic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49C2C465-FF9B-4667-A170-E54C3E646ACE}"/>
                </a:ext>
              </a:extLst>
            </p:cNvPr>
            <p:cNvSpPr/>
            <p:nvPr/>
          </p:nvSpPr>
          <p:spPr>
            <a:xfrm>
              <a:off x="1652195" y="560775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 dirty="0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sz="28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569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CB2AB6A-C448-44B7-AD25-BA1B268D61E4}"/>
              </a:ext>
            </a:extLst>
          </p:cNvPr>
          <p:cNvGrpSpPr/>
          <p:nvPr/>
        </p:nvGrpSpPr>
        <p:grpSpPr>
          <a:xfrm>
            <a:off x="778667" y="491099"/>
            <a:ext cx="3354794" cy="967481"/>
            <a:chOff x="778667" y="491099"/>
            <a:chExt cx="3354794" cy="96748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FC48B3D-BB5C-4C78-998C-7136AD938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8667" y="491099"/>
              <a:ext cx="1048625" cy="967481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C2C465-FF9B-4667-A170-E54C3E646ACE}"/>
                </a:ext>
              </a:extLst>
            </p:cNvPr>
            <p:cNvSpPr/>
            <p:nvPr/>
          </p:nvSpPr>
          <p:spPr>
            <a:xfrm>
              <a:off x="1752860" y="653374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VẬN DỤNG</a:t>
              </a:r>
              <a:endParaRPr lang="vi-VN" sz="2800" b="1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3047003-BDC1-441F-A0E1-7728E4169670}"/>
              </a:ext>
            </a:extLst>
          </p:cNvPr>
          <p:cNvSpPr/>
          <p:nvPr/>
        </p:nvSpPr>
        <p:spPr>
          <a:xfrm>
            <a:off x="1652195" y="1425059"/>
            <a:ext cx="9751340" cy="1305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Em hãy vận dụng các bước hướng dẫn của bài học để mở tệp </a:t>
            </a:r>
            <a:r>
              <a:rPr lang="vi-VN" sz="2800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Trochoi</a:t>
            </a: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trên máy tính, chạy chương trình và chơi trò chơi.</a:t>
            </a:r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F369F1F4-4247-42F6-96A7-85BC8D08F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48" b="89776" l="9744" r="89776">
                        <a14:foregroundMark x1="44728" y1="24281" x2="56869" y2="27157"/>
                        <a14:foregroundMark x1="56390" y1="26677" x2="57348" y2="28435"/>
                        <a14:foregroundMark x1="38978" y1="27636" x2="60064" y2="33387"/>
                        <a14:foregroundMark x1="60064" y1="33387" x2="42332" y2="32748"/>
                        <a14:foregroundMark x1="55911" y1="21885" x2="56390" y2="20927"/>
                        <a14:foregroundMark x1="53195" y1="24281" x2="51278" y2="22364"/>
                        <a14:foregroundMark x1="42332" y1="29393" x2="62780" y2="37220"/>
                        <a14:foregroundMark x1="62780" y1="37220" x2="45208" y2="24601"/>
                        <a14:foregroundMark x1="45208" y1="24601" x2="43770" y2="27157"/>
                        <a14:foregroundMark x1="56869" y1="25240" x2="55911" y2="28914"/>
                        <a14:foregroundMark x1="57348" y1="29872" x2="57348" y2="29872"/>
                        <a14:foregroundMark x1="57348" y1="29872" x2="57348" y2="29872"/>
                        <a14:foregroundMark x1="57348" y1="26677" x2="57348" y2="26677"/>
                        <a14:foregroundMark x1="51278" y1="9265" x2="51278" y2="9265"/>
                        <a14:foregroundMark x1="52716" y1="7348" x2="52716" y2="7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236" y="2858848"/>
            <a:ext cx="2975264" cy="297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2" y="3249041"/>
            <a:ext cx="8417625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1C6D124-A318-4E2E-83D5-004EDDD13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402" y="2491800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3" y="-17463"/>
            <a:ext cx="7261226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501476" y="285519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160" y="729022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726" y="1302226"/>
            <a:ext cx="88092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Nhóm 3"/>
          <p:cNvGrpSpPr/>
          <p:nvPr/>
        </p:nvGrpSpPr>
        <p:grpSpPr>
          <a:xfrm>
            <a:off x="2907393" y="4814128"/>
            <a:ext cx="8999747" cy="1399211"/>
            <a:chOff x="2594346" y="4814610"/>
            <a:chExt cx="8999747" cy="1399211"/>
          </a:xfrm>
        </p:grpSpPr>
        <p:grpSp>
          <p:nvGrpSpPr>
            <p:cNvPr id="63" name="Group 62"/>
            <p:cNvGrpSpPr/>
            <p:nvPr/>
          </p:nvGrpSpPr>
          <p:grpSpPr>
            <a:xfrm>
              <a:off x="2594346" y="4814610"/>
              <a:ext cx="8999747" cy="1399211"/>
              <a:chOff x="3021825" y="2309513"/>
              <a:chExt cx="7755655" cy="716493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021825" y="2346715"/>
                <a:ext cx="687734" cy="520504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Print"/>
                  <a:cs typeface="+mn-cs"/>
                </a:endParaRPr>
              </a:p>
            </p:txBody>
          </p:sp>
          <p:sp>
            <p:nvSpPr>
              <p:cNvPr id="65" name="Chevron 64"/>
              <p:cNvSpPr/>
              <p:nvPr/>
            </p:nvSpPr>
            <p:spPr>
              <a:xfrm>
                <a:off x="3709558" y="2392199"/>
                <a:ext cx="294590" cy="457894"/>
              </a:xfrm>
              <a:prstGeom prst="chevr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Print"/>
                  <a:cs typeface="+mn-cs"/>
                </a:endParaRPr>
              </a:p>
            </p:txBody>
          </p:sp>
          <p:sp>
            <p:nvSpPr>
              <p:cNvPr id="66" name="AutoShape 47"/>
              <p:cNvSpPr>
                <a:spLocks noChangeArrowheads="1"/>
              </p:cNvSpPr>
              <p:nvPr/>
            </p:nvSpPr>
            <p:spPr bwMode="gray">
              <a:xfrm>
                <a:off x="3983208" y="2309513"/>
                <a:ext cx="6794272" cy="716493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rgbClr val="00B050"/>
                </a:solidFill>
                <a:headEnd/>
                <a:tailEnd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" name="Hình chữ nhật 2"/>
            <p:cNvSpPr/>
            <p:nvPr/>
          </p:nvSpPr>
          <p:spPr>
            <a:xfrm>
              <a:off x="4112361" y="5013949"/>
              <a:ext cx="727066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thao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cơ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chạy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chương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đóng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mềm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Nhóm 20"/>
          <p:cNvGrpSpPr/>
          <p:nvPr/>
        </p:nvGrpSpPr>
        <p:grpSpPr>
          <a:xfrm>
            <a:off x="2819400" y="2548231"/>
            <a:ext cx="9370117" cy="1886515"/>
            <a:chOff x="2819400" y="2548231"/>
            <a:chExt cx="9370117" cy="1886515"/>
          </a:xfrm>
        </p:grpSpPr>
        <p:grpSp>
          <p:nvGrpSpPr>
            <p:cNvPr id="22" name="Group 61"/>
            <p:cNvGrpSpPr/>
            <p:nvPr/>
          </p:nvGrpSpPr>
          <p:grpSpPr>
            <a:xfrm>
              <a:off x="2819400" y="2548231"/>
              <a:ext cx="9220199" cy="1886515"/>
              <a:chOff x="2904687" y="2243621"/>
              <a:chExt cx="8580963" cy="908655"/>
            </a:xfrm>
          </p:grpSpPr>
          <p:sp>
            <p:nvSpPr>
              <p:cNvPr id="24" name="Oval 18"/>
              <p:cNvSpPr/>
              <p:nvPr/>
            </p:nvSpPr>
            <p:spPr>
              <a:xfrm>
                <a:off x="2904687" y="2374232"/>
                <a:ext cx="687734" cy="61044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5" name="Chevron 47"/>
              <p:cNvSpPr/>
              <p:nvPr/>
            </p:nvSpPr>
            <p:spPr>
              <a:xfrm>
                <a:off x="3542941" y="2392199"/>
                <a:ext cx="299719" cy="610448"/>
              </a:xfrm>
              <a:prstGeom prst="chevr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AutoShape 47"/>
              <p:cNvSpPr>
                <a:spLocks noChangeArrowheads="1"/>
              </p:cNvSpPr>
              <p:nvPr/>
            </p:nvSpPr>
            <p:spPr bwMode="gray">
              <a:xfrm>
                <a:off x="3810056" y="2243621"/>
                <a:ext cx="7675594" cy="908655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rgbClr val="00B050"/>
                </a:solidFill>
                <a:headEnd/>
                <a:tailEnd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Hình chữ nhật 22"/>
            <p:cNvSpPr/>
            <p:nvPr/>
          </p:nvSpPr>
          <p:spPr>
            <a:xfrm>
              <a:off x="4209761" y="2548231"/>
              <a:ext cx="7979756" cy="1307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cơ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trong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trực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007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56897" y="1221443"/>
            <a:ext cx="85382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Thực hành Chơi cùng máy tính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03C6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558349-1F9F-48F3-830E-5BABDBF449D9}"/>
              </a:ext>
            </a:extLst>
          </p:cNvPr>
          <p:cNvSpPr/>
          <p:nvPr/>
        </p:nvSpPr>
        <p:spPr>
          <a:xfrm>
            <a:off x="956897" y="2884152"/>
            <a:ext cx="95375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9542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Hướng dẫn:</a:t>
            </a:r>
          </a:p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F9542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Bước 1: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Nháy đúp chuột vào biểu </a:t>
            </a: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tượng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trên màn hình nền để khởi động phần mềm Scratch.</a:t>
            </a:r>
          </a:p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F9542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Bước 2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: Nháy chuột vào biểu tượng quả địa cầu            ở góc trên bên trái màn hình và chọn một ngôn ngữ, chẳng hạn ngôn ngữ Tiếng Việt.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56897" y="1762126"/>
            <a:ext cx="10558624" cy="1160029"/>
            <a:chOff x="708098" y="292955"/>
            <a:chExt cx="10558624" cy="116002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10EB54-4731-4DD5-8421-518086FEA3E2}"/>
                </a:ext>
              </a:extLst>
            </p:cNvPr>
            <p:cNvSpPr/>
            <p:nvPr/>
          </p:nvSpPr>
          <p:spPr>
            <a:xfrm>
              <a:off x="708098" y="317553"/>
              <a:ext cx="2267570" cy="660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95421"/>
                  </a:solidFill>
                  <a:effectLst/>
                  <a:uLnTx/>
                  <a:uFillTx/>
                  <a:latin typeface="Sitka Subheading" pitchFamily="2" charset="0"/>
                  <a:cs typeface="Times New Roman" panose="02020603050405020304" pitchFamily="18" charset="0"/>
                </a:rPr>
                <a:t>NHIỆM VỤ 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9558349-1F9F-48F3-830E-5BABDBF449D9}"/>
                </a:ext>
              </a:extLst>
            </p:cNvPr>
            <p:cNvSpPr/>
            <p:nvPr/>
          </p:nvSpPr>
          <p:spPr>
            <a:xfrm>
              <a:off x="3091069" y="437321"/>
              <a:ext cx="817565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Khởi động phần mềm Scratch, chọn hiển thị tiếng Việt, mở tệp chương trình, quan sát và nhận biết màn hình Scratch.</a:t>
              </a:r>
              <a:endPara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633869" y="522030"/>
              <a:ext cx="347618" cy="372492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10EB54-4731-4DD5-8421-518086FEA3E2}"/>
                </a:ext>
              </a:extLst>
            </p:cNvPr>
            <p:cNvSpPr/>
            <p:nvPr/>
          </p:nvSpPr>
          <p:spPr>
            <a:xfrm>
              <a:off x="2633869" y="292955"/>
              <a:ext cx="2267570" cy="660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tka Subheading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794" y="3299900"/>
            <a:ext cx="509994" cy="6146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803" y="4295732"/>
            <a:ext cx="588220" cy="45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8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9558349-1F9F-48F3-830E-5BABDBF449D9}"/>
              </a:ext>
            </a:extLst>
          </p:cNvPr>
          <p:cNvSpPr/>
          <p:nvPr/>
        </p:nvSpPr>
        <p:spPr>
          <a:xfrm>
            <a:off x="745198" y="282589"/>
            <a:ext cx="95375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F9542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Bước 3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: Nháy  chuột  chọn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Tập tin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và  chọn  lệnh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Mở từ máy tính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Mở  tệp chương trình trò chơi “Điều khiển rô-bốt” có tên là Robot. Khi đó màn hình của phần mềm Scratch sẽ xuất hiện như Hình 63. Em hãy quan sát và nhận biết các thành phần của màn hình.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468" y="1889395"/>
            <a:ext cx="6451072" cy="448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1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47823" y="686246"/>
            <a:ext cx="7313158" cy="685420"/>
            <a:chOff x="708098" y="292955"/>
            <a:chExt cx="7313158" cy="68542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10EB54-4731-4DD5-8421-518086FEA3E2}"/>
                </a:ext>
              </a:extLst>
            </p:cNvPr>
            <p:cNvSpPr/>
            <p:nvPr/>
          </p:nvSpPr>
          <p:spPr>
            <a:xfrm>
              <a:off x="708098" y="317553"/>
              <a:ext cx="2267570" cy="660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vi-VN" sz="2700" b="1" dirty="0">
                  <a:solidFill>
                    <a:schemeClr val="accent6"/>
                  </a:solidFill>
                  <a:latin typeface="Sitka Subheading" pitchFamily="2" charset="0"/>
                  <a:cs typeface="Times New Roman" panose="02020603050405020304" pitchFamily="18" charset="0"/>
                </a:rPr>
                <a:t>NHIỆM VỤ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9558349-1F9F-48F3-830E-5BABDBF449D9}"/>
                </a:ext>
              </a:extLst>
            </p:cNvPr>
            <p:cNvSpPr/>
            <p:nvPr/>
          </p:nvSpPr>
          <p:spPr>
            <a:xfrm>
              <a:off x="3091070" y="437321"/>
              <a:ext cx="4930186" cy="4991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342900">
                <a:lnSpc>
                  <a:spcPct val="150000"/>
                </a:lnSpc>
              </a:pPr>
              <a:r>
                <a:rPr lang="vi-VN" sz="20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Luyện gõ từ với bài học </a:t>
              </a:r>
              <a:r>
                <a:rPr lang="vi-VN" sz="2000" b="1" dirty="0">
                  <a:solidFill>
                    <a:schemeClr val="accent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Words</a:t>
              </a:r>
              <a:r>
                <a:rPr lang="vi-VN" sz="20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  <a:endParaRPr lang="vi-VN" sz="2000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633869" y="522030"/>
              <a:ext cx="347618" cy="372492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E10EB54-4731-4DD5-8421-518086FEA3E2}"/>
                </a:ext>
              </a:extLst>
            </p:cNvPr>
            <p:cNvSpPr/>
            <p:nvPr/>
          </p:nvSpPr>
          <p:spPr>
            <a:xfrm>
              <a:off x="2633869" y="292955"/>
              <a:ext cx="2267570" cy="660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vi-VN" sz="2800" b="1" dirty="0">
                  <a:solidFill>
                    <a:schemeClr val="bg1"/>
                  </a:solidFill>
                  <a:latin typeface="Sitka Subheading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9558349-1F9F-48F3-830E-5BABDBF449D9}"/>
              </a:ext>
            </a:extLst>
          </p:cNvPr>
          <p:cNvSpPr/>
          <p:nvPr/>
        </p:nvSpPr>
        <p:spPr>
          <a:xfrm>
            <a:off x="807308" y="1515775"/>
            <a:ext cx="95375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 dẫn:</a:t>
            </a:r>
          </a:p>
          <a:p>
            <a:pPr algn="just" defTabSz="342900">
              <a:lnSpc>
                <a:spcPct val="150000"/>
              </a:lnSpc>
            </a:pPr>
            <a:r>
              <a:rPr lang="vi-VN" sz="2000" i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Bước 1</a:t>
            </a:r>
            <a:r>
              <a:rPr lang="vi-VN" sz="2000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Nháy chuột vào khối lệnh hoặc nút lệnh cờ xanh       để chạy chương trình.</a:t>
            </a:r>
          </a:p>
          <a:p>
            <a:pPr algn="just" defTabSz="342900">
              <a:lnSpc>
                <a:spcPct val="150000"/>
              </a:lnSpc>
            </a:pPr>
            <a:r>
              <a:rPr lang="vi-VN" sz="2000" i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Bước 2: 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Nháy chuột vào nút lệnh        để dừng chương trình. </a:t>
            </a:r>
          </a:p>
          <a:p>
            <a:pPr algn="just" defTabSz="342900">
              <a:lnSpc>
                <a:spcPct val="150000"/>
              </a:lnSpc>
            </a:pPr>
            <a:r>
              <a:rPr lang="vi-VN" sz="2000" i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Bước 3: 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Em có thể nháy chuột vào nút lệnh         để tiếp tục lượt chơi khác. </a:t>
            </a:r>
          </a:p>
          <a:p>
            <a:pPr algn="just" defTabSz="342900">
              <a:lnSpc>
                <a:spcPct val="150000"/>
              </a:lnSpc>
            </a:pPr>
            <a:r>
              <a:rPr lang="vi-VN" sz="2000" i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Bước 4: 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Nháy chuột vào nút        ở góc trên bên phải của màn hình Scratch để thoát khỏi phần mềm.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199" y="1999143"/>
            <a:ext cx="347944" cy="478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698" y="2477566"/>
            <a:ext cx="453724" cy="4693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435" y="2887065"/>
            <a:ext cx="347944" cy="47842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061799" y="3389145"/>
            <a:ext cx="406009" cy="507831"/>
            <a:chOff x="3866864" y="2587836"/>
            <a:chExt cx="406009" cy="507831"/>
          </a:xfrm>
        </p:grpSpPr>
        <p:sp>
          <p:nvSpPr>
            <p:cNvPr id="7" name="Rectangle 6"/>
            <p:cNvSpPr/>
            <p:nvPr/>
          </p:nvSpPr>
          <p:spPr>
            <a:xfrm>
              <a:off x="3866864" y="2638748"/>
              <a:ext cx="406009" cy="4060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890973" y="2587836"/>
              <a:ext cx="357790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342900">
                <a:lnSpc>
                  <a:spcPct val="150000"/>
                </a:lnSpc>
              </a:pPr>
              <a:r>
                <a:rPr lang="vi-VN" dirty="0">
                  <a:latin typeface="UTM Avo" panose="020406030505060202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242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5">
            <a:extLst>
              <a:ext uri="{FF2B5EF4-FFF2-40B4-BE49-F238E27FC236}">
                <a16:creationId xmlns:a16="http://schemas.microsoft.com/office/drawing/2014/main" id="{7CB2AB6A-C448-44B7-AD25-BA1B268D61E4}"/>
              </a:ext>
            </a:extLst>
          </p:cNvPr>
          <p:cNvGrpSpPr/>
          <p:nvPr/>
        </p:nvGrpSpPr>
        <p:grpSpPr>
          <a:xfrm>
            <a:off x="988292" y="548277"/>
            <a:ext cx="3306408" cy="736332"/>
            <a:chOff x="726388" y="467376"/>
            <a:chExt cx="3306408" cy="736332"/>
          </a:xfrm>
        </p:grpSpPr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8FC48B3D-BB5C-4C78-998C-7136AD938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6388" y="467376"/>
              <a:ext cx="925807" cy="733929"/>
            </a:xfrm>
            <a:prstGeom prst="rect">
              <a:avLst/>
            </a:prstGeom>
          </p:spPr>
        </p:pic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49C2C465-FF9B-4667-A170-E54C3E646ACE}"/>
                </a:ext>
              </a:extLst>
            </p:cNvPr>
            <p:cNvSpPr/>
            <p:nvPr/>
          </p:nvSpPr>
          <p:spPr>
            <a:xfrm>
              <a:off x="1652195" y="560775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98D7"/>
                  </a:solidFill>
                  <a:effectLst/>
                  <a:uLnTx/>
                  <a:uFillTx/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998D7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218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2063416" y="3098220"/>
            <a:ext cx="6384537" cy="1766459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Travelling with 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495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27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57264" y="304800"/>
            <a:ext cx="10658474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Em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thể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dùng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ngôn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ngữ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lập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Scratch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để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diễn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tả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từng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bước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thực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hiện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một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trò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chơi trên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máy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4275" y="394751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13" y="4271225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7072778" y="2380709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3097312" y="2369938"/>
            <a:ext cx="229862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A. Sai</a:t>
            </a:r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926" y="2607107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20" y="3202600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4962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07" y="4402053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469" y="5322404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90" y="5882206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12198926" y="-1719986"/>
            <a:ext cx="15309273" cy="8654186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Han River bridge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Danang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Vietnam</a:t>
                </a: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/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30015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6132" y="4417148"/>
            <a:ext cx="2190749" cy="21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2" y="3413053"/>
            <a:ext cx="2389909" cy="3194844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51805" y="3823819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8" y="3413053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64591" y="3823819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861216" y="2681612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6874002" y="2681612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B. Sai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071562" y="304800"/>
            <a:ext cx="9329737" cy="1811085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câu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lệnh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Scratch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được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sắp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xếp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theo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một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thứ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tự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nhất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định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tạo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thành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một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chương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máy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tính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10076315" y="120975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4328180" y="52514"/>
            <a:ext cx="12188226" cy="6857999"/>
            <a:chOff x="2978340" y="-259706"/>
            <a:chExt cx="12188226" cy="6857999"/>
          </a:xfrm>
        </p:grpSpPr>
        <p:grpSp>
          <p:nvGrpSpPr>
            <p:cNvPr id="3" name="Group 2"/>
            <p:cNvGrpSpPr/>
            <p:nvPr/>
          </p:nvGrpSpPr>
          <p:grpSpPr>
            <a:xfrm>
              <a:off x="2978340" y="-259706"/>
              <a:ext cx="12188226" cy="6857999"/>
              <a:chOff x="2978340" y="-259706"/>
              <a:chExt cx="12188226" cy="6857999"/>
            </a:xfrm>
          </p:grpSpPr>
          <p:pic>
            <p:nvPicPr>
              <p:cNvPr id="5123" name="Picture 3" descr="D:\pp game\doraemon\E0eXuZc.gif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8340" y="-259706"/>
                <a:ext cx="12188226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4727467" y="80574"/>
                <a:ext cx="3070523" cy="343102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Dragon bridge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Danang Vietnam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5124" name="Picture 4" descr="D:\background\character\gambar-doraemon-png-3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1990" y="4611702"/>
              <a:ext cx="1790434" cy="1790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1805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1.1582 -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17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29 -2.59259E-6 L 0.96771 -2.59259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530</Words>
  <Application>Microsoft Office PowerPoint</Application>
  <PresentationFormat>Widescreen</PresentationFormat>
  <Paragraphs>74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等线</vt:lpstr>
      <vt:lpstr>Arial</vt:lpstr>
      <vt:lpstr>Calibri</vt:lpstr>
      <vt:lpstr>Calibri Light</vt:lpstr>
      <vt:lpstr>iCiel Cadena</vt:lpstr>
      <vt:lpstr>Segoe Print</vt:lpstr>
      <vt:lpstr>Sitka Subheading</vt:lpstr>
      <vt:lpstr>SVN-SAF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Travelling with Doraemon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Bye bye!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2024-03-29T02:05:13Z</dcterms:created>
  <dcterms:modified xsi:type="dcterms:W3CDTF">2024-03-29T02:05:37Z</dcterms:modified>
</cp:coreProperties>
</file>