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13" r:id="rId2"/>
  </p:sldMasterIdLst>
  <p:notesMasterIdLst>
    <p:notesMasterId r:id="rId19"/>
  </p:notesMasterIdLst>
  <p:sldIdLst>
    <p:sldId id="2998" r:id="rId3"/>
    <p:sldId id="2999" r:id="rId4"/>
    <p:sldId id="3000" r:id="rId5"/>
    <p:sldId id="3001" r:id="rId6"/>
    <p:sldId id="2975" r:id="rId7"/>
    <p:sldId id="2990" r:id="rId8"/>
    <p:sldId id="2994" r:id="rId9"/>
    <p:sldId id="2995" r:id="rId10"/>
    <p:sldId id="2991" r:id="rId11"/>
    <p:sldId id="3062" r:id="rId12"/>
    <p:sldId id="3063" r:id="rId13"/>
    <p:sldId id="3064" r:id="rId14"/>
    <p:sldId id="3086" r:id="rId15"/>
    <p:sldId id="3087" r:id="rId16"/>
    <p:sldId id="3088" r:id="rId17"/>
    <p:sldId id="30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5A3049"/>
    <a:srgbClr val="5B2F56"/>
    <a:srgbClr val="FF6600"/>
    <a:srgbClr val="0998D7"/>
    <a:srgbClr val="FF3399"/>
    <a:srgbClr val="FFFFFF"/>
    <a:srgbClr val="0000FF"/>
    <a:srgbClr val="3DC3EC"/>
    <a:srgbClr val="F3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5262" autoAdjust="0"/>
  </p:normalViewPr>
  <p:slideViewPr>
    <p:cSldViewPr snapToGrid="0">
      <p:cViewPr varScale="1">
        <p:scale>
          <a:sx n="64" d="100"/>
          <a:sy n="64" d="100"/>
        </p:scale>
        <p:origin x="81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4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0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3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70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24802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19763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slide" Target="slide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18" Type="http://schemas.openxmlformats.org/officeDocument/2006/relationships/image" Target="../media/image43.tmp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17" Type="http://schemas.openxmlformats.org/officeDocument/2006/relationships/image" Target="../media/image42.tmp"/><Relationship Id="rId2" Type="http://schemas.openxmlformats.org/officeDocument/2006/relationships/audio" Target="../media/media3.mp3"/><Relationship Id="rId16" Type="http://schemas.openxmlformats.org/officeDocument/2006/relationships/image" Target="../media/image41.tmp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tmp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39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5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18" Type="http://schemas.openxmlformats.org/officeDocument/2006/relationships/image" Target="../media/image46.tmp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17" Type="http://schemas.openxmlformats.org/officeDocument/2006/relationships/image" Target="../media/image43.tmp"/><Relationship Id="rId2" Type="http://schemas.openxmlformats.org/officeDocument/2006/relationships/audio" Target="../media/media3.mp3"/><Relationship Id="rId16" Type="http://schemas.openxmlformats.org/officeDocument/2006/relationships/image" Target="../media/image42.tmp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1.tmp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8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2.jfif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29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Sóc nâu đang cố gắng nhặt những hạt dẻ để mang về tổ. Các em hãy giúp đỡ chú Sóc bằng cách trả lời đúng các câu hỏi nhé.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43" y="1144828"/>
            <a:ext cx="2656660" cy="1138569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8" y="2975856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3" y="2960292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08" y="954694"/>
            <a:ext cx="3810857" cy="11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6764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85447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1" y="4572001"/>
            <a:ext cx="175936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0886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6" name="Hình ảnh 5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08" y="2983638"/>
            <a:ext cx="1290542" cy="1156371"/>
          </a:xfrm>
          <a:prstGeom prst="rect">
            <a:avLst/>
          </a:prstGeom>
        </p:spPr>
      </p:pic>
      <p:pic>
        <p:nvPicPr>
          <p:cNvPr id="14" name="Hình ảnh 13" descr="Tạo hình cắt từ Màn hình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08" y="2919939"/>
            <a:ext cx="1199188" cy="1171935"/>
          </a:xfrm>
          <a:prstGeom prst="rect">
            <a:avLst/>
          </a:prstGeom>
        </p:spPr>
      </p:pic>
      <p:pic>
        <p:nvPicPr>
          <p:cNvPr id="15" name="Hình ảnh 14" descr="Tạo hình cắt từ Màn hình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35" y="4293077"/>
            <a:ext cx="1215555" cy="1142622"/>
          </a:xfrm>
          <a:prstGeom prst="rect">
            <a:avLst/>
          </a:prstGeom>
        </p:spPr>
      </p:pic>
      <p:pic>
        <p:nvPicPr>
          <p:cNvPr id="20" name="Hình ảnh 19" descr="Tạo hình cắt từ Màn hình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98" y="4298733"/>
            <a:ext cx="1252115" cy="1121686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58" y="980942"/>
            <a:ext cx="2559999" cy="13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399" y="152400"/>
            <a:ext cx="6331991" cy="24857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587" y="335157"/>
            <a:ext cx="633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221811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279297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9870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44210" y="2088715"/>
            <a:ext cx="2410426" cy="2960546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90250" y="3759576"/>
            <a:ext cx="1235973" cy="124269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26768" y="362230"/>
            <a:ext cx="1499455" cy="15076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02408" y="2130997"/>
            <a:ext cx="1558202" cy="1566672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09" y="996605"/>
            <a:ext cx="2456603" cy="1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061" y="298383"/>
            <a:ext cx="574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6" y="4574884"/>
            <a:ext cx="266007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32516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249936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121296" y="216767"/>
            <a:ext cx="2513701" cy="308739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245223" y="4318275"/>
            <a:ext cx="1946777" cy="195735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198606" y="2503796"/>
            <a:ext cx="1457537" cy="1465459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407850" y="590771"/>
            <a:ext cx="1555550" cy="1564005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01" y="894005"/>
            <a:ext cx="4593201" cy="1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8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71588" y="2590800"/>
            <a:ext cx="10615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</a:t>
            </a:r>
          </a:p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VỚI SỰ TRỢ GIÚP CỦA MÁY TÍNH</a:t>
            </a:r>
          </a:p>
          <a:p>
            <a:pPr algn="ctr">
              <a:defRPr/>
            </a:pP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4683681"/>
            <a:ext cx="1074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alt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599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726" y="1302226"/>
            <a:ext cx="8809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quan(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/>
          <p:cNvGrpSpPr/>
          <p:nvPr/>
        </p:nvGrpSpPr>
        <p:grpSpPr>
          <a:xfrm>
            <a:off x="2819400" y="2548231"/>
            <a:ext cx="9220199" cy="1886515"/>
            <a:chOff x="2819400" y="2548231"/>
            <a:chExt cx="9220199" cy="1886515"/>
          </a:xfrm>
        </p:grpSpPr>
        <p:grpSp>
          <p:nvGrpSpPr>
            <p:cNvPr id="62" name="Group 61"/>
            <p:cNvGrpSpPr/>
            <p:nvPr/>
          </p:nvGrpSpPr>
          <p:grpSpPr>
            <a:xfrm>
              <a:off x="2819400" y="2548231"/>
              <a:ext cx="9220199" cy="1886515"/>
              <a:chOff x="2904687" y="2243621"/>
              <a:chExt cx="8580963" cy="9086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904687" y="2374232"/>
                <a:ext cx="687734" cy="61044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3542941" y="2392199"/>
                <a:ext cx="299719" cy="61044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gray">
              <a:xfrm>
                <a:off x="3810056" y="2243621"/>
                <a:ext cx="7675594" cy="908655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Hình chữ nhật 1"/>
            <p:cNvSpPr/>
            <p:nvPr/>
          </p:nvSpPr>
          <p:spPr>
            <a:xfrm>
              <a:off x="4359059" y="2573698"/>
              <a:ext cx="72653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thao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cơ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xoá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432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229626" y="-72011"/>
            <a:ext cx="3584091" cy="177791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19914" y="336256"/>
            <a:ext cx="3076025" cy="87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86227" y="1215216"/>
            <a:ext cx="6618519" cy="2172162"/>
            <a:chOff x="1768766" y="4552258"/>
            <a:chExt cx="7300588" cy="1841622"/>
          </a:xfrm>
        </p:grpSpPr>
        <p:sp>
          <p:nvSpPr>
            <p:cNvPr id="16" name="Speech Bubble: Rectangle with Corners Rounded 9"/>
            <p:cNvSpPr/>
            <p:nvPr/>
          </p:nvSpPr>
          <p:spPr>
            <a:xfrm>
              <a:off x="1768766" y="4644318"/>
              <a:ext cx="7212563" cy="1749562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0"/>
            <p:cNvSpPr/>
            <p:nvPr/>
          </p:nvSpPr>
          <p:spPr>
            <a:xfrm>
              <a:off x="1856791" y="4552258"/>
              <a:ext cx="7212563" cy="1749077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281138" y="1307275"/>
            <a:ext cx="6507108" cy="188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Sau khi thực hiện trò chơi “Điều khiển rô-bốt” trên máy tính ở Bài 13, bạn An rất muốn biết cách tạo ra chương trình. Chắc em cũng có mong muốn tạo ra chương trình đó phải không?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96175" y="3994877"/>
            <a:ext cx="5032822" cy="1664072"/>
            <a:chOff x="1856791" y="4401655"/>
            <a:chExt cx="7212563" cy="2295926"/>
          </a:xfrm>
        </p:grpSpPr>
        <p:sp>
          <p:nvSpPr>
            <p:cNvPr id="25" name="Speech Bubble: Oval 15"/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peech Bubble: Oval 16"/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2938" y="5694226"/>
            <a:ext cx="1156754" cy="8223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54286" y="4373659"/>
            <a:ext cx="3916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8207" y="254982"/>
            <a:ext cx="521581" cy="46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27" y="3691367"/>
            <a:ext cx="4755292" cy="19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4680" y="292735"/>
            <a:ext cx="8538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Lệnh và Nhóm Lệnh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680" y="870405"/>
            <a:ext cx="10962640" cy="4115268"/>
            <a:chOff x="522612" y="941386"/>
            <a:chExt cx="10962947" cy="2113706"/>
          </a:xfrm>
        </p:grpSpPr>
        <p:sp>
          <p:nvSpPr>
            <p:cNvPr id="4" name="Rectangle 3"/>
            <p:cNvSpPr/>
            <p:nvPr/>
          </p:nvSpPr>
          <p:spPr>
            <a:xfrm>
              <a:off x="3940170" y="1111869"/>
              <a:ext cx="7394147" cy="338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FC354"/>
                  </a:solidFill>
                  <a:latin typeface="SVN-Avo"/>
                  <a:cs typeface="Times New Roman" panose="02020603050405020304" pitchFamily="18" charset="0"/>
                </a:rPr>
                <a:t>lệnh</a:t>
              </a:r>
              <a:endParaRPr lang="vi-VN" sz="2800" b="1" dirty="0">
                <a:solidFill>
                  <a:srgbClr val="7FC354"/>
                </a:solidFill>
                <a:latin typeface="SVN-Avo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22612" y="1036932"/>
              <a:ext cx="10962947" cy="107349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1144" y="1530022"/>
              <a:ext cx="10145882" cy="493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Scratch,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"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"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38185" y="941386"/>
              <a:ext cx="6010444" cy="2113706"/>
              <a:chOff x="638185" y="941386"/>
              <a:chExt cx="6010444" cy="211370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8185" y="1068533"/>
                <a:ext cx="2578172" cy="393882"/>
                <a:chOff x="6021948" y="1377672"/>
                <a:chExt cx="2578172" cy="393882"/>
              </a:xfrm>
            </p:grpSpPr>
            <p:sp>
              <p:nvSpPr>
                <p:cNvPr id="14" name="Rectangle: Top Corners Rounded 13"/>
                <p:cNvSpPr/>
                <p:nvPr/>
              </p:nvSpPr>
              <p:spPr>
                <a:xfrm>
                  <a:off x="6021948" y="1390971"/>
                  <a:ext cx="2578172" cy="380583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116639" y="1377672"/>
                  <a:ext cx="2202877" cy="3793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 rot="20419193">
                <a:off x="2882543" y="941386"/>
                <a:ext cx="1121133" cy="639780"/>
                <a:chOff x="10442150" y="1062239"/>
                <a:chExt cx="3996719" cy="2341948"/>
              </a:xfrm>
            </p:grpSpPr>
            <p:pic>
              <p:nvPicPr>
                <p:cNvPr id="12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42150" y="1062239"/>
                  <a:ext cx="3497522" cy="2341948"/>
                </a:xfrm>
                <a:prstGeom prst="rect">
                  <a:avLst/>
                </a:prstGeom>
              </p:spPr>
            </p:pic>
            <p:pic>
              <p:nvPicPr>
                <p:cNvPr id="13" name="Picture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599209" y="1257936"/>
                  <a:ext cx="3839660" cy="2005948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/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 Box 23"/>
          <p:cNvSpPr txBox="1"/>
          <p:nvPr/>
        </p:nvSpPr>
        <p:spPr>
          <a:xfrm>
            <a:off x="1023201" y="3450484"/>
            <a:ext cx="10058400" cy="27853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             Trong phần mềm Scratch, mỗi nhóm lệnh cơ bản và các lệnh thuộc nhóm đó có cùng màu sắc. </a:t>
            </a:r>
          </a:p>
          <a:p>
            <a:pPr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Ví dụ, nhóm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Điều khiển </a:t>
            </a:r>
            <a:r>
              <a:rPr lang="vi-VN" sz="2000" dirty="0">
                <a:latin typeface="UTM Avo" panose="02040603050506020204"/>
              </a:rPr>
              <a:t>và lệnh </a:t>
            </a:r>
            <a:r>
              <a:rPr lang="vi-VN" sz="2000" b="1" dirty="0">
                <a:solidFill>
                  <a:schemeClr val="accent6"/>
                </a:solidFill>
                <a:latin typeface="UTM Avo" panose="02040603050506020204"/>
              </a:rPr>
              <a:t>Đợi 1 giây </a:t>
            </a:r>
            <a:r>
              <a:rPr lang="vi-VN" sz="2000" dirty="0">
                <a:latin typeface="UTM Avo" panose="02040603050506020204"/>
              </a:rPr>
              <a:t>của nhóm này cùng có màu cam.Tên của mỗi nhóm lệnh gợi ý công dụng của chúng. </a:t>
            </a:r>
          </a:p>
          <a:p>
            <a:pPr>
              <a:lnSpc>
                <a:spcPts val="3000"/>
              </a:lnSpc>
            </a:pPr>
            <a:r>
              <a:rPr lang="vi-VN" sz="2000" dirty="0">
                <a:latin typeface="UTM Avo" panose="02040603050506020204"/>
              </a:rPr>
              <a:t>Ví dụ: nhóm lệnh </a:t>
            </a:r>
            <a:r>
              <a:rPr lang="vi-VN" sz="2000" b="1" dirty="0">
                <a:solidFill>
                  <a:srgbClr val="002060"/>
                </a:solidFill>
                <a:latin typeface="UTM Avo" panose="02040603050506020204"/>
              </a:rPr>
              <a:t>Chuyển động </a:t>
            </a:r>
            <a:r>
              <a:rPr lang="vi-VN" sz="2000" dirty="0">
                <a:latin typeface="UTM Avo" panose="02040603050506020204"/>
              </a:rPr>
              <a:t>gồm các lệnh điều khiển nhân vật di chuyển, nhóm lệnh </a:t>
            </a:r>
          </a:p>
          <a:p>
            <a:pPr>
              <a:lnSpc>
                <a:spcPts val="3000"/>
              </a:lnSpc>
            </a:pPr>
            <a:r>
              <a:rPr lang="vi-VN" sz="2000" b="1" dirty="0">
                <a:solidFill>
                  <a:srgbClr val="7030A0"/>
                </a:solidFill>
                <a:latin typeface="UTM Avo" panose="02040603050506020204"/>
              </a:rPr>
              <a:t>Hiển thị </a:t>
            </a:r>
            <a:r>
              <a:rPr lang="vi-VN" sz="2000" dirty="0">
                <a:latin typeface="UTM Avo" panose="02040603050506020204"/>
              </a:rPr>
              <a:t>chứa các lệnh thay đổi hình ảnh nhân vật, sân khấu và các thông báo sẽ xuất hiện trên màn hình,...</a:t>
            </a:r>
            <a:endParaRPr lang="en-US" sz="2000" dirty="0">
              <a:latin typeface="UTM Avo" panose="02040603050506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35" y="3223930"/>
            <a:ext cx="765999" cy="7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689441" y="617663"/>
            <a:ext cx="1006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Bảng 4 dưới đây minh hoạ một số lệnh của các nhóm lệnh cơ bản được sử dụng trong chương trình “Điều khiển rô-bốt”. </a:t>
            </a:r>
          </a:p>
        </p:txBody>
      </p:sp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33325"/>
            <a:ext cx="7267575" cy="43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718624" y="250041"/>
            <a:ext cx="10069349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Để đưa lệnh vào chương trình cho một nhân vật, em thực hiện các thao tác như sau: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88" y="922286"/>
            <a:ext cx="5148564" cy="3454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803" y="4744040"/>
            <a:ext cx="85129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Các lệnh được ghép với nhau tạo thành khối lệnh. Ví dụ, Hình 65 là khối lệnh gồm 3 lệnh. Khi chạy chương trình, các lệnh trong khối lệnh được thực hiện lần lượt theo thứ tự từ trên xuống dưới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28" y="4037266"/>
            <a:ext cx="2748199" cy="234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24558" y="519425"/>
            <a:ext cx="10290337" cy="1480139"/>
            <a:chOff x="3669268" y="737026"/>
            <a:chExt cx="7969151" cy="1094902"/>
          </a:xfrm>
        </p:grpSpPr>
        <p:grpSp>
          <p:nvGrpSpPr>
            <p:cNvPr id="26" name="Group 25"/>
            <p:cNvGrpSpPr/>
            <p:nvPr/>
          </p:nvGrpSpPr>
          <p:grpSpPr>
            <a:xfrm>
              <a:off x="3669268" y="737026"/>
              <a:ext cx="7555458" cy="1094902"/>
              <a:chOff x="3669268" y="737026"/>
              <a:chExt cx="7555458" cy="10949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3754" y="993101"/>
                <a:ext cx="7470972" cy="838827"/>
                <a:chOff x="4217929" y="1054357"/>
                <a:chExt cx="6721212" cy="1237500"/>
              </a:xfrm>
            </p:grpSpPr>
            <p:sp>
              <p:nvSpPr>
                <p:cNvPr id="30" name="Rectangle: Rounded Corners 15"/>
                <p:cNvSpPr/>
                <p:nvPr/>
              </p:nvSpPr>
              <p:spPr>
                <a:xfrm>
                  <a:off x="4288827" y="1171309"/>
                  <a:ext cx="6650314" cy="112054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: Rounded Corners 16"/>
                <p:cNvSpPr/>
                <p:nvPr/>
              </p:nvSpPr>
              <p:spPr>
                <a:xfrm>
                  <a:off x="4217929" y="1054357"/>
                  <a:ext cx="6645204" cy="1136070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9268" y="737026"/>
                <a:ext cx="704404" cy="62374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/>
            <p:nvPr/>
          </p:nvSpPr>
          <p:spPr>
            <a:xfrm>
              <a:off x="4003564" y="865064"/>
              <a:ext cx="7634855" cy="83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Trong scratch, mỗi nhóm lệnh có nhiều lệnh và chúng cùng màu.     Mỗi lệnh sẽ điều khiển nhân vật thực hiện </a:t>
              </a:r>
              <a:endParaRPr lang="en-US" altLang="vi-VN" sz="24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62" y="2175655"/>
            <a:ext cx="799873" cy="7874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344" y="2357483"/>
            <a:ext cx="5986126" cy="4414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70" y="3015539"/>
            <a:ext cx="5770477" cy="35617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394542" y="5071981"/>
            <a:ext cx="1242567" cy="797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30386" y="4011667"/>
            <a:ext cx="1182827" cy="17607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94542" y="4020155"/>
            <a:ext cx="1242567" cy="9350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8467</TotalTime>
  <Words>590</Words>
  <Application>Microsoft Office PowerPoint</Application>
  <PresentationFormat>Widescreen</PresentationFormat>
  <Paragraphs>69</Paragraphs>
  <Slides>16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iCiel Cadena</vt:lpstr>
      <vt:lpstr>Segoe Print</vt:lpstr>
      <vt:lpstr>SVN-Avo</vt:lpstr>
      <vt:lpstr>SVN-SAF</vt:lpstr>
      <vt:lpstr>Times New Roman</vt:lpstr>
      <vt:lpstr>UTM Avo</vt:lpstr>
      <vt:lpstr>UTM Bienvenue</vt:lpstr>
      <vt:lpstr>UTM HelvetIns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336</cp:revision>
  <dcterms:created xsi:type="dcterms:W3CDTF">2021-11-14T08:33:55Z</dcterms:created>
  <dcterms:modified xsi:type="dcterms:W3CDTF">2024-03-29T02:03:59Z</dcterms:modified>
</cp:coreProperties>
</file>