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27"/>
  </p:notesMasterIdLst>
  <p:sldIdLst>
    <p:sldId id="390" r:id="rId2"/>
    <p:sldId id="357" r:id="rId3"/>
    <p:sldId id="358" r:id="rId4"/>
    <p:sldId id="326" r:id="rId5"/>
    <p:sldId id="379" r:id="rId6"/>
    <p:sldId id="380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1" r:id="rId16"/>
    <p:sldId id="394" r:id="rId17"/>
    <p:sldId id="395" r:id="rId18"/>
    <p:sldId id="392" r:id="rId19"/>
    <p:sldId id="393" r:id="rId20"/>
    <p:sldId id="368" r:id="rId21"/>
    <p:sldId id="356" r:id="rId22"/>
    <p:sldId id="349" r:id="rId23"/>
    <p:sldId id="351" r:id="rId24"/>
    <p:sldId id="354" r:id="rId25"/>
    <p:sldId id="355" r:id="rId26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CC"/>
    <a:srgbClr val="009999"/>
    <a:srgbClr val="FF4F4F"/>
    <a:srgbClr val="0099CC"/>
    <a:srgbClr val="006699"/>
    <a:srgbClr val="CC9900"/>
    <a:srgbClr val="21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4660"/>
  </p:normalViewPr>
  <p:slideViewPr>
    <p:cSldViewPr>
      <p:cViewPr>
        <p:scale>
          <a:sx n="76" d="100"/>
          <a:sy n="76" d="100"/>
        </p:scale>
        <p:origin x="-57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BA179-C061-42C7-BD28-14EF91CA12DD}" type="datetimeFigureOut">
              <a:rPr lang="en-US" smtClean="0"/>
              <a:pPr/>
              <a:t>14/2/2023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8CBF3-CB30-48A1-83C0-206ABDD7D9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1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Calibri" pitchFamily="34" charset="0"/>
            </a:endParaRP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15373" y="9374301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DE3C720-023C-4CC6-90E6-AE4356CA9F64}" type="slidenum">
              <a:rPr lang="en-US" altLang="en-US" sz="1200"/>
              <a:pPr algn="r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03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03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0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96025-706C-4265-AE2B-16E0881815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6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C4257-76F8-4558-B702-63E82F94E0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3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9FE15-83AF-40E3-A263-9BB6BA5E5B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94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C456B-1519-44B3-A6E5-29DC1C649691}" type="datetime1">
              <a:rPr lang="en-US" smtClean="0"/>
              <a:pPr>
                <a:defRPr/>
              </a:pPr>
              <a:t>14/2/2023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FDFAE-DDA1-4748-9C85-76C91A92A9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22CA3-D641-4E0E-9B45-50BDE8157C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7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183A3-B848-4B7F-9472-1EBDF184F2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0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4E495-E4C6-43A1-A2C7-AB5F96C431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5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C4187-3F54-4407-BB6D-9BAF2D747F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1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07CFD-4028-484A-8F3E-C3E2B8BA1F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718AB-AAC9-4C6C-A108-1A7DB08369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3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FE1AE-B51A-4E18-8BC9-B2E98BE944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4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4EF90-BF87-4E61-B286-A021687F56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1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34020E-6E55-4C89-92C9-C3CE292DFC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5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wm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.wav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11" Type="http://schemas.openxmlformats.org/officeDocument/2006/relationships/image" Target="../media/image39.gif"/><Relationship Id="rId5" Type="http://schemas.openxmlformats.org/officeDocument/2006/relationships/audio" Target="../media/audio3.wav"/><Relationship Id="rId10" Type="http://schemas.openxmlformats.org/officeDocument/2006/relationships/image" Target="../media/image38.png"/><Relationship Id="rId4" Type="http://schemas.openxmlformats.org/officeDocument/2006/relationships/audio" Target="../media/audio2.wav"/><Relationship Id="rId9" Type="http://schemas.openxmlformats.org/officeDocument/2006/relationships/image" Target="../media/image37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.wav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5.png"/><Relationship Id="rId11" Type="http://schemas.openxmlformats.org/officeDocument/2006/relationships/image" Target="../media/image39.gif"/><Relationship Id="rId5" Type="http://schemas.openxmlformats.org/officeDocument/2006/relationships/audio" Target="../media/audio3.wav"/><Relationship Id="rId10" Type="http://schemas.openxmlformats.org/officeDocument/2006/relationships/image" Target="../media/image38.png"/><Relationship Id="rId4" Type="http://schemas.openxmlformats.org/officeDocument/2006/relationships/audio" Target="../media/audio2.wav"/><Relationship Id="rId9" Type="http://schemas.openxmlformats.org/officeDocument/2006/relationships/image" Target="../media/image37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12" Type="http://schemas.openxmlformats.org/officeDocument/2006/relationships/image" Target="../media/image3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.jpeg"/><Relationship Id="rId11" Type="http://schemas.openxmlformats.org/officeDocument/2006/relationships/image" Target="../media/image38.png"/><Relationship Id="rId5" Type="http://schemas.openxmlformats.org/officeDocument/2006/relationships/audio" Target="../media/audio3.wav"/><Relationship Id="rId10" Type="http://schemas.openxmlformats.org/officeDocument/2006/relationships/image" Target="../media/image37.gif"/><Relationship Id="rId4" Type="http://schemas.openxmlformats.org/officeDocument/2006/relationships/audio" Target="../media/audio2.wav"/><Relationship Id="rId9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image" Target="../media/image44.gif"/><Relationship Id="rId7" Type="http://schemas.openxmlformats.org/officeDocument/2006/relationships/image" Target="../media/image48.w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L_blue"/>
          <p:cNvGrpSpPr>
            <a:grpSpLocks/>
          </p:cNvGrpSpPr>
          <p:nvPr/>
        </p:nvGrpSpPr>
        <p:grpSpPr bwMode="auto">
          <a:xfrm>
            <a:off x="-52388" y="-9525"/>
            <a:ext cx="257176" cy="6748463"/>
            <a:chOff x="228152" y="25657"/>
            <a:chExt cx="257539" cy="5061369"/>
          </a:xfrm>
        </p:grpSpPr>
        <p:pic>
          <p:nvPicPr>
            <p:cNvPr id="2073" name="Picture 3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6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4" name="Picture 33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1" name="R_blue"/>
          <p:cNvGrpSpPr>
            <a:grpSpLocks/>
          </p:cNvGrpSpPr>
          <p:nvPr/>
        </p:nvGrpSpPr>
        <p:grpSpPr bwMode="auto">
          <a:xfrm rot="10800000">
            <a:off x="8910638" y="377825"/>
            <a:ext cx="200025" cy="6407150"/>
            <a:chOff x="8912859" y="317293"/>
            <a:chExt cx="198086" cy="4804239"/>
          </a:xfrm>
        </p:grpSpPr>
        <p:grpSp>
          <p:nvGrpSpPr>
            <p:cNvPr id="2069" name="组合 33"/>
            <p:cNvGrpSpPr>
              <a:grpSpLocks/>
            </p:cNvGrpSpPr>
            <p:nvPr/>
          </p:nvGrpSpPr>
          <p:grpSpPr bwMode="auto"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2071" name="Picture 30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2" name="Picture 31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70" name="Picture 2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2" name="组合 2051"/>
          <p:cNvGrpSpPr>
            <a:grpSpLocks/>
          </p:cNvGrpSpPr>
          <p:nvPr/>
        </p:nvGrpSpPr>
        <p:grpSpPr bwMode="auto">
          <a:xfrm>
            <a:off x="96838" y="6513513"/>
            <a:ext cx="8605837" cy="300037"/>
            <a:chOff x="150297" y="4506158"/>
            <a:chExt cx="8605580" cy="225202"/>
          </a:xfrm>
        </p:grpSpPr>
        <p:pic>
          <p:nvPicPr>
            <p:cNvPr id="2067" name="B2_green" descr="F:\1-原创素材\1_mm1102\PPT\PPT_014\materaials\page_10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7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B1_red" descr="F:\1-原创素材\1_mm1102\PPT\PPT_014\materaials\page_4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3" name="Picture 8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5249863"/>
            <a:ext cx="231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5848350"/>
            <a:ext cx="230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5884863"/>
            <a:ext cx="231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2135188" y="1562100"/>
            <a:ext cx="5383212" cy="4192588"/>
          </a:xfrm>
          <a:prstGeom prst="rect">
            <a:avLst/>
          </a:prstGeom>
        </p:spPr>
        <p:txBody>
          <a:bodyPr spcFirstLastPara="1" wrap="none" lIns="72723" tIns="36363" rIns="72723" bIns="36363" fromWordArt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900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7" name="Picture 13" descr="Firewrk8"/>
          <p:cNvPicPr>
            <a:picLocks noChangeAspect="1" noChangeArrowheads="1"/>
          </p:cNvPicPr>
          <p:nvPr/>
        </p:nvPicPr>
        <p:blipFill>
          <a:blip r:embed="rId11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4344988"/>
            <a:ext cx="7493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5" descr="Firewrk8"/>
          <p:cNvPicPr>
            <a:picLocks noChangeAspect="1" noChangeArrowheads="1"/>
          </p:cNvPicPr>
          <p:nvPr/>
        </p:nvPicPr>
        <p:blipFill>
          <a:blip r:embed="rId11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1522413"/>
            <a:ext cx="374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6" descr="Firewrk8"/>
          <p:cNvPicPr>
            <a:picLocks noChangeAspect="1" noChangeArrowheads="1"/>
          </p:cNvPicPr>
          <p:nvPr/>
        </p:nvPicPr>
        <p:blipFill>
          <a:blip r:embed="rId11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150018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4648200"/>
            <a:ext cx="22145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274602" y="20632"/>
            <a:ext cx="5483511" cy="565879"/>
          </a:xfrm>
          <a:prstGeom prst="rect">
            <a:avLst/>
          </a:prstGeom>
          <a:noFill/>
        </p:spPr>
        <p:txBody>
          <a:bodyPr lIns="72723" tIns="36363" rIns="72723" bIns="3636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 HỌC - </a:t>
            </a:r>
            <a:r>
              <a:rPr lang="en-US" sz="3200" b="1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32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96838" y="2101850"/>
            <a:ext cx="3614737" cy="4572000"/>
            <a:chOff x="6867554" y="241869"/>
            <a:chExt cx="1497623" cy="2085440"/>
          </a:xfrm>
        </p:grpSpPr>
        <p:pic>
          <p:nvPicPr>
            <p:cNvPr id="2065" name="Picture 2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7554" y="241869"/>
              <a:ext cx="1497623" cy="208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6" name="Picture 25"/>
            <p:cNvSpPr>
              <a:spLocks noChangeAspect="1"/>
            </p:cNvSpPr>
            <p:nvPr/>
          </p:nvSpPr>
          <p:spPr bwMode="auto">
            <a:xfrm>
              <a:off x="7834895" y="241869"/>
              <a:ext cx="530282" cy="33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588963" y="685800"/>
            <a:ext cx="7962900" cy="5794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THẾ GIỚI LOGO</a:t>
            </a:r>
            <a:endParaRPr lang="en-US" alt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698238" y="1144935"/>
            <a:ext cx="7853625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CÂU LỆNH LẶP LỒNG NHAU</a:t>
            </a:r>
          </a:p>
          <a:p>
            <a:pPr eaLnBrk="1" hangingPunct="1">
              <a:defRPr/>
            </a:pPr>
            <a:endParaRPr lang="en-US" alt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6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7200" y="1284982"/>
            <a:ext cx="8574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2. Dùng </a:t>
            </a:r>
            <a:r>
              <a:rPr lang="en-US" sz="320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máy tính kiểm tra lại kết quả các câu lệnh ở </a:t>
            </a:r>
            <a:r>
              <a:rPr lang="en-US" sz="3200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3200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endParaRPr lang="en-US" sz="3200" dirty="0">
              <a:solidFill>
                <a:srgbClr val="320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2571744"/>
            <a:ext cx="90135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smtClean="0"/>
              <a:t> Mỗi HS thực hiện gõ 2 lệnh</a:t>
            </a:r>
          </a:p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600" smtClean="0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Repeat 6[fd 50 rt 60 wait 30] rt 72</a:t>
            </a:r>
          </a:p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Repeat 5[Repeat 6[fd 50 rt 60 wait 30] rt 72]</a:t>
            </a:r>
          </a:p>
          <a:p>
            <a:endParaRPr lang="en-US" sz="3600" smtClean="0"/>
          </a:p>
        </p:txBody>
      </p:sp>
      <p:sp>
        <p:nvSpPr>
          <p:cNvPr id="5" name="Rectangle 4"/>
          <p:cNvSpPr/>
          <p:nvPr/>
        </p:nvSpPr>
        <p:spPr>
          <a:xfrm>
            <a:off x="570751" y="848380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</a:t>
            </a:r>
            <a:r>
              <a:rPr lang="en-US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ĐỘNG C</a:t>
            </a:r>
            <a:r>
              <a:rPr lang="vi-VN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4429132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smtClean="0"/>
              <a:t> Thời gian thực hành 2 phút.</a:t>
            </a:r>
            <a:endParaRPr lang="en-US" sz="2800"/>
          </a:p>
        </p:txBody>
      </p:sp>
      <p:sp>
        <p:nvSpPr>
          <p:cNvPr id="2" name="Rectangle 1"/>
          <p:cNvSpPr/>
          <p:nvPr/>
        </p:nvSpPr>
        <p:spPr>
          <a:xfrm>
            <a:off x="1143000" y="-52358"/>
            <a:ext cx="760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CÂU LỆNH LẶP LỒNG NHAU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DFAE-DDA1-4748-9C85-76C91A92A92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09600" y="7620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3. Đánh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dấu x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vào       </a:t>
            </a:r>
            <a:r>
              <a:rPr lang="vi-VN" sz="3600" b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cuối câu trả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lời </a:t>
            </a:r>
            <a:r>
              <a:rPr lang="vi-VN" sz="3600" b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43400" y="838200"/>
            <a:ext cx="526012" cy="54358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" y="18288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Rùa thực hiện </a:t>
            </a:r>
            <a:r>
              <a:rPr lang="en-US" sz="32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công </a:t>
            </a:r>
            <a:r>
              <a:rPr lang="en-US" sz="3200" b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việc nào </a:t>
            </a:r>
            <a:r>
              <a:rPr lang="en-US" sz="32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2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sz="32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en-US" sz="32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vi-VN" sz="32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các </a:t>
            </a:r>
            <a:r>
              <a:rPr lang="en-US" sz="32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lệnh sau:</a:t>
            </a:r>
            <a:endParaRPr lang="en-US" sz="3200" b="1" dirty="0">
              <a:solidFill>
                <a:srgbClr val="320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229600" y="3810000"/>
            <a:ext cx="589898" cy="60960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7" name="Rounded Rectangle 26"/>
          <p:cNvSpPr/>
          <p:nvPr/>
        </p:nvSpPr>
        <p:spPr>
          <a:xfrm>
            <a:off x="8229600" y="5562600"/>
            <a:ext cx="589898" cy="60960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8286098" y="5402759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</a:rPr>
              <a:t>x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386" y="3048000"/>
            <a:ext cx="8777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Repeat 8[Repeat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6[fd 50 rt 60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wait 30] rt 45]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3657600"/>
            <a:ext cx="8777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- Vẽ hình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a giác sáu cạnh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41148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- Vẽ hình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a giác sáu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cạnh,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vẽ xong quay một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góc 360/8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521214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- Lặp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lại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lần, mỗi lần vẽ một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a giác sáu cạnh, vẽ xong quay một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góc 45 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229600" y="4572000"/>
            <a:ext cx="589898" cy="60960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Right Brace 24"/>
          <p:cNvSpPr/>
          <p:nvPr/>
        </p:nvSpPr>
        <p:spPr>
          <a:xfrm rot="5400000">
            <a:off x="4152904" y="2009772"/>
            <a:ext cx="285752" cy="3409960"/>
          </a:xfrm>
          <a:prstGeom prst="rightBrace">
            <a:avLst/>
          </a:prstGeom>
          <a:ln w="38100">
            <a:solidFill>
              <a:srgbClr val="320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786050" y="3834474"/>
            <a:ext cx="4214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</a:rPr>
              <a:t>Lệnh vẽ</a:t>
            </a:r>
            <a:r>
              <a:rPr lang="vi-VN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giác 6 cạnh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31" name="Right Brace 30"/>
          <p:cNvSpPr/>
          <p:nvPr/>
        </p:nvSpPr>
        <p:spPr>
          <a:xfrm rot="5400000">
            <a:off x="1466824" y="2971800"/>
            <a:ext cx="304800" cy="1524000"/>
          </a:xfrm>
          <a:prstGeom prst="rightBrace">
            <a:avLst/>
          </a:prstGeom>
          <a:ln w="38100">
            <a:solidFill>
              <a:srgbClr val="320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09600" y="3810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800000"/>
                </a:solidFill>
              </a:rPr>
              <a:t>Lặp lại 8 lần</a:t>
            </a:r>
            <a:endParaRPr lang="en-US" sz="2800" b="1">
              <a:solidFill>
                <a:srgbClr val="800000"/>
              </a:solidFill>
            </a:endParaRPr>
          </a:p>
        </p:txBody>
      </p:sp>
      <p:sp>
        <p:nvSpPr>
          <p:cNvPr id="2" name="Left Brace 1"/>
          <p:cNvSpPr/>
          <p:nvPr/>
        </p:nvSpPr>
        <p:spPr>
          <a:xfrm rot="5400000">
            <a:off x="2228824" y="1285871"/>
            <a:ext cx="342900" cy="3086100"/>
          </a:xfrm>
          <a:prstGeom prst="leftBrac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770128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Câu lệnh lặp lồng nhau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0"/>
            <a:ext cx="7367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CÂU LỆNH LẶP LỒNG NHAU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629400" y="3857628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Xoay phải </a:t>
            </a:r>
            <a:r>
              <a:rPr lang="en-US" sz="2400" b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 rot="5400000">
            <a:off x="7774793" y="3274207"/>
            <a:ext cx="285752" cy="881090"/>
          </a:xfrm>
          <a:prstGeom prst="rightBrace">
            <a:avLst/>
          </a:prstGeom>
          <a:ln w="38100">
            <a:solidFill>
              <a:srgbClr val="320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DFAE-DDA1-4748-9C85-76C91A92A92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16" grpId="0"/>
      <p:bldP spid="21" grpId="0" animBg="1"/>
      <p:bldP spid="4" grpId="0"/>
      <p:bldP spid="17" grpId="0"/>
      <p:bldP spid="22" grpId="0"/>
      <p:bldP spid="24" grpId="0" animBg="1"/>
      <p:bldP spid="32" grpId="0"/>
      <p:bldP spid="2" grpId="0" animBg="1"/>
      <p:bldP spid="5" grpId="0"/>
      <p:bldP spid="20" grpId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7200" y="1284982"/>
            <a:ext cx="8574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4. Dùng </a:t>
            </a:r>
            <a:r>
              <a:rPr lang="en-US" sz="280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máy tính kiểm tra lại kết quả các câu lệnh ở </a:t>
            </a:r>
            <a:r>
              <a:rPr lang="en-US" sz="2800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2800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3.</a:t>
            </a:r>
            <a:endParaRPr lang="en-US" sz="2800" dirty="0">
              <a:solidFill>
                <a:srgbClr val="320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880" y="2156224"/>
            <a:ext cx="9013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smtClean="0"/>
              <a:t> Mỗi HS thực hiện gõ lệnh:</a:t>
            </a:r>
          </a:p>
          <a:p>
            <a:endParaRPr lang="en-US" sz="3200" smtClean="0"/>
          </a:p>
        </p:txBody>
      </p:sp>
      <p:sp>
        <p:nvSpPr>
          <p:cNvPr id="5" name="Rectangle 4"/>
          <p:cNvSpPr/>
          <p:nvPr/>
        </p:nvSpPr>
        <p:spPr>
          <a:xfrm>
            <a:off x="570751" y="848380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</a:t>
            </a:r>
            <a:r>
              <a:rPr lang="en-US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ĐỘNG C</a:t>
            </a:r>
            <a:r>
              <a:rPr lang="vi-VN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184" y="3953208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 </a:t>
            </a:r>
            <a:r>
              <a:rPr lang="en-US" sz="2800" dirty="0" err="1" smtClean="0"/>
              <a:t>Thời</a:t>
            </a:r>
            <a:r>
              <a:rPr lang="en-US" sz="2800" dirty="0" smtClean="0"/>
              <a:t> </a:t>
            </a:r>
            <a:r>
              <a:rPr lang="en-US" sz="2800" dirty="0" err="1" smtClean="0"/>
              <a:t>gian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hành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.VnBlack" pitchFamily="34" charset="0"/>
              </a:rPr>
              <a:t>1</a:t>
            </a:r>
            <a:r>
              <a:rPr lang="en-US" sz="2800" dirty="0" smtClean="0"/>
              <a:t> </a:t>
            </a:r>
            <a:r>
              <a:rPr lang="en-US" sz="2800" dirty="0" err="1" smtClean="0"/>
              <a:t>phút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5000636"/>
            <a:ext cx="973443" cy="114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4348" y="6143644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Hình a</a:t>
            </a:r>
            <a:endParaRPr lang="en-US" sz="28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500570"/>
            <a:ext cx="1713238" cy="179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428992" y="6334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Hình b</a:t>
            </a:r>
            <a:endParaRPr lang="en-US" sz="2800"/>
          </a:p>
        </p:txBody>
      </p:sp>
      <p:sp>
        <p:nvSpPr>
          <p:cNvPr id="2" name="Rectangle 1"/>
          <p:cNvSpPr/>
          <p:nvPr/>
        </p:nvSpPr>
        <p:spPr>
          <a:xfrm>
            <a:off x="1486820" y="0"/>
            <a:ext cx="7228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CÂU LỆNH LẶP LỒNG NHAU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DFAE-DDA1-4748-9C85-76C91A92A92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3014" y="3415729"/>
            <a:ext cx="7536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Repeat 8[</a:t>
            </a:r>
            <a:r>
              <a:rPr lang="en-US" sz="3200" smtClean="0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Repeat 6[fd 50 rt 60 wait 30] rt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45]</a:t>
            </a:r>
            <a:endParaRPr lang="en-US" sz="320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4572008"/>
            <a:ext cx="1928826" cy="190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000760" y="6334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Hình c</a:t>
            </a:r>
            <a:endParaRPr lang="en-US" sz="2800"/>
          </a:p>
        </p:txBody>
      </p:sp>
      <p:sp>
        <p:nvSpPr>
          <p:cNvPr id="19" name="Rectangle 18"/>
          <p:cNvSpPr/>
          <p:nvPr/>
        </p:nvSpPr>
        <p:spPr>
          <a:xfrm>
            <a:off x="714348" y="2500306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               Repeat 6[fd 50 rt 60 wait 30] rt 72</a:t>
            </a:r>
          </a:p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Repeat 5[</a:t>
            </a:r>
            <a:r>
              <a:rPr lang="en-US" sz="3200" smtClean="0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Repeat 6[fd 50 rt 60 wait 30] rt 72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en-US" sz="3200"/>
          </a:p>
        </p:txBody>
      </p:sp>
      <p:sp>
        <p:nvSpPr>
          <p:cNvPr id="22" name="TextBox 21"/>
          <p:cNvSpPr txBox="1"/>
          <p:nvPr/>
        </p:nvSpPr>
        <p:spPr>
          <a:xfrm>
            <a:off x="428596" y="211996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So sánh các dòng lệnh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7" grpId="0"/>
      <p:bldP spid="7" grpId="1"/>
      <p:bldP spid="9" grpId="0"/>
      <p:bldP spid="9" grpId="1"/>
      <p:bldP spid="14" grpId="0"/>
      <p:bldP spid="14" grpId="1"/>
      <p:bldP spid="19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3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7200" y="1284982"/>
            <a:ext cx="8574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857364"/>
            <a:ext cx="90135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Câu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lệnh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lặp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có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dạng</a:t>
            </a:r>
            <a:r>
              <a:rPr lang="en-US" sz="3200" dirty="0" smtClean="0">
                <a:solidFill>
                  <a:srgbClr val="3200C0"/>
                </a:solidFill>
              </a:rPr>
              <a:t> Repeat n[  ]. </a:t>
            </a:r>
            <a:r>
              <a:rPr lang="en-US" sz="3200" dirty="0" err="1" smtClean="0">
                <a:solidFill>
                  <a:srgbClr val="3200C0"/>
                </a:solidFill>
              </a:rPr>
              <a:t>Trong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đó</a:t>
            </a:r>
            <a:r>
              <a:rPr lang="en-US" sz="3200" dirty="0" smtClean="0">
                <a:solidFill>
                  <a:srgbClr val="3200C0"/>
                </a:solidFill>
              </a:rPr>
              <a:t>: </a:t>
            </a:r>
          </a:p>
          <a:p>
            <a:r>
              <a:rPr lang="en-US" sz="3200" dirty="0" smtClean="0">
                <a:solidFill>
                  <a:srgbClr val="3200C0"/>
                </a:solidFill>
              </a:rPr>
              <a:t>+ </a:t>
            </a:r>
            <a:r>
              <a:rPr lang="en-US" sz="3200" dirty="0" err="1" smtClean="0">
                <a:solidFill>
                  <a:srgbClr val="3200C0"/>
                </a:solidFill>
              </a:rPr>
              <a:t>Số</a:t>
            </a:r>
            <a:r>
              <a:rPr lang="en-US" sz="3200" dirty="0" smtClean="0">
                <a:solidFill>
                  <a:srgbClr val="3200C0"/>
                </a:solidFill>
              </a:rPr>
              <a:t> n </a:t>
            </a:r>
            <a:r>
              <a:rPr lang="en-US" sz="3200" dirty="0" err="1" smtClean="0">
                <a:solidFill>
                  <a:srgbClr val="3200C0"/>
                </a:solidFill>
              </a:rPr>
              <a:t>trong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câu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lệnh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chỉ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số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lần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lặp</a:t>
            </a:r>
            <a:r>
              <a:rPr lang="en-US" sz="3200" dirty="0" smtClean="0">
                <a:solidFill>
                  <a:srgbClr val="3200C0"/>
                </a:solidFill>
              </a:rPr>
              <a:t>; </a:t>
            </a:r>
            <a:r>
              <a:rPr lang="en-US" sz="3200" dirty="0" err="1" smtClean="0">
                <a:solidFill>
                  <a:srgbClr val="3200C0"/>
                </a:solidFill>
              </a:rPr>
              <a:t>giữa</a:t>
            </a:r>
            <a:r>
              <a:rPr lang="en-US" sz="3200" dirty="0" smtClean="0">
                <a:solidFill>
                  <a:srgbClr val="3200C0"/>
                </a:solidFill>
              </a:rPr>
              <a:t> Repeat </a:t>
            </a:r>
            <a:r>
              <a:rPr lang="en-US" sz="3200" dirty="0" err="1" smtClean="0">
                <a:solidFill>
                  <a:srgbClr val="3200C0"/>
                </a:solidFill>
              </a:rPr>
              <a:t>và</a:t>
            </a:r>
            <a:r>
              <a:rPr lang="en-US" sz="3200" dirty="0" smtClean="0">
                <a:solidFill>
                  <a:srgbClr val="3200C0"/>
                </a:solidFill>
              </a:rPr>
              <a:t> n </a:t>
            </a:r>
            <a:r>
              <a:rPr lang="en-US" sz="3200" dirty="0" err="1" smtClean="0">
                <a:solidFill>
                  <a:srgbClr val="3200C0"/>
                </a:solidFill>
              </a:rPr>
              <a:t>phải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có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dấu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cách</a:t>
            </a:r>
            <a:r>
              <a:rPr lang="en-US" sz="3200" dirty="0" smtClean="0">
                <a:solidFill>
                  <a:srgbClr val="3200C0"/>
                </a:solidFill>
              </a:rPr>
              <a:t>.</a:t>
            </a:r>
          </a:p>
          <a:p>
            <a:r>
              <a:rPr lang="en-US" sz="3200" dirty="0" smtClean="0">
                <a:solidFill>
                  <a:srgbClr val="3200C0"/>
                </a:solidFill>
              </a:rPr>
              <a:t>+ </a:t>
            </a:r>
            <a:r>
              <a:rPr lang="en-US" sz="3200" dirty="0" err="1" smtClean="0">
                <a:solidFill>
                  <a:srgbClr val="3200C0"/>
                </a:solidFill>
              </a:rPr>
              <a:t>Phần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trong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cặp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ngoặc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vuông</a:t>
            </a:r>
            <a:r>
              <a:rPr lang="en-US" sz="3200" dirty="0" smtClean="0">
                <a:solidFill>
                  <a:srgbClr val="3200C0"/>
                </a:solidFill>
              </a:rPr>
              <a:t> [ ] </a:t>
            </a:r>
            <a:r>
              <a:rPr lang="en-US" sz="3200" dirty="0" err="1" smtClean="0">
                <a:solidFill>
                  <a:srgbClr val="3200C0"/>
                </a:solidFill>
              </a:rPr>
              <a:t>là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nơi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ghi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các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câu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lệnh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được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lặp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lại</a:t>
            </a:r>
            <a:r>
              <a:rPr lang="en-US" sz="3200" dirty="0" smtClean="0">
                <a:solidFill>
                  <a:srgbClr val="3200C0"/>
                </a:solidFill>
              </a:rPr>
              <a:t>.</a:t>
            </a:r>
          </a:p>
          <a:p>
            <a:r>
              <a:rPr lang="en-US" sz="3200" dirty="0" smtClean="0">
                <a:solidFill>
                  <a:srgbClr val="3200C0"/>
                </a:solidFill>
              </a:rPr>
              <a:t>- </a:t>
            </a:r>
            <a:r>
              <a:rPr lang="en-US" sz="3200" dirty="0" err="1" smtClean="0">
                <a:solidFill>
                  <a:srgbClr val="3200C0"/>
                </a:solidFill>
              </a:rPr>
              <a:t>Sử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dụng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câu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lệnh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lặp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lồng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nhau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có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thể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cho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ra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nhiều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hình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giống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nhau</a:t>
            </a:r>
            <a:r>
              <a:rPr lang="en-US" sz="3200" dirty="0" smtClean="0">
                <a:solidFill>
                  <a:srgbClr val="3200C0"/>
                </a:solidFill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0751" y="848380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</a:t>
            </a:r>
            <a:r>
              <a:rPr lang="en-US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ĐỘNG C</a:t>
            </a:r>
            <a:r>
              <a:rPr lang="vi-VN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CÂU LỆNH LẶP LỒNG NHAU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DFAE-DDA1-4748-9C85-76C91A92A92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1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92181" y="1066800"/>
            <a:ext cx="8229600" cy="619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1.Viết lệnh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iều khiển Rùa thực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hiện: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181" y="381000"/>
            <a:ext cx="50736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B-HOẠT ĐỘNG THỰC HÀNH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92181" y="2362200"/>
            <a:ext cx="8763000" cy="1066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Lặp lại 4 lần,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trong mỗi lần vẽ một hình vuông cạnh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dài 50 b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, vẽ xong quay một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góc 90 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15036" y="3581400"/>
            <a:ext cx="7086600" cy="533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smtClean="0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Repeat 4[Repeat </a:t>
            </a:r>
            <a:r>
              <a:rPr lang="en-US" sz="3200" b="1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4[fd 50 rt </a:t>
            </a:r>
            <a:r>
              <a:rPr lang="en-US" sz="3200" b="1" smtClean="0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90] </a:t>
            </a:r>
            <a:r>
              <a:rPr lang="en-US" sz="3200" b="1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rt 90]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44" y="3388240"/>
            <a:ext cx="2065881" cy="20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Content Placeholder 1"/>
          <p:cNvSpPr txBox="1">
            <a:spLocks/>
          </p:cNvSpPr>
          <p:nvPr/>
        </p:nvSpPr>
        <p:spPr>
          <a:xfrm>
            <a:off x="30271" y="5495795"/>
            <a:ext cx="8534400" cy="533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smtClean="0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Repeat 4[Repeat </a:t>
            </a:r>
            <a:r>
              <a:rPr lang="en-US" sz="3600" b="1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4[fd 50 rt </a:t>
            </a:r>
            <a:r>
              <a:rPr lang="en-US" sz="3600" b="1" smtClean="0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360/4] </a:t>
            </a:r>
            <a:r>
              <a:rPr lang="en-US" sz="3600" b="1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rt </a:t>
            </a:r>
            <a:r>
              <a:rPr lang="en-US" sz="3600" b="1" smtClean="0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360/4]</a:t>
            </a:r>
            <a:endParaRPr lang="en-US" sz="3600" b="1">
              <a:solidFill>
                <a:srgbClr val="3515A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2819400"/>
            <a:ext cx="19812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0000" y="2807918"/>
            <a:ext cx="4191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1574" y="3276600"/>
            <a:ext cx="171062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669285" y="3276600"/>
            <a:ext cx="1545921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DFAE-DDA1-4748-9C85-76C91A92A92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8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09600"/>
            <a:ext cx="8229600" cy="5135563"/>
          </a:xfrm>
        </p:spPr>
        <p:txBody>
          <a:bodyPr/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Bài 2 (88)</a:t>
            </a:r>
          </a:p>
          <a:p>
            <a:pPr marL="0" indent="0">
              <a:buNone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repeat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6[repeat 4 [fd 40 rt 90 wait 10] rt 60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178" y="2133600"/>
            <a:ext cx="4572000" cy="337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40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81000"/>
            <a:ext cx="8229600" cy="5851525"/>
          </a:xfrm>
        </p:spPr>
        <p:txBody>
          <a:bodyPr>
            <a:normAutofit fontScale="55000" lnSpcReduction="20000"/>
          </a:bodyPr>
          <a:lstStyle/>
          <a:p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C. HOẠT ĐỘNG THỰC HÀNH</a:t>
            </a:r>
          </a:p>
          <a:p>
            <a:r>
              <a:rPr lang="en-US" sz="2900" b="1">
                <a:latin typeface="Times New Roman" pitchFamily="18" charset="0"/>
                <a:cs typeface="Times New Roman" pitchFamily="18" charset="0"/>
              </a:rPr>
              <a:t>Câu 1</a:t>
            </a:r>
            <a:endParaRPr lang="en-US" sz="29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Cho Rùa thực hiện các lệnh sau và quan sát kết quả trên màn hình.</a:t>
            </a:r>
          </a:p>
          <a:p>
            <a:pPr marL="0" indent="0">
              <a:buNone/>
            </a:pPr>
            <a:r>
              <a:rPr lang="en-US" sz="2900">
                <a:latin typeface="Times New Roman" pitchFamily="18" charset="0"/>
                <a:cs typeface="Times New Roman" pitchFamily="18" charset="0"/>
              </a:rPr>
              <a:t>a) FD 10 BK 10 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RT </a:t>
            </a: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60 </a:t>
            </a:r>
            <a:endParaRPr lang="en-US" sz="29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9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9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9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) REPEAT 6 [FD 10 BK 10 RT 60]</a:t>
            </a:r>
          </a:p>
          <a:p>
            <a:pPr marL="0" indent="0">
              <a:buNone/>
            </a:pPr>
            <a:endParaRPr lang="en-US" sz="29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9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) FD 50 REPEAT 6 [FD 10 BK 10 RT 60]BK 50 RT 60</a:t>
            </a:r>
          </a:p>
          <a:p>
            <a:pPr marL="0" indent="0">
              <a:buNone/>
            </a:pPr>
            <a:endParaRPr lang="en-US" sz="29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9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9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9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) REPEAT 6[ FD 50 REPEAT 6 [FD 10 BK 10 RT 60]BK 50 RT 60]</a:t>
            </a:r>
          </a:p>
          <a:p>
            <a:pPr marL="0" indent="0">
              <a:buNone/>
            </a:pPr>
            <a:r>
              <a:rPr lang="en-US"/>
              <a:t/>
            </a:r>
            <a:br>
              <a:rPr lang="en-US"/>
            </a:b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009" y="1066082"/>
            <a:ext cx="809625" cy="9429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15255"/>
            <a:ext cx="942975" cy="7715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017" y="2971800"/>
            <a:ext cx="923925" cy="11906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4" y="4488493"/>
            <a:ext cx="1533525" cy="16192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03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274638"/>
            <a:ext cx="8763000" cy="5851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2 .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Thêm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lệnh WAIT 30 vào vị trí thích hợp trong các câu lệnh trên rồi cho Rùa thực hiện và quan sát kết quả trên màn hình.</a:t>
            </a:r>
          </a:p>
          <a:p>
            <a:pPr marL="0" indent="0"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a) FD 10 BK 10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RT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60</a:t>
            </a:r>
          </a:p>
          <a:p>
            <a:pPr marL="0" indent="0" algn="ctr">
              <a:buNone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FD 10 BK 10 RT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60 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WAIT 30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b) REPEAT 6 [FD 10 BK 10 RT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0" indent="0" algn="ctr">
              <a:buNone/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REPEAT 6[FD 10 BK 10 RT 60 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WAIT 30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0" indent="0">
              <a:buNone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 FD 50 REPEAT 6 [FD 10 BK 10 RT 60]BK 50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RT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60</a:t>
            </a:r>
          </a:p>
          <a:p>
            <a:pPr marL="0" indent="0" algn="ctr">
              <a:buNone/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FD 50 REPEAT 6[FD 10 BK 10 RT 60 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WAIT 30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]BK 50 RT 60</a:t>
            </a:r>
          </a:p>
          <a:p>
            <a:pPr marL="0" indent="0">
              <a:buNone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 REPEAT 6[REPEAT 6 [FD 10 BK 10 RT 60]BK 50 RT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0" indent="0" algn="ctr">
              <a:buNone/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REPEAT 6[REPEAT 6 [FD 10 BK 10 RT 60 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WAIT 30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]BK 50 RT 60]</a:t>
            </a: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1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Bài 3 (89) Bông tuyết 8 cánh</a:t>
            </a:r>
          </a:p>
          <a:p>
            <a:pPr marL="0" indent="0">
              <a:buNone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repeat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8[fd 100 repeat 6 [fd 15 bk 15 rt 60]bk 100 rt 45]</a:t>
            </a:r>
          </a:p>
          <a:p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62138"/>
            <a:ext cx="5638800" cy="42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07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/>
              <a:t>Bài 3 (89) Bông </a:t>
            </a:r>
            <a:r>
              <a:rPr lang="en-US"/>
              <a:t>tuyết </a:t>
            </a:r>
            <a:r>
              <a:rPr lang="en-US" smtClean="0"/>
              <a:t>12 </a:t>
            </a:r>
            <a:r>
              <a:rPr lang="en-US"/>
              <a:t>cánh</a:t>
            </a:r>
          </a:p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9906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repeat 12[fd 100 repeat 6 [fd 15 bk 15 rt 60]bk 100 rt 30]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04" y="1600200"/>
            <a:ext cx="640080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2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inh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6200"/>
            <a:ext cx="9144000" cy="6858000"/>
          </a:xfr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0" y="1752600"/>
            <a:ext cx="5334000" cy="1371600"/>
            <a:chOff x="2065" y="1496"/>
            <a:chExt cx="1498" cy="1496"/>
          </a:xfrm>
        </p:grpSpPr>
        <p:sp>
          <p:nvSpPr>
            <p:cNvPr id="3079" name="Oval 6"/>
            <p:cNvSpPr>
              <a:spLocks noChangeArrowheads="1"/>
            </p:cNvSpPr>
            <p:nvPr/>
          </p:nvSpPr>
          <p:spPr bwMode="gray">
            <a:xfrm>
              <a:off x="2065" y="1496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CDF06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0" name="Oval 7"/>
            <p:cNvSpPr>
              <a:spLocks noChangeArrowheads="1"/>
            </p:cNvSpPr>
            <p:nvPr/>
          </p:nvSpPr>
          <p:spPr bwMode="gray">
            <a:xfrm>
              <a:off x="2067" y="1496"/>
              <a:ext cx="1496" cy="1496"/>
            </a:xfrm>
            <a:prstGeom prst="ellipse">
              <a:avLst/>
            </a:prstGeom>
            <a:solidFill>
              <a:srgbClr val="00FF00">
                <a:alpha val="32156"/>
              </a:srgbClr>
            </a:soli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1" name="Oval 8"/>
            <p:cNvSpPr>
              <a:spLocks noChangeArrowheads="1"/>
            </p:cNvSpPr>
            <p:nvPr/>
          </p:nvSpPr>
          <p:spPr bwMode="gray">
            <a:xfrm>
              <a:off x="2163" y="1594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887903"/>
                </a:gs>
                <a:gs pos="50000">
                  <a:srgbClr val="FCDF06"/>
                </a:gs>
                <a:gs pos="100000">
                  <a:srgbClr val="887903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2" name="Oval 9"/>
            <p:cNvSpPr>
              <a:spLocks noChangeArrowheads="1"/>
            </p:cNvSpPr>
            <p:nvPr/>
          </p:nvSpPr>
          <p:spPr bwMode="gray">
            <a:xfrm>
              <a:off x="2160" y="1582"/>
              <a:ext cx="1300" cy="1300"/>
            </a:xfrm>
            <a:prstGeom prst="ellipse">
              <a:avLst/>
            </a:prstGeom>
            <a:solidFill>
              <a:srgbClr val="FF00FF">
                <a:alpha val="0"/>
              </a:srgbClr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3" name="Oval 10"/>
            <p:cNvSpPr>
              <a:spLocks noChangeArrowheads="1"/>
            </p:cNvSpPr>
            <p:nvPr/>
          </p:nvSpPr>
          <p:spPr bwMode="gray">
            <a:xfrm>
              <a:off x="2228" y="1659"/>
              <a:ext cx="1170" cy="1170"/>
            </a:xfrm>
            <a:prstGeom prst="ellipse">
              <a:avLst/>
            </a:prstGeom>
            <a:solidFill>
              <a:srgbClr val="FF00FF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4" name="Oval 11"/>
            <p:cNvSpPr>
              <a:spLocks noChangeArrowheads="1"/>
            </p:cNvSpPr>
            <p:nvPr/>
          </p:nvSpPr>
          <p:spPr bwMode="gray">
            <a:xfrm>
              <a:off x="2246" y="1678"/>
              <a:ext cx="1134" cy="1134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5" name="Oval 12"/>
            <p:cNvSpPr>
              <a:spLocks noChangeArrowheads="1"/>
            </p:cNvSpPr>
            <p:nvPr/>
          </p:nvSpPr>
          <p:spPr bwMode="gray">
            <a:xfrm>
              <a:off x="2261" y="1685"/>
              <a:ext cx="1105" cy="110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6" name="Oval 13"/>
            <p:cNvSpPr>
              <a:spLocks noChangeArrowheads="1"/>
            </p:cNvSpPr>
            <p:nvPr/>
          </p:nvSpPr>
          <p:spPr bwMode="gray">
            <a:xfrm>
              <a:off x="2273" y="1696"/>
              <a:ext cx="1052" cy="1032"/>
            </a:xfrm>
            <a:prstGeom prst="ellipse">
              <a:avLst/>
            </a:prstGeom>
            <a:solidFill>
              <a:schemeClr val="bg1">
                <a:alpha val="47842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7" name="Oval 14"/>
            <p:cNvSpPr>
              <a:spLocks noChangeArrowheads="1"/>
            </p:cNvSpPr>
            <p:nvPr/>
          </p:nvSpPr>
          <p:spPr bwMode="gray">
            <a:xfrm>
              <a:off x="2334" y="1725"/>
              <a:ext cx="936" cy="8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1800" b="0" i="0">
                <a:solidFill>
                  <a:schemeClr val="tx1"/>
                </a:solidFill>
              </a:endParaRPr>
            </a:p>
          </p:txBody>
        </p:sp>
      </p:grpSp>
      <p:sp>
        <p:nvSpPr>
          <p:cNvPr id="3076" name="Text Box 15"/>
          <p:cNvSpPr txBox="1">
            <a:spLocks noChangeArrowheads="1"/>
          </p:cNvSpPr>
          <p:nvPr/>
        </p:nvSpPr>
        <p:spPr bwMode="auto">
          <a:xfrm>
            <a:off x="3505200" y="2209800"/>
            <a:ext cx="2971800" cy="5847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3200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200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16" descr="cunh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581400"/>
            <a:ext cx="31448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E638A-926A-46B1-A19A-820C23321A4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l="4266" t="5452" r="53867" b="6845"/>
          <a:stretch>
            <a:fillRect/>
          </a:stretch>
        </p:blipFill>
        <p:spPr>
          <a:xfrm>
            <a:off x="33338" y="73025"/>
            <a:ext cx="9077325" cy="6711950"/>
          </a:xfrm>
        </p:spPr>
      </p:pic>
      <p:sp>
        <p:nvSpPr>
          <p:cNvPr id="4" name="Text Box 3"/>
          <p:cNvSpPr txBox="1"/>
          <p:nvPr/>
        </p:nvSpPr>
        <p:spPr>
          <a:xfrm>
            <a:off x="1881188" y="1792288"/>
            <a:ext cx="45958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</a:rPr>
              <a:t>  Rung chuông vàng</a:t>
            </a:r>
            <a:endParaRPr lang="en-US" sz="40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19400" y="1066800"/>
            <a:ext cx="31454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44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+mn-ea"/>
              </a:rPr>
              <a:t>TRÒ CHƠI:</a:t>
            </a:r>
            <a:endParaRPr lang="en-US" sz="44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88" y="0"/>
            <a:ext cx="320675" cy="6858000"/>
            <a:chOff x="0" y="0"/>
            <a:chExt cx="319314" cy="7180943"/>
          </a:xfrm>
        </p:grpSpPr>
        <p:sp>
          <p:nvSpPr>
            <p:cNvPr id="15392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319314" cy="7165983"/>
            </a:xfrm>
            <a:prstGeom prst="rect">
              <a:avLst/>
            </a:prstGeom>
            <a:solidFill>
              <a:srgbClr val="05708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15393" name="Rectangle 10"/>
            <p:cNvSpPr>
              <a:spLocks noChangeArrowheads="1"/>
            </p:cNvSpPr>
            <p:nvPr/>
          </p:nvSpPr>
          <p:spPr bwMode="auto">
            <a:xfrm>
              <a:off x="36288" y="0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15394" name="Rectangle 13"/>
            <p:cNvSpPr>
              <a:spLocks noChangeArrowheads="1"/>
            </p:cNvSpPr>
            <p:nvPr/>
          </p:nvSpPr>
          <p:spPr bwMode="auto">
            <a:xfrm>
              <a:off x="121718" y="14961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</p:grpSp>
      <p:sp>
        <p:nvSpPr>
          <p:cNvPr id="7175" name="AutoShape 51"/>
          <p:cNvSpPr>
            <a:spLocks noChangeArrowheads="1"/>
          </p:cNvSpPr>
          <p:nvPr/>
        </p:nvSpPr>
        <p:spPr bwMode="auto">
          <a:xfrm>
            <a:off x="1552575" y="2743200"/>
            <a:ext cx="55340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Chỉ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số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lần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lặp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7176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0638" y="2938463"/>
            <a:ext cx="5857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77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25" y="27162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178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27892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79" name="WordArt 226"/>
          <p:cNvSpPr>
            <a:spLocks noChangeArrowheads="1" noChangeShapeType="1" noTextEdit="1"/>
          </p:cNvSpPr>
          <p:nvPr/>
        </p:nvSpPr>
        <p:spPr bwMode="auto">
          <a:xfrm>
            <a:off x="635000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7180" name="AutoShape 51"/>
          <p:cNvSpPr>
            <a:spLocks noChangeArrowheads="1"/>
          </p:cNvSpPr>
          <p:nvPr/>
        </p:nvSpPr>
        <p:spPr bwMode="auto">
          <a:xfrm>
            <a:off x="1525588" y="3705225"/>
            <a:ext cx="555307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Nơi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ghi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câu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lệnh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7181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88" y="3929063"/>
            <a:ext cx="5857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82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37068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18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84" name="WordArt 226"/>
          <p:cNvSpPr>
            <a:spLocks noChangeArrowheads="1" noChangeShapeType="1" noTextEdit="1"/>
          </p:cNvSpPr>
          <p:nvPr/>
        </p:nvSpPr>
        <p:spPr bwMode="auto">
          <a:xfrm>
            <a:off x="615950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B</a:t>
            </a:r>
          </a:p>
        </p:txBody>
      </p:sp>
      <p:sp>
        <p:nvSpPr>
          <p:cNvPr id="7185" name="AutoShape 51"/>
          <p:cNvSpPr>
            <a:spLocks noChangeArrowheads="1"/>
          </p:cNvSpPr>
          <p:nvPr/>
        </p:nvSpPr>
        <p:spPr bwMode="auto">
          <a:xfrm>
            <a:off x="1549400" y="4724400"/>
            <a:ext cx="55372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Số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câu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lệnh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7186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88" y="4919663"/>
            <a:ext cx="5857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87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46974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188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47704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89" name="WordArt 226"/>
          <p:cNvSpPr>
            <a:spLocks noChangeArrowheads="1" noChangeShapeType="1" noTextEdit="1"/>
          </p:cNvSpPr>
          <p:nvPr/>
        </p:nvSpPr>
        <p:spPr bwMode="auto">
          <a:xfrm>
            <a:off x="615950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c</a:t>
            </a:r>
          </a:p>
        </p:txBody>
      </p:sp>
      <p:sp>
        <p:nvSpPr>
          <p:cNvPr id="7190" name="AutoShape 27"/>
          <p:cNvSpPr>
            <a:spLocks noChangeArrowheads="1"/>
          </p:cNvSpPr>
          <p:nvPr/>
        </p:nvSpPr>
        <p:spPr bwMode="auto">
          <a:xfrm>
            <a:off x="3619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5379" name="WordArt 28"/>
          <p:cNvSpPr>
            <a:spLocks noChangeArrowheads="1" noChangeShapeType="1" noTextEdit="1"/>
          </p:cNvSpPr>
          <p:nvPr/>
        </p:nvSpPr>
        <p:spPr bwMode="auto">
          <a:xfrm>
            <a:off x="768350" y="1600200"/>
            <a:ext cx="7096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1</a:t>
            </a:r>
          </a:p>
        </p:txBody>
      </p:sp>
      <p:pic>
        <p:nvPicPr>
          <p:cNvPr id="15380" name="Picture 29" descr="Picture1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5" y="741363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0" name="Picture 21" descr="dongho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37400" y="3254375"/>
            <a:ext cx="19907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1" name="Oval 16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 smtClean="0">
                <a:solidFill>
                  <a:schemeClr val="bg1"/>
                </a:solidFill>
                <a:latin typeface="VNI-Times" pitchFamily="2" charset="0"/>
              </a:rPr>
              <a:t>HẾT </a:t>
            </a:r>
            <a:r>
              <a:rPr lang="en-US" b="1" dirty="0" err="1" smtClean="0">
                <a:solidFill>
                  <a:schemeClr val="bg1"/>
                </a:solidFill>
                <a:latin typeface="VNI-Times" pitchFamily="2" charset="0"/>
              </a:rPr>
              <a:t>GiỜ</a:t>
            </a:r>
            <a:endParaRPr lang="en-US" b="1" dirty="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7202" name="Oval 17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7203" name="Oval 18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7204" name="Oval 19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7205" name="Oval 20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7206" name="Oval 21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5388" name="WordArt 30"/>
          <p:cNvSpPr>
            <a:spLocks noChangeArrowheads="1" noChangeShapeType="1" noTextEdit="1"/>
          </p:cNvSpPr>
          <p:nvPr/>
        </p:nvSpPr>
        <p:spPr bwMode="auto">
          <a:xfrm>
            <a:off x="2438400" y="0"/>
            <a:ext cx="6096000" cy="658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90" name="AutoShape 51"/>
          <p:cNvSpPr>
            <a:spLocks noChangeArrowheads="1"/>
          </p:cNvSpPr>
          <p:nvPr/>
        </p:nvSpPr>
        <p:spPr bwMode="auto">
          <a:xfrm>
            <a:off x="1965325" y="1231900"/>
            <a:ext cx="7010400" cy="12065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Repeat n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[  ]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" descr="an3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0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al 120"/>
          <p:cNvSpPr>
            <a:spLocks noChangeArrowheads="1"/>
          </p:cNvSpPr>
          <p:nvPr/>
        </p:nvSpPr>
        <p:spPr bwMode="auto">
          <a:xfrm>
            <a:off x="381000" y="2667000"/>
            <a:ext cx="942975" cy="919162"/>
          </a:xfrm>
          <a:prstGeom prst="ellips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 sz="3200" b="0" i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9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3"/>
                            </p:stCondLst>
                            <p:childTnLst>
                              <p:par>
                                <p:cTn id="9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4"/>
                            </p:stCondLst>
                            <p:childTnLst>
                              <p:par>
                                <p:cTn id="9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5"/>
                            </p:stCondLst>
                            <p:childTnLst>
                              <p:par>
                                <p:cTn id="9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500" fill="hold"/>
                                        <p:tgtEl>
                                          <p:spTgt spid="7201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3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2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0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1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</p:childTnLst>
        </p:cTn>
      </p:par>
    </p:tnLst>
    <p:bldLst>
      <p:bldP spid="7175" grpId="0" bldLvl="0" animBg="1" autoUpdateAnimBg="0"/>
      <p:bldP spid="7175" grpId="1" animBg="1" autoUpdateAnimBg="0"/>
      <p:bldP spid="7178" grpId="0" bldLvl="0" animBg="1" autoUpdateAnimBg="0"/>
      <p:bldP spid="7179" grpId="0" animBg="1"/>
      <p:bldP spid="7180" grpId="0" bldLvl="0" animBg="1" autoUpdateAnimBg="0"/>
      <p:bldP spid="7180" grpId="1" animBg="1" autoUpdateAnimBg="0"/>
      <p:bldP spid="7183" grpId="0" bldLvl="0" animBg="1" autoUpdateAnimBg="0"/>
      <p:bldP spid="7184" grpId="0" animBg="1"/>
      <p:bldP spid="7185" grpId="0" bldLvl="0" animBg="1" autoUpdateAnimBg="0"/>
      <p:bldP spid="7185" grpId="1" animBg="1" autoUpdateAnimBg="0"/>
      <p:bldP spid="7188" grpId="0" bldLvl="0" animBg="1" autoUpdateAnimBg="0"/>
      <p:bldP spid="7189" grpId="0" animBg="1"/>
      <p:bldP spid="7190" grpId="0" bldLvl="0" animBg="1" autoUpdateAnimBg="0"/>
      <p:bldP spid="7201" grpId="0" animBg="1" autoUpdateAnimBg="0"/>
      <p:bldP spid="7202" grpId="0" animBg="1" autoUpdateAnimBg="0"/>
      <p:bldP spid="7202" grpId="1" animBg="1" autoUpdateAnimBg="0"/>
      <p:bldP spid="7203" grpId="0" animBg="1" autoUpdateAnimBg="0"/>
      <p:bldP spid="7203" grpId="1" animBg="1" autoUpdateAnimBg="0"/>
      <p:bldP spid="7204" grpId="0" animBg="1" autoUpdateAnimBg="0"/>
      <p:bldP spid="7204" grpId="1" animBg="1" autoUpdateAnimBg="0"/>
      <p:bldP spid="7205" grpId="0" animBg="1" autoUpdateAnimBg="0"/>
      <p:bldP spid="7205" grpId="1" animBg="1" autoUpdateAnimBg="0"/>
      <p:bldP spid="7206" grpId="0" animBg="1" autoUpdateAnimBg="0"/>
      <p:bldP spid="7206" grpId="1" animBg="1" autoUpdateAnimBg="0"/>
      <p:bldP spid="34" grpId="0" animBg="1"/>
      <p:bldP spid="3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88" y="0"/>
            <a:ext cx="320675" cy="6858000"/>
            <a:chOff x="0" y="0"/>
            <a:chExt cx="319314" cy="7180943"/>
          </a:xfrm>
        </p:grpSpPr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319314" cy="7165983"/>
            </a:xfrm>
            <a:prstGeom prst="rect">
              <a:avLst/>
            </a:prstGeom>
            <a:solidFill>
              <a:srgbClr val="05708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36288" y="0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17441" name="Rectangle 13"/>
            <p:cNvSpPr>
              <a:spLocks noChangeArrowheads="1"/>
            </p:cNvSpPr>
            <p:nvPr/>
          </p:nvSpPr>
          <p:spPr bwMode="auto">
            <a:xfrm>
              <a:off x="121718" y="14961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</p:grpSp>
      <p:sp>
        <p:nvSpPr>
          <p:cNvPr id="7175" name="AutoShape 51"/>
          <p:cNvSpPr>
            <a:spLocks noChangeArrowheads="1"/>
          </p:cNvSpPr>
          <p:nvPr/>
        </p:nvSpPr>
        <p:spPr bwMode="auto">
          <a:xfrm>
            <a:off x="1552575" y="2743200"/>
            <a:ext cx="55340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100" dirty="0">
                <a:solidFill>
                  <a:schemeClr val="bg1"/>
                </a:solidFill>
                <a:latin typeface="Arial" charset="0"/>
                <a:cs typeface="Arial" charset="0"/>
              </a:rPr>
              <a:t>  </a:t>
            </a:r>
            <a:r>
              <a:rPr lang="en-US" sz="3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6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0638" y="2938463"/>
            <a:ext cx="5857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77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743200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178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27892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79" name="WordArt 226"/>
          <p:cNvSpPr>
            <a:spLocks noChangeArrowheads="1" noChangeShapeType="1" noTextEdit="1"/>
          </p:cNvSpPr>
          <p:nvPr/>
        </p:nvSpPr>
        <p:spPr bwMode="auto">
          <a:xfrm>
            <a:off x="635000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7180" name="AutoShape 51"/>
          <p:cNvSpPr>
            <a:spLocks noChangeArrowheads="1"/>
          </p:cNvSpPr>
          <p:nvPr/>
        </p:nvSpPr>
        <p:spPr bwMode="auto">
          <a:xfrm>
            <a:off x="1533525" y="3733800"/>
            <a:ext cx="555307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Tạo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nhiều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hình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khác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nhau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7181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88" y="3929063"/>
            <a:ext cx="5857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82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37068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18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84" name="WordArt 226"/>
          <p:cNvSpPr>
            <a:spLocks noChangeArrowheads="1" noChangeShapeType="1" noTextEdit="1"/>
          </p:cNvSpPr>
          <p:nvPr/>
        </p:nvSpPr>
        <p:spPr bwMode="auto">
          <a:xfrm>
            <a:off x="615950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B</a:t>
            </a:r>
          </a:p>
        </p:txBody>
      </p:sp>
      <p:sp>
        <p:nvSpPr>
          <p:cNvPr id="7185" name="AutoShape 51"/>
          <p:cNvSpPr>
            <a:spLocks noChangeArrowheads="1"/>
          </p:cNvSpPr>
          <p:nvPr/>
        </p:nvSpPr>
        <p:spPr bwMode="auto">
          <a:xfrm>
            <a:off x="1549400" y="4724400"/>
            <a:ext cx="55372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Tạo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nhiều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hình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giống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nhau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7186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88" y="4919663"/>
            <a:ext cx="5857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87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46974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188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47704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89" name="WordArt 226"/>
          <p:cNvSpPr>
            <a:spLocks noChangeArrowheads="1" noChangeShapeType="1" noTextEdit="1"/>
          </p:cNvSpPr>
          <p:nvPr/>
        </p:nvSpPr>
        <p:spPr bwMode="auto">
          <a:xfrm>
            <a:off x="615950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c</a:t>
            </a:r>
          </a:p>
        </p:txBody>
      </p:sp>
      <p:sp>
        <p:nvSpPr>
          <p:cNvPr id="7190" name="AutoShape 27"/>
          <p:cNvSpPr>
            <a:spLocks noChangeArrowheads="1"/>
          </p:cNvSpPr>
          <p:nvPr/>
        </p:nvSpPr>
        <p:spPr bwMode="auto">
          <a:xfrm>
            <a:off x="3619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7427" name="WordArt 28"/>
          <p:cNvSpPr>
            <a:spLocks noChangeArrowheads="1" noChangeShapeType="1" noTextEdit="1"/>
          </p:cNvSpPr>
          <p:nvPr/>
        </p:nvSpPr>
        <p:spPr bwMode="auto">
          <a:xfrm>
            <a:off x="768350" y="1600200"/>
            <a:ext cx="7096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2</a:t>
            </a:r>
          </a:p>
        </p:txBody>
      </p:sp>
      <p:pic>
        <p:nvPicPr>
          <p:cNvPr id="17428" name="Picture 29" descr="Picture1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5" y="741363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0" name="Picture 21" descr="dongho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37400" y="3254375"/>
            <a:ext cx="19907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1" name="Oval 16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 smtClean="0">
                <a:solidFill>
                  <a:schemeClr val="bg1"/>
                </a:solidFill>
                <a:latin typeface="VNI-Times" pitchFamily="2" charset="0"/>
              </a:rPr>
              <a:t>HẾT </a:t>
            </a:r>
            <a:r>
              <a:rPr lang="en-US" b="1" dirty="0" err="1" smtClean="0">
                <a:solidFill>
                  <a:schemeClr val="bg1"/>
                </a:solidFill>
                <a:latin typeface="VNI-Times" pitchFamily="2" charset="0"/>
              </a:rPr>
              <a:t>GiỜ</a:t>
            </a:r>
            <a:endParaRPr lang="en-US" b="1" dirty="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7202" name="Oval 17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7203" name="Oval 18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7204" name="Oval 19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7205" name="Oval 20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7206" name="Oval 21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7436" name="WordArt 30"/>
          <p:cNvSpPr>
            <a:spLocks noChangeArrowheads="1" noChangeShapeType="1" noTextEdit="1"/>
          </p:cNvSpPr>
          <p:nvPr/>
        </p:nvSpPr>
        <p:spPr bwMode="auto">
          <a:xfrm>
            <a:off x="2438400" y="0"/>
            <a:ext cx="5867400" cy="658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37" name="AutoShape 51"/>
          <p:cNvSpPr>
            <a:spLocks noChangeArrowheads="1"/>
          </p:cNvSpPr>
          <p:nvPr/>
        </p:nvSpPr>
        <p:spPr bwMode="auto">
          <a:xfrm>
            <a:off x="1965325" y="835025"/>
            <a:ext cx="7010400" cy="16033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" descr="an3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-1905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al 120"/>
          <p:cNvSpPr>
            <a:spLocks noChangeArrowheads="1"/>
          </p:cNvSpPr>
          <p:nvPr/>
        </p:nvSpPr>
        <p:spPr bwMode="auto">
          <a:xfrm>
            <a:off x="381000" y="4648200"/>
            <a:ext cx="942975" cy="919162"/>
          </a:xfrm>
          <a:prstGeom prst="ellips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 sz="3200" b="0" i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9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3"/>
                            </p:stCondLst>
                            <p:childTnLst>
                              <p:par>
                                <p:cTn id="9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4"/>
                            </p:stCondLst>
                            <p:childTnLst>
                              <p:par>
                                <p:cTn id="9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5"/>
                            </p:stCondLst>
                            <p:childTnLst>
                              <p:par>
                                <p:cTn id="9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500" fill="hold"/>
                                        <p:tgtEl>
                                          <p:spTgt spid="7201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3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2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0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1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</p:childTnLst>
        </p:cTn>
      </p:par>
    </p:tnLst>
    <p:bldLst>
      <p:bldP spid="7175" grpId="0" bldLvl="0" animBg="1" autoUpdateAnimBg="0"/>
      <p:bldP spid="7175" grpId="1" animBg="1" autoUpdateAnimBg="0"/>
      <p:bldP spid="7178" grpId="0" bldLvl="0" animBg="1" autoUpdateAnimBg="0"/>
      <p:bldP spid="7179" grpId="0" animBg="1"/>
      <p:bldP spid="7180" grpId="0" bldLvl="0" animBg="1" autoUpdateAnimBg="0"/>
      <p:bldP spid="7180" grpId="1" animBg="1" autoUpdateAnimBg="0"/>
      <p:bldP spid="7183" grpId="0" bldLvl="0" animBg="1" autoUpdateAnimBg="0"/>
      <p:bldP spid="7184" grpId="0" animBg="1"/>
      <p:bldP spid="7185" grpId="0" bldLvl="0" animBg="1" autoUpdateAnimBg="0"/>
      <p:bldP spid="7185" grpId="1" animBg="1" autoUpdateAnimBg="0"/>
      <p:bldP spid="7188" grpId="0" bldLvl="0" animBg="1" autoUpdateAnimBg="0"/>
      <p:bldP spid="7189" grpId="0" animBg="1"/>
      <p:bldP spid="7190" grpId="0" bldLvl="0" animBg="1" autoUpdateAnimBg="0"/>
      <p:bldP spid="7201" grpId="0" animBg="1" autoUpdateAnimBg="0"/>
      <p:bldP spid="7202" grpId="0" animBg="1" autoUpdateAnimBg="0"/>
      <p:bldP spid="7202" grpId="1" animBg="1" autoUpdateAnimBg="0"/>
      <p:bldP spid="7203" grpId="0" animBg="1" autoUpdateAnimBg="0"/>
      <p:bldP spid="7203" grpId="1" animBg="1" autoUpdateAnimBg="0"/>
      <p:bldP spid="7204" grpId="0" animBg="1" autoUpdateAnimBg="0"/>
      <p:bldP spid="7204" grpId="1" animBg="1" autoUpdateAnimBg="0"/>
      <p:bldP spid="7205" grpId="0" animBg="1" autoUpdateAnimBg="0"/>
      <p:bldP spid="7205" grpId="1" animBg="1" autoUpdateAnimBg="0"/>
      <p:bldP spid="7206" grpId="0" animBg="1" autoUpdateAnimBg="0"/>
      <p:bldP spid="7206" grpId="1" animBg="1" autoUpdateAnimBg="0"/>
      <p:bldP spid="34" grpId="0" animBg="1"/>
      <p:bldP spid="3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48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88" y="0"/>
            <a:ext cx="320675" cy="6858000"/>
            <a:chOff x="0" y="0"/>
            <a:chExt cx="319314" cy="7180943"/>
          </a:xfrm>
        </p:grpSpPr>
        <p:sp>
          <p:nvSpPr>
            <p:cNvPr id="1948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319314" cy="7165983"/>
            </a:xfrm>
            <a:prstGeom prst="rect">
              <a:avLst/>
            </a:prstGeom>
            <a:solidFill>
              <a:srgbClr val="05708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19487" name="Rectangle 10"/>
            <p:cNvSpPr>
              <a:spLocks noChangeArrowheads="1"/>
            </p:cNvSpPr>
            <p:nvPr/>
          </p:nvSpPr>
          <p:spPr bwMode="auto">
            <a:xfrm>
              <a:off x="36288" y="0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19488" name="Rectangle 13"/>
            <p:cNvSpPr>
              <a:spLocks noChangeArrowheads="1"/>
            </p:cNvSpPr>
            <p:nvPr/>
          </p:nvSpPr>
          <p:spPr bwMode="auto">
            <a:xfrm>
              <a:off x="121718" y="14961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</p:grpSp>
      <p:sp>
        <p:nvSpPr>
          <p:cNvPr id="7175" name="AutoShape 51"/>
          <p:cNvSpPr>
            <a:spLocks noChangeArrowheads="1"/>
          </p:cNvSpPr>
          <p:nvPr/>
        </p:nvSpPr>
        <p:spPr bwMode="auto">
          <a:xfrm>
            <a:off x="1857375" y="2743200"/>
            <a:ext cx="63722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vi-VN" sz="2000" b="1" dirty="0" smtClean="0">
                <a:solidFill>
                  <a:schemeClr val="bg1"/>
                </a:solidFill>
              </a:rPr>
              <a:t>REPEAT 4 [REPEAT 5[FD 50 RT 72] RT 90]</a:t>
            </a:r>
            <a:endParaRPr lang="en-US" altLang="vi-VN" sz="2000" b="1" dirty="0">
              <a:solidFill>
                <a:schemeClr val="bg1"/>
              </a:solidFill>
            </a:endParaRPr>
          </a:p>
        </p:txBody>
      </p:sp>
      <p:pic>
        <p:nvPicPr>
          <p:cNvPr id="7176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0638" y="2938463"/>
            <a:ext cx="5857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77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25" y="27162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178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27892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79" name="WordArt 226"/>
          <p:cNvSpPr>
            <a:spLocks noChangeArrowheads="1" noChangeShapeType="1" noTextEdit="1"/>
          </p:cNvSpPr>
          <p:nvPr/>
        </p:nvSpPr>
        <p:spPr bwMode="auto">
          <a:xfrm>
            <a:off x="635000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7180" name="AutoShape 51"/>
          <p:cNvSpPr>
            <a:spLocks noChangeArrowheads="1"/>
          </p:cNvSpPr>
          <p:nvPr/>
        </p:nvSpPr>
        <p:spPr bwMode="auto">
          <a:xfrm>
            <a:off x="1828801" y="3733800"/>
            <a:ext cx="5638799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vi-VN" sz="2000" b="1" dirty="0" smtClean="0">
                <a:solidFill>
                  <a:schemeClr val="bg1"/>
                </a:solidFill>
              </a:rPr>
              <a:t>REPEAT 6 [REPEAT 5[FD 50 RT 72] RT 90]</a:t>
            </a:r>
            <a:endParaRPr lang="en-US" altLang="vi-VN" sz="2000" b="1" dirty="0">
              <a:solidFill>
                <a:schemeClr val="bg1"/>
              </a:solidFill>
            </a:endParaRPr>
          </a:p>
        </p:txBody>
      </p:sp>
      <p:pic>
        <p:nvPicPr>
          <p:cNvPr id="718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88" y="3929063"/>
            <a:ext cx="5857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8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37068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18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84" name="WordArt 226"/>
          <p:cNvSpPr>
            <a:spLocks noChangeArrowheads="1" noChangeShapeType="1" noTextEdit="1"/>
          </p:cNvSpPr>
          <p:nvPr/>
        </p:nvSpPr>
        <p:spPr bwMode="auto">
          <a:xfrm>
            <a:off x="615950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B</a:t>
            </a:r>
          </a:p>
        </p:txBody>
      </p:sp>
      <p:sp>
        <p:nvSpPr>
          <p:cNvPr id="7185" name="AutoShape 51"/>
          <p:cNvSpPr>
            <a:spLocks noChangeArrowheads="1"/>
          </p:cNvSpPr>
          <p:nvPr/>
        </p:nvSpPr>
        <p:spPr bwMode="auto">
          <a:xfrm>
            <a:off x="1828800" y="4724400"/>
            <a:ext cx="57658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vi-VN" sz="2000" b="1" dirty="0" smtClean="0">
                <a:solidFill>
                  <a:schemeClr val="bg1"/>
                </a:solidFill>
              </a:rPr>
              <a:t>REPEAT 8 [REPEAT 5[FD 50 RT 72] RT 90]</a:t>
            </a:r>
            <a:endParaRPr lang="en-US" altLang="vi-VN" sz="2000" b="1" dirty="0">
              <a:solidFill>
                <a:schemeClr val="bg1"/>
              </a:solidFill>
            </a:endParaRPr>
          </a:p>
        </p:txBody>
      </p:sp>
      <p:pic>
        <p:nvPicPr>
          <p:cNvPr id="7186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88" y="4919663"/>
            <a:ext cx="5857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87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46974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188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47704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89" name="WordArt 226"/>
          <p:cNvSpPr>
            <a:spLocks noChangeArrowheads="1" noChangeShapeType="1" noTextEdit="1"/>
          </p:cNvSpPr>
          <p:nvPr/>
        </p:nvSpPr>
        <p:spPr bwMode="auto">
          <a:xfrm>
            <a:off x="615950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c</a:t>
            </a:r>
          </a:p>
        </p:txBody>
      </p:sp>
      <p:sp>
        <p:nvSpPr>
          <p:cNvPr id="7190" name="AutoShape 27"/>
          <p:cNvSpPr>
            <a:spLocks noChangeArrowheads="1"/>
          </p:cNvSpPr>
          <p:nvPr/>
        </p:nvSpPr>
        <p:spPr bwMode="auto">
          <a:xfrm>
            <a:off x="3619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9475" name="WordArt 28"/>
          <p:cNvSpPr>
            <a:spLocks noChangeArrowheads="1" noChangeShapeType="1" noTextEdit="1"/>
          </p:cNvSpPr>
          <p:nvPr/>
        </p:nvSpPr>
        <p:spPr bwMode="auto">
          <a:xfrm>
            <a:off x="768350" y="1600200"/>
            <a:ext cx="7096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3</a:t>
            </a:r>
          </a:p>
        </p:txBody>
      </p:sp>
      <p:pic>
        <p:nvPicPr>
          <p:cNvPr id="19476" name="Picture 29" descr="Picture1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5" y="741363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0" name="Picture 21" descr="dongho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53275" y="3254375"/>
            <a:ext cx="19907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1" name="Oval 16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 smtClean="0">
                <a:solidFill>
                  <a:schemeClr val="bg1"/>
                </a:solidFill>
                <a:latin typeface="VNI-Times" pitchFamily="2" charset="0"/>
              </a:rPr>
              <a:t>HẾT </a:t>
            </a:r>
            <a:r>
              <a:rPr lang="en-US" b="1" dirty="0" err="1" smtClean="0">
                <a:solidFill>
                  <a:schemeClr val="bg1"/>
                </a:solidFill>
                <a:latin typeface="VNI-Times" pitchFamily="2" charset="0"/>
              </a:rPr>
              <a:t>GiỜ</a:t>
            </a:r>
            <a:endParaRPr lang="en-US" b="1" dirty="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7202" name="Oval 17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7203" name="Oval 18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7204" name="Oval 19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7205" name="Oval 20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7206" name="Oval 21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9484" name="WordArt 30"/>
          <p:cNvSpPr>
            <a:spLocks noChangeArrowheads="1" noChangeShapeType="1" noTextEdit="1"/>
          </p:cNvSpPr>
          <p:nvPr/>
        </p:nvSpPr>
        <p:spPr bwMode="auto">
          <a:xfrm>
            <a:off x="2438400" y="0"/>
            <a:ext cx="5715000" cy="658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85" name="AutoShape 51"/>
          <p:cNvSpPr>
            <a:spLocks noChangeArrowheads="1"/>
          </p:cNvSpPr>
          <p:nvPr/>
        </p:nvSpPr>
        <p:spPr bwMode="auto">
          <a:xfrm>
            <a:off x="1752600" y="914400"/>
            <a:ext cx="7407275" cy="1676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120"/>
          <p:cNvSpPr>
            <a:spLocks noChangeArrowheads="1"/>
          </p:cNvSpPr>
          <p:nvPr/>
        </p:nvSpPr>
        <p:spPr bwMode="auto">
          <a:xfrm>
            <a:off x="381000" y="3657600"/>
            <a:ext cx="942975" cy="919162"/>
          </a:xfrm>
          <a:prstGeom prst="ellips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 sz="32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4" name="Picture 3" descr="an3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0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24000"/>
            <a:ext cx="1713972" cy="990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9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3"/>
                            </p:stCondLst>
                            <p:childTnLst>
                              <p:par>
                                <p:cTn id="9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4"/>
                            </p:stCondLst>
                            <p:childTnLst>
                              <p:par>
                                <p:cTn id="9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5"/>
                            </p:stCondLst>
                            <p:childTnLst>
                              <p:par>
                                <p:cTn id="9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500" fill="hold"/>
                                        <p:tgtEl>
                                          <p:spTgt spid="7201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3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2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0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1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</p:childTnLst>
        </p:cTn>
      </p:par>
    </p:tnLst>
    <p:bldLst>
      <p:bldP spid="7175" grpId="0" bldLvl="0" animBg="1" autoUpdateAnimBg="0"/>
      <p:bldP spid="7175" grpId="1" animBg="1" autoUpdateAnimBg="0"/>
      <p:bldP spid="7178" grpId="0" bldLvl="0" animBg="1" autoUpdateAnimBg="0"/>
      <p:bldP spid="7179" grpId="0" animBg="1"/>
      <p:bldP spid="7180" grpId="0" bldLvl="0" animBg="1" autoUpdateAnimBg="0"/>
      <p:bldP spid="7180" grpId="1" animBg="1" autoUpdateAnimBg="0"/>
      <p:bldP spid="7183" grpId="0" bldLvl="0" animBg="1" autoUpdateAnimBg="0"/>
      <p:bldP spid="7184" grpId="0" animBg="1"/>
      <p:bldP spid="7185" grpId="0" bldLvl="0" animBg="1" autoUpdateAnimBg="0"/>
      <p:bldP spid="7185" grpId="1" animBg="1" autoUpdateAnimBg="0"/>
      <p:bldP spid="7188" grpId="0" bldLvl="0" animBg="1" autoUpdateAnimBg="0"/>
      <p:bldP spid="7189" grpId="0" animBg="1"/>
      <p:bldP spid="7190" grpId="0" bldLvl="0" animBg="1" autoUpdateAnimBg="0"/>
      <p:bldP spid="7201" grpId="0" animBg="1" autoUpdateAnimBg="0"/>
      <p:bldP spid="7202" grpId="0" animBg="1" autoUpdateAnimBg="0"/>
      <p:bldP spid="7202" grpId="1" animBg="1" autoUpdateAnimBg="0"/>
      <p:bldP spid="7203" grpId="0" animBg="1" autoUpdateAnimBg="0"/>
      <p:bldP spid="7203" grpId="1" animBg="1" autoUpdateAnimBg="0"/>
      <p:bldP spid="7204" grpId="0" animBg="1" autoUpdateAnimBg="0"/>
      <p:bldP spid="7204" grpId="1" animBg="1" autoUpdateAnimBg="0"/>
      <p:bldP spid="7205" grpId="0" animBg="1" autoUpdateAnimBg="0"/>
      <p:bldP spid="7205" grpId="1" animBg="1" autoUpdateAnimBg="0"/>
      <p:bldP spid="7206" grpId="0" animBg="1" autoUpdateAnimBg="0"/>
      <p:bldP spid="7206" grpId="1" animBg="1" autoUpdateAnimBg="0"/>
      <p:bldP spid="33" grpId="0" animBg="1"/>
      <p:bldP spid="3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4" descr="MIL1009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5250"/>
            <a:ext cx="9829800" cy="7372350"/>
          </a:xfrm>
          <a:noFill/>
        </p:spPr>
      </p:pic>
      <p:pic>
        <p:nvPicPr>
          <p:cNvPr id="12293" name="Picture 8" descr="j031806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23431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Text Box 13"/>
          <p:cNvSpPr txBox="1">
            <a:spLocks noChangeArrowheads="1"/>
          </p:cNvSpPr>
          <p:nvPr/>
        </p:nvSpPr>
        <p:spPr bwMode="auto">
          <a:xfrm rot="-432407">
            <a:off x="3181813" y="3411411"/>
            <a:ext cx="40354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FD3E2F"/>
                </a:solidFill>
              </a:rPr>
              <a:t>Về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nhà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học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bài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và</a:t>
            </a:r>
            <a:r>
              <a:rPr lang="en-US" sz="2800" b="1" dirty="0" smtClean="0">
                <a:solidFill>
                  <a:srgbClr val="FD3E2F"/>
                </a:solidFill>
              </a:rPr>
              <a:t>  </a:t>
            </a:r>
            <a:r>
              <a:rPr lang="en-US" sz="2800" b="1" dirty="0" err="1" smtClean="0">
                <a:solidFill>
                  <a:srgbClr val="FD3E2F"/>
                </a:solidFill>
              </a:rPr>
              <a:t>xem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lại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các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bài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còn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lại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để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tiết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sau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thực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hành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endParaRPr lang="en-US" sz="2800" b="1" dirty="0" smtClean="0">
              <a:solidFill>
                <a:srgbClr val="009999"/>
              </a:solidFill>
            </a:endParaRPr>
          </a:p>
        </p:txBody>
      </p:sp>
      <p:sp>
        <p:nvSpPr>
          <p:cNvPr id="23562" name="WordArt 10"/>
          <p:cNvSpPr>
            <a:spLocks noChangeArrowheads="1" noChangeShapeType="1" noTextEdit="1"/>
          </p:cNvSpPr>
          <p:nvPr/>
        </p:nvSpPr>
        <p:spPr bwMode="auto">
          <a:xfrm>
            <a:off x="2895600" y="228600"/>
            <a:ext cx="3629025" cy="838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/>
            <a:r>
              <a:rPr lang="en-US" sz="60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Dặn dò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/>
      <p:bldP spid="2356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4" descr="Svalentin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 descr="b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 descr="barfleur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625" y="2557463"/>
            <a:ext cx="5638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WordArt 3"/>
          <p:cNvSpPr>
            <a:spLocks noChangeArrowheads="1" noChangeShapeType="1" noTextEdit="1"/>
          </p:cNvSpPr>
          <p:nvPr/>
        </p:nvSpPr>
        <p:spPr bwMode="auto">
          <a:xfrm>
            <a:off x="1143000" y="2971800"/>
            <a:ext cx="6858000" cy="22098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QUÝ THẦY CÔ SỨC KHỎE !</a:t>
            </a:r>
          </a:p>
          <a:p>
            <a:pPr algn="ctr"/>
            <a:r>
              <a:rPr lang="en-US" sz="3600" kern="1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CHĂM NGOAN - HỌC GIỎI !</a:t>
            </a:r>
          </a:p>
        </p:txBody>
      </p:sp>
      <p:pic>
        <p:nvPicPr>
          <p:cNvPr id="31750" name="Picture 6" descr="1061544ukscav2st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43200"/>
            <a:ext cx="83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1061544ukscav2st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229600" y="2743200"/>
            <a:ext cx="91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1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5638800"/>
            <a:ext cx="541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0" descr="FLOWERS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46482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1" descr="FLOWERS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8006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2" descr="FLOWERS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4876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3" descr="FLOWERS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51054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6" descr="kt"/>
          <p:cNvPicPr>
            <a:picLocks noChangeAspect="1" noChangeArrowheads="1" noCrop="1"/>
          </p:cNvPicPr>
          <p:nvPr/>
        </p:nvPicPr>
        <p:blipFill>
          <a:blip r:embed="rId8">
            <a:lum contrast="36000"/>
          </a:blip>
          <a:srcRect/>
          <a:stretch>
            <a:fillRect/>
          </a:stretch>
        </p:blipFill>
        <p:spPr bwMode="auto">
          <a:xfrm>
            <a:off x="1333500" y="2071688"/>
            <a:ext cx="6477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67"/>
          <p:cNvSpPr txBox="1">
            <a:spLocks noChangeArrowheads="1"/>
          </p:cNvSpPr>
          <p:nvPr/>
        </p:nvSpPr>
        <p:spPr bwMode="auto">
          <a:xfrm>
            <a:off x="609600" y="1371600"/>
            <a:ext cx="80772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ts val="600"/>
              </a:spcBef>
            </a:pPr>
            <a:r>
              <a:rPr lang="en-US" sz="3500" b="1" u="sng" dirty="0">
                <a:solidFill>
                  <a:srgbClr val="FF0000"/>
                </a:solidFill>
                <a:latin typeface="Times New Roman" pitchFamily="18" charset="0"/>
              </a:rPr>
              <a:t>TRÒ CHƠI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  <a:p>
            <a:pPr marL="342900" indent="-342900" algn="ctr">
              <a:lnSpc>
                <a:spcPct val="150000"/>
              </a:lnSpc>
              <a:spcBef>
                <a:spcPts val="600"/>
              </a:spcBef>
            </a:pP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</a:rPr>
              <a:t>BẮN TÊN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076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35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163274">
            <a:off x="-1587" y="5583238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866063" y="5584825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0" descr="j01953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istrator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352800"/>
            <a:ext cx="33528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68196" y="-27384"/>
            <a:ext cx="1386358" cy="1381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1587" y="5583238"/>
            <a:ext cx="1279525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66063" y="5607018"/>
            <a:ext cx="1277937" cy="1273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228600" y="1447801"/>
            <a:ext cx="8534400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REPEAT 4 [ FD 40 RT 90]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REPEAT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4495801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è"/>
            </a:pP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è"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REPEAT 4: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FD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40 RT 90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513" name="Oval 25"/>
          <p:cNvSpPr>
            <a:spLocks noChangeArrowheads="1"/>
          </p:cNvSpPr>
          <p:nvPr/>
        </p:nvSpPr>
        <p:spPr bwMode="auto">
          <a:xfrm>
            <a:off x="996950" y="4876800"/>
            <a:ext cx="609600" cy="5334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26"/>
          <p:cNvSpPr>
            <a:spLocks noChangeArrowheads="1"/>
          </p:cNvSpPr>
          <p:nvPr/>
        </p:nvSpPr>
        <p:spPr bwMode="auto">
          <a:xfrm>
            <a:off x="457200" y="685800"/>
            <a:ext cx="8534400" cy="1755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28"/>
          <p:cNvSpPr>
            <a:spLocks noChangeArrowheads="1"/>
          </p:cNvSpPr>
          <p:nvPr/>
        </p:nvSpPr>
        <p:spPr bwMode="auto">
          <a:xfrm>
            <a:off x="996950" y="3009900"/>
            <a:ext cx="73088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REPEAT 4 [ FD 90 RT 100]   </a:t>
            </a:r>
          </a:p>
        </p:txBody>
      </p:sp>
      <p:sp>
        <p:nvSpPr>
          <p:cNvPr id="14341" name="Rectangle 28"/>
          <p:cNvSpPr>
            <a:spLocks noChangeArrowheads="1"/>
          </p:cNvSpPr>
          <p:nvPr/>
        </p:nvSpPr>
        <p:spPr bwMode="auto">
          <a:xfrm>
            <a:off x="996950" y="3925887"/>
            <a:ext cx="730885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REPEAT 4 [ FD 100 RT 100]   </a:t>
            </a:r>
          </a:p>
        </p:txBody>
      </p:sp>
      <p:sp>
        <p:nvSpPr>
          <p:cNvPr id="14342" name="Rectangle 28"/>
          <p:cNvSpPr>
            <a:spLocks noChangeArrowheads="1"/>
          </p:cNvSpPr>
          <p:nvPr/>
        </p:nvSpPr>
        <p:spPr bwMode="auto">
          <a:xfrm>
            <a:off x="1028700" y="4840287"/>
            <a:ext cx="730885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REPEAT 4 [ FD 100 RT 90]   </a:t>
            </a:r>
          </a:p>
        </p:txBody>
      </p:sp>
      <p:sp>
        <p:nvSpPr>
          <p:cNvPr id="14343" name="Rectangle 28"/>
          <p:cNvSpPr>
            <a:spLocks noChangeArrowheads="1"/>
          </p:cNvSpPr>
          <p:nvPr/>
        </p:nvSpPr>
        <p:spPr bwMode="auto">
          <a:xfrm>
            <a:off x="996950" y="5754687"/>
            <a:ext cx="730885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REPEAT 4 [ FD 90 RT 90]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51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638" y="5715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Hình 1</a:t>
            </a:r>
            <a:endParaRPr lang="en-US" sz="4000">
              <a:solidFill>
                <a:srgbClr val="320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5715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Hình 2</a:t>
            </a:r>
            <a:endParaRPr lang="en-US" sz="4000">
              <a:solidFill>
                <a:srgbClr val="320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143248"/>
            <a:ext cx="17734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643042" y="3500438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928802"/>
            <a:ext cx="3252661" cy="355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86446" y="2857496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286000" y="1803401"/>
            <a:ext cx="4724400" cy="830263"/>
            <a:chOff x="2895600" y="84138"/>
            <a:chExt cx="4724400" cy="830262"/>
          </a:xfrm>
        </p:grpSpPr>
        <p:sp>
          <p:nvSpPr>
            <p:cNvPr id="3" name="AutoShape 17" descr="Pink tissue paper"/>
            <p:cNvSpPr>
              <a:spLocks noChangeArrowheads="1"/>
            </p:cNvSpPr>
            <p:nvPr/>
          </p:nvSpPr>
          <p:spPr bwMode="auto">
            <a:xfrm>
              <a:off x="2895600" y="84138"/>
              <a:ext cx="4724400" cy="830262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 eaLnBrk="1" hangingPunct="1"/>
              <a:endParaRPr lang="en-US" sz="1500"/>
            </a:p>
          </p:txBody>
        </p:sp>
        <p:grpSp>
          <p:nvGrpSpPr>
            <p:cNvPr id="4" name="Group 73"/>
            <p:cNvGrpSpPr>
              <a:grpSpLocks/>
            </p:cNvGrpSpPr>
            <p:nvPr/>
          </p:nvGrpSpPr>
          <p:grpSpPr bwMode="auto">
            <a:xfrm>
              <a:off x="3276600" y="185738"/>
              <a:ext cx="3962400" cy="681037"/>
              <a:chOff x="720" y="240"/>
              <a:chExt cx="4752" cy="505"/>
            </a:xfrm>
          </p:grpSpPr>
          <p:sp>
            <p:nvSpPr>
              <p:cNvPr id="5" name="AutoShape 23" descr="White marble"/>
              <p:cNvSpPr>
                <a:spLocks noChangeArrowheads="1"/>
              </p:cNvSpPr>
              <p:nvPr/>
            </p:nvSpPr>
            <p:spPr bwMode="gray">
              <a:xfrm>
                <a:off x="720" y="240"/>
                <a:ext cx="4752" cy="505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38100" algn="ctr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 rtl="1" eaLnBrk="1" hangingPunct="1"/>
                <a:endParaRPr lang="en-US" sz="150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Text Box 26" descr="White marble"/>
              <p:cNvSpPr txBox="1">
                <a:spLocks noChangeArrowheads="1"/>
              </p:cNvSpPr>
              <p:nvPr/>
            </p:nvSpPr>
            <p:spPr bwMode="gray">
              <a:xfrm>
                <a:off x="918" y="296"/>
                <a:ext cx="4371" cy="308"/>
              </a:xfrm>
              <a:prstGeom prst="rect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100" u="sng">
                    <a:solidFill>
                      <a:srgbClr val="0033CC"/>
                    </a:solidFill>
                  </a:rPr>
                  <a:t>MỤC TIÊU BÀI HỌC</a:t>
                </a:r>
              </a:p>
            </p:txBody>
          </p:sp>
        </p:grpSp>
      </p:grpSp>
      <p:sp>
        <p:nvSpPr>
          <p:cNvPr id="7" name="Flowchart: Terminator 6"/>
          <p:cNvSpPr/>
          <p:nvPr/>
        </p:nvSpPr>
        <p:spPr>
          <a:xfrm>
            <a:off x="1295400" y="3225801"/>
            <a:ext cx="7848600" cy="1320801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4198" tIns="37099" rIns="74198" bIns="37099" anchor="ctr"/>
          <a:lstStyle/>
          <a:p>
            <a:pPr eaLnBrk="1" hangingPunct="1">
              <a:defRPr/>
            </a:pPr>
            <a:r>
              <a:rPr lang="en-US" sz="2800" smtClean="0">
                <a:solidFill>
                  <a:schemeClr val="tx1"/>
                </a:solidFill>
              </a:rPr>
              <a:t>Biết cách sử dụng các câu lệnh lặp lồng nhau;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371601" y="5156200"/>
            <a:ext cx="7772400" cy="1422400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4198" tIns="37099" rIns="74198" bIns="37099" anchor="ctr"/>
          <a:lstStyle/>
          <a:p>
            <a:pPr>
              <a:defRPr/>
            </a:pPr>
            <a:r>
              <a:rPr lang="en-US" sz="2800" smtClean="0">
                <a:solidFill>
                  <a:schemeClr val="tx1"/>
                </a:solidFill>
              </a:rPr>
              <a:t>Sử dụng được câu lệnh lặp lồng nhau để vẽ các hình trang trí.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421534" y="3487004"/>
            <a:ext cx="950068" cy="2745409"/>
            <a:chOff x="350845" y="1876795"/>
            <a:chExt cx="1554155" cy="2746006"/>
          </a:xfrm>
        </p:grpSpPr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914400" y="2133600"/>
              <a:ext cx="914400" cy="152400"/>
              <a:chOff x="0" y="1896"/>
              <a:chExt cx="5760" cy="120"/>
            </a:xfrm>
          </p:grpSpPr>
          <p:sp>
            <p:nvSpPr>
              <p:cNvPr id="26" name="Rectangle 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500"/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500"/>
              </a:p>
            </p:txBody>
          </p:sp>
        </p:grpSp>
        <p:grpSp>
          <p:nvGrpSpPr>
            <p:cNvPr id="11" name="Group 40"/>
            <p:cNvGrpSpPr>
              <a:grpSpLocks/>
            </p:cNvGrpSpPr>
            <p:nvPr/>
          </p:nvGrpSpPr>
          <p:grpSpPr bwMode="auto">
            <a:xfrm rot="5400000">
              <a:off x="-243681" y="3185319"/>
              <a:ext cx="1858962" cy="304800"/>
              <a:chOff x="0" y="1896"/>
              <a:chExt cx="5760" cy="120"/>
            </a:xfrm>
          </p:grpSpPr>
          <p:sp>
            <p:nvSpPr>
              <p:cNvPr id="24" name="Rectangle 41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1" hangingPunct="1"/>
                <a:endParaRPr lang="en-US" sz="1500"/>
              </a:p>
            </p:txBody>
          </p:sp>
          <p:sp>
            <p:nvSpPr>
              <p:cNvPr id="25" name="Rectangle 42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1" hangingPunct="1"/>
                <a:endParaRPr lang="en-US" sz="1500"/>
              </a:p>
            </p:txBody>
          </p:sp>
        </p:grp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 rot="5400000">
              <a:off x="317348" y="1917433"/>
              <a:ext cx="717864" cy="636587"/>
              <a:chOff x="2078" y="1824"/>
              <a:chExt cx="1783" cy="1615"/>
            </a:xfrm>
          </p:grpSpPr>
          <p:sp>
            <p:nvSpPr>
              <p:cNvPr id="19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1" hangingPunct="1"/>
                <a:endParaRPr lang="en-US" sz="1500"/>
              </a:p>
            </p:txBody>
          </p:sp>
          <p:sp>
            <p:nvSpPr>
              <p:cNvPr id="20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500"/>
              </a:p>
            </p:txBody>
          </p:sp>
          <p:sp>
            <p:nvSpPr>
              <p:cNvPr id="21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1" hangingPunct="1"/>
                <a:endParaRPr lang="en-US" sz="1500"/>
              </a:p>
            </p:txBody>
          </p:sp>
          <p:sp>
            <p:nvSpPr>
              <p:cNvPr id="22" name="Oval 22"/>
              <p:cNvSpPr>
                <a:spLocks noChangeArrowheads="1"/>
              </p:cNvSpPr>
              <p:nvPr/>
            </p:nvSpPr>
            <p:spPr bwMode="gray">
              <a:xfrm>
                <a:off x="2150" y="2099"/>
                <a:ext cx="1451" cy="107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 sz="1500"/>
              </a:p>
            </p:txBody>
          </p:sp>
          <p:sp>
            <p:nvSpPr>
              <p:cNvPr id="23" name="Oval 23" descr="Pink tissue paper"/>
              <p:cNvSpPr>
                <a:spLocks noChangeArrowheads="1"/>
              </p:cNvSpPr>
              <p:nvPr/>
            </p:nvSpPr>
            <p:spPr bwMode="gray">
              <a:xfrm>
                <a:off x="2161" y="2085"/>
                <a:ext cx="1451" cy="1095"/>
              </a:xfrm>
              <a:prstGeom prst="ellipse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/>
                <a:endParaRPr lang="en-US" sz="1500"/>
              </a:p>
            </p:txBody>
          </p:sp>
        </p:grpSp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990600" y="4191000"/>
              <a:ext cx="914400" cy="152400"/>
              <a:chOff x="0" y="1896"/>
              <a:chExt cx="5760" cy="120"/>
            </a:xfrm>
          </p:grpSpPr>
          <p:sp>
            <p:nvSpPr>
              <p:cNvPr id="17" name="Rectangle 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500"/>
              </a:p>
            </p:txBody>
          </p:sp>
          <p:sp>
            <p:nvSpPr>
              <p:cNvPr id="18" name="Rectangle 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500"/>
              </a:p>
            </p:txBody>
          </p:sp>
        </p:grpSp>
        <p:grpSp>
          <p:nvGrpSpPr>
            <p:cNvPr id="14" name="Group 14"/>
            <p:cNvGrpSpPr>
              <a:grpSpLocks/>
            </p:cNvGrpSpPr>
            <p:nvPr/>
          </p:nvGrpSpPr>
          <p:grpSpPr bwMode="auto">
            <a:xfrm rot="5400000">
              <a:off x="345288" y="3977483"/>
              <a:ext cx="650875" cy="639762"/>
              <a:chOff x="4142" y="1832"/>
              <a:chExt cx="1621" cy="1610"/>
            </a:xfrm>
          </p:grpSpPr>
          <p:sp>
            <p:nvSpPr>
              <p:cNvPr id="15" name="Oval 18"/>
              <p:cNvSpPr>
                <a:spLocks noChangeArrowheads="1"/>
              </p:cNvSpPr>
              <p:nvPr/>
            </p:nvSpPr>
            <p:spPr bwMode="gray">
              <a:xfrm>
                <a:off x="4142" y="1832"/>
                <a:ext cx="1621" cy="161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500"/>
              </a:p>
            </p:txBody>
          </p:sp>
          <p:sp>
            <p:nvSpPr>
              <p:cNvPr id="16" name="Oval 23" descr="Pink tissue paper"/>
              <p:cNvSpPr>
                <a:spLocks noChangeArrowheads="1"/>
              </p:cNvSpPr>
              <p:nvPr/>
            </p:nvSpPr>
            <p:spPr bwMode="gray">
              <a:xfrm>
                <a:off x="4229" y="2090"/>
                <a:ext cx="1455" cy="1091"/>
              </a:xfrm>
              <a:prstGeom prst="ellipse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/>
                <a:endParaRPr lang="en-US" sz="1500"/>
              </a:p>
            </p:txBody>
          </p:sp>
        </p:grpSp>
      </p:grpSp>
      <p:sp>
        <p:nvSpPr>
          <p:cNvPr id="30" name="Title 1"/>
          <p:cNvSpPr txBox="1">
            <a:spLocks/>
          </p:cNvSpPr>
          <p:nvPr/>
        </p:nvSpPr>
        <p:spPr>
          <a:xfrm>
            <a:off x="0" y="177800"/>
            <a:ext cx="8839200" cy="10160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LỆNH LẶP LỒNG NHAU</a:t>
            </a:r>
          </a:p>
        </p:txBody>
      </p:sp>
      <p:sp>
        <p:nvSpPr>
          <p:cNvPr id="29" name="AutoShape 2"/>
          <p:cNvSpPr>
            <a:spLocks noChangeArrowheads="1"/>
          </p:cNvSpPr>
          <p:nvPr/>
        </p:nvSpPr>
        <p:spPr bwMode="auto">
          <a:xfrm>
            <a:off x="2" y="44452"/>
            <a:ext cx="9115425" cy="6753225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vi-VN" altLang="vi-VN" sz="1350">
              <a:latin typeface="Arial" panose="020B0604020202020204" pitchFamily="34" charset="0"/>
              <a:cs typeface="+mn-cs"/>
            </a:endParaRPr>
          </a:p>
        </p:txBody>
      </p:sp>
      <p:pic>
        <p:nvPicPr>
          <p:cNvPr id="31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06363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8213727" y="165101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286752" y="6000751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33339" y="5891214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52400" y="214290"/>
            <a:ext cx="8839200" cy="886691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08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LỆNH LẶP LỒNG NHAU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4348" y="1071546"/>
            <a:ext cx="37281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</a:t>
            </a:r>
            <a:r>
              <a:rPr lang="en-US" sz="2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ĐỘNG C</a:t>
            </a:r>
            <a:r>
              <a:rPr lang="vi-VN" sz="2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571612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Đánh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dấu x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vào       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 đặt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cuối câu trả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lời 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57554" y="1571612"/>
            <a:ext cx="526012" cy="54358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TextBox 15"/>
          <p:cNvSpPr txBox="1"/>
          <p:nvPr/>
        </p:nvSpPr>
        <p:spPr>
          <a:xfrm>
            <a:off x="609600" y="2046265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Rùa thực hiện </a:t>
            </a:r>
            <a:r>
              <a:rPr lang="en-US" sz="28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công </a:t>
            </a:r>
            <a:r>
              <a:rPr lang="en-US" sz="2800" b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việc nào </a:t>
            </a:r>
            <a:r>
              <a:rPr lang="en-US" sz="28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sz="28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en-US" sz="28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vi-VN" sz="28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các </a:t>
            </a:r>
            <a:r>
              <a:rPr lang="en-US" sz="28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lệnh sau:</a:t>
            </a:r>
            <a:endParaRPr lang="en-US" sz="2800" b="1" dirty="0">
              <a:solidFill>
                <a:srgbClr val="320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348" y="2786058"/>
            <a:ext cx="8777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Repeat 6[fd 50 rt 60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wait 30] rt 72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7224" y="3214686"/>
            <a:ext cx="8777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- Vẽ hình 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a giác sáu cạnh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224" y="3714752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-Vẽ hình 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a giác sáu cạnh, vẽ xong quay một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góc 360/5 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358214" y="3143248"/>
            <a:ext cx="589898" cy="60960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8358214" y="3929066"/>
            <a:ext cx="589898" cy="60960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" name="TextBox 3"/>
          <p:cNvSpPr txBox="1"/>
          <p:nvPr/>
        </p:nvSpPr>
        <p:spPr>
          <a:xfrm>
            <a:off x="8429652" y="3786190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</a:rPr>
              <a:t>x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0" y="4643446"/>
            <a:ext cx="8777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Repeat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6[fd 50 rt 60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wait 30] rt 72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ight Brace 16"/>
          <p:cNvSpPr/>
          <p:nvPr/>
        </p:nvSpPr>
        <p:spPr>
          <a:xfrm rot="5400000">
            <a:off x="1571600" y="4748246"/>
            <a:ext cx="285752" cy="1143000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3515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5400000">
            <a:off x="3233778" y="4591076"/>
            <a:ext cx="200012" cy="1371600"/>
          </a:xfrm>
          <a:prstGeom prst="rightBrace">
            <a:avLst/>
          </a:prstGeom>
          <a:ln w="38100">
            <a:solidFill>
              <a:srgbClr val="3515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643438" y="5405438"/>
            <a:ext cx="46434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Xoay 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 1 góc</a:t>
            </a:r>
          </a:p>
          <a:p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360/5 ( bằng 72 độ)</a:t>
            </a:r>
            <a:endParaRPr lang="en-US"/>
          </a:p>
        </p:txBody>
      </p:sp>
      <p:sp>
        <p:nvSpPr>
          <p:cNvPr id="24" name="Right Brace 23"/>
          <p:cNvSpPr/>
          <p:nvPr/>
        </p:nvSpPr>
        <p:spPr>
          <a:xfrm rot="5400000">
            <a:off x="5743604" y="4829212"/>
            <a:ext cx="195250" cy="747690"/>
          </a:xfrm>
          <a:prstGeom prst="rightBrace">
            <a:avLst/>
          </a:prstGeom>
          <a:ln w="38100">
            <a:solidFill>
              <a:srgbClr val="3515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ight Brace 24"/>
          <p:cNvSpPr/>
          <p:nvPr/>
        </p:nvSpPr>
        <p:spPr>
          <a:xfrm rot="5400000">
            <a:off x="2336049" y="4760147"/>
            <a:ext cx="395270" cy="2514600"/>
          </a:xfrm>
          <a:prstGeom prst="rightBrace">
            <a:avLst/>
          </a:prstGeom>
          <a:ln w="38100">
            <a:solidFill>
              <a:srgbClr val="3515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443070" y="6248400"/>
            <a:ext cx="33575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19152" y="5410201"/>
            <a:ext cx="1833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Lặp lại 6 lần</a:t>
            </a:r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724152" y="5410200"/>
            <a:ext cx="2062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 1 cạnh </a:t>
            </a:r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DFAE-DDA1-4748-9C85-76C91A92A92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3" grpId="0" animBg="1"/>
      <p:bldP spid="16" grpId="0"/>
      <p:bldP spid="18" grpId="0"/>
      <p:bldP spid="19" grpId="0"/>
      <p:bldP spid="20" grpId="0"/>
      <p:bldP spid="21" grpId="0" animBg="1"/>
      <p:bldP spid="27" grpId="0" animBg="1"/>
      <p:bldP spid="4" grpId="0"/>
      <p:bldP spid="13" grpId="0"/>
      <p:bldP spid="17" grpId="0" animBg="1"/>
      <p:bldP spid="22" grpId="0" animBg="1"/>
      <p:bldP spid="23" grpId="0"/>
      <p:bldP spid="24" grpId="0" animBg="1"/>
      <p:bldP spid="25" grpId="0" animBg="1"/>
      <p:bldP spid="26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229600" y="3810000"/>
            <a:ext cx="589898" cy="60960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7" name="Rounded Rectangle 26"/>
          <p:cNvSpPr/>
          <p:nvPr/>
        </p:nvSpPr>
        <p:spPr>
          <a:xfrm>
            <a:off x="8229600" y="5562600"/>
            <a:ext cx="589898" cy="60960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8286098" y="5402759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</a:rPr>
              <a:t>x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386" y="2349418"/>
            <a:ext cx="8777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Repeat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5[Repeat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6[fd 50 rt 60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wait 30] rt 72]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3657600"/>
            <a:ext cx="8777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-Vẽ hình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a giác sáu cạnh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41148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-Vẽ hình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a giác sáu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cạnh,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vẽ xong quay một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góc 72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521214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- Lặp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lại 5 lần, mỗi lần vẽ một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a giác sáu cạnh, vẽ xong quay một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góc 72 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229600" y="4572000"/>
            <a:ext cx="589898" cy="60960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Right Brace 24"/>
          <p:cNvSpPr/>
          <p:nvPr/>
        </p:nvSpPr>
        <p:spPr>
          <a:xfrm rot="5400000">
            <a:off x="4133840" y="1295392"/>
            <a:ext cx="285752" cy="3409960"/>
          </a:xfrm>
          <a:prstGeom prst="rightBrace">
            <a:avLst/>
          </a:prstGeom>
          <a:ln w="38100">
            <a:solidFill>
              <a:srgbClr val="320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786050" y="3120094"/>
            <a:ext cx="4214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</a:rPr>
              <a:t>Lệnh vẽ</a:t>
            </a:r>
            <a:r>
              <a:rPr lang="vi-VN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giác 6 cạnh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31" name="Right Brace 30"/>
          <p:cNvSpPr/>
          <p:nvPr/>
        </p:nvSpPr>
        <p:spPr>
          <a:xfrm rot="5400000">
            <a:off x="1524000" y="2273218"/>
            <a:ext cx="304800" cy="1524000"/>
          </a:xfrm>
          <a:prstGeom prst="rightBrace">
            <a:avLst/>
          </a:prstGeom>
          <a:ln w="38100">
            <a:solidFill>
              <a:srgbClr val="320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09600" y="3111418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800000"/>
                </a:solidFill>
              </a:rPr>
              <a:t>Lặp lại 5 lần</a:t>
            </a:r>
            <a:endParaRPr lang="en-US" sz="2800" b="1">
              <a:solidFill>
                <a:srgbClr val="800000"/>
              </a:solidFill>
            </a:endParaRPr>
          </a:p>
        </p:txBody>
      </p:sp>
      <p:sp>
        <p:nvSpPr>
          <p:cNvPr id="2" name="Left Brace 1"/>
          <p:cNvSpPr/>
          <p:nvPr/>
        </p:nvSpPr>
        <p:spPr>
          <a:xfrm rot="5400000">
            <a:off x="2362200" y="587289"/>
            <a:ext cx="342900" cy="3086100"/>
          </a:xfrm>
          <a:prstGeom prst="leftBrac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071546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Câu lệnh lặp lồng nhau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0"/>
            <a:ext cx="7510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CÂU LỆNH LẶP LỒNG NHAU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629400" y="3159046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Xoay phải 72 độ</a:t>
            </a:r>
            <a:endParaRPr lang="en-US">
              <a:solidFill>
                <a:srgbClr val="3515AB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 rot="5400000">
            <a:off x="7846231" y="2575625"/>
            <a:ext cx="428628" cy="881090"/>
          </a:xfrm>
          <a:prstGeom prst="rightBrace">
            <a:avLst/>
          </a:prstGeom>
          <a:ln w="38100">
            <a:solidFill>
              <a:srgbClr val="320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DFAE-DDA1-4748-9C85-76C91A92A92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  <p:bldP spid="17" grpId="0"/>
      <p:bldP spid="22" grpId="0"/>
      <p:bldP spid="24" grpId="0" animBg="1"/>
      <p:bldP spid="32" grpId="0"/>
      <p:bldP spid="2" grpId="0" animBg="1"/>
      <p:bldP spid="5" grpId="0"/>
      <p:bldP spid="20" grpId="0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5690</TotalTime>
  <Words>1233</Words>
  <Application>Microsoft Office PowerPoint</Application>
  <PresentationFormat>On-screen Show (4:3)</PresentationFormat>
  <Paragraphs>201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222</cp:revision>
  <dcterms:created xsi:type="dcterms:W3CDTF">2009-02-04T01:25:42Z</dcterms:created>
  <dcterms:modified xsi:type="dcterms:W3CDTF">2023-02-16T02:10:46Z</dcterms:modified>
</cp:coreProperties>
</file>