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47" r:id="rId4"/>
    <p:sldMasterId id="2147483760" r:id="rId5"/>
    <p:sldMasterId id="2147483772" r:id="rId6"/>
  </p:sldMasterIdLst>
  <p:notesMasterIdLst>
    <p:notesMasterId r:id="rId38"/>
  </p:notesMasterIdLst>
  <p:sldIdLst>
    <p:sldId id="263" r:id="rId7"/>
    <p:sldId id="436" r:id="rId8"/>
    <p:sldId id="476" r:id="rId9"/>
    <p:sldId id="438" r:id="rId10"/>
    <p:sldId id="437" r:id="rId11"/>
    <p:sldId id="439" r:id="rId12"/>
    <p:sldId id="454" r:id="rId13"/>
    <p:sldId id="477" r:id="rId14"/>
    <p:sldId id="405" r:id="rId15"/>
    <p:sldId id="478" r:id="rId16"/>
    <p:sldId id="406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319" r:id="rId26"/>
    <p:sldId id="434" r:id="rId27"/>
    <p:sldId id="431" r:id="rId28"/>
    <p:sldId id="487" r:id="rId29"/>
    <p:sldId id="488" r:id="rId30"/>
    <p:sldId id="414" r:id="rId31"/>
    <p:sldId id="422" r:id="rId32"/>
    <p:sldId id="416" r:id="rId33"/>
    <p:sldId id="417" r:id="rId34"/>
    <p:sldId id="418" r:id="rId35"/>
    <p:sldId id="489" r:id="rId36"/>
    <p:sldId id="2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B055B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8947" autoAdjust="0"/>
    <p:restoredTop sz="92141" autoAdjust="0"/>
  </p:normalViewPr>
  <p:slideViewPr>
    <p:cSldViewPr snapToGrid="0">
      <p:cViewPr varScale="1">
        <p:scale>
          <a:sx n="67" d="100"/>
          <a:sy n="67" d="100"/>
        </p:scale>
        <p:origin x="-108" y="-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68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591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365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166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739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95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64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D1970-A556-4E05-A4AE-41D337F6EB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6297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748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27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06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566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4748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372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406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50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37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76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7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21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360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69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72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648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2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0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25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81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4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29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21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84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95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04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47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0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65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7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2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602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18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86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4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8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7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49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327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63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36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30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092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146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482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069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85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552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58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869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588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824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767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DABAE-6ED1-4470-BED8-4E85F157B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554150"/>
      </p:ext>
    </p:extLst>
  </p:cSld>
  <p:clrMapOvr>
    <a:masterClrMapping/>
  </p:clrMapOvr>
  <p:transition spd="med" advClick="0" advTm="10000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445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507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602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02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3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708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0540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41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84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869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024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023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716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36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0669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118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220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37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83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3718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365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0214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93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47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1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5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89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77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5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7.xml"/><Relationship Id="rId1" Type="http://schemas.openxmlformats.org/officeDocument/2006/relationships/video" Target="NULL" TargetMode="External"/><Relationship Id="rId6" Type="http://schemas.microsoft.com/office/2007/relationships/media" Target="../media/media2.mp4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04799" y="457200"/>
            <a:ext cx="11338719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041655" y="3871912"/>
            <a:ext cx="6606325" cy="123348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 dirty="0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4800" b="1" dirty="0" smtClean="0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2347595" y="0"/>
            <a:ext cx="730038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713" rIns="91305" bIns="45713">
            <a:spAutoFit/>
          </a:bodyPr>
          <a:lstStyle>
            <a:lvl1pPr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Microsoft YaHei" pitchFamily="34" charset="-122"/>
                <a:cs typeface="Tahoma" pitchFamily="34" charset="0"/>
                <a:sym typeface="+mn-lt"/>
              </a:rPr>
              <a:t>TRÖÔØNG TIEÅU HOÏC </a:t>
            </a:r>
            <a:r>
              <a:rPr lang="en-US" altLang="zh-CN" sz="3200" b="1" dirty="0" smtClean="0">
                <a:solidFill>
                  <a:srgbClr val="C00000"/>
                </a:solidFill>
                <a:latin typeface="VNI-Avo" pitchFamily="2" charset="0"/>
                <a:ea typeface="Microsoft YaHei" pitchFamily="34" charset="-122"/>
                <a:cs typeface="Tahoma" pitchFamily="34" charset="0"/>
                <a:sym typeface="+mn-lt"/>
              </a:rPr>
              <a:t>ĐẠỊ QUANG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014538" y="5353690"/>
            <a:ext cx="7633442" cy="73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4000" b="1" dirty="0" smtClean="0">
                <a:solidFill>
                  <a:srgbClr val="002060"/>
                </a:solidFill>
                <a:latin typeface="+mj-lt"/>
                <a:ea typeface="SimSun" pitchFamily="2" charset="-122"/>
                <a:cs typeface="Tahoma" pitchFamily="34" charset="0"/>
                <a:sym typeface="+mn-lt"/>
              </a:rPr>
              <a:t>GIÁO VIÊN</a:t>
            </a:r>
            <a:r>
              <a:rPr lang="vi-VN" altLang="zh-CN" sz="4000" b="1" dirty="0" smtClean="0">
                <a:solidFill>
                  <a:srgbClr val="002060"/>
                </a:solidFill>
                <a:latin typeface="+mj-lt"/>
                <a:ea typeface="SimSun" pitchFamily="2" charset="-122"/>
                <a:cs typeface="Tahoma" pitchFamily="34" charset="0"/>
                <a:sym typeface="+mn-lt"/>
              </a:rPr>
              <a:t>: </a:t>
            </a:r>
            <a:r>
              <a:rPr lang="en-US" altLang="zh-CN" sz="4000" b="1" dirty="0" smtClean="0">
                <a:solidFill>
                  <a:srgbClr val="002060"/>
                </a:solidFill>
                <a:latin typeface="+mj-lt"/>
                <a:ea typeface="SimSun" pitchFamily="2" charset="-122"/>
                <a:cs typeface="Tahoma" pitchFamily="34" charset="0"/>
                <a:sym typeface="+mn-lt"/>
              </a:rPr>
              <a:t>Trương Thị Liễu</a:t>
            </a:r>
            <a:endParaRPr lang="zh-CN" altLang="en-US" sz="4000" b="1" dirty="0">
              <a:solidFill>
                <a:srgbClr val="002060"/>
              </a:solidFill>
              <a:latin typeface="+mj-lt"/>
              <a:ea typeface="SimSun" pitchFamily="2" charset="-122"/>
              <a:cs typeface="Tahoma" pitchFamily="34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3064088" y="2134772"/>
            <a:ext cx="5867400" cy="1338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Về dự giờ thăm lớp </a:t>
            </a:r>
            <a:r>
              <a:rPr lang="vi-VN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1A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0927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89" y="1760940"/>
            <a:ext cx="10198674" cy="497371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532222" y="357289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890858" y="512593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328789" y="590254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25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43" y="1912644"/>
            <a:ext cx="8133275" cy="455707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41555" y="1611447"/>
            <a:ext cx="2004910" cy="1238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06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41555" y="1611447"/>
            <a:ext cx="2004910" cy="1238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31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Ngã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91" y="1630497"/>
            <a:ext cx="8272685" cy="51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475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85452" y="2274352"/>
            <a:ext cx="8915400" cy="1679864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khiển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quá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trình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diễn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quy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tắc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72752" y="3458627"/>
            <a:ext cx="8915400" cy="1679864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Tuần thủ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smtClean="0">
                <a:latin typeface="Arial" pitchFamily="34" charset="0"/>
                <a:cs typeface="Arial" pitchFamily="34" charset="0"/>
              </a:rPr>
              <a:t>làm theo điều đã quy định.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89" y="1760940"/>
            <a:ext cx="10198674" cy="497371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532222" y="357289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890858" y="512593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328789" y="590254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86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40" y="1776438"/>
            <a:ext cx="10198674" cy="49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91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245235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819" y="1592556"/>
            <a:ext cx="10198674" cy="49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5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418" b="54760"/>
          <a:stretch/>
        </p:blipFill>
        <p:spPr>
          <a:xfrm>
            <a:off x="1629668" y="1616018"/>
            <a:ext cx="9574746" cy="2250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103" t="44918" b="23473"/>
          <a:stretch/>
        </p:blipFill>
        <p:spPr>
          <a:xfrm>
            <a:off x="1588168" y="3866148"/>
            <a:ext cx="9616245" cy="1572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461" t="76353" b="7198"/>
          <a:stretch/>
        </p:blipFill>
        <p:spPr>
          <a:xfrm>
            <a:off x="1767339" y="5575206"/>
            <a:ext cx="9437074" cy="818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418" b="54760"/>
          <a:stretch/>
        </p:blipFill>
        <p:spPr>
          <a:xfrm>
            <a:off x="1696400" y="1607997"/>
            <a:ext cx="9574746" cy="22501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103" t="44918" b="23473"/>
          <a:stretch/>
        </p:blipFill>
        <p:spPr>
          <a:xfrm>
            <a:off x="1765490" y="3928447"/>
            <a:ext cx="9616245" cy="1572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8461" t="76353" b="7198"/>
          <a:stretch/>
        </p:blipFill>
        <p:spPr>
          <a:xfrm>
            <a:off x="1855075" y="5571122"/>
            <a:ext cx="9437074" cy="818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8484" b="10612"/>
          <a:stretch/>
        </p:blipFill>
        <p:spPr>
          <a:xfrm>
            <a:off x="2810131" y="6408320"/>
            <a:ext cx="4475482" cy="32649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Connector 18"/>
          <p:cNvCxnSpPr/>
          <p:nvPr/>
        </p:nvCxnSpPr>
        <p:spPr>
          <a:xfrm>
            <a:off x="2630905" y="2390935"/>
            <a:ext cx="5358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6874" y="1240977"/>
            <a:ext cx="11023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hoûi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36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418" b="54760"/>
          <a:stretch/>
        </p:blipFill>
        <p:spPr>
          <a:xfrm>
            <a:off x="1629668" y="1616018"/>
            <a:ext cx="9574746" cy="2250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103" t="44918" b="23473"/>
          <a:stretch/>
        </p:blipFill>
        <p:spPr>
          <a:xfrm>
            <a:off x="1588168" y="3866148"/>
            <a:ext cx="9616245" cy="1572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461" t="76353" b="7198"/>
          <a:stretch/>
        </p:blipFill>
        <p:spPr>
          <a:xfrm>
            <a:off x="1767339" y="5575206"/>
            <a:ext cx="9437074" cy="818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418" b="54760"/>
          <a:stretch/>
        </p:blipFill>
        <p:spPr>
          <a:xfrm>
            <a:off x="1696400" y="1607997"/>
            <a:ext cx="9574746" cy="22501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103" t="44918" b="23473"/>
          <a:stretch/>
        </p:blipFill>
        <p:spPr>
          <a:xfrm>
            <a:off x="1765490" y="3928447"/>
            <a:ext cx="9616245" cy="1572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8461" t="76353" b="7198"/>
          <a:stretch/>
        </p:blipFill>
        <p:spPr>
          <a:xfrm>
            <a:off x="1855075" y="5571122"/>
            <a:ext cx="9437074" cy="81814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117305" y="2358851"/>
            <a:ext cx="3087108" cy="33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075" y="6294600"/>
            <a:ext cx="7640116" cy="47631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Straight Connector 19"/>
          <p:cNvCxnSpPr/>
          <p:nvPr/>
        </p:nvCxnSpPr>
        <p:spPr>
          <a:xfrm>
            <a:off x="1962318" y="2679219"/>
            <a:ext cx="9242095" cy="618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62318" y="3054753"/>
            <a:ext cx="2738019" cy="33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66255" y="3054753"/>
            <a:ext cx="61426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0994" y="3770799"/>
            <a:ext cx="4174083" cy="18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962318" y="3423559"/>
            <a:ext cx="1864443" cy="66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18035" y="3423559"/>
            <a:ext cx="70908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3671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43" y="446927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418" b="54760"/>
          <a:stretch/>
        </p:blipFill>
        <p:spPr>
          <a:xfrm>
            <a:off x="1629668" y="1616018"/>
            <a:ext cx="9574746" cy="2250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103" t="44918" b="23473"/>
          <a:stretch/>
        </p:blipFill>
        <p:spPr>
          <a:xfrm>
            <a:off x="1588168" y="3866148"/>
            <a:ext cx="9616245" cy="1572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461" t="76353" b="7198"/>
          <a:stretch/>
        </p:blipFill>
        <p:spPr>
          <a:xfrm>
            <a:off x="1767339" y="5575206"/>
            <a:ext cx="9437074" cy="8181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103" t="44918" b="23473"/>
          <a:stretch/>
        </p:blipFill>
        <p:spPr>
          <a:xfrm>
            <a:off x="1765490" y="3928447"/>
            <a:ext cx="9616245" cy="15721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8461" t="76353" b="7198"/>
          <a:stretch/>
        </p:blipFill>
        <p:spPr>
          <a:xfrm>
            <a:off x="1855075" y="5571122"/>
            <a:ext cx="9437074" cy="81814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050054" y="5045749"/>
            <a:ext cx="9242095" cy="618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322066" y="4677542"/>
            <a:ext cx="1864443" cy="66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51" y="6305993"/>
            <a:ext cx="9840698" cy="51054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4" name="Straight Connector 23"/>
          <p:cNvCxnSpPr/>
          <p:nvPr/>
        </p:nvCxnSpPr>
        <p:spPr>
          <a:xfrm flipV="1">
            <a:off x="2153592" y="5425762"/>
            <a:ext cx="1864443" cy="66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941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xmlns="" id="{30CC8378-C256-4F02-971D-383516AB8B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6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7232" y="1578913"/>
            <a:ext cx="996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hoûi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muïc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3: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3525" y="4673681"/>
            <a:ext cx="6666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noProof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Ñeøn</a:t>
            </a:r>
            <a:r>
              <a:rPr lang="en-US" sz="3200" noProof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giao</a:t>
            </a:r>
            <a:r>
              <a:rPr lang="en-US" sz="3200" noProof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thoâng</a:t>
            </a:r>
            <a:r>
              <a:rPr lang="en-US" sz="3200" noProof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coù</a:t>
            </a:r>
            <a:r>
              <a:rPr lang="en-US" sz="3200" noProof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3200" noProof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itchFamily="18" charset="0"/>
              </a:rPr>
              <a:t>maøu</a:t>
            </a:r>
            <a:r>
              <a:rPr lang="en-US" sz="3200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t="18484" b="10612"/>
          <a:stretch/>
        </p:blipFill>
        <p:spPr>
          <a:xfrm>
            <a:off x="493525" y="3664606"/>
            <a:ext cx="6666471" cy="58107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1304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1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23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25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29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36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39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9" name="Đ.mp4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9440" y="1607298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9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232" y="1578913"/>
            <a:ext cx="996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hoûi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muïc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3: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128" y="2683988"/>
            <a:ext cx="9005044" cy="27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95099" y="3349392"/>
            <a:ext cx="8147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Đèn giao thông có ba màu.</a:t>
            </a:r>
            <a:endParaRPr lang="en-US" sz="36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0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245235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819" y="1592556"/>
            <a:ext cx="10198674" cy="49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478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245235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819" y="1592556"/>
            <a:ext cx="10198674" cy="49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61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D:\Bang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15" t="40615" r="25132" b="34904"/>
          <a:stretch/>
        </p:blipFill>
        <p:spPr bwMode="auto">
          <a:xfrm>
            <a:off x="1074820" y="4915518"/>
            <a:ext cx="9626517" cy="167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225" y="1714645"/>
            <a:ext cx="11631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5.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Choïn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ngöõ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ñeå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hoaøn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thieän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Google Shape;412;p14"/>
          <p:cNvSpPr/>
          <p:nvPr/>
        </p:nvSpPr>
        <p:spPr>
          <a:xfrm>
            <a:off x="1762805" y="2995120"/>
            <a:ext cx="9379113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6" name="Google Shape;414;p14"/>
          <p:cNvSpPr/>
          <p:nvPr/>
        </p:nvSpPr>
        <p:spPr>
          <a:xfrm>
            <a:off x="5124636" y="3116059"/>
            <a:ext cx="23505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 smtClean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ñeøn vaøng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" name="Google Shape;415;p14"/>
          <p:cNvSpPr/>
          <p:nvPr/>
        </p:nvSpPr>
        <p:spPr>
          <a:xfrm>
            <a:off x="1238250" y="4139249"/>
            <a:ext cx="10812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coä</a:t>
            </a:r>
            <a:r>
              <a:rPr lang="vi-VN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caàn phaûi döøng laïi khi </a:t>
            </a:r>
            <a:r>
              <a:rPr lang="vi-VN" sz="3200" dirty="0" smtClean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coù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..........</a:t>
            </a:r>
            <a:r>
              <a:rPr lang="vi-VN" sz="3200" dirty="0" smtClean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            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" name="Google Shape;414;p14"/>
          <p:cNvSpPr/>
          <p:nvPr/>
        </p:nvSpPr>
        <p:spPr>
          <a:xfrm>
            <a:off x="7850371" y="3111643"/>
            <a:ext cx="24127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ñeøn</a:t>
            </a:r>
            <a:r>
              <a:rPr lang="en-US" sz="3200" dirty="0" smtClean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ñoû</a:t>
            </a:r>
            <a:endParaRPr lang="vi-VN" sz="3200" dirty="0">
              <a:solidFill>
                <a:prstClr val="black"/>
              </a:solidFill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281943" y="855226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5" name="Google Shape;414;p14"/>
          <p:cNvSpPr/>
          <p:nvPr/>
        </p:nvSpPr>
        <p:spPr>
          <a:xfrm>
            <a:off x="2381250" y="3114736"/>
            <a:ext cx="225020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ñeøn</a:t>
            </a:r>
            <a:r>
              <a:rPr lang="en-US" sz="3200" dirty="0" smtClean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xanh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9" name="Google Shape;414;p14"/>
          <p:cNvSpPr/>
          <p:nvPr/>
        </p:nvSpPr>
        <p:spPr>
          <a:xfrm>
            <a:off x="7625135" y="4139245"/>
            <a:ext cx="28809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ñeøn ñoû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0405" y="5073850"/>
            <a:ext cx="943383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solidFill>
                  <a:srgbClr val="FFC000"/>
                </a:solidFill>
                <a:latin typeface="HP001 5 hàng" pitchFamily="34" charset="0"/>
              </a:rPr>
              <a:t>Xe cộ cần </a:t>
            </a:r>
            <a:r>
              <a:rPr lang="en-US" sz="3500" b="1" dirty="0" smtClean="0">
                <a:solidFill>
                  <a:srgbClr val="FFC000"/>
                </a:solidFill>
                <a:latin typeface="HP001 5 hàng" pitchFamily="34" charset="0"/>
              </a:rPr>
              <a:t>ph</a:t>
            </a:r>
            <a:r>
              <a:rPr lang="vi-VN" sz="3500" b="1" dirty="0" smtClean="0">
                <a:solidFill>
                  <a:srgbClr val="FFC000"/>
                </a:solidFill>
                <a:latin typeface="HP001 5 hàng" pitchFamily="34" charset="0"/>
              </a:rPr>
              <a:t>ải </a:t>
            </a:r>
            <a:r>
              <a:rPr lang="vi-VN" sz="3500" b="1" dirty="0">
                <a:solidFill>
                  <a:srgbClr val="FFC000"/>
                </a:solidFill>
                <a:latin typeface="HP001 5 hàng" pitchFamily="34" charset="0"/>
              </a:rPr>
              <a:t>dừng lại </a:t>
            </a:r>
            <a:r>
              <a:rPr lang="en-US" sz="3500" b="1" dirty="0" smtClean="0">
                <a:solidFill>
                  <a:srgbClr val="FFC000"/>
                </a:solidFill>
                <a:latin typeface="HP001 5 hàng" pitchFamily="34" charset="0"/>
              </a:rPr>
              <a:t>kh</a:t>
            </a:r>
            <a:r>
              <a:rPr lang="vi-VN" sz="3500" b="1" dirty="0" smtClean="0">
                <a:solidFill>
                  <a:srgbClr val="FFC000"/>
                </a:solidFill>
                <a:latin typeface="HP001 5 hàng" pitchFamily="34" charset="0"/>
              </a:rPr>
              <a:t>i </a:t>
            </a:r>
            <a:r>
              <a:rPr lang="vi-VN" sz="3500" b="1" dirty="0">
                <a:solidFill>
                  <a:srgbClr val="FFC000"/>
                </a:solidFill>
                <a:latin typeface="HP001 5 hàng" pitchFamily="34" charset="0"/>
              </a:rPr>
              <a:t>có </a:t>
            </a:r>
            <a:r>
              <a:rPr lang="en-US" sz="3500" b="1" dirty="0" smtClean="0">
                <a:solidFill>
                  <a:srgbClr val="FFC000"/>
                </a:solidFill>
                <a:latin typeface="HP001 5 hàng" pitchFamily="34" charset="0"/>
              </a:rPr>
              <a:t>đè</a:t>
            </a:r>
            <a:r>
              <a:rPr lang="vi-VN" sz="3500" b="1" dirty="0" smtClean="0">
                <a:solidFill>
                  <a:srgbClr val="FFC000"/>
                </a:solidFill>
                <a:latin typeface="HP001 5 hàng" pitchFamily="34" charset="0"/>
              </a:rPr>
              <a:t>n </a:t>
            </a:r>
            <a:r>
              <a:rPr lang="vi-VN" sz="3500" b="1" dirty="0">
                <a:solidFill>
                  <a:srgbClr val="FFC000"/>
                </a:solidFill>
                <a:latin typeface="HP001 5 hàng" pitchFamily="34" charset="0"/>
              </a:rPr>
              <a:t>đỏ</a:t>
            </a:r>
            <a:r>
              <a:rPr lang="en-US" sz="3500" b="1" dirty="0" smtClean="0">
                <a:solidFill>
                  <a:srgbClr val="FFC000"/>
                </a:solidFill>
                <a:latin typeface="HP001 5 hàng" pitchFamily="34" charset="0"/>
              </a:rPr>
              <a:t>.</a:t>
            </a:r>
            <a:endParaRPr lang="en-US" sz="3500" b="1" dirty="0">
              <a:solidFill>
                <a:srgbClr val="FFC000"/>
              </a:solidFill>
              <a:latin typeface="HP001 4 hàng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189307" y="886003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23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00221 0.0118 L -0.00391 0.03217 L -0.00586 0.0706 L -0.01471 0.12639 L -0.02279 0.15046 L -0.02279 0.1537 " pathEditMode="relative" rAng="0" ptsTypes="AAAAAAA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28" grpId="1"/>
      <p:bldP spid="28" grpId="2"/>
      <p:bldP spid="15" grpId="0"/>
      <p:bldP spid="19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6108" y="65318"/>
            <a:ext cx="12165892" cy="679268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683770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225" y="1516525"/>
            <a:ext cx="11631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6.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saùt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duøng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ngöõ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ñeå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noù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 theo tranh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189307" y="714547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03" y="3089502"/>
            <a:ext cx="5956989" cy="367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693" y="3175920"/>
            <a:ext cx="6032872" cy="341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6108" y="2621828"/>
            <a:ext cx="11861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ñeøn ñoû        nguy hieåm       ñeøn xanh     qua ñöôøng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1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1225" y="1505095"/>
            <a:ext cx="1163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7.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466958" y="2188869"/>
            <a:ext cx="10220556" cy="1487453"/>
            <a:chOff x="744680" y="1657350"/>
            <a:chExt cx="7809345" cy="2705100"/>
          </a:xfrm>
        </p:grpSpPr>
        <p:sp>
          <p:nvSpPr>
            <p:cNvPr id="35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/>
            <p:cNvSpPr/>
            <p:nvPr/>
          </p:nvSpPr>
          <p:spPr>
            <a:xfrm>
              <a:off x="1012918" y="1780006"/>
              <a:ext cx="7406990" cy="2466143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0841" h="2895600">
                  <a:moveTo>
                    <a:pt x="64538" y="0"/>
                  </a:moveTo>
                  <a:lnTo>
                    <a:pt x="7873883" y="0"/>
                  </a:lnTo>
                  <a:cubicBezTo>
                    <a:pt x="7868993" y="170121"/>
                    <a:pt x="7746749" y="340242"/>
                    <a:pt x="7741859" y="510363"/>
                  </a:cubicBezTo>
                  <a:cubicBezTo>
                    <a:pt x="7736969" y="634322"/>
                    <a:pt x="7849435" y="727289"/>
                    <a:pt x="7888552" y="928723"/>
                  </a:cubicBezTo>
                  <a:cubicBezTo>
                    <a:pt x="7913001" y="1248950"/>
                    <a:pt x="7662734" y="1526565"/>
                    <a:pt x="7628503" y="1908771"/>
                  </a:cubicBezTo>
                  <a:cubicBezTo>
                    <a:pt x="7682290" y="2280647"/>
                    <a:pt x="7805425" y="2168309"/>
                    <a:pt x="7917889" y="2462711"/>
                  </a:cubicBezTo>
                  <a:cubicBezTo>
                    <a:pt x="7932559" y="2622502"/>
                    <a:pt x="7888552" y="2751304"/>
                    <a:pt x="7873883" y="2895600"/>
                  </a:cubicBezTo>
                  <a:lnTo>
                    <a:pt x="64538" y="2895600"/>
                  </a:lnTo>
                  <a:cubicBezTo>
                    <a:pt x="362813" y="2461907"/>
                    <a:pt x="28658" y="1939254"/>
                    <a:pt x="55156" y="1625991"/>
                  </a:cubicBezTo>
                  <a:cubicBezTo>
                    <a:pt x="81654" y="1312728"/>
                    <a:pt x="190849" y="1284597"/>
                    <a:pt x="223527" y="1016020"/>
                  </a:cubicBezTo>
                  <a:cubicBezTo>
                    <a:pt x="191510" y="760517"/>
                    <a:pt x="161670" y="671953"/>
                    <a:pt x="55155" y="448384"/>
                  </a:cubicBezTo>
                  <a:cubicBezTo>
                    <a:pt x="28657" y="341026"/>
                    <a:pt x="-59486" y="203855"/>
                    <a:pt x="645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015310" y="2291340"/>
            <a:ext cx="7887334" cy="138498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rồi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3703" y="2158647"/>
            <a:ext cx="1132946" cy="148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471632" y="4314476"/>
            <a:ext cx="94263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dirty="0" smtClean="0">
                <a:latin typeface="HP001 5 hàng" pitchFamily="34" charset="0"/>
              </a:rPr>
              <a:t>Đèn đỏ báo hiệu dừng lại. Đèn xanh</a:t>
            </a:r>
            <a:endParaRPr lang="en-US" sz="3800" b="1" dirty="0">
              <a:latin typeface="HP001 4 hàng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85838" y="5025474"/>
            <a:ext cx="93549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dirty="0" smtClean="0">
                <a:latin typeface="HP001 5 hàng" pitchFamily="34" charset="0"/>
              </a:rPr>
              <a:t>báo hiệu được phép di chuyển. Đèn vàng</a:t>
            </a:r>
            <a:endParaRPr lang="en-US" sz="3800" b="1" dirty="0">
              <a:latin typeface="HP001 4 hàng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25518" y="5602566"/>
            <a:ext cx="87615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dirty="0" smtClean="0">
                <a:latin typeface="HP001 5 hàng" pitchFamily="34" charset="0"/>
              </a:rPr>
              <a:t>báo hiệu đi chậm rồi dừng hẳn.</a:t>
            </a:r>
            <a:endParaRPr lang="en-US" sz="38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60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39" grpId="0"/>
      <p:bldP spid="40" grpId="0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98" y="1630331"/>
            <a:ext cx="8068801" cy="666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04" y="2814649"/>
            <a:ext cx="11716645" cy="2267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1266" t="48248" r="24046" b="22075"/>
          <a:stretch/>
        </p:blipFill>
        <p:spPr>
          <a:xfrm>
            <a:off x="1003300" y="3984626"/>
            <a:ext cx="374650" cy="34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314" y="3958859"/>
            <a:ext cx="518459" cy="393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467" y="3861164"/>
            <a:ext cx="518459" cy="393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1266" t="48248" r="24046" b="22075"/>
          <a:stretch/>
        </p:blipFill>
        <p:spPr>
          <a:xfrm>
            <a:off x="11213620" y="3973431"/>
            <a:ext cx="3746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4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2474" y="1642224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9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6296" y="1779748"/>
            <a:ext cx="5407715" cy="461616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Nhận biết biển báo</a:t>
            </a:r>
            <a:endParaRPr lang="en-US" sz="2400" b="1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53011" y="1756367"/>
            <a:ext cx="2619674" cy="449686"/>
            <a:chOff x="886344" y="436620"/>
            <a:chExt cx="2619674" cy="449686"/>
          </a:xfrm>
        </p:grpSpPr>
        <p:sp>
          <p:nvSpPr>
            <p:cNvPr id="14" name="Oval 13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475" y="2258174"/>
            <a:ext cx="11541182" cy="43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03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Neáu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khoâng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may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bò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laïc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265256"/>
            <a:ext cx="1582978" cy="666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t="2432" b="8916"/>
          <a:stretch/>
        </p:blipFill>
        <p:spPr>
          <a:xfrm>
            <a:off x="337492" y="1766806"/>
            <a:ext cx="11353800" cy="50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20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245235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819" y="1592556"/>
            <a:ext cx="10198674" cy="49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917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5328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39" t="48413" r="28048" b="16865"/>
          <a:stretch/>
        </p:blipFill>
        <p:spPr bwMode="auto">
          <a:xfrm>
            <a:off x="94354" y="722292"/>
            <a:ext cx="11781176" cy="604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499" y="260747"/>
            <a:ext cx="7941289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vẽ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cảnh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4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54" y="76201"/>
            <a:ext cx="922513" cy="106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85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6394"/>
          <a:stretch/>
        </p:blipFill>
        <p:spPr>
          <a:xfrm>
            <a:off x="94354" y="76203"/>
            <a:ext cx="11956342" cy="20116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5794" y="3213164"/>
            <a:ext cx="7125143" cy="975143"/>
            <a:chOff x="9566064" y="964372"/>
            <a:chExt cx="5446164" cy="698253"/>
          </a:xfrm>
        </p:grpSpPr>
        <p:sp>
          <p:nvSpPr>
            <p:cNvPr id="2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73973" y="3170567"/>
            <a:ext cx="992332" cy="992332"/>
            <a:chOff x="1212273" y="1084984"/>
            <a:chExt cx="992332" cy="992332"/>
          </a:xfrm>
        </p:grpSpPr>
        <p:sp>
          <p:nvSpPr>
            <p:cNvPr id="31" name="Oval 30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5210" y="3042044"/>
            <a:ext cx="60055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881" y="3161359"/>
            <a:ext cx="9937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89" y="1760940"/>
            <a:ext cx="10198674" cy="497371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911843" y="2174235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52332" y="2896086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749421" y="322350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564848" y="3623608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0429190" y="409424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8778240" y="449433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861493" y="5108296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8251299" y="5944137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noProof="0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9" grpId="0"/>
      <p:bldP spid="20" grpId="0"/>
      <p:bldP spid="21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203264"/>
            <a:ext cx="1582978" cy="666469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 smtClean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89" y="1760940"/>
            <a:ext cx="10198674" cy="497371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3795316" y="5952556"/>
            <a:ext cx="1152525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949700" y="4746155"/>
            <a:ext cx="1314365" cy="36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13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Ñeøn giao thoâng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17226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89" y="1760940"/>
            <a:ext cx="10198674" cy="497371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911843" y="2174235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52332" y="2896086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749421" y="322350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564848" y="3623608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0429190" y="409424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8778240" y="449433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861493" y="5108296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8251299" y="5944137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112545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9" grpId="0"/>
      <p:bldP spid="20" grpId="0"/>
      <p:bldP spid="21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0729" y="2311140"/>
            <a:ext cx="8407461" cy="1077109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Ở các ngã ba, ngã tư đường phố thường có cây đèn ba màu: đỏ, vàng, xanh.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339390" y="241534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70729" y="3707602"/>
            <a:ext cx="8382000" cy="2061994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just"/>
            <a:r>
              <a:rPr lang="en-US" sz="3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endParaRPr lang="en-US" sz="3200" dirty="0" smtClean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025190" y="378996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26890" y="43133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530390" y="4286251"/>
            <a:ext cx="107372" cy="429295"/>
            <a:chOff x="5029200" y="3423349"/>
            <a:chExt cx="107372" cy="429295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539790" y="2937541"/>
            <a:ext cx="98712" cy="435617"/>
            <a:chOff x="2590800" y="2272159"/>
            <a:chExt cx="98712" cy="43561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 flipH="1">
            <a:off x="7920790" y="241534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720390" y="292518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139490" y="526332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9139990" y="5200384"/>
            <a:ext cx="107372" cy="429295"/>
            <a:chOff x="5029200" y="3423349"/>
            <a:chExt cx="107372" cy="429295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6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11196</TotalTime>
  <Words>519</Words>
  <Application>Microsoft Office PowerPoint</Application>
  <PresentationFormat>Custom</PresentationFormat>
  <Paragraphs>141</Paragraphs>
  <Slides>31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1_Office Theme</vt:lpstr>
      <vt:lpstr>2_Office Theme</vt:lpstr>
      <vt:lpstr>3_Office Theme</vt:lpstr>
      <vt:lpstr>1_Default Design</vt:lpstr>
      <vt:lpstr>4_Office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2289</cp:revision>
  <dcterms:created xsi:type="dcterms:W3CDTF">2021-01-08T15:14:22Z</dcterms:created>
  <dcterms:modified xsi:type="dcterms:W3CDTF">2024-03-23T13:55:08Z</dcterms:modified>
</cp:coreProperties>
</file>